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17C973CA-A480-47DB-92E4-E5826AC4F24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5680" cy="3085560"/>
          </a:xfrm>
          <a:prstGeom prst="rect">
            <a:avLst/>
          </a:prstGeom>
          <a:ln w="0">
            <a:noFill/>
          </a:ln>
        </p:spPr>
      </p:sp>
      <p:sp>
        <p:nvSpPr>
          <p:cNvPr id="17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76" name="PlaceHolder 3"/>
          <p:cNvSpPr>
            <a:spLocks noGrp="1"/>
          </p:cNvSpPr>
          <p:nvPr>
            <p:ph type="sldNum" idx="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38A8A23-5FBF-410A-9A6C-E45B9821642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5680" cy="3085560"/>
          </a:xfrm>
          <a:prstGeom prst="rect">
            <a:avLst/>
          </a:prstGeom>
          <a:ln w="0">
            <a:noFill/>
          </a:ln>
        </p:spPr>
      </p:sp>
      <p:sp>
        <p:nvSpPr>
          <p:cNvPr id="20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03"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EA90BD9-3F13-4FA4-B8F9-EDA8A77DF9F7}"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5680" cy="3085560"/>
          </a:xfrm>
          <a:prstGeom prst="rect">
            <a:avLst/>
          </a:prstGeom>
          <a:ln w="0">
            <a:noFill/>
          </a:ln>
        </p:spPr>
      </p:sp>
      <p:sp>
        <p:nvSpPr>
          <p:cNvPr id="20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06" name="PlaceHolder 3"/>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137FC24-F3CB-47F8-8AC7-14EC96EEB764}"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5680" cy="3085560"/>
          </a:xfrm>
          <a:prstGeom prst="rect">
            <a:avLst/>
          </a:prstGeom>
          <a:ln w="0">
            <a:noFill/>
          </a:ln>
        </p:spPr>
      </p:sp>
      <p:sp>
        <p:nvSpPr>
          <p:cNvPr id="17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79" name="PlaceHolder 3"/>
          <p:cNvSpPr>
            <a:spLocks noGrp="1"/>
          </p:cNvSpPr>
          <p:nvPr>
            <p:ph type="sldNum" idx="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18361F5-DAC9-4B03-A2FB-160DD0F81E87}"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5680" cy="3085560"/>
          </a:xfrm>
          <a:prstGeom prst="rect">
            <a:avLst/>
          </a:prstGeom>
          <a:ln w="0">
            <a:noFill/>
          </a:ln>
        </p:spPr>
      </p:sp>
      <p:sp>
        <p:nvSpPr>
          <p:cNvPr id="18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82" name="PlaceHolder 3"/>
          <p:cNvSpPr>
            <a:spLocks noGrp="1"/>
          </p:cNvSpPr>
          <p:nvPr>
            <p:ph type="sldNum" idx="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74D078A-19CC-46A7-A4D2-FF75D6F7092F}"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5680" cy="3085560"/>
          </a:xfrm>
          <a:prstGeom prst="rect">
            <a:avLst/>
          </a:prstGeom>
          <a:ln w="0">
            <a:noFill/>
          </a:ln>
        </p:spPr>
      </p:sp>
      <p:sp>
        <p:nvSpPr>
          <p:cNvPr id="18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85"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29C7B87-BCDC-49DF-AE8B-881CAA76A7B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5680" cy="3085560"/>
          </a:xfrm>
          <a:prstGeom prst="rect">
            <a:avLst/>
          </a:prstGeom>
          <a:ln w="0">
            <a:noFill/>
          </a:ln>
        </p:spPr>
      </p:sp>
      <p:sp>
        <p:nvSpPr>
          <p:cNvPr id="18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88"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929B3FD-CDC8-4C1F-B5AD-97464B8EC85F}"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5680" cy="3085560"/>
          </a:xfrm>
          <a:prstGeom prst="rect">
            <a:avLst/>
          </a:prstGeom>
          <a:ln w="0">
            <a:noFill/>
          </a:ln>
        </p:spPr>
      </p:sp>
      <p:sp>
        <p:nvSpPr>
          <p:cNvPr id="19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91"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93106D4-A5BD-449C-B398-0E96C500749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5680" cy="3085560"/>
          </a:xfrm>
          <a:prstGeom prst="rect">
            <a:avLst/>
          </a:prstGeom>
          <a:ln w="0">
            <a:noFill/>
          </a:ln>
        </p:spPr>
      </p:sp>
      <p:sp>
        <p:nvSpPr>
          <p:cNvPr id="19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94"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CFFF3BC-2E33-4532-9B2C-EF7B0692E314}"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5680" cy="3085560"/>
          </a:xfrm>
          <a:prstGeom prst="rect">
            <a:avLst/>
          </a:prstGeom>
          <a:ln w="0">
            <a:noFill/>
          </a:ln>
        </p:spPr>
      </p:sp>
      <p:sp>
        <p:nvSpPr>
          <p:cNvPr id="19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197"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9DD33DC-2FFB-42C2-A651-E7C568C98B98}"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5680" cy="3085560"/>
          </a:xfrm>
          <a:prstGeom prst="rect">
            <a:avLst/>
          </a:prstGeom>
          <a:ln w="0">
            <a:noFill/>
          </a:ln>
        </p:spPr>
      </p:sp>
      <p:sp>
        <p:nvSpPr>
          <p:cNvPr id="19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IN" sz="2000" spc="-1" strike="noStrike">
              <a:latin typeface="Arial"/>
            </a:endParaRPr>
          </a:p>
        </p:txBody>
      </p:sp>
      <p:sp>
        <p:nvSpPr>
          <p:cNvPr id="200"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EF7B6A2-414B-4E1E-ACA2-288B0EE68354}"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algn="ctr">
              <a:buNone/>
            </a:pP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slideLayout" Target="../slideLayouts/slideLayout1.xml"/><Relationship Id="rId8"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1.xml"/><Relationship Id="rId9"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0" descr="preencoded.png"/>
          <p:cNvPicPr/>
          <p:nvPr/>
        </p:nvPicPr>
        <p:blipFill>
          <a:blip r:embed="rId1"/>
          <a:stretch/>
        </p:blipFill>
        <p:spPr>
          <a:xfrm>
            <a:off x="0" y="0"/>
            <a:ext cx="14629680" cy="8228880"/>
          </a:xfrm>
          <a:prstGeom prst="rect">
            <a:avLst/>
          </a:prstGeom>
          <a:ln w="0">
            <a:noFill/>
          </a:ln>
        </p:spPr>
      </p:pic>
      <p:sp>
        <p:nvSpPr>
          <p:cNvPr id="45" name="Shape 0"/>
          <p:cNvSpPr/>
          <p:nvPr/>
        </p:nvSpPr>
        <p:spPr>
          <a:xfrm>
            <a:off x="0" y="0"/>
            <a:ext cx="14629680" cy="8229600"/>
          </a:xfrm>
          <a:prstGeom prst="rect">
            <a:avLst/>
          </a:prstGeom>
          <a:solidFill>
            <a:srgbClr val="000018">
              <a:alpha val="75000"/>
            </a:srgbClr>
          </a:solidFill>
          <a:ln w="0">
            <a:noFill/>
          </a:ln>
        </p:spPr>
        <p:style>
          <a:lnRef idx="0"/>
          <a:fillRef idx="0"/>
          <a:effectRef idx="0"/>
          <a:fontRef idx="minor"/>
        </p:style>
      </p:sp>
      <p:pic>
        <p:nvPicPr>
          <p:cNvPr id="46" name="Image 1" descr="preencoded.png"/>
          <p:cNvPicPr/>
          <p:nvPr/>
        </p:nvPicPr>
        <p:blipFill>
          <a:blip r:embed="rId2"/>
          <a:stretch/>
        </p:blipFill>
        <p:spPr>
          <a:xfrm>
            <a:off x="9144000" y="0"/>
            <a:ext cx="5485680" cy="8229600"/>
          </a:xfrm>
          <a:prstGeom prst="rect">
            <a:avLst/>
          </a:prstGeom>
          <a:ln w="0">
            <a:noFill/>
          </a:ln>
        </p:spPr>
      </p:pic>
      <p:pic>
        <p:nvPicPr>
          <p:cNvPr id="47" name="Image 2" descr="preencoded.png"/>
          <p:cNvPicPr/>
          <p:nvPr/>
        </p:nvPicPr>
        <p:blipFill>
          <a:blip r:embed="rId3"/>
          <a:stretch/>
        </p:blipFill>
        <p:spPr>
          <a:xfrm>
            <a:off x="9450720" y="2097000"/>
            <a:ext cx="4871880" cy="4035600"/>
          </a:xfrm>
          <a:prstGeom prst="rect">
            <a:avLst/>
          </a:prstGeom>
          <a:ln w="0">
            <a:noFill/>
          </a:ln>
        </p:spPr>
      </p:pic>
      <p:sp>
        <p:nvSpPr>
          <p:cNvPr id="48" name="Text 1"/>
          <p:cNvSpPr/>
          <p:nvPr/>
        </p:nvSpPr>
        <p:spPr>
          <a:xfrm rot="18600">
            <a:off x="847800" y="480240"/>
            <a:ext cx="7960680" cy="4233960"/>
          </a:xfrm>
          <a:prstGeom prst="rect">
            <a:avLst/>
          </a:prstGeom>
          <a:noFill/>
          <a:ln w="0">
            <a:noFill/>
          </a:ln>
        </p:spPr>
        <p:style>
          <a:lnRef idx="0"/>
          <a:fillRef idx="0"/>
          <a:effectRef idx="0"/>
          <a:fontRef idx="minor"/>
        </p:style>
        <p:txBody>
          <a:bodyPr lIns="90000" rIns="90000" tIns="45000" bIns="45000" anchor="t">
            <a:noAutofit/>
          </a:bodyPr>
          <a:p>
            <a:pPr>
              <a:lnSpc>
                <a:spcPts val="8337"/>
              </a:lnSpc>
              <a:buNone/>
              <a:tabLst>
                <a:tab algn="l" pos="0"/>
              </a:tabLst>
            </a:pPr>
            <a:r>
              <a:rPr b="0" lang="en-US" sz="6669" spc="-1" strike="noStrike">
                <a:solidFill>
                  <a:srgbClr val="ffffff"/>
                </a:solidFill>
                <a:latin typeface="Roboto"/>
                <a:ea typeface="Roboto"/>
              </a:rPr>
              <a:t>Titanic Survival Prediction: A Machine Learning Approach</a:t>
            </a:r>
            <a:endParaRPr b="0" lang="en-IN" sz="6669" spc="-1" strike="noStrike">
              <a:latin typeface="Arial"/>
            </a:endParaRPr>
          </a:p>
        </p:txBody>
      </p:sp>
      <p:sp>
        <p:nvSpPr>
          <p:cNvPr id="49" name="Text 2"/>
          <p:cNvSpPr/>
          <p:nvPr/>
        </p:nvSpPr>
        <p:spPr>
          <a:xfrm>
            <a:off x="859320" y="5278320"/>
            <a:ext cx="7424640" cy="1570320"/>
          </a:xfrm>
          <a:prstGeom prst="rect">
            <a:avLst/>
          </a:prstGeom>
          <a:noFill/>
          <a:ln w="0">
            <a:noFill/>
          </a:ln>
        </p:spPr>
        <p:style>
          <a:lnRef idx="0"/>
          <a:fillRef idx="0"/>
          <a:effectRef idx="0"/>
          <a:fontRef idx="minor"/>
        </p:style>
        <p:txBody>
          <a:bodyPr lIns="90000" rIns="90000" tIns="45000" bIns="45000" anchor="t">
            <a:noAutofit/>
          </a:bodyPr>
          <a:p>
            <a:pPr>
              <a:lnSpc>
                <a:spcPts val="3093"/>
              </a:lnSpc>
              <a:buNone/>
              <a:tabLst>
                <a:tab algn="l" pos="0"/>
              </a:tabLst>
            </a:pPr>
            <a:r>
              <a:rPr b="0" lang="en-US" sz="1940" spc="-1" strike="noStrike">
                <a:solidFill>
                  <a:srgbClr val="cfd0d8"/>
                </a:solidFill>
                <a:latin typeface="Roboto"/>
                <a:ea typeface="Roboto"/>
              </a:rPr>
              <a:t>This presentation outlines a machine learning approach to predict the survival of passengers on the Titanic. We will explore the data, perform feature engineering, and build a model using Random Forest Classifier to predict survival based on various factors.</a:t>
            </a:r>
            <a:endParaRPr b="0" lang="en-IN" sz="1940" spc="-1" strike="noStrike">
              <a:latin typeface="Arial"/>
            </a:endParaRPr>
          </a:p>
        </p:txBody>
      </p:sp>
      <p:sp>
        <p:nvSpPr>
          <p:cNvPr id="50" name="Text 4"/>
          <p:cNvSpPr/>
          <p:nvPr/>
        </p:nvSpPr>
        <p:spPr>
          <a:xfrm>
            <a:off x="870840" y="7413480"/>
            <a:ext cx="2830320" cy="429120"/>
          </a:xfrm>
          <a:prstGeom prst="rect">
            <a:avLst/>
          </a:prstGeom>
          <a:noFill/>
          <a:ln w="0">
            <a:noFill/>
          </a:ln>
        </p:spPr>
        <p:style>
          <a:lnRef idx="0"/>
          <a:fillRef idx="0"/>
          <a:effectRef idx="0"/>
          <a:fontRef idx="minor"/>
        </p:style>
        <p:txBody>
          <a:bodyPr wrap="none" lIns="90000" rIns="90000" tIns="45000" bIns="45000" anchor="t">
            <a:noAutofit/>
          </a:bodyPr>
          <a:p>
            <a:pPr>
              <a:lnSpc>
                <a:spcPts val="3382"/>
              </a:lnSpc>
              <a:buNone/>
              <a:tabLst>
                <a:tab algn="l" pos="0"/>
              </a:tabLst>
            </a:pPr>
            <a:r>
              <a:rPr b="1" lang="en-US" sz="2420" spc="-1" strike="noStrike">
                <a:solidFill>
                  <a:srgbClr val="cfd0d8"/>
                </a:solidFill>
                <a:latin typeface="Roboto"/>
                <a:ea typeface="Roboto"/>
              </a:rPr>
              <a:t>By Shivam Vishwakarma</a:t>
            </a:r>
            <a:endParaRPr b="0" lang="en-IN" sz="242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Image 0" descr="preencoded.png"/>
          <p:cNvPicPr/>
          <p:nvPr/>
        </p:nvPicPr>
        <p:blipFill>
          <a:blip r:embed="rId1"/>
          <a:stretch/>
        </p:blipFill>
        <p:spPr>
          <a:xfrm>
            <a:off x="0" y="0"/>
            <a:ext cx="14629680" cy="8228880"/>
          </a:xfrm>
          <a:prstGeom prst="rect">
            <a:avLst/>
          </a:prstGeom>
          <a:ln w="0">
            <a:noFill/>
          </a:ln>
        </p:spPr>
      </p:pic>
      <p:sp>
        <p:nvSpPr>
          <p:cNvPr id="155" name="Shape 0"/>
          <p:cNvSpPr/>
          <p:nvPr/>
        </p:nvSpPr>
        <p:spPr>
          <a:xfrm>
            <a:off x="0" y="0"/>
            <a:ext cx="14629680" cy="8230680"/>
          </a:xfrm>
          <a:prstGeom prst="rect">
            <a:avLst/>
          </a:prstGeom>
          <a:solidFill>
            <a:srgbClr val="000018">
              <a:alpha val="75000"/>
            </a:srgbClr>
          </a:solidFill>
          <a:ln w="0">
            <a:noFill/>
          </a:ln>
        </p:spPr>
        <p:style>
          <a:lnRef idx="0"/>
          <a:fillRef idx="0"/>
          <a:effectRef idx="0"/>
          <a:fontRef idx="minor"/>
        </p:style>
      </p:sp>
      <p:pic>
        <p:nvPicPr>
          <p:cNvPr id="156" name="Image 1" descr="preencoded.png"/>
          <p:cNvPicPr/>
          <p:nvPr/>
        </p:nvPicPr>
        <p:blipFill>
          <a:blip r:embed="rId2"/>
          <a:stretch/>
        </p:blipFill>
        <p:spPr>
          <a:xfrm>
            <a:off x="0" y="0"/>
            <a:ext cx="14629680" cy="2605320"/>
          </a:xfrm>
          <a:prstGeom prst="rect">
            <a:avLst/>
          </a:prstGeom>
          <a:ln w="0">
            <a:noFill/>
          </a:ln>
        </p:spPr>
      </p:pic>
      <p:pic>
        <p:nvPicPr>
          <p:cNvPr id="157" name="Image 2" descr="preencoded.png"/>
          <p:cNvPicPr/>
          <p:nvPr/>
        </p:nvPicPr>
        <p:blipFill>
          <a:blip r:embed="rId3"/>
          <a:stretch/>
        </p:blipFill>
        <p:spPr>
          <a:xfrm>
            <a:off x="4866840" y="260640"/>
            <a:ext cx="4896000" cy="2084040"/>
          </a:xfrm>
          <a:prstGeom prst="rect">
            <a:avLst/>
          </a:prstGeom>
          <a:ln w="0">
            <a:noFill/>
          </a:ln>
        </p:spPr>
      </p:pic>
      <p:sp>
        <p:nvSpPr>
          <p:cNvPr id="158" name="Text 1"/>
          <p:cNvSpPr/>
          <p:nvPr/>
        </p:nvSpPr>
        <p:spPr>
          <a:xfrm>
            <a:off x="1621440" y="3179160"/>
            <a:ext cx="5211000" cy="650520"/>
          </a:xfrm>
          <a:prstGeom prst="rect">
            <a:avLst/>
          </a:prstGeom>
          <a:noFill/>
          <a:ln w="0">
            <a:noFill/>
          </a:ln>
        </p:spPr>
        <p:style>
          <a:lnRef idx="0"/>
          <a:fillRef idx="0"/>
          <a:effectRef idx="0"/>
          <a:fontRef idx="minor"/>
        </p:style>
        <p:txBody>
          <a:bodyPr wrap="none" lIns="90000" rIns="90000" tIns="45000" bIns="45000" anchor="t">
            <a:noAutofit/>
          </a:bodyPr>
          <a:p>
            <a:pPr>
              <a:lnSpc>
                <a:spcPts val="5131"/>
              </a:lnSpc>
              <a:buNone/>
              <a:tabLst>
                <a:tab algn="l" pos="0"/>
              </a:tabLst>
            </a:pPr>
            <a:r>
              <a:rPr b="0" lang="en-US" sz="4100" spc="-1" strike="noStrike">
                <a:solidFill>
                  <a:srgbClr val="ffffff"/>
                </a:solidFill>
                <a:latin typeface="Roboto"/>
                <a:ea typeface="Roboto"/>
              </a:rPr>
              <a:t>Model Interpretation</a:t>
            </a:r>
            <a:endParaRPr b="0" lang="en-IN" sz="4100" spc="-1" strike="noStrike">
              <a:latin typeface="Arial"/>
            </a:endParaRPr>
          </a:p>
        </p:txBody>
      </p:sp>
      <p:pic>
        <p:nvPicPr>
          <p:cNvPr id="159" name="Image 3" descr="preencoded.png"/>
          <p:cNvPicPr/>
          <p:nvPr/>
        </p:nvPicPr>
        <p:blipFill>
          <a:blip r:embed="rId4"/>
          <a:stretch/>
        </p:blipFill>
        <p:spPr>
          <a:xfrm>
            <a:off x="1621440" y="4143240"/>
            <a:ext cx="520560" cy="520560"/>
          </a:xfrm>
          <a:prstGeom prst="rect">
            <a:avLst/>
          </a:prstGeom>
          <a:ln w="0">
            <a:noFill/>
          </a:ln>
        </p:spPr>
      </p:pic>
      <p:sp>
        <p:nvSpPr>
          <p:cNvPr id="160" name="Text 2"/>
          <p:cNvSpPr/>
          <p:nvPr/>
        </p:nvSpPr>
        <p:spPr>
          <a:xfrm>
            <a:off x="1621440" y="4872600"/>
            <a:ext cx="2605320" cy="325080"/>
          </a:xfrm>
          <a:prstGeom prst="rect">
            <a:avLst/>
          </a:prstGeom>
          <a:noFill/>
          <a:ln w="0">
            <a:noFill/>
          </a:ln>
        </p:spPr>
        <p:style>
          <a:lnRef idx="0"/>
          <a:fillRef idx="0"/>
          <a:effectRef idx="0"/>
          <a:fontRef idx="minor"/>
        </p:style>
        <p:txBody>
          <a:bodyPr wrap="none" lIns="90000" rIns="90000" tIns="45000" bIns="45000" anchor="t">
            <a:noAutofit/>
          </a:bodyPr>
          <a:p>
            <a:pPr>
              <a:lnSpc>
                <a:spcPts val="2565"/>
              </a:lnSpc>
              <a:buNone/>
              <a:tabLst>
                <a:tab algn="l" pos="0"/>
              </a:tabLst>
            </a:pPr>
            <a:r>
              <a:rPr b="0" lang="en-US" sz="2050" spc="-1" strike="noStrike">
                <a:solidFill>
                  <a:srgbClr val="cfd0d8"/>
                </a:solidFill>
                <a:latin typeface="Roboto"/>
                <a:ea typeface="Roboto"/>
              </a:rPr>
              <a:t>Feature Importance</a:t>
            </a:r>
            <a:endParaRPr b="0" lang="en-IN" sz="2050" spc="-1" strike="noStrike">
              <a:latin typeface="Arial"/>
            </a:endParaRPr>
          </a:p>
        </p:txBody>
      </p:sp>
      <p:sp>
        <p:nvSpPr>
          <p:cNvPr id="161" name="Text 3"/>
          <p:cNvSpPr/>
          <p:nvPr/>
        </p:nvSpPr>
        <p:spPr>
          <a:xfrm>
            <a:off x="1621440" y="5323680"/>
            <a:ext cx="3586680" cy="2000160"/>
          </a:xfrm>
          <a:prstGeom prst="rect">
            <a:avLst/>
          </a:prstGeom>
          <a:noFill/>
          <a:ln w="0">
            <a:noFill/>
          </a:ln>
        </p:spPr>
        <p:style>
          <a:lnRef idx="0"/>
          <a:fillRef idx="0"/>
          <a:effectRef idx="0"/>
          <a:fontRef idx="minor"/>
        </p:style>
        <p:txBody>
          <a:bodyPr lIns="90000" rIns="90000" tIns="45000" bIns="45000" anchor="t">
            <a:noAutofit/>
          </a:bodyPr>
          <a:p>
            <a:pPr>
              <a:lnSpc>
                <a:spcPts val="2625"/>
              </a:lnSpc>
              <a:buNone/>
              <a:tabLst>
                <a:tab algn="l" pos="0"/>
              </a:tabLst>
            </a:pPr>
            <a:r>
              <a:rPr b="0" lang="en-US" sz="1640" spc="-1" strike="noStrike">
                <a:solidFill>
                  <a:srgbClr val="cfd0d8"/>
                </a:solidFill>
                <a:latin typeface="Roboto"/>
                <a:ea typeface="Roboto"/>
              </a:rPr>
              <a:t>Feature importance analysis helps identify the most influential features in predicting survival. This information provides insights into the factors that significantly contribute to the model's predictions.</a:t>
            </a:r>
            <a:endParaRPr b="0" lang="en-IN" sz="1640" spc="-1" strike="noStrike">
              <a:latin typeface="Arial"/>
            </a:endParaRPr>
          </a:p>
        </p:txBody>
      </p:sp>
      <p:pic>
        <p:nvPicPr>
          <p:cNvPr id="162" name="Image 4" descr="preencoded.png"/>
          <p:cNvPicPr/>
          <p:nvPr/>
        </p:nvPicPr>
        <p:blipFill>
          <a:blip r:embed="rId5"/>
          <a:stretch/>
        </p:blipFill>
        <p:spPr>
          <a:xfrm>
            <a:off x="5521320" y="4143240"/>
            <a:ext cx="520560" cy="520560"/>
          </a:xfrm>
          <a:prstGeom prst="rect">
            <a:avLst/>
          </a:prstGeom>
          <a:ln w="0">
            <a:noFill/>
          </a:ln>
        </p:spPr>
      </p:pic>
      <p:sp>
        <p:nvSpPr>
          <p:cNvPr id="163" name="Text 4"/>
          <p:cNvSpPr/>
          <p:nvPr/>
        </p:nvSpPr>
        <p:spPr>
          <a:xfrm>
            <a:off x="5521320" y="4872600"/>
            <a:ext cx="2605320" cy="325080"/>
          </a:xfrm>
          <a:prstGeom prst="rect">
            <a:avLst/>
          </a:prstGeom>
          <a:noFill/>
          <a:ln w="0">
            <a:noFill/>
          </a:ln>
        </p:spPr>
        <p:style>
          <a:lnRef idx="0"/>
          <a:fillRef idx="0"/>
          <a:effectRef idx="0"/>
          <a:fontRef idx="minor"/>
        </p:style>
        <p:txBody>
          <a:bodyPr wrap="none" lIns="90000" rIns="90000" tIns="45000" bIns="45000" anchor="t">
            <a:noAutofit/>
          </a:bodyPr>
          <a:p>
            <a:pPr>
              <a:lnSpc>
                <a:spcPts val="2565"/>
              </a:lnSpc>
              <a:buNone/>
              <a:tabLst>
                <a:tab algn="l" pos="0"/>
              </a:tabLst>
            </a:pPr>
            <a:r>
              <a:rPr b="0" lang="en-US" sz="2050" spc="-1" strike="noStrike">
                <a:solidFill>
                  <a:srgbClr val="cfd0d8"/>
                </a:solidFill>
                <a:latin typeface="Roboto"/>
                <a:ea typeface="Roboto"/>
              </a:rPr>
              <a:t>Confusion Matrix</a:t>
            </a:r>
            <a:endParaRPr b="0" lang="en-IN" sz="2050" spc="-1" strike="noStrike">
              <a:latin typeface="Arial"/>
            </a:endParaRPr>
          </a:p>
        </p:txBody>
      </p:sp>
      <p:sp>
        <p:nvSpPr>
          <p:cNvPr id="164" name="Text 5"/>
          <p:cNvSpPr/>
          <p:nvPr/>
        </p:nvSpPr>
        <p:spPr>
          <a:xfrm>
            <a:off x="5521320" y="5323680"/>
            <a:ext cx="3586680" cy="2333880"/>
          </a:xfrm>
          <a:prstGeom prst="rect">
            <a:avLst/>
          </a:prstGeom>
          <a:noFill/>
          <a:ln w="0">
            <a:noFill/>
          </a:ln>
        </p:spPr>
        <p:style>
          <a:lnRef idx="0"/>
          <a:fillRef idx="0"/>
          <a:effectRef idx="0"/>
          <a:fontRef idx="minor"/>
        </p:style>
        <p:txBody>
          <a:bodyPr lIns="90000" rIns="90000" tIns="45000" bIns="45000" anchor="t">
            <a:noAutofit/>
          </a:bodyPr>
          <a:p>
            <a:pPr>
              <a:lnSpc>
                <a:spcPts val="2625"/>
              </a:lnSpc>
              <a:buNone/>
              <a:tabLst>
                <a:tab algn="l" pos="0"/>
              </a:tabLst>
            </a:pPr>
            <a:r>
              <a:rPr b="0" lang="en-US" sz="1640" spc="-1" strike="noStrike">
                <a:solidFill>
                  <a:srgbClr val="cfd0d8"/>
                </a:solidFill>
                <a:latin typeface="Roboto"/>
                <a:ea typeface="Roboto"/>
              </a:rPr>
              <a:t>A confusion matrix visualizes the model's performance by showing the number of correctly and incorrectly classified instances for each class. This provides a detailed understanding of the model's strengths and weaknesses.</a:t>
            </a:r>
            <a:endParaRPr b="0" lang="en-IN" sz="1640" spc="-1" strike="noStrike">
              <a:latin typeface="Arial"/>
            </a:endParaRPr>
          </a:p>
        </p:txBody>
      </p:sp>
      <p:pic>
        <p:nvPicPr>
          <p:cNvPr id="165" name="Image 5" descr="preencoded.png"/>
          <p:cNvPicPr/>
          <p:nvPr/>
        </p:nvPicPr>
        <p:blipFill>
          <a:blip r:embed="rId6"/>
          <a:stretch/>
        </p:blipFill>
        <p:spPr>
          <a:xfrm>
            <a:off x="9421560" y="4143240"/>
            <a:ext cx="520560" cy="520560"/>
          </a:xfrm>
          <a:prstGeom prst="rect">
            <a:avLst/>
          </a:prstGeom>
          <a:ln w="0">
            <a:noFill/>
          </a:ln>
        </p:spPr>
      </p:pic>
      <p:sp>
        <p:nvSpPr>
          <p:cNvPr id="166" name="Text 6"/>
          <p:cNvSpPr/>
          <p:nvPr/>
        </p:nvSpPr>
        <p:spPr>
          <a:xfrm>
            <a:off x="9421560" y="4872600"/>
            <a:ext cx="2605320" cy="325080"/>
          </a:xfrm>
          <a:prstGeom prst="rect">
            <a:avLst/>
          </a:prstGeom>
          <a:noFill/>
          <a:ln w="0">
            <a:noFill/>
          </a:ln>
        </p:spPr>
        <p:style>
          <a:lnRef idx="0"/>
          <a:fillRef idx="0"/>
          <a:effectRef idx="0"/>
          <a:fontRef idx="minor"/>
        </p:style>
        <p:txBody>
          <a:bodyPr wrap="none" lIns="90000" rIns="90000" tIns="45000" bIns="45000" anchor="t">
            <a:noAutofit/>
          </a:bodyPr>
          <a:p>
            <a:pPr>
              <a:lnSpc>
                <a:spcPts val="2565"/>
              </a:lnSpc>
              <a:buNone/>
              <a:tabLst>
                <a:tab algn="l" pos="0"/>
              </a:tabLst>
            </a:pPr>
            <a:r>
              <a:rPr b="0" lang="en-US" sz="2050" spc="-1" strike="noStrike">
                <a:solidFill>
                  <a:srgbClr val="cfd0d8"/>
                </a:solidFill>
                <a:latin typeface="Roboto"/>
                <a:ea typeface="Roboto"/>
              </a:rPr>
              <a:t>Performance Metrics</a:t>
            </a:r>
            <a:endParaRPr b="0" lang="en-IN" sz="2050" spc="-1" strike="noStrike">
              <a:latin typeface="Arial"/>
            </a:endParaRPr>
          </a:p>
        </p:txBody>
      </p:sp>
      <p:sp>
        <p:nvSpPr>
          <p:cNvPr id="167" name="Text 7"/>
          <p:cNvSpPr/>
          <p:nvPr/>
        </p:nvSpPr>
        <p:spPr>
          <a:xfrm>
            <a:off x="9421560" y="5323680"/>
            <a:ext cx="3587040" cy="2000160"/>
          </a:xfrm>
          <a:prstGeom prst="rect">
            <a:avLst/>
          </a:prstGeom>
          <a:noFill/>
          <a:ln w="0">
            <a:noFill/>
          </a:ln>
        </p:spPr>
        <p:style>
          <a:lnRef idx="0"/>
          <a:fillRef idx="0"/>
          <a:effectRef idx="0"/>
          <a:fontRef idx="minor"/>
        </p:style>
        <p:txBody>
          <a:bodyPr lIns="90000" rIns="90000" tIns="45000" bIns="45000" anchor="t">
            <a:noAutofit/>
          </a:bodyPr>
          <a:p>
            <a:pPr>
              <a:lnSpc>
                <a:spcPts val="2625"/>
              </a:lnSpc>
              <a:buNone/>
              <a:tabLst>
                <a:tab algn="l" pos="0"/>
              </a:tabLst>
            </a:pPr>
            <a:r>
              <a:rPr b="0" lang="en-US" sz="1640" spc="-1" strike="noStrike">
                <a:solidFill>
                  <a:srgbClr val="cfd0d8"/>
                </a:solidFill>
                <a:latin typeface="Roboto"/>
                <a:ea typeface="Roboto"/>
              </a:rPr>
              <a:t>Various performance metrics, such as accuracy, precision, recall, and F1-score, are used to evaluate the model's overall performance. These metrics provide a comprehensive assessment of the model's effectiveness.</a:t>
            </a:r>
            <a:endParaRPr b="0" lang="en-IN" sz="164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Image 0" descr="preencoded.png"/>
          <p:cNvPicPr/>
          <p:nvPr/>
        </p:nvPicPr>
        <p:blipFill>
          <a:blip r:embed="rId1"/>
          <a:stretch/>
        </p:blipFill>
        <p:spPr>
          <a:xfrm>
            <a:off x="0" y="0"/>
            <a:ext cx="14629680" cy="8228880"/>
          </a:xfrm>
          <a:prstGeom prst="rect">
            <a:avLst/>
          </a:prstGeom>
          <a:ln w="0">
            <a:noFill/>
          </a:ln>
        </p:spPr>
      </p:pic>
      <p:sp>
        <p:nvSpPr>
          <p:cNvPr id="169"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pic>
        <p:nvPicPr>
          <p:cNvPr id="170" name="Image 1" descr="preencoded.png"/>
          <p:cNvPicPr/>
          <p:nvPr/>
        </p:nvPicPr>
        <p:blipFill>
          <a:blip r:embed="rId2"/>
          <a:stretch/>
        </p:blipFill>
        <p:spPr>
          <a:xfrm>
            <a:off x="9144000" y="0"/>
            <a:ext cx="5485680" cy="8228880"/>
          </a:xfrm>
          <a:prstGeom prst="rect">
            <a:avLst/>
          </a:prstGeom>
          <a:ln w="0">
            <a:noFill/>
          </a:ln>
        </p:spPr>
      </p:pic>
      <p:pic>
        <p:nvPicPr>
          <p:cNvPr id="171" name="Image 2" descr="preencoded.png"/>
          <p:cNvPicPr/>
          <p:nvPr/>
        </p:nvPicPr>
        <p:blipFill>
          <a:blip r:embed="rId3"/>
          <a:stretch/>
        </p:blipFill>
        <p:spPr>
          <a:xfrm>
            <a:off x="9452880" y="3114720"/>
            <a:ext cx="4868280" cy="1999800"/>
          </a:xfrm>
          <a:prstGeom prst="rect">
            <a:avLst/>
          </a:prstGeom>
          <a:ln w="0">
            <a:noFill/>
          </a:ln>
        </p:spPr>
      </p:pic>
      <p:sp>
        <p:nvSpPr>
          <p:cNvPr id="172" name="Text 1"/>
          <p:cNvSpPr/>
          <p:nvPr/>
        </p:nvSpPr>
        <p:spPr>
          <a:xfrm>
            <a:off x="864000" y="2358720"/>
            <a:ext cx="6171480" cy="770760"/>
          </a:xfrm>
          <a:prstGeom prst="rect">
            <a:avLst/>
          </a:prstGeom>
          <a:noFill/>
          <a:ln w="0">
            <a:noFill/>
          </a:ln>
        </p:spPr>
        <p:style>
          <a:lnRef idx="0"/>
          <a:fillRef idx="0"/>
          <a:effectRef idx="0"/>
          <a:fontRef idx="minor"/>
        </p:style>
        <p:txBody>
          <a:bodyPr wrap="none" lIns="90000" rIns="90000" tIns="45000" bIns="45000" anchor="t">
            <a:noAutofit/>
          </a:bodyPr>
          <a:p>
            <a:pPr>
              <a:lnSpc>
                <a:spcPts val="6075"/>
              </a:lnSpc>
              <a:buNone/>
              <a:tabLst>
                <a:tab algn="l" pos="0"/>
              </a:tabLst>
            </a:pPr>
            <a:r>
              <a:rPr b="0" lang="en-US" sz="4860" spc="-1" strike="noStrike">
                <a:solidFill>
                  <a:srgbClr val="ffffff"/>
                </a:solidFill>
                <a:latin typeface="Roboto"/>
                <a:ea typeface="Roboto"/>
              </a:rPr>
              <a:t>Conclusion</a:t>
            </a:r>
            <a:endParaRPr b="0" lang="en-IN" sz="4860" spc="-1" strike="noStrike">
              <a:latin typeface="Arial"/>
            </a:endParaRPr>
          </a:p>
        </p:txBody>
      </p:sp>
      <p:sp>
        <p:nvSpPr>
          <p:cNvPr id="173" name="Text 2"/>
          <p:cNvSpPr/>
          <p:nvPr/>
        </p:nvSpPr>
        <p:spPr>
          <a:xfrm>
            <a:off x="864000" y="3500640"/>
            <a:ext cx="7415280" cy="236952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This machine learning approach successfully predicts the survival of passengers on the Titanic. By leveraging feature engineering and a Random Forest Classifier, we achieved a robust model with high accuracy and interpretability. The insights gained from feature importance analysis and confusion matrix provide valuable information for understanding the factors that influenced survival.</a:t>
            </a:r>
            <a:endParaRPr b="0" lang="en-IN" sz="194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Image 0" descr="preencoded.png"/>
          <p:cNvPicPr/>
          <p:nvPr/>
        </p:nvPicPr>
        <p:blipFill>
          <a:blip r:embed="rId1"/>
          <a:stretch/>
        </p:blipFill>
        <p:spPr>
          <a:xfrm>
            <a:off x="0" y="0"/>
            <a:ext cx="14629680" cy="8228880"/>
          </a:xfrm>
          <a:prstGeom prst="rect">
            <a:avLst/>
          </a:prstGeom>
          <a:ln w="0">
            <a:noFill/>
          </a:ln>
        </p:spPr>
      </p:pic>
      <p:sp>
        <p:nvSpPr>
          <p:cNvPr id="52"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pic>
        <p:nvPicPr>
          <p:cNvPr id="53" name="Image 1" descr="preencoded.png"/>
          <p:cNvPicPr/>
          <p:nvPr/>
        </p:nvPicPr>
        <p:blipFill>
          <a:blip r:embed="rId2"/>
          <a:stretch/>
        </p:blipFill>
        <p:spPr>
          <a:xfrm>
            <a:off x="0" y="0"/>
            <a:ext cx="5485680" cy="8228880"/>
          </a:xfrm>
          <a:prstGeom prst="rect">
            <a:avLst/>
          </a:prstGeom>
          <a:ln w="0">
            <a:noFill/>
          </a:ln>
        </p:spPr>
      </p:pic>
      <p:sp>
        <p:nvSpPr>
          <p:cNvPr id="54" name="Text 1"/>
          <p:cNvSpPr/>
          <p:nvPr/>
        </p:nvSpPr>
        <p:spPr>
          <a:xfrm>
            <a:off x="6091200" y="937440"/>
            <a:ext cx="4320000" cy="539280"/>
          </a:xfrm>
          <a:prstGeom prst="rect">
            <a:avLst/>
          </a:prstGeom>
          <a:noFill/>
          <a:ln w="0">
            <a:noFill/>
          </a:ln>
        </p:spPr>
        <p:style>
          <a:lnRef idx="0"/>
          <a:fillRef idx="0"/>
          <a:effectRef idx="0"/>
          <a:fontRef idx="minor"/>
        </p:style>
        <p:txBody>
          <a:bodyPr wrap="none" lIns="90000" rIns="90000" tIns="45000" bIns="45000" anchor="t">
            <a:noAutofit/>
          </a:bodyPr>
          <a:p>
            <a:pPr>
              <a:lnSpc>
                <a:spcPts val="4252"/>
              </a:lnSpc>
              <a:buNone/>
              <a:tabLst>
                <a:tab algn="l" pos="0"/>
              </a:tabLst>
            </a:pPr>
            <a:r>
              <a:rPr b="0" lang="en-US" sz="3400" spc="-1" strike="noStrike">
                <a:solidFill>
                  <a:srgbClr val="ffffff"/>
                </a:solidFill>
                <a:latin typeface="Roboto"/>
                <a:ea typeface="Roboto"/>
              </a:rPr>
              <a:t>Data Exploration</a:t>
            </a:r>
            <a:endParaRPr b="0" lang="en-IN" sz="3400" spc="-1" strike="noStrike">
              <a:latin typeface="Arial"/>
            </a:endParaRPr>
          </a:p>
        </p:txBody>
      </p:sp>
      <p:sp>
        <p:nvSpPr>
          <p:cNvPr id="55" name="Shape 2"/>
          <p:cNvSpPr/>
          <p:nvPr/>
        </p:nvSpPr>
        <p:spPr>
          <a:xfrm>
            <a:off x="6091200" y="1931040"/>
            <a:ext cx="388080" cy="38808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56" name="Text 3"/>
          <p:cNvSpPr/>
          <p:nvPr/>
        </p:nvSpPr>
        <p:spPr>
          <a:xfrm>
            <a:off x="6211800" y="1995840"/>
            <a:ext cx="146520" cy="25848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1</a:t>
            </a:r>
            <a:endParaRPr b="0" lang="en-IN" sz="2040" spc="-1" strike="noStrike">
              <a:latin typeface="Arial"/>
            </a:endParaRPr>
          </a:p>
        </p:txBody>
      </p:sp>
      <p:sp>
        <p:nvSpPr>
          <p:cNvPr id="57" name="Text 4"/>
          <p:cNvSpPr/>
          <p:nvPr/>
        </p:nvSpPr>
        <p:spPr>
          <a:xfrm>
            <a:off x="6652800" y="193104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Target Variable</a:t>
            </a:r>
            <a:endParaRPr b="0" lang="en-IN" sz="1700" spc="-1" strike="noStrike">
              <a:latin typeface="Arial"/>
            </a:endParaRPr>
          </a:p>
        </p:txBody>
      </p:sp>
      <p:sp>
        <p:nvSpPr>
          <p:cNvPr id="58" name="Text 5"/>
          <p:cNvSpPr/>
          <p:nvPr/>
        </p:nvSpPr>
        <p:spPr>
          <a:xfrm>
            <a:off x="6652800" y="2304720"/>
            <a:ext cx="7372080" cy="82908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The target variable is 'survived', indicating whether a passenger survived (1) or not (0). The distribution of the target variable shows that 61.6% of passengers did not survive, while 38.4% survived.</a:t>
            </a:r>
            <a:endParaRPr b="0" lang="en-IN" sz="1360" spc="-1" strike="noStrike">
              <a:latin typeface="Arial"/>
            </a:endParaRPr>
          </a:p>
        </p:txBody>
      </p:sp>
      <p:sp>
        <p:nvSpPr>
          <p:cNvPr id="59" name="Shape 6"/>
          <p:cNvSpPr/>
          <p:nvPr/>
        </p:nvSpPr>
        <p:spPr>
          <a:xfrm>
            <a:off x="6091200" y="3501360"/>
            <a:ext cx="388080" cy="38808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60" name="Text 7"/>
          <p:cNvSpPr/>
          <p:nvPr/>
        </p:nvSpPr>
        <p:spPr>
          <a:xfrm>
            <a:off x="6211800" y="3566160"/>
            <a:ext cx="146520" cy="25848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2</a:t>
            </a:r>
            <a:endParaRPr b="0" lang="en-IN" sz="2040" spc="-1" strike="noStrike">
              <a:latin typeface="Arial"/>
            </a:endParaRPr>
          </a:p>
        </p:txBody>
      </p:sp>
      <p:sp>
        <p:nvSpPr>
          <p:cNvPr id="61" name="Text 8"/>
          <p:cNvSpPr/>
          <p:nvPr/>
        </p:nvSpPr>
        <p:spPr>
          <a:xfrm>
            <a:off x="6652800" y="350136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Numerical Features</a:t>
            </a:r>
            <a:endParaRPr b="0" lang="en-IN" sz="1700" spc="-1" strike="noStrike">
              <a:latin typeface="Arial"/>
            </a:endParaRPr>
          </a:p>
        </p:txBody>
      </p:sp>
      <p:sp>
        <p:nvSpPr>
          <p:cNvPr id="62" name="Text 9"/>
          <p:cNvSpPr/>
          <p:nvPr/>
        </p:nvSpPr>
        <p:spPr>
          <a:xfrm>
            <a:off x="6652800" y="3875040"/>
            <a:ext cx="7372080" cy="55260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We have two numerical features: 'age' and 'fare'. Boxplots reveal outliers in both features, indicating the need for outlier handling.</a:t>
            </a:r>
            <a:endParaRPr b="0" lang="en-IN" sz="1360" spc="-1" strike="noStrike">
              <a:latin typeface="Arial"/>
            </a:endParaRPr>
          </a:p>
        </p:txBody>
      </p:sp>
      <p:sp>
        <p:nvSpPr>
          <p:cNvPr id="63" name="Shape 10"/>
          <p:cNvSpPr/>
          <p:nvPr/>
        </p:nvSpPr>
        <p:spPr>
          <a:xfrm>
            <a:off x="6091200" y="4795200"/>
            <a:ext cx="388080" cy="38808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64" name="Text 11"/>
          <p:cNvSpPr/>
          <p:nvPr/>
        </p:nvSpPr>
        <p:spPr>
          <a:xfrm>
            <a:off x="6211800" y="4860000"/>
            <a:ext cx="146520" cy="25848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3</a:t>
            </a:r>
            <a:endParaRPr b="0" lang="en-IN" sz="2040" spc="-1" strike="noStrike">
              <a:latin typeface="Arial"/>
            </a:endParaRPr>
          </a:p>
        </p:txBody>
      </p:sp>
      <p:sp>
        <p:nvSpPr>
          <p:cNvPr id="65" name="Text 12"/>
          <p:cNvSpPr/>
          <p:nvPr/>
        </p:nvSpPr>
        <p:spPr>
          <a:xfrm>
            <a:off x="6652800" y="479520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Categorical Features</a:t>
            </a:r>
            <a:endParaRPr b="0" lang="en-IN" sz="1700" spc="-1" strike="noStrike">
              <a:latin typeface="Arial"/>
            </a:endParaRPr>
          </a:p>
        </p:txBody>
      </p:sp>
      <p:sp>
        <p:nvSpPr>
          <p:cNvPr id="66" name="Text 13"/>
          <p:cNvSpPr/>
          <p:nvPr/>
        </p:nvSpPr>
        <p:spPr>
          <a:xfrm>
            <a:off x="6652800" y="5168520"/>
            <a:ext cx="7372080" cy="55260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Categorical features include 'pclass', 'sex', and 'embarked'. Countplots visualize the distribution of these features, providing insights into the passenger demographics.</a:t>
            </a:r>
            <a:endParaRPr b="0" lang="en-IN" sz="1360" spc="-1" strike="noStrike">
              <a:latin typeface="Arial"/>
            </a:endParaRPr>
          </a:p>
        </p:txBody>
      </p:sp>
      <p:sp>
        <p:nvSpPr>
          <p:cNvPr id="67" name="Shape 14"/>
          <p:cNvSpPr/>
          <p:nvPr/>
        </p:nvSpPr>
        <p:spPr>
          <a:xfrm>
            <a:off x="6091200" y="6088680"/>
            <a:ext cx="388080" cy="388080"/>
          </a:xfrm>
          <a:prstGeom prst="roundRect">
            <a:avLst>
              <a:gd name="adj" fmla="val 18672"/>
            </a:avLst>
          </a:prstGeom>
          <a:solidFill>
            <a:srgbClr val="182567"/>
          </a:solidFill>
          <a:ln w="7620">
            <a:solidFill>
              <a:srgbClr val="313e80"/>
            </a:solidFill>
            <a:round/>
          </a:ln>
        </p:spPr>
        <p:style>
          <a:lnRef idx="0"/>
          <a:fillRef idx="0"/>
          <a:effectRef idx="0"/>
          <a:fontRef idx="minor"/>
        </p:style>
      </p:sp>
      <p:sp>
        <p:nvSpPr>
          <p:cNvPr id="68" name="Text 15"/>
          <p:cNvSpPr/>
          <p:nvPr/>
        </p:nvSpPr>
        <p:spPr>
          <a:xfrm>
            <a:off x="6211800" y="6153480"/>
            <a:ext cx="146520" cy="258480"/>
          </a:xfrm>
          <a:prstGeom prst="rect">
            <a:avLst/>
          </a:prstGeom>
          <a:noFill/>
          <a:ln w="0">
            <a:noFill/>
          </a:ln>
        </p:spPr>
        <p:style>
          <a:lnRef idx="0"/>
          <a:fillRef idx="0"/>
          <a:effectRef idx="0"/>
          <a:fontRef idx="minor"/>
        </p:style>
        <p:txBody>
          <a:bodyPr wrap="none" lIns="90000" rIns="90000" tIns="45000" bIns="45000" anchor="t">
            <a:noAutofit/>
          </a:bodyPr>
          <a:p>
            <a:pPr algn="ctr">
              <a:lnSpc>
                <a:spcPts val="2041"/>
              </a:lnSpc>
              <a:buNone/>
              <a:tabLst>
                <a:tab algn="l" pos="0"/>
              </a:tabLst>
            </a:pPr>
            <a:r>
              <a:rPr b="0" lang="en-US" sz="2040" spc="-1" strike="noStrike">
                <a:solidFill>
                  <a:srgbClr val="cfd0d8"/>
                </a:solidFill>
                <a:latin typeface="Roboto"/>
                <a:ea typeface="Roboto"/>
              </a:rPr>
              <a:t>4</a:t>
            </a:r>
            <a:endParaRPr b="0" lang="en-IN" sz="2040" spc="-1" strike="noStrike">
              <a:latin typeface="Arial"/>
            </a:endParaRPr>
          </a:p>
        </p:txBody>
      </p:sp>
      <p:sp>
        <p:nvSpPr>
          <p:cNvPr id="69" name="Text 16"/>
          <p:cNvSpPr/>
          <p:nvPr/>
        </p:nvSpPr>
        <p:spPr>
          <a:xfrm>
            <a:off x="6652800" y="608868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Family Size</a:t>
            </a:r>
            <a:endParaRPr b="0" lang="en-IN" sz="1700" spc="-1" strike="noStrike">
              <a:latin typeface="Arial"/>
            </a:endParaRPr>
          </a:p>
        </p:txBody>
      </p:sp>
      <p:sp>
        <p:nvSpPr>
          <p:cNvPr id="70" name="Text 17"/>
          <p:cNvSpPr/>
          <p:nvPr/>
        </p:nvSpPr>
        <p:spPr>
          <a:xfrm>
            <a:off x="6652800" y="6462360"/>
            <a:ext cx="7372080" cy="82908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A new feature 'family' is created by combining 'sibsp' and 'parch' to represent the size of the passenger's family. This feature will be used in the model to assess the impact of family size on survival.</a:t>
            </a:r>
            <a:endParaRPr b="0" lang="en-IN" sz="136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Image 0" descr="preencoded.png"/>
          <p:cNvPicPr/>
          <p:nvPr/>
        </p:nvPicPr>
        <p:blipFill>
          <a:blip r:embed="rId1"/>
          <a:stretch/>
        </p:blipFill>
        <p:spPr>
          <a:xfrm>
            <a:off x="0" y="0"/>
            <a:ext cx="14629680" cy="8228880"/>
          </a:xfrm>
          <a:prstGeom prst="rect">
            <a:avLst/>
          </a:prstGeom>
          <a:ln w="0">
            <a:noFill/>
          </a:ln>
        </p:spPr>
      </p:pic>
      <p:sp>
        <p:nvSpPr>
          <p:cNvPr id="72"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pic>
        <p:nvPicPr>
          <p:cNvPr id="73" name="Image 1" descr="preencoded.png"/>
          <p:cNvPicPr/>
          <p:nvPr/>
        </p:nvPicPr>
        <p:blipFill>
          <a:blip r:embed="rId2"/>
          <a:stretch/>
        </p:blipFill>
        <p:spPr>
          <a:xfrm>
            <a:off x="0" y="0"/>
            <a:ext cx="14629680" cy="2277360"/>
          </a:xfrm>
          <a:prstGeom prst="rect">
            <a:avLst/>
          </a:prstGeom>
          <a:ln w="0">
            <a:noFill/>
          </a:ln>
        </p:spPr>
      </p:pic>
      <p:pic>
        <p:nvPicPr>
          <p:cNvPr id="74" name="Image 2" descr="preencoded.png"/>
          <p:cNvPicPr/>
          <p:nvPr/>
        </p:nvPicPr>
        <p:blipFill>
          <a:blip r:embed="rId3"/>
          <a:stretch/>
        </p:blipFill>
        <p:spPr>
          <a:xfrm>
            <a:off x="6149520" y="227880"/>
            <a:ext cx="2331000" cy="1821960"/>
          </a:xfrm>
          <a:prstGeom prst="rect">
            <a:avLst/>
          </a:prstGeom>
          <a:ln w="0">
            <a:noFill/>
          </a:ln>
        </p:spPr>
      </p:pic>
      <p:sp>
        <p:nvSpPr>
          <p:cNvPr id="75" name="Text 1"/>
          <p:cNvSpPr/>
          <p:nvPr/>
        </p:nvSpPr>
        <p:spPr>
          <a:xfrm>
            <a:off x="2337480" y="2783520"/>
            <a:ext cx="4555440" cy="568800"/>
          </a:xfrm>
          <a:prstGeom prst="rect">
            <a:avLst/>
          </a:prstGeom>
          <a:noFill/>
          <a:ln w="0">
            <a:noFill/>
          </a:ln>
        </p:spPr>
        <p:style>
          <a:lnRef idx="0"/>
          <a:fillRef idx="0"/>
          <a:effectRef idx="0"/>
          <a:fontRef idx="minor"/>
        </p:style>
        <p:txBody>
          <a:bodyPr wrap="none" lIns="90000" rIns="90000" tIns="45000" bIns="45000" anchor="t">
            <a:noAutofit/>
          </a:bodyPr>
          <a:p>
            <a:pPr>
              <a:lnSpc>
                <a:spcPts val="4484"/>
              </a:lnSpc>
              <a:buNone/>
              <a:tabLst>
                <a:tab algn="l" pos="0"/>
              </a:tabLst>
            </a:pPr>
            <a:r>
              <a:rPr b="0" lang="en-US" sz="3590" spc="-1" strike="noStrike">
                <a:solidFill>
                  <a:srgbClr val="ffffff"/>
                </a:solidFill>
                <a:latin typeface="Roboto"/>
                <a:ea typeface="Roboto"/>
              </a:rPr>
              <a:t>Data Cleaning</a:t>
            </a:r>
            <a:endParaRPr b="0" lang="en-IN" sz="3590" spc="-1" strike="noStrike">
              <a:latin typeface="Arial"/>
            </a:endParaRPr>
          </a:p>
        </p:txBody>
      </p:sp>
      <p:sp>
        <p:nvSpPr>
          <p:cNvPr id="76" name="Shape 2"/>
          <p:cNvSpPr/>
          <p:nvPr/>
        </p:nvSpPr>
        <p:spPr>
          <a:xfrm>
            <a:off x="2337480" y="3899520"/>
            <a:ext cx="9955080" cy="22320"/>
          </a:xfrm>
          <a:prstGeom prst="roundRect">
            <a:avLst>
              <a:gd name="adj" fmla="val 334852"/>
            </a:avLst>
          </a:prstGeom>
          <a:solidFill>
            <a:srgbClr val="313e80"/>
          </a:solidFill>
          <a:ln w="0">
            <a:noFill/>
          </a:ln>
        </p:spPr>
        <p:style>
          <a:lnRef idx="0"/>
          <a:fillRef idx="0"/>
          <a:effectRef idx="0"/>
          <a:fontRef idx="minor"/>
        </p:style>
      </p:sp>
      <p:sp>
        <p:nvSpPr>
          <p:cNvPr id="77" name="Shape 3"/>
          <p:cNvSpPr/>
          <p:nvPr/>
        </p:nvSpPr>
        <p:spPr>
          <a:xfrm>
            <a:off x="3502080" y="3899520"/>
            <a:ext cx="22320" cy="637200"/>
          </a:xfrm>
          <a:prstGeom prst="roundRect">
            <a:avLst>
              <a:gd name="adj" fmla="val 334852"/>
            </a:avLst>
          </a:prstGeom>
          <a:solidFill>
            <a:srgbClr val="313e80"/>
          </a:solidFill>
          <a:ln w="0">
            <a:noFill/>
          </a:ln>
        </p:spPr>
        <p:style>
          <a:lnRef idx="0"/>
          <a:fillRef idx="0"/>
          <a:effectRef idx="0"/>
          <a:fontRef idx="minor"/>
        </p:style>
      </p:sp>
      <p:sp>
        <p:nvSpPr>
          <p:cNvPr id="78" name="Shape 4"/>
          <p:cNvSpPr/>
          <p:nvPr/>
        </p:nvSpPr>
        <p:spPr>
          <a:xfrm>
            <a:off x="3308400" y="3694680"/>
            <a:ext cx="409320" cy="40932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79" name="Text 5"/>
          <p:cNvSpPr/>
          <p:nvPr/>
        </p:nvSpPr>
        <p:spPr>
          <a:xfrm>
            <a:off x="3435840" y="3763080"/>
            <a:ext cx="154800" cy="27252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1</a:t>
            </a:r>
            <a:endParaRPr b="0" lang="en-IN" sz="2150" spc="-1" strike="noStrike">
              <a:latin typeface="Arial"/>
            </a:endParaRPr>
          </a:p>
        </p:txBody>
      </p:sp>
      <p:sp>
        <p:nvSpPr>
          <p:cNvPr id="80" name="Text 6"/>
          <p:cNvSpPr/>
          <p:nvPr/>
        </p:nvSpPr>
        <p:spPr>
          <a:xfrm>
            <a:off x="2519640" y="4719600"/>
            <a:ext cx="1987200" cy="284040"/>
          </a:xfrm>
          <a:prstGeom prst="rect">
            <a:avLst/>
          </a:prstGeom>
          <a:noFill/>
          <a:ln w="0">
            <a:noFill/>
          </a:ln>
        </p:spPr>
        <p:style>
          <a:lnRef idx="0"/>
          <a:fillRef idx="0"/>
          <a:effectRef idx="0"/>
          <a:fontRef idx="minor"/>
        </p:style>
        <p:txBody>
          <a:bodyPr wrap="none"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Column Dropping</a:t>
            </a:r>
            <a:endParaRPr b="0" lang="en-IN" sz="1790" spc="-1" strike="noStrike">
              <a:latin typeface="Arial"/>
            </a:endParaRPr>
          </a:p>
        </p:txBody>
      </p:sp>
      <p:sp>
        <p:nvSpPr>
          <p:cNvPr id="81" name="Text 7"/>
          <p:cNvSpPr/>
          <p:nvPr/>
        </p:nvSpPr>
        <p:spPr>
          <a:xfrm>
            <a:off x="2519640" y="4933800"/>
            <a:ext cx="1987200" cy="233208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Columns 'passengerid', 'name', 'ticket', and 'cabin' are dropped as they are not relevant for survival prediction. These columns are considered irrelevant for the model.</a:t>
            </a:r>
            <a:endParaRPr b="0" lang="en-IN" sz="1430" spc="-1" strike="noStrike">
              <a:latin typeface="Arial"/>
            </a:endParaRPr>
          </a:p>
        </p:txBody>
      </p:sp>
      <p:sp>
        <p:nvSpPr>
          <p:cNvPr id="82" name="Shape 8"/>
          <p:cNvSpPr/>
          <p:nvPr/>
        </p:nvSpPr>
        <p:spPr>
          <a:xfrm>
            <a:off x="6036480" y="3899520"/>
            <a:ext cx="22320" cy="637200"/>
          </a:xfrm>
          <a:prstGeom prst="roundRect">
            <a:avLst>
              <a:gd name="adj" fmla="val 334852"/>
            </a:avLst>
          </a:prstGeom>
          <a:solidFill>
            <a:srgbClr val="313e80"/>
          </a:solidFill>
          <a:ln w="0">
            <a:noFill/>
          </a:ln>
        </p:spPr>
        <p:style>
          <a:lnRef idx="0"/>
          <a:fillRef idx="0"/>
          <a:effectRef idx="0"/>
          <a:fontRef idx="minor"/>
        </p:style>
      </p:sp>
      <p:sp>
        <p:nvSpPr>
          <p:cNvPr id="83" name="Shape 9"/>
          <p:cNvSpPr/>
          <p:nvPr/>
        </p:nvSpPr>
        <p:spPr>
          <a:xfrm>
            <a:off x="5842800" y="3694680"/>
            <a:ext cx="409320" cy="40932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84" name="Text 10"/>
          <p:cNvSpPr/>
          <p:nvPr/>
        </p:nvSpPr>
        <p:spPr>
          <a:xfrm>
            <a:off x="5969880" y="3763080"/>
            <a:ext cx="154800" cy="27252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2</a:t>
            </a:r>
            <a:endParaRPr b="0" lang="en-IN" sz="2150" spc="-1" strike="noStrike">
              <a:latin typeface="Arial"/>
            </a:endParaRPr>
          </a:p>
        </p:txBody>
      </p:sp>
      <p:sp>
        <p:nvSpPr>
          <p:cNvPr id="85" name="Text 11"/>
          <p:cNvSpPr/>
          <p:nvPr/>
        </p:nvSpPr>
        <p:spPr>
          <a:xfrm>
            <a:off x="5053680" y="4719600"/>
            <a:ext cx="1987200" cy="284040"/>
          </a:xfrm>
          <a:prstGeom prst="rect">
            <a:avLst/>
          </a:prstGeom>
          <a:noFill/>
          <a:ln w="0">
            <a:noFill/>
          </a:ln>
        </p:spPr>
        <p:style>
          <a:lnRef idx="0"/>
          <a:fillRef idx="0"/>
          <a:effectRef idx="0"/>
          <a:fontRef idx="minor"/>
        </p:style>
        <p:txBody>
          <a:bodyPr wrap="none"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Renaming Columns</a:t>
            </a:r>
            <a:endParaRPr b="0" lang="en-IN" sz="1790" spc="-1" strike="noStrike">
              <a:latin typeface="Arial"/>
            </a:endParaRPr>
          </a:p>
        </p:txBody>
      </p:sp>
      <p:sp>
        <p:nvSpPr>
          <p:cNvPr id="86" name="Text 12"/>
          <p:cNvSpPr/>
          <p:nvPr/>
        </p:nvSpPr>
        <p:spPr>
          <a:xfrm>
            <a:off x="5053680" y="5113800"/>
            <a:ext cx="1987200" cy="204048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All column names are converted to lowercase for consistency and ease of use. This ensures that all column names are in a standard format.</a:t>
            </a:r>
            <a:endParaRPr b="0" lang="en-IN" sz="1430" spc="-1" strike="noStrike">
              <a:latin typeface="Arial"/>
            </a:endParaRPr>
          </a:p>
        </p:txBody>
      </p:sp>
      <p:sp>
        <p:nvSpPr>
          <p:cNvPr id="87" name="Shape 13"/>
          <p:cNvSpPr/>
          <p:nvPr/>
        </p:nvSpPr>
        <p:spPr>
          <a:xfrm>
            <a:off x="8570880" y="3899520"/>
            <a:ext cx="22320" cy="637200"/>
          </a:xfrm>
          <a:prstGeom prst="roundRect">
            <a:avLst>
              <a:gd name="adj" fmla="val 334852"/>
            </a:avLst>
          </a:prstGeom>
          <a:solidFill>
            <a:srgbClr val="313e80"/>
          </a:solidFill>
          <a:ln w="0">
            <a:noFill/>
          </a:ln>
        </p:spPr>
        <p:style>
          <a:lnRef idx="0"/>
          <a:fillRef idx="0"/>
          <a:effectRef idx="0"/>
          <a:fontRef idx="minor"/>
        </p:style>
      </p:sp>
      <p:sp>
        <p:nvSpPr>
          <p:cNvPr id="88" name="Shape 14"/>
          <p:cNvSpPr/>
          <p:nvPr/>
        </p:nvSpPr>
        <p:spPr>
          <a:xfrm>
            <a:off x="8377200" y="3694680"/>
            <a:ext cx="409320" cy="40932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89" name="Text 15"/>
          <p:cNvSpPr/>
          <p:nvPr/>
        </p:nvSpPr>
        <p:spPr>
          <a:xfrm>
            <a:off x="8504640" y="3763080"/>
            <a:ext cx="154800" cy="27252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3</a:t>
            </a:r>
            <a:endParaRPr b="0" lang="en-IN" sz="2150" spc="-1" strike="noStrike">
              <a:latin typeface="Arial"/>
            </a:endParaRPr>
          </a:p>
        </p:txBody>
      </p:sp>
      <p:sp>
        <p:nvSpPr>
          <p:cNvPr id="90" name="Text 16"/>
          <p:cNvSpPr/>
          <p:nvPr/>
        </p:nvSpPr>
        <p:spPr>
          <a:xfrm>
            <a:off x="7588440" y="4719600"/>
            <a:ext cx="1987200" cy="568800"/>
          </a:xfrm>
          <a:prstGeom prst="rect">
            <a:avLst/>
          </a:prstGeom>
          <a:noFill/>
          <a:ln w="0">
            <a:noFill/>
          </a:ln>
        </p:spPr>
        <p:style>
          <a:lnRef idx="0"/>
          <a:fillRef idx="0"/>
          <a:effectRef idx="0"/>
          <a:fontRef idx="minor"/>
        </p:style>
        <p:txBody>
          <a:bodyPr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Family Feature Creation</a:t>
            </a:r>
            <a:endParaRPr b="0" lang="en-IN" sz="1790" spc="-1" strike="noStrike">
              <a:latin typeface="Arial"/>
            </a:endParaRPr>
          </a:p>
        </p:txBody>
      </p:sp>
      <p:sp>
        <p:nvSpPr>
          <p:cNvPr id="91" name="Text 17"/>
          <p:cNvSpPr/>
          <p:nvPr/>
        </p:nvSpPr>
        <p:spPr>
          <a:xfrm>
            <a:off x="7588440" y="5398560"/>
            <a:ext cx="1987200" cy="204048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A new feature 'family' is created by adding 'sibsp' and 'parch' columns. This feature represents the total number of family members on board.</a:t>
            </a:r>
            <a:endParaRPr b="0" lang="en-IN" sz="1430" spc="-1" strike="noStrike">
              <a:latin typeface="Arial"/>
            </a:endParaRPr>
          </a:p>
        </p:txBody>
      </p:sp>
      <p:sp>
        <p:nvSpPr>
          <p:cNvPr id="92" name="Shape 18"/>
          <p:cNvSpPr/>
          <p:nvPr/>
        </p:nvSpPr>
        <p:spPr>
          <a:xfrm>
            <a:off x="11105280" y="3899520"/>
            <a:ext cx="22320" cy="637200"/>
          </a:xfrm>
          <a:prstGeom prst="roundRect">
            <a:avLst>
              <a:gd name="adj" fmla="val 334852"/>
            </a:avLst>
          </a:prstGeom>
          <a:solidFill>
            <a:srgbClr val="313e80"/>
          </a:solidFill>
          <a:ln w="0">
            <a:noFill/>
          </a:ln>
        </p:spPr>
        <p:style>
          <a:lnRef idx="0"/>
          <a:fillRef idx="0"/>
          <a:effectRef idx="0"/>
          <a:fontRef idx="minor"/>
        </p:style>
      </p:sp>
      <p:sp>
        <p:nvSpPr>
          <p:cNvPr id="93" name="Shape 19"/>
          <p:cNvSpPr/>
          <p:nvPr/>
        </p:nvSpPr>
        <p:spPr>
          <a:xfrm>
            <a:off x="10911600" y="3694680"/>
            <a:ext cx="409320" cy="409320"/>
          </a:xfrm>
          <a:prstGeom prst="roundRect">
            <a:avLst>
              <a:gd name="adj" fmla="val 18668"/>
            </a:avLst>
          </a:prstGeom>
          <a:solidFill>
            <a:srgbClr val="182567"/>
          </a:solidFill>
          <a:ln w="7620">
            <a:solidFill>
              <a:srgbClr val="313e80"/>
            </a:solidFill>
            <a:round/>
          </a:ln>
        </p:spPr>
        <p:style>
          <a:lnRef idx="0"/>
          <a:fillRef idx="0"/>
          <a:effectRef idx="0"/>
          <a:fontRef idx="minor"/>
        </p:style>
      </p:sp>
      <p:sp>
        <p:nvSpPr>
          <p:cNvPr id="94" name="Text 20"/>
          <p:cNvSpPr/>
          <p:nvPr/>
        </p:nvSpPr>
        <p:spPr>
          <a:xfrm>
            <a:off x="11039040" y="3763080"/>
            <a:ext cx="154800" cy="272520"/>
          </a:xfrm>
          <a:prstGeom prst="rect">
            <a:avLst/>
          </a:prstGeom>
          <a:noFill/>
          <a:ln w="0">
            <a:noFill/>
          </a:ln>
        </p:spPr>
        <p:style>
          <a:lnRef idx="0"/>
          <a:fillRef idx="0"/>
          <a:effectRef idx="0"/>
          <a:fontRef idx="minor"/>
        </p:style>
        <p:txBody>
          <a:bodyPr wrap="none" lIns="90000" rIns="90000" tIns="45000" bIns="45000" anchor="t">
            <a:noAutofit/>
          </a:bodyPr>
          <a:p>
            <a:pPr algn="ctr">
              <a:lnSpc>
                <a:spcPts val="2154"/>
              </a:lnSpc>
              <a:buNone/>
              <a:tabLst>
                <a:tab algn="l" pos="0"/>
              </a:tabLst>
            </a:pPr>
            <a:r>
              <a:rPr b="0" lang="en-US" sz="2150" spc="-1" strike="noStrike">
                <a:solidFill>
                  <a:srgbClr val="cfd0d8"/>
                </a:solidFill>
                <a:latin typeface="Roboto"/>
                <a:ea typeface="Roboto"/>
              </a:rPr>
              <a:t>4</a:t>
            </a:r>
            <a:endParaRPr b="0" lang="en-IN" sz="2150" spc="-1" strike="noStrike">
              <a:latin typeface="Arial"/>
            </a:endParaRPr>
          </a:p>
        </p:txBody>
      </p:sp>
      <p:sp>
        <p:nvSpPr>
          <p:cNvPr id="95" name="Text 21"/>
          <p:cNvSpPr/>
          <p:nvPr/>
        </p:nvSpPr>
        <p:spPr>
          <a:xfrm>
            <a:off x="10122840" y="4719600"/>
            <a:ext cx="1987200" cy="853200"/>
          </a:xfrm>
          <a:prstGeom prst="rect">
            <a:avLst/>
          </a:prstGeom>
          <a:noFill/>
          <a:ln w="0">
            <a:noFill/>
          </a:ln>
        </p:spPr>
        <p:style>
          <a:lnRef idx="0"/>
          <a:fillRef idx="0"/>
          <a:effectRef idx="0"/>
          <a:fontRef idx="minor"/>
        </p:style>
        <p:txBody>
          <a:bodyPr lIns="90000" rIns="90000" tIns="45000" bIns="45000" anchor="t">
            <a:noAutofit/>
          </a:bodyPr>
          <a:p>
            <a:pPr algn="ctr">
              <a:lnSpc>
                <a:spcPts val="2242"/>
              </a:lnSpc>
              <a:buNone/>
              <a:tabLst>
                <a:tab algn="l" pos="0"/>
              </a:tabLst>
            </a:pPr>
            <a:r>
              <a:rPr b="0" lang="en-US" sz="1790" spc="-1" strike="noStrike">
                <a:solidFill>
                  <a:srgbClr val="cfd0d8"/>
                </a:solidFill>
                <a:latin typeface="Roboto"/>
                <a:ea typeface="Roboto"/>
              </a:rPr>
              <a:t>Dropping Redundant Columns</a:t>
            </a:r>
            <a:endParaRPr b="0" lang="en-IN" sz="1790" spc="-1" strike="noStrike">
              <a:latin typeface="Arial"/>
            </a:endParaRPr>
          </a:p>
        </p:txBody>
      </p:sp>
      <p:sp>
        <p:nvSpPr>
          <p:cNvPr id="96" name="Text 22"/>
          <p:cNvSpPr/>
          <p:nvPr/>
        </p:nvSpPr>
        <p:spPr>
          <a:xfrm>
            <a:off x="10122840" y="5538960"/>
            <a:ext cx="1987200" cy="2040480"/>
          </a:xfrm>
          <a:prstGeom prst="rect">
            <a:avLst/>
          </a:prstGeom>
          <a:noFill/>
          <a:ln w="0">
            <a:noFill/>
          </a:ln>
        </p:spPr>
        <p:style>
          <a:lnRef idx="0"/>
          <a:fillRef idx="0"/>
          <a:effectRef idx="0"/>
          <a:fontRef idx="minor"/>
        </p:style>
        <p:txBody>
          <a:bodyPr lIns="90000" rIns="90000" tIns="45000" bIns="45000" anchor="t">
            <a:noAutofit/>
          </a:bodyPr>
          <a:p>
            <a:pPr algn="ctr">
              <a:lnSpc>
                <a:spcPts val="2296"/>
              </a:lnSpc>
              <a:buNone/>
              <a:tabLst>
                <a:tab algn="l" pos="0"/>
              </a:tabLst>
            </a:pPr>
            <a:r>
              <a:rPr b="0" lang="en-US" sz="1430" spc="-1" strike="noStrike">
                <a:solidFill>
                  <a:srgbClr val="cfd0d8"/>
                </a:solidFill>
                <a:latin typeface="Roboto"/>
                <a:ea typeface="Roboto"/>
              </a:rPr>
              <a:t>Columns 'sibsp' and 'parch' are dropped as they are now incorporated into the 'family' feature. This avoids redundancy and simplifies the data.</a:t>
            </a:r>
            <a:endParaRPr b="0" lang="en-IN" sz="143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Image 0" descr="preencoded.png"/>
          <p:cNvPicPr/>
          <p:nvPr/>
        </p:nvPicPr>
        <p:blipFill>
          <a:blip r:embed="rId1"/>
          <a:stretch/>
        </p:blipFill>
        <p:spPr>
          <a:xfrm>
            <a:off x="0" y="0"/>
            <a:ext cx="14629680" cy="8228880"/>
          </a:xfrm>
          <a:prstGeom prst="rect">
            <a:avLst/>
          </a:prstGeom>
          <a:ln w="0">
            <a:noFill/>
          </a:ln>
        </p:spPr>
      </p:pic>
      <p:sp>
        <p:nvSpPr>
          <p:cNvPr id="98"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sp>
        <p:nvSpPr>
          <p:cNvPr id="99" name="Text 1"/>
          <p:cNvSpPr/>
          <p:nvPr/>
        </p:nvSpPr>
        <p:spPr>
          <a:xfrm>
            <a:off x="864000" y="1215360"/>
            <a:ext cx="6171480" cy="770760"/>
          </a:xfrm>
          <a:prstGeom prst="rect">
            <a:avLst/>
          </a:prstGeom>
          <a:noFill/>
          <a:ln w="0">
            <a:noFill/>
          </a:ln>
        </p:spPr>
        <p:style>
          <a:lnRef idx="0"/>
          <a:fillRef idx="0"/>
          <a:effectRef idx="0"/>
          <a:fontRef idx="minor"/>
        </p:style>
        <p:txBody>
          <a:bodyPr wrap="none" lIns="90000" rIns="90000" tIns="45000" bIns="45000" anchor="t">
            <a:noAutofit/>
          </a:bodyPr>
          <a:p>
            <a:pPr>
              <a:lnSpc>
                <a:spcPts val="6075"/>
              </a:lnSpc>
              <a:buNone/>
              <a:tabLst>
                <a:tab algn="l" pos="0"/>
              </a:tabLst>
            </a:pPr>
            <a:r>
              <a:rPr b="0" lang="en-US" sz="4860" spc="-1" strike="noStrike">
                <a:solidFill>
                  <a:srgbClr val="ffffff"/>
                </a:solidFill>
                <a:latin typeface="Roboto"/>
                <a:ea typeface="Roboto"/>
              </a:rPr>
              <a:t>Feature Engineering</a:t>
            </a:r>
            <a:endParaRPr b="0" lang="en-IN" sz="4860" spc="-1" strike="noStrike">
              <a:latin typeface="Arial"/>
            </a:endParaRPr>
          </a:p>
        </p:txBody>
      </p:sp>
      <p:sp>
        <p:nvSpPr>
          <p:cNvPr id="100" name="Text 2"/>
          <p:cNvSpPr/>
          <p:nvPr/>
        </p:nvSpPr>
        <p:spPr>
          <a:xfrm>
            <a:off x="864000" y="2603880"/>
            <a:ext cx="3085560" cy="385200"/>
          </a:xfrm>
          <a:prstGeom prst="rect">
            <a:avLst/>
          </a:prstGeom>
          <a:noFill/>
          <a:ln w="0">
            <a:noFill/>
          </a:ln>
        </p:spPr>
        <p:style>
          <a:lnRef idx="0"/>
          <a:fillRef idx="0"/>
          <a:effectRef idx="0"/>
          <a:fontRef idx="minor"/>
        </p:style>
        <p:txBody>
          <a:bodyPr wrap="none" lIns="90000" rIns="90000" tIns="45000" bIns="45000" anchor="t">
            <a:noAutofit/>
          </a:bodyPr>
          <a:p>
            <a:pPr>
              <a:lnSpc>
                <a:spcPts val="3039"/>
              </a:lnSpc>
              <a:buNone/>
              <a:tabLst>
                <a:tab algn="l" pos="0"/>
              </a:tabLst>
            </a:pPr>
            <a:r>
              <a:rPr b="0" lang="en-US" sz="2430" spc="-1" strike="noStrike">
                <a:solidFill>
                  <a:srgbClr val="ffffff"/>
                </a:solidFill>
                <a:latin typeface="Roboto"/>
                <a:ea typeface="Roboto"/>
              </a:rPr>
              <a:t>Age</a:t>
            </a:r>
            <a:endParaRPr b="0" lang="en-IN" sz="2430" spc="-1" strike="noStrike">
              <a:latin typeface="Arial"/>
            </a:endParaRPr>
          </a:p>
        </p:txBody>
      </p:sp>
      <p:sp>
        <p:nvSpPr>
          <p:cNvPr id="101" name="Text 3"/>
          <p:cNvSpPr/>
          <p:nvPr/>
        </p:nvSpPr>
        <p:spPr>
          <a:xfrm>
            <a:off x="864000" y="3236760"/>
            <a:ext cx="3898080" cy="315972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'age' feature is imputed with the median value, outliers are capped using a Gaussian method, and the feature is standardized. This ensures that missing values are handled, outliers are mitigated, and the feature is scaled for optimal model performance.</a:t>
            </a:r>
            <a:endParaRPr b="0" lang="en-IN" sz="1940" spc="-1" strike="noStrike">
              <a:latin typeface="Arial"/>
            </a:endParaRPr>
          </a:p>
        </p:txBody>
      </p:sp>
      <p:sp>
        <p:nvSpPr>
          <p:cNvPr id="102" name="Text 4"/>
          <p:cNvSpPr/>
          <p:nvPr/>
        </p:nvSpPr>
        <p:spPr>
          <a:xfrm>
            <a:off x="5372640" y="2603880"/>
            <a:ext cx="3085560" cy="385200"/>
          </a:xfrm>
          <a:prstGeom prst="rect">
            <a:avLst/>
          </a:prstGeom>
          <a:noFill/>
          <a:ln w="0">
            <a:noFill/>
          </a:ln>
        </p:spPr>
        <p:style>
          <a:lnRef idx="0"/>
          <a:fillRef idx="0"/>
          <a:effectRef idx="0"/>
          <a:fontRef idx="minor"/>
        </p:style>
        <p:txBody>
          <a:bodyPr wrap="none" lIns="90000" rIns="90000" tIns="45000" bIns="45000" anchor="t">
            <a:noAutofit/>
          </a:bodyPr>
          <a:p>
            <a:pPr>
              <a:lnSpc>
                <a:spcPts val="3039"/>
              </a:lnSpc>
              <a:buNone/>
              <a:tabLst>
                <a:tab algn="l" pos="0"/>
              </a:tabLst>
            </a:pPr>
            <a:r>
              <a:rPr b="0" lang="en-US" sz="2430" spc="-1" strike="noStrike">
                <a:solidFill>
                  <a:srgbClr val="ffffff"/>
                </a:solidFill>
                <a:latin typeface="Roboto"/>
                <a:ea typeface="Roboto"/>
              </a:rPr>
              <a:t>Fare</a:t>
            </a:r>
            <a:endParaRPr b="0" lang="en-IN" sz="2430" spc="-1" strike="noStrike">
              <a:latin typeface="Arial"/>
            </a:endParaRPr>
          </a:p>
        </p:txBody>
      </p:sp>
      <p:sp>
        <p:nvSpPr>
          <p:cNvPr id="103" name="Text 5"/>
          <p:cNvSpPr/>
          <p:nvPr/>
        </p:nvSpPr>
        <p:spPr>
          <a:xfrm>
            <a:off x="5372640" y="3236760"/>
            <a:ext cx="3898080" cy="236952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'fare' feature is capped using the IQR method to handle outliers, and then standardized. This approach addresses outliers while maintaining the distribution of the feature.</a:t>
            </a:r>
            <a:endParaRPr b="0" lang="en-IN" sz="1940" spc="-1" strike="noStrike">
              <a:latin typeface="Arial"/>
            </a:endParaRPr>
          </a:p>
        </p:txBody>
      </p:sp>
      <p:sp>
        <p:nvSpPr>
          <p:cNvPr id="104" name="Text 6"/>
          <p:cNvSpPr/>
          <p:nvPr/>
        </p:nvSpPr>
        <p:spPr>
          <a:xfrm>
            <a:off x="9881280" y="2603880"/>
            <a:ext cx="3085560" cy="385200"/>
          </a:xfrm>
          <a:prstGeom prst="rect">
            <a:avLst/>
          </a:prstGeom>
          <a:noFill/>
          <a:ln w="0">
            <a:noFill/>
          </a:ln>
        </p:spPr>
        <p:style>
          <a:lnRef idx="0"/>
          <a:fillRef idx="0"/>
          <a:effectRef idx="0"/>
          <a:fontRef idx="minor"/>
        </p:style>
        <p:txBody>
          <a:bodyPr wrap="none" lIns="90000" rIns="90000" tIns="45000" bIns="45000" anchor="t">
            <a:noAutofit/>
          </a:bodyPr>
          <a:p>
            <a:pPr>
              <a:lnSpc>
                <a:spcPts val="3039"/>
              </a:lnSpc>
              <a:buNone/>
              <a:tabLst>
                <a:tab algn="l" pos="0"/>
              </a:tabLst>
            </a:pPr>
            <a:r>
              <a:rPr b="0" lang="en-US" sz="2430" spc="-1" strike="noStrike">
                <a:solidFill>
                  <a:srgbClr val="ffffff"/>
                </a:solidFill>
                <a:latin typeface="Roboto"/>
                <a:ea typeface="Roboto"/>
              </a:rPr>
              <a:t>Embarked</a:t>
            </a:r>
            <a:endParaRPr b="0" lang="en-IN" sz="2430" spc="-1" strike="noStrike">
              <a:latin typeface="Arial"/>
            </a:endParaRPr>
          </a:p>
        </p:txBody>
      </p:sp>
      <p:sp>
        <p:nvSpPr>
          <p:cNvPr id="105" name="Text 7"/>
          <p:cNvSpPr/>
          <p:nvPr/>
        </p:nvSpPr>
        <p:spPr>
          <a:xfrm>
            <a:off x="9881280" y="3236760"/>
            <a:ext cx="3898080" cy="355464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'embarked' feature is imputed with the most frequent value, encoded using count frequency encoding, and scaled using MinMaxScaler. This process handles missing values, transforms categorical values into numerical values, and scales the feature for consistent range.</a:t>
            </a:r>
            <a:endParaRPr b="0" lang="en-IN" sz="194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Image 0" descr="preencoded.png"/>
          <p:cNvPicPr/>
          <p:nvPr/>
        </p:nvPicPr>
        <p:blipFill>
          <a:blip r:embed="rId1"/>
          <a:stretch/>
        </p:blipFill>
        <p:spPr>
          <a:xfrm>
            <a:off x="0" y="0"/>
            <a:ext cx="14629680" cy="8228880"/>
          </a:xfrm>
          <a:prstGeom prst="rect">
            <a:avLst/>
          </a:prstGeom>
          <a:ln w="0">
            <a:noFill/>
          </a:ln>
        </p:spPr>
      </p:pic>
      <p:sp>
        <p:nvSpPr>
          <p:cNvPr id="107"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pic>
        <p:nvPicPr>
          <p:cNvPr id="108" name="Image 1" descr="preencoded.png"/>
          <p:cNvPicPr/>
          <p:nvPr/>
        </p:nvPicPr>
        <p:blipFill>
          <a:blip r:embed="rId2"/>
          <a:stretch/>
        </p:blipFill>
        <p:spPr>
          <a:xfrm>
            <a:off x="9144000" y="0"/>
            <a:ext cx="5485680" cy="8228880"/>
          </a:xfrm>
          <a:prstGeom prst="rect">
            <a:avLst/>
          </a:prstGeom>
          <a:ln w="0">
            <a:noFill/>
          </a:ln>
        </p:spPr>
      </p:pic>
      <p:pic>
        <p:nvPicPr>
          <p:cNvPr id="109" name="Image 2" descr="preencoded.png"/>
          <p:cNvPicPr/>
          <p:nvPr/>
        </p:nvPicPr>
        <p:blipFill>
          <a:blip r:embed="rId3"/>
          <a:stretch/>
        </p:blipFill>
        <p:spPr>
          <a:xfrm>
            <a:off x="9360000" y="2017080"/>
            <a:ext cx="5053680" cy="4194360"/>
          </a:xfrm>
          <a:prstGeom prst="rect">
            <a:avLst/>
          </a:prstGeom>
          <a:ln w="0">
            <a:noFill/>
          </a:ln>
        </p:spPr>
      </p:pic>
      <p:sp>
        <p:nvSpPr>
          <p:cNvPr id="110" name="Text 1"/>
          <p:cNvSpPr/>
          <p:nvPr/>
        </p:nvSpPr>
        <p:spPr>
          <a:xfrm>
            <a:off x="604800" y="866880"/>
            <a:ext cx="4320000" cy="539280"/>
          </a:xfrm>
          <a:prstGeom prst="rect">
            <a:avLst/>
          </a:prstGeom>
          <a:noFill/>
          <a:ln w="0">
            <a:noFill/>
          </a:ln>
        </p:spPr>
        <p:style>
          <a:lnRef idx="0"/>
          <a:fillRef idx="0"/>
          <a:effectRef idx="0"/>
          <a:fontRef idx="minor"/>
        </p:style>
        <p:txBody>
          <a:bodyPr wrap="none" lIns="90000" rIns="90000" tIns="45000" bIns="45000" anchor="t">
            <a:noAutofit/>
          </a:bodyPr>
          <a:p>
            <a:pPr>
              <a:lnSpc>
                <a:spcPts val="4252"/>
              </a:lnSpc>
              <a:buNone/>
              <a:tabLst>
                <a:tab algn="l" pos="0"/>
              </a:tabLst>
            </a:pPr>
            <a:r>
              <a:rPr b="0" lang="en-US" sz="3400" spc="-1" strike="noStrike">
                <a:solidFill>
                  <a:srgbClr val="ffffff"/>
                </a:solidFill>
                <a:latin typeface="Roboto"/>
                <a:ea typeface="Roboto"/>
              </a:rPr>
              <a:t>Model Building</a:t>
            </a:r>
            <a:endParaRPr b="0" lang="en-IN" sz="3400" spc="-1" strike="noStrike">
              <a:latin typeface="Arial"/>
            </a:endParaRPr>
          </a:p>
        </p:txBody>
      </p:sp>
      <p:pic>
        <p:nvPicPr>
          <p:cNvPr id="111" name="Image 3" descr="preencoded.png"/>
          <p:cNvPicPr/>
          <p:nvPr/>
        </p:nvPicPr>
        <p:blipFill>
          <a:blip r:embed="rId4"/>
          <a:stretch/>
        </p:blipFill>
        <p:spPr>
          <a:xfrm>
            <a:off x="604800" y="1666080"/>
            <a:ext cx="863280" cy="1381680"/>
          </a:xfrm>
          <a:prstGeom prst="rect">
            <a:avLst/>
          </a:prstGeom>
          <a:ln w="0">
            <a:noFill/>
          </a:ln>
        </p:spPr>
      </p:pic>
      <p:sp>
        <p:nvSpPr>
          <p:cNvPr id="112" name="Text 2"/>
          <p:cNvSpPr/>
          <p:nvPr/>
        </p:nvSpPr>
        <p:spPr>
          <a:xfrm>
            <a:off x="1728000" y="1838880"/>
            <a:ext cx="228960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Column Transformation</a:t>
            </a:r>
            <a:endParaRPr b="0" lang="en-IN" sz="1700" spc="-1" strike="noStrike">
              <a:latin typeface="Arial"/>
            </a:endParaRPr>
          </a:p>
        </p:txBody>
      </p:sp>
      <p:sp>
        <p:nvSpPr>
          <p:cNvPr id="113" name="Text 3"/>
          <p:cNvSpPr/>
          <p:nvPr/>
        </p:nvSpPr>
        <p:spPr>
          <a:xfrm>
            <a:off x="1728000" y="2212560"/>
            <a:ext cx="6810480" cy="55260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A ColumnTransformer is used to apply different transformations to different features. This allows for tailored preprocessing based on the characteristics of each feature.</a:t>
            </a:r>
            <a:endParaRPr b="0" lang="en-IN" sz="1360" spc="-1" strike="noStrike">
              <a:latin typeface="Arial"/>
            </a:endParaRPr>
          </a:p>
        </p:txBody>
      </p:sp>
      <p:pic>
        <p:nvPicPr>
          <p:cNvPr id="114" name="Image 4" descr="preencoded.png"/>
          <p:cNvPicPr/>
          <p:nvPr/>
        </p:nvPicPr>
        <p:blipFill>
          <a:blip r:embed="rId5"/>
          <a:stretch/>
        </p:blipFill>
        <p:spPr>
          <a:xfrm>
            <a:off x="604800" y="3048840"/>
            <a:ext cx="863280" cy="1381680"/>
          </a:xfrm>
          <a:prstGeom prst="rect">
            <a:avLst/>
          </a:prstGeom>
          <a:ln w="0">
            <a:noFill/>
          </a:ln>
        </p:spPr>
      </p:pic>
      <p:sp>
        <p:nvSpPr>
          <p:cNvPr id="115" name="Text 4"/>
          <p:cNvSpPr/>
          <p:nvPr/>
        </p:nvSpPr>
        <p:spPr>
          <a:xfrm>
            <a:off x="1728000" y="322164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Model Selection</a:t>
            </a:r>
            <a:endParaRPr b="0" lang="en-IN" sz="1700" spc="-1" strike="noStrike">
              <a:latin typeface="Arial"/>
            </a:endParaRPr>
          </a:p>
        </p:txBody>
      </p:sp>
      <p:sp>
        <p:nvSpPr>
          <p:cNvPr id="116" name="Text 5"/>
          <p:cNvSpPr/>
          <p:nvPr/>
        </p:nvSpPr>
        <p:spPr>
          <a:xfrm>
            <a:off x="1728000" y="3594960"/>
            <a:ext cx="6810480" cy="56016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Overview of classification models used: Logistic Regression, Naive Bayes, SVM, and Random Forest. Integration of preprocessing pipelines with classifiers using </a:t>
            </a:r>
            <a:r>
              <a:rPr b="0" lang="en-US" sz="1360" spc="-1" strike="noStrike">
                <a:solidFill>
                  <a:srgbClr val="cfd0d8"/>
                </a:solidFill>
                <a:highlight>
                  <a:srgbClr val="0f163e"/>
                </a:highlight>
                <a:latin typeface="Consolas"/>
                <a:ea typeface="Consolas"/>
              </a:rPr>
              <a:t>Pipeline</a:t>
            </a:r>
            <a:r>
              <a:rPr b="0" lang="en-US" sz="1360" spc="-1" strike="noStrike">
                <a:solidFill>
                  <a:srgbClr val="cfd0d8"/>
                </a:solidFill>
                <a:latin typeface="Roboto"/>
                <a:ea typeface="Roboto"/>
              </a:rPr>
              <a:t>.</a:t>
            </a:r>
            <a:endParaRPr b="0" lang="en-IN" sz="1360" spc="-1" strike="noStrike">
              <a:latin typeface="Arial"/>
            </a:endParaRPr>
          </a:p>
        </p:txBody>
      </p:sp>
      <p:pic>
        <p:nvPicPr>
          <p:cNvPr id="117" name="Image 5" descr="preencoded.png"/>
          <p:cNvPicPr/>
          <p:nvPr/>
        </p:nvPicPr>
        <p:blipFill>
          <a:blip r:embed="rId6"/>
          <a:stretch/>
        </p:blipFill>
        <p:spPr>
          <a:xfrm>
            <a:off x="604800" y="4431240"/>
            <a:ext cx="863280" cy="1548000"/>
          </a:xfrm>
          <a:prstGeom prst="rect">
            <a:avLst/>
          </a:prstGeom>
          <a:ln w="0">
            <a:noFill/>
          </a:ln>
        </p:spPr>
      </p:pic>
      <p:sp>
        <p:nvSpPr>
          <p:cNvPr id="118" name="Text 6"/>
          <p:cNvSpPr/>
          <p:nvPr/>
        </p:nvSpPr>
        <p:spPr>
          <a:xfrm>
            <a:off x="1728000" y="460404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Model Training</a:t>
            </a:r>
            <a:endParaRPr b="0" lang="en-IN" sz="1700" spc="-1" strike="noStrike">
              <a:latin typeface="Arial"/>
            </a:endParaRPr>
          </a:p>
        </p:txBody>
      </p:sp>
      <p:sp>
        <p:nvSpPr>
          <p:cNvPr id="119" name="Text 7"/>
          <p:cNvSpPr/>
          <p:nvPr/>
        </p:nvSpPr>
        <p:spPr>
          <a:xfrm>
            <a:off x="1728000" y="4977360"/>
            <a:ext cx="6810480" cy="82908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The model is trained on the transformed training data. This step involves fitting the model to the data and learning the relationships between features and the target variable.</a:t>
            </a:r>
            <a:endParaRPr b="0" lang="en-IN" sz="1360" spc="-1" strike="noStrike">
              <a:latin typeface="Arial"/>
            </a:endParaRPr>
          </a:p>
        </p:txBody>
      </p:sp>
      <p:pic>
        <p:nvPicPr>
          <p:cNvPr id="120" name="Image 6" descr="preencoded.png"/>
          <p:cNvPicPr/>
          <p:nvPr/>
        </p:nvPicPr>
        <p:blipFill>
          <a:blip r:embed="rId7"/>
          <a:stretch/>
        </p:blipFill>
        <p:spPr>
          <a:xfrm>
            <a:off x="604800" y="5979960"/>
            <a:ext cx="863280" cy="1381680"/>
          </a:xfrm>
          <a:prstGeom prst="rect">
            <a:avLst/>
          </a:prstGeom>
          <a:ln w="0">
            <a:noFill/>
          </a:ln>
        </p:spPr>
      </p:pic>
      <p:sp>
        <p:nvSpPr>
          <p:cNvPr id="121" name="Text 8"/>
          <p:cNvSpPr/>
          <p:nvPr/>
        </p:nvSpPr>
        <p:spPr>
          <a:xfrm>
            <a:off x="1728000" y="6152760"/>
            <a:ext cx="2159640" cy="269280"/>
          </a:xfrm>
          <a:prstGeom prst="rect">
            <a:avLst/>
          </a:prstGeom>
          <a:noFill/>
          <a:ln w="0">
            <a:noFill/>
          </a:ln>
        </p:spPr>
        <p:style>
          <a:lnRef idx="0"/>
          <a:fillRef idx="0"/>
          <a:effectRef idx="0"/>
          <a:fontRef idx="minor"/>
        </p:style>
        <p:txBody>
          <a:bodyPr wrap="none" lIns="90000" rIns="90000" tIns="45000" bIns="45000" anchor="t">
            <a:noAutofit/>
          </a:bodyPr>
          <a:p>
            <a:pPr>
              <a:lnSpc>
                <a:spcPts val="2126"/>
              </a:lnSpc>
              <a:buNone/>
              <a:tabLst>
                <a:tab algn="l" pos="0"/>
              </a:tabLst>
            </a:pPr>
            <a:r>
              <a:rPr b="0" lang="en-US" sz="1700" spc="-1" strike="noStrike">
                <a:solidFill>
                  <a:srgbClr val="cfd0d8"/>
                </a:solidFill>
                <a:latin typeface="Roboto"/>
                <a:ea typeface="Roboto"/>
              </a:rPr>
              <a:t>Model Evaluation</a:t>
            </a:r>
            <a:endParaRPr b="0" lang="en-IN" sz="1700" spc="-1" strike="noStrike">
              <a:latin typeface="Arial"/>
            </a:endParaRPr>
          </a:p>
        </p:txBody>
      </p:sp>
      <p:sp>
        <p:nvSpPr>
          <p:cNvPr id="122" name="Text 9"/>
          <p:cNvSpPr/>
          <p:nvPr/>
        </p:nvSpPr>
        <p:spPr>
          <a:xfrm>
            <a:off x="1728000" y="6526440"/>
            <a:ext cx="6810480" cy="552600"/>
          </a:xfrm>
          <a:prstGeom prst="rect">
            <a:avLst/>
          </a:prstGeom>
          <a:noFill/>
          <a:ln w="0">
            <a:noFill/>
          </a:ln>
        </p:spPr>
        <p:style>
          <a:lnRef idx="0"/>
          <a:fillRef idx="0"/>
          <a:effectRef idx="0"/>
          <a:fontRef idx="minor"/>
        </p:style>
        <p:txBody>
          <a:bodyPr lIns="90000" rIns="90000" tIns="45000" bIns="45000" anchor="t">
            <a:noAutofit/>
          </a:bodyPr>
          <a:p>
            <a:pPr>
              <a:lnSpc>
                <a:spcPts val="2177"/>
              </a:lnSpc>
              <a:buNone/>
              <a:tabLst>
                <a:tab algn="l" pos="0"/>
              </a:tabLst>
            </a:pPr>
            <a:r>
              <a:rPr b="0" lang="en-US" sz="1360" spc="-1" strike="noStrike">
                <a:solidFill>
                  <a:srgbClr val="cfd0d8"/>
                </a:solidFill>
                <a:latin typeface="Roboto"/>
                <a:ea typeface="Roboto"/>
              </a:rPr>
              <a:t>The model is evaluated on the transformed testing data. This step assesses the model's performance on unseen data, providing insights into its generalization ability.</a:t>
            </a:r>
            <a:endParaRPr b="0" lang="en-IN" sz="136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Image 0" descr="preencoded.png"/>
          <p:cNvPicPr/>
          <p:nvPr/>
        </p:nvPicPr>
        <p:blipFill>
          <a:blip r:embed="rId1"/>
          <a:stretch/>
        </p:blipFill>
        <p:spPr>
          <a:xfrm>
            <a:off x="0" y="0"/>
            <a:ext cx="14629680" cy="8228880"/>
          </a:xfrm>
          <a:prstGeom prst="rect">
            <a:avLst/>
          </a:prstGeom>
          <a:ln w="0">
            <a:noFill/>
          </a:ln>
        </p:spPr>
      </p:pic>
      <p:sp>
        <p:nvSpPr>
          <p:cNvPr id="124" name="Shape 0"/>
          <p:cNvSpPr/>
          <p:nvPr/>
        </p:nvSpPr>
        <p:spPr>
          <a:xfrm>
            <a:off x="0" y="0"/>
            <a:ext cx="14629680" cy="8231400"/>
          </a:xfrm>
          <a:prstGeom prst="rect">
            <a:avLst/>
          </a:prstGeom>
          <a:solidFill>
            <a:srgbClr val="000018">
              <a:alpha val="75000"/>
            </a:srgbClr>
          </a:solidFill>
          <a:ln w="0">
            <a:noFill/>
          </a:ln>
        </p:spPr>
        <p:style>
          <a:lnRef idx="0"/>
          <a:fillRef idx="0"/>
          <a:effectRef idx="0"/>
          <a:fontRef idx="minor"/>
        </p:style>
      </p:sp>
      <p:sp>
        <p:nvSpPr>
          <p:cNvPr id="125" name="Text 1"/>
          <p:cNvSpPr/>
          <p:nvPr/>
        </p:nvSpPr>
        <p:spPr>
          <a:xfrm>
            <a:off x="2453760" y="489600"/>
            <a:ext cx="4449240" cy="555480"/>
          </a:xfrm>
          <a:prstGeom prst="rect">
            <a:avLst/>
          </a:prstGeom>
          <a:noFill/>
          <a:ln w="0">
            <a:noFill/>
          </a:ln>
        </p:spPr>
        <p:style>
          <a:lnRef idx="0"/>
          <a:fillRef idx="0"/>
          <a:effectRef idx="0"/>
          <a:fontRef idx="minor"/>
        </p:style>
        <p:txBody>
          <a:bodyPr wrap="none" lIns="90000" rIns="90000" tIns="45000" bIns="45000" anchor="t">
            <a:noAutofit/>
          </a:bodyPr>
          <a:p>
            <a:pPr>
              <a:lnSpc>
                <a:spcPts val="4380"/>
              </a:lnSpc>
              <a:buNone/>
              <a:tabLst>
                <a:tab algn="l" pos="0"/>
              </a:tabLst>
            </a:pPr>
            <a:r>
              <a:rPr b="0" lang="en-US" sz="3500" spc="-1" strike="noStrike">
                <a:solidFill>
                  <a:srgbClr val="ffffff"/>
                </a:solidFill>
                <a:latin typeface="Roboto"/>
                <a:ea typeface="Roboto"/>
              </a:rPr>
              <a:t>Model Comparison</a:t>
            </a:r>
            <a:endParaRPr b="0" lang="en-IN" sz="3500" spc="-1" strike="noStrike">
              <a:latin typeface="Arial"/>
            </a:endParaRPr>
          </a:p>
        </p:txBody>
      </p:sp>
      <p:pic>
        <p:nvPicPr>
          <p:cNvPr id="126" name="Image 1" descr="preencoded.png"/>
          <p:cNvPicPr/>
          <p:nvPr/>
        </p:nvPicPr>
        <p:blipFill>
          <a:blip r:embed="rId2"/>
          <a:stretch/>
        </p:blipFill>
        <p:spPr>
          <a:xfrm>
            <a:off x="2453760" y="1401480"/>
            <a:ext cx="8453880" cy="6340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Image 0" descr="preencoded.png"/>
          <p:cNvPicPr/>
          <p:nvPr/>
        </p:nvPicPr>
        <p:blipFill>
          <a:blip r:embed="rId1"/>
          <a:stretch/>
        </p:blipFill>
        <p:spPr>
          <a:xfrm>
            <a:off x="0" y="0"/>
            <a:ext cx="14629680" cy="8228880"/>
          </a:xfrm>
          <a:prstGeom prst="rect">
            <a:avLst/>
          </a:prstGeom>
          <a:ln w="0">
            <a:noFill/>
          </a:ln>
        </p:spPr>
      </p:pic>
      <p:sp>
        <p:nvSpPr>
          <p:cNvPr id="128"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sp>
        <p:nvSpPr>
          <p:cNvPr id="129" name="Text 1"/>
          <p:cNvSpPr/>
          <p:nvPr/>
        </p:nvSpPr>
        <p:spPr>
          <a:xfrm>
            <a:off x="864000" y="1108080"/>
            <a:ext cx="6996600" cy="770760"/>
          </a:xfrm>
          <a:prstGeom prst="rect">
            <a:avLst/>
          </a:prstGeom>
          <a:noFill/>
          <a:ln w="0">
            <a:noFill/>
          </a:ln>
        </p:spPr>
        <p:style>
          <a:lnRef idx="0"/>
          <a:fillRef idx="0"/>
          <a:effectRef idx="0"/>
          <a:fontRef idx="minor"/>
        </p:style>
        <p:txBody>
          <a:bodyPr wrap="none" lIns="90000" rIns="90000" tIns="45000" bIns="45000" anchor="t">
            <a:noAutofit/>
          </a:bodyPr>
          <a:p>
            <a:pPr>
              <a:lnSpc>
                <a:spcPts val="6075"/>
              </a:lnSpc>
              <a:buNone/>
              <a:tabLst>
                <a:tab algn="l" pos="0"/>
              </a:tabLst>
            </a:pPr>
            <a:r>
              <a:rPr b="0" lang="en-US" sz="4860" spc="-1" strike="noStrike">
                <a:solidFill>
                  <a:srgbClr val="ffffff"/>
                </a:solidFill>
                <a:latin typeface="Roboto"/>
                <a:ea typeface="Roboto"/>
              </a:rPr>
              <a:t>Model Evaluation Metrics</a:t>
            </a:r>
            <a:endParaRPr b="0" lang="en-IN" sz="4860" spc="-1" strike="noStrike">
              <a:latin typeface="Arial"/>
            </a:endParaRPr>
          </a:p>
        </p:txBody>
      </p:sp>
      <p:sp>
        <p:nvSpPr>
          <p:cNvPr id="130" name="Shape 2"/>
          <p:cNvSpPr/>
          <p:nvPr/>
        </p:nvSpPr>
        <p:spPr>
          <a:xfrm>
            <a:off x="864000" y="2373120"/>
            <a:ext cx="12901680" cy="4747320"/>
          </a:xfrm>
          <a:prstGeom prst="roundRect">
            <a:avLst>
              <a:gd name="adj" fmla="val 2184"/>
            </a:avLst>
          </a:prstGeom>
          <a:noFill/>
          <a:ln w="15240">
            <a:solidFill>
              <a:srgbClr val="ffffff">
                <a:alpha val="24000"/>
              </a:srgbClr>
            </a:solidFill>
            <a:round/>
          </a:ln>
        </p:spPr>
        <p:style>
          <a:lnRef idx="0"/>
          <a:fillRef idx="0"/>
          <a:effectRef idx="0"/>
          <a:fontRef idx="minor"/>
        </p:style>
      </p:sp>
      <p:sp>
        <p:nvSpPr>
          <p:cNvPr id="131" name="Shape 3"/>
          <p:cNvSpPr/>
          <p:nvPr/>
        </p:nvSpPr>
        <p:spPr>
          <a:xfrm>
            <a:off x="879120" y="2388600"/>
            <a:ext cx="12871080" cy="705960"/>
          </a:xfrm>
          <a:prstGeom prst="rect">
            <a:avLst/>
          </a:prstGeom>
          <a:solidFill>
            <a:srgbClr val="ffffff">
              <a:alpha val="4000"/>
            </a:srgbClr>
          </a:solidFill>
          <a:ln w="0">
            <a:noFill/>
          </a:ln>
        </p:spPr>
        <p:style>
          <a:lnRef idx="0"/>
          <a:fillRef idx="0"/>
          <a:effectRef idx="0"/>
          <a:fontRef idx="minor"/>
        </p:style>
      </p:sp>
      <p:sp>
        <p:nvSpPr>
          <p:cNvPr id="132" name="Text 4"/>
          <p:cNvSpPr/>
          <p:nvPr/>
        </p:nvSpPr>
        <p:spPr>
          <a:xfrm>
            <a:off x="1126080" y="254412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Metric</a:t>
            </a:r>
            <a:endParaRPr b="0" lang="en-IN" sz="1940" spc="-1" strike="noStrike">
              <a:latin typeface="Arial"/>
            </a:endParaRPr>
          </a:p>
        </p:txBody>
      </p:sp>
      <p:sp>
        <p:nvSpPr>
          <p:cNvPr id="133" name="Text 5"/>
          <p:cNvSpPr/>
          <p:nvPr/>
        </p:nvSpPr>
        <p:spPr>
          <a:xfrm>
            <a:off x="7565760" y="254412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Description</a:t>
            </a:r>
            <a:endParaRPr b="0" lang="en-IN" sz="1940" spc="-1" strike="noStrike">
              <a:latin typeface="Arial"/>
            </a:endParaRPr>
          </a:p>
        </p:txBody>
      </p:sp>
      <p:sp>
        <p:nvSpPr>
          <p:cNvPr id="134" name="Shape 6"/>
          <p:cNvSpPr/>
          <p:nvPr/>
        </p:nvSpPr>
        <p:spPr>
          <a:xfrm>
            <a:off x="879120" y="3094920"/>
            <a:ext cx="12871080" cy="705960"/>
          </a:xfrm>
          <a:prstGeom prst="rect">
            <a:avLst/>
          </a:prstGeom>
          <a:solidFill>
            <a:srgbClr val="000000">
              <a:alpha val="4000"/>
            </a:srgbClr>
          </a:solidFill>
          <a:ln w="0">
            <a:noFill/>
          </a:ln>
        </p:spPr>
        <p:style>
          <a:lnRef idx="0"/>
          <a:fillRef idx="0"/>
          <a:effectRef idx="0"/>
          <a:fontRef idx="minor"/>
        </p:style>
      </p:sp>
      <p:sp>
        <p:nvSpPr>
          <p:cNvPr id="135" name="Text 7"/>
          <p:cNvSpPr/>
          <p:nvPr/>
        </p:nvSpPr>
        <p:spPr>
          <a:xfrm>
            <a:off x="1126080" y="325080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Accuracy :  0.8101</a:t>
            </a:r>
            <a:endParaRPr b="0" lang="en-IN" sz="1940" spc="-1" strike="noStrike">
              <a:latin typeface="Arial"/>
            </a:endParaRPr>
          </a:p>
        </p:txBody>
      </p:sp>
      <p:sp>
        <p:nvSpPr>
          <p:cNvPr id="136" name="Text 8"/>
          <p:cNvSpPr/>
          <p:nvPr/>
        </p:nvSpPr>
        <p:spPr>
          <a:xfrm>
            <a:off x="7565760" y="314280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proportion of correctly classified instances.</a:t>
            </a:r>
            <a:endParaRPr b="0" lang="en-IN" sz="1940" spc="-1" strike="noStrike">
              <a:latin typeface="Arial"/>
            </a:endParaRPr>
          </a:p>
        </p:txBody>
      </p:sp>
      <p:sp>
        <p:nvSpPr>
          <p:cNvPr id="137" name="Shape 9"/>
          <p:cNvSpPr/>
          <p:nvPr/>
        </p:nvSpPr>
        <p:spPr>
          <a:xfrm>
            <a:off x="879120" y="3837600"/>
            <a:ext cx="12871080" cy="1100880"/>
          </a:xfrm>
          <a:prstGeom prst="rect">
            <a:avLst/>
          </a:prstGeom>
          <a:solidFill>
            <a:srgbClr val="ffffff">
              <a:alpha val="4000"/>
            </a:srgbClr>
          </a:solidFill>
          <a:ln w="0">
            <a:noFill/>
          </a:ln>
        </p:spPr>
        <p:style>
          <a:lnRef idx="0"/>
          <a:fillRef idx="0"/>
          <a:effectRef idx="0"/>
          <a:fontRef idx="minor"/>
        </p:style>
      </p:sp>
      <p:sp>
        <p:nvSpPr>
          <p:cNvPr id="138" name="Text 10"/>
          <p:cNvSpPr/>
          <p:nvPr/>
        </p:nvSpPr>
        <p:spPr>
          <a:xfrm>
            <a:off x="1126080" y="395712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Precision :  0.7703</a:t>
            </a:r>
            <a:endParaRPr b="0" lang="en-IN" sz="1940" spc="-1" strike="noStrike">
              <a:latin typeface="Arial"/>
            </a:endParaRPr>
          </a:p>
        </p:txBody>
      </p:sp>
      <p:sp>
        <p:nvSpPr>
          <p:cNvPr id="139" name="Text 11"/>
          <p:cNvSpPr/>
          <p:nvPr/>
        </p:nvSpPr>
        <p:spPr>
          <a:xfrm>
            <a:off x="7565760" y="3669120"/>
            <a:ext cx="5937840" cy="78948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proportion of correctly predicted positive instances among all predicted positive instances.</a:t>
            </a:r>
            <a:endParaRPr b="0" lang="en-IN" sz="1940" spc="-1" strike="noStrike">
              <a:latin typeface="Arial"/>
            </a:endParaRPr>
          </a:p>
        </p:txBody>
      </p:sp>
      <p:sp>
        <p:nvSpPr>
          <p:cNvPr id="140" name="Shape 12"/>
          <p:cNvSpPr/>
          <p:nvPr/>
        </p:nvSpPr>
        <p:spPr>
          <a:xfrm>
            <a:off x="879120" y="4903200"/>
            <a:ext cx="12871080" cy="1100880"/>
          </a:xfrm>
          <a:prstGeom prst="rect">
            <a:avLst/>
          </a:prstGeom>
          <a:solidFill>
            <a:srgbClr val="000000">
              <a:alpha val="4000"/>
            </a:srgbClr>
          </a:solidFill>
          <a:ln w="0">
            <a:noFill/>
          </a:ln>
        </p:spPr>
        <p:style>
          <a:lnRef idx="0"/>
          <a:fillRef idx="0"/>
          <a:effectRef idx="0"/>
          <a:fontRef idx="minor"/>
        </p:style>
      </p:sp>
      <p:sp>
        <p:nvSpPr>
          <p:cNvPr id="141" name="Text 13"/>
          <p:cNvSpPr/>
          <p:nvPr/>
        </p:nvSpPr>
        <p:spPr>
          <a:xfrm>
            <a:off x="1126080" y="505872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Recall  :   0.7703</a:t>
            </a:r>
            <a:endParaRPr b="0" lang="en-IN" sz="1940" spc="-1" strike="noStrike">
              <a:latin typeface="Arial"/>
            </a:endParaRPr>
          </a:p>
        </p:txBody>
      </p:sp>
      <p:sp>
        <p:nvSpPr>
          <p:cNvPr id="142" name="Text 14"/>
          <p:cNvSpPr/>
          <p:nvPr/>
        </p:nvSpPr>
        <p:spPr>
          <a:xfrm>
            <a:off x="7565760" y="4950720"/>
            <a:ext cx="5937840" cy="78948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proportion of correctly predicted positive instances among all actual positive instances.</a:t>
            </a:r>
            <a:endParaRPr b="0" lang="en-IN" sz="1940" spc="-1" strike="noStrike">
              <a:latin typeface="Arial"/>
            </a:endParaRPr>
          </a:p>
        </p:txBody>
      </p:sp>
      <p:sp>
        <p:nvSpPr>
          <p:cNvPr id="143" name="Shape 15"/>
          <p:cNvSpPr/>
          <p:nvPr/>
        </p:nvSpPr>
        <p:spPr>
          <a:xfrm>
            <a:off x="879120" y="6004800"/>
            <a:ext cx="12871080" cy="1100880"/>
          </a:xfrm>
          <a:prstGeom prst="rect">
            <a:avLst/>
          </a:prstGeom>
          <a:solidFill>
            <a:srgbClr val="ffffff">
              <a:alpha val="4000"/>
            </a:srgbClr>
          </a:solidFill>
          <a:ln w="0">
            <a:noFill/>
          </a:ln>
        </p:spPr>
        <p:style>
          <a:lnRef idx="0"/>
          <a:fillRef idx="0"/>
          <a:effectRef idx="0"/>
          <a:fontRef idx="minor"/>
        </p:style>
      </p:sp>
      <p:sp>
        <p:nvSpPr>
          <p:cNvPr id="144" name="Text 16"/>
          <p:cNvSpPr/>
          <p:nvPr/>
        </p:nvSpPr>
        <p:spPr>
          <a:xfrm>
            <a:off x="1126080" y="6160320"/>
            <a:ext cx="5937840" cy="394200"/>
          </a:xfrm>
          <a:prstGeom prst="rect">
            <a:avLst/>
          </a:prstGeom>
          <a:noFill/>
          <a:ln w="0">
            <a:noFill/>
          </a:ln>
        </p:spPr>
        <p:style>
          <a:lnRef idx="0"/>
          <a:fillRef idx="0"/>
          <a:effectRef idx="0"/>
          <a:fontRef idx="minor"/>
        </p:style>
        <p:txBody>
          <a:bodyPr wrap="none"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F1-Score :  0.7703</a:t>
            </a:r>
            <a:endParaRPr b="0" lang="en-IN" sz="1940" spc="-1" strike="noStrike">
              <a:latin typeface="Arial"/>
            </a:endParaRPr>
          </a:p>
        </p:txBody>
      </p:sp>
      <p:sp>
        <p:nvSpPr>
          <p:cNvPr id="145" name="Text 17"/>
          <p:cNvSpPr/>
          <p:nvPr/>
        </p:nvSpPr>
        <p:spPr>
          <a:xfrm>
            <a:off x="7565760" y="5836320"/>
            <a:ext cx="5937840" cy="789480"/>
          </a:xfrm>
          <a:prstGeom prst="rect">
            <a:avLst/>
          </a:prstGeom>
          <a:noFill/>
          <a:ln w="0">
            <a:noFill/>
          </a:ln>
        </p:spPr>
        <p:style>
          <a:lnRef idx="0"/>
          <a:fillRef idx="0"/>
          <a:effectRef idx="0"/>
          <a:fontRef idx="minor"/>
        </p:style>
        <p:txBody>
          <a:bodyPr lIns="90000" rIns="90000" tIns="45000" bIns="45000" anchor="t">
            <a:noAutofit/>
          </a:bodyPr>
          <a:p>
            <a:pPr>
              <a:lnSpc>
                <a:spcPts val="3110"/>
              </a:lnSpc>
              <a:buNone/>
              <a:tabLst>
                <a:tab algn="l" pos="0"/>
              </a:tabLst>
            </a:pPr>
            <a:r>
              <a:rPr b="0" lang="en-US" sz="1940" spc="-1" strike="noStrike">
                <a:solidFill>
                  <a:srgbClr val="cfd0d8"/>
                </a:solidFill>
                <a:latin typeface="Roboto"/>
                <a:ea typeface="Roboto"/>
              </a:rPr>
              <a:t>The harmonic mean of precision and recall, providing a balanced measure of model performance.</a:t>
            </a:r>
            <a:endParaRPr b="0" lang="en-IN" sz="194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Image 0" descr="preencoded.png"/>
          <p:cNvPicPr/>
          <p:nvPr/>
        </p:nvPicPr>
        <p:blipFill>
          <a:blip r:embed="rId1"/>
          <a:stretch/>
        </p:blipFill>
        <p:spPr>
          <a:xfrm>
            <a:off x="0" y="0"/>
            <a:ext cx="14629680" cy="8228880"/>
          </a:xfrm>
          <a:prstGeom prst="rect">
            <a:avLst/>
          </a:prstGeom>
          <a:ln w="0">
            <a:noFill/>
          </a:ln>
        </p:spPr>
      </p:pic>
      <p:sp>
        <p:nvSpPr>
          <p:cNvPr id="147" name="Shape 0"/>
          <p:cNvSpPr/>
          <p:nvPr/>
        </p:nvSpPr>
        <p:spPr>
          <a:xfrm>
            <a:off x="0" y="0"/>
            <a:ext cx="14629680" cy="8229240"/>
          </a:xfrm>
          <a:prstGeom prst="rect">
            <a:avLst/>
          </a:prstGeom>
          <a:solidFill>
            <a:srgbClr val="000018">
              <a:alpha val="75000"/>
            </a:srgbClr>
          </a:solidFill>
          <a:ln w="0">
            <a:noFill/>
          </a:ln>
        </p:spPr>
        <p:style>
          <a:lnRef idx="0"/>
          <a:fillRef idx="0"/>
          <a:effectRef idx="0"/>
          <a:fontRef idx="minor"/>
        </p:style>
      </p:sp>
      <p:sp>
        <p:nvSpPr>
          <p:cNvPr id="148" name="Text 1"/>
          <p:cNvSpPr/>
          <p:nvPr/>
        </p:nvSpPr>
        <p:spPr>
          <a:xfrm>
            <a:off x="2424240" y="492480"/>
            <a:ext cx="4475880" cy="558720"/>
          </a:xfrm>
          <a:prstGeom prst="rect">
            <a:avLst/>
          </a:prstGeom>
          <a:noFill/>
          <a:ln w="0">
            <a:noFill/>
          </a:ln>
        </p:spPr>
        <p:style>
          <a:lnRef idx="0"/>
          <a:fillRef idx="0"/>
          <a:effectRef idx="0"/>
          <a:fontRef idx="minor"/>
        </p:style>
        <p:txBody>
          <a:bodyPr wrap="none" lIns="90000" rIns="90000" tIns="45000" bIns="45000" anchor="t">
            <a:noAutofit/>
          </a:bodyPr>
          <a:p>
            <a:pPr>
              <a:lnSpc>
                <a:spcPts val="4405"/>
              </a:lnSpc>
              <a:buNone/>
              <a:tabLst>
                <a:tab algn="l" pos="0"/>
              </a:tabLst>
            </a:pPr>
            <a:r>
              <a:rPr b="0" lang="en-US" sz="3530" spc="-1" strike="noStrike">
                <a:solidFill>
                  <a:srgbClr val="ffffff"/>
                </a:solidFill>
                <a:latin typeface="Roboto"/>
                <a:ea typeface="Roboto"/>
              </a:rPr>
              <a:t>Confusion Matrix</a:t>
            </a:r>
            <a:endParaRPr b="0" lang="en-IN" sz="3530" spc="-1" strike="noStrike">
              <a:latin typeface="Arial"/>
            </a:endParaRPr>
          </a:p>
        </p:txBody>
      </p:sp>
      <p:pic>
        <p:nvPicPr>
          <p:cNvPr id="149" name="Image 1" descr="preencoded.png"/>
          <p:cNvPicPr/>
          <p:nvPr/>
        </p:nvPicPr>
        <p:blipFill>
          <a:blip r:embed="rId2"/>
          <a:stretch/>
        </p:blipFill>
        <p:spPr>
          <a:xfrm>
            <a:off x="2424240" y="1410120"/>
            <a:ext cx="8435520" cy="6326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Image 0" descr="preencoded.png"/>
          <p:cNvPicPr/>
          <p:nvPr/>
        </p:nvPicPr>
        <p:blipFill>
          <a:blip r:embed="rId1"/>
          <a:stretch/>
        </p:blipFill>
        <p:spPr>
          <a:xfrm>
            <a:off x="0" y="0"/>
            <a:ext cx="14629680" cy="8228880"/>
          </a:xfrm>
          <a:prstGeom prst="rect">
            <a:avLst/>
          </a:prstGeom>
          <a:ln w="0">
            <a:noFill/>
          </a:ln>
        </p:spPr>
      </p:pic>
      <p:sp>
        <p:nvSpPr>
          <p:cNvPr id="151" name="Shape 0"/>
          <p:cNvSpPr/>
          <p:nvPr/>
        </p:nvSpPr>
        <p:spPr>
          <a:xfrm>
            <a:off x="0" y="0"/>
            <a:ext cx="14629680" cy="8228880"/>
          </a:xfrm>
          <a:prstGeom prst="rect">
            <a:avLst/>
          </a:prstGeom>
          <a:solidFill>
            <a:srgbClr val="000018">
              <a:alpha val="75000"/>
            </a:srgbClr>
          </a:solidFill>
          <a:ln w="0">
            <a:noFill/>
          </a:ln>
        </p:spPr>
        <p:style>
          <a:lnRef idx="0"/>
          <a:fillRef idx="0"/>
          <a:effectRef idx="0"/>
          <a:fontRef idx="minor"/>
        </p:style>
      </p:sp>
      <p:sp>
        <p:nvSpPr>
          <p:cNvPr id="152" name="Text 1"/>
          <p:cNvSpPr/>
          <p:nvPr/>
        </p:nvSpPr>
        <p:spPr>
          <a:xfrm>
            <a:off x="1571760" y="579600"/>
            <a:ext cx="5256360" cy="656280"/>
          </a:xfrm>
          <a:prstGeom prst="rect">
            <a:avLst/>
          </a:prstGeom>
          <a:noFill/>
          <a:ln w="0">
            <a:noFill/>
          </a:ln>
        </p:spPr>
        <p:style>
          <a:lnRef idx="0"/>
          <a:fillRef idx="0"/>
          <a:effectRef idx="0"/>
          <a:fontRef idx="minor"/>
        </p:style>
        <p:txBody>
          <a:bodyPr wrap="none" lIns="90000" rIns="90000" tIns="45000" bIns="45000" anchor="t">
            <a:noAutofit/>
          </a:bodyPr>
          <a:p>
            <a:pPr>
              <a:lnSpc>
                <a:spcPts val="5173"/>
              </a:lnSpc>
              <a:buNone/>
              <a:tabLst>
                <a:tab algn="l" pos="0"/>
              </a:tabLst>
            </a:pPr>
            <a:r>
              <a:rPr b="0" lang="en-US" sz="4140" spc="-1" strike="noStrike">
                <a:solidFill>
                  <a:srgbClr val="ffffff"/>
                </a:solidFill>
                <a:latin typeface="Roboto"/>
                <a:ea typeface="Roboto"/>
              </a:rPr>
              <a:t>Feature Importance</a:t>
            </a:r>
            <a:endParaRPr b="0" lang="en-IN" sz="4140" spc="-1" strike="noStrike">
              <a:latin typeface="Arial"/>
            </a:endParaRPr>
          </a:p>
        </p:txBody>
      </p:sp>
      <p:pic>
        <p:nvPicPr>
          <p:cNvPr id="153" name="Image 1" descr="preencoded.png"/>
          <p:cNvPicPr/>
          <p:nvPr/>
        </p:nvPicPr>
        <p:blipFill>
          <a:blip r:embed="rId2"/>
          <a:stretch/>
        </p:blipFill>
        <p:spPr>
          <a:xfrm>
            <a:off x="1571760" y="1657080"/>
            <a:ext cx="9987840" cy="5992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LibreOffice/7.3.7.2$Linux_X86_64 LibreOffice_project/30$Build-2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2024-08-28T12:40:51Z</dcterms:created>
  <dc:creator>PptxGenJS</dc:creator>
  <dc:description/>
  <dc:language>en-IN</dc:language>
  <cp:lastModifiedBy/>
  <dcterms:modified xsi:type="dcterms:W3CDTF">2024-08-28T18:31:11Z</dcterms:modified>
  <cp:revision>3</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11</vt:i4>
  </property>
</Properties>
</file>