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 Slab" panose="020B0604020202020204" charset="0"/>
      <p:regular r:id="rId10"/>
      <p:bold r:id="rId11"/>
    </p:embeddedFont>
    <p:embeddedFont>
      <p:font typeface="Robot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>
      <p:cViewPr varScale="1">
        <p:scale>
          <a:sx n="80" d="100"/>
          <a:sy n="80" d="100"/>
        </p:scale>
        <p:origin x="108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614301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30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  <p:extLst>
      <p:ext uri="{BB962C8B-B14F-4D97-AF65-F5344CB8AC3E}">
        <p14:creationId xmlns:p14="http://schemas.microsoft.com/office/powerpoint/2010/main" val="794645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8617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  <p:extLst>
      <p:ext uri="{BB962C8B-B14F-4D97-AF65-F5344CB8AC3E}">
        <p14:creationId xmlns:p14="http://schemas.microsoft.com/office/powerpoint/2010/main" val="1787800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37945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3"/>
            <a:ext cx="8368200" cy="35215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GB" sz="1600" b="1" dirty="0"/>
              <a:t>Inputs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Customer Demographics: Age, Income, Employment Status, Location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Credit Metrics: Credit Score, Credit Utilization, Debt‐to‐Income Ratio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Payment History: Total </a:t>
            </a:r>
            <a:r>
              <a:rPr lang="en-GB" sz="1600" dirty="0" err="1"/>
              <a:t>Missed_Payments</a:t>
            </a:r>
            <a:r>
              <a:rPr lang="en-GB" sz="1600" dirty="0"/>
              <a:t>, Month_1…Month_6 on-time/late status, Prior Delinquency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Account Details: Loan Balance, Account Tenure, Credit Card Type</a:t>
            </a:r>
          </a:p>
          <a:p>
            <a:pPr marL="114300" indent="0">
              <a:buNone/>
            </a:pPr>
            <a:r>
              <a:rPr lang="en-GB" sz="1600" b="1" dirty="0"/>
              <a:t>Decision Logic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Business Rules: e.g., ≥4 missed payments AND Utilization &gt; 80% → immediate flag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Model Predictions: Delinquency probability score &gt; threshold triggers review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Hybrid Approach: Either rule or model score breach routes customer into intervention </a:t>
            </a:r>
            <a:r>
              <a:rPr lang="en-GB" sz="1600" dirty="0" smtClean="0"/>
              <a:t>flow</a:t>
            </a:r>
            <a:endParaRPr lang="en-GB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Learning</a:t>
            </a:r>
          </a:p>
          <a:p>
            <a:r>
              <a:rPr lang="en-GB" dirty="0"/>
              <a:t>Outcome Tracking: Measure change in missed payments, plan </a:t>
            </a:r>
            <a:r>
              <a:rPr lang="en-GB" dirty="0" err="1"/>
              <a:t>enrollments</a:t>
            </a:r>
            <a:r>
              <a:rPr lang="en-GB" dirty="0"/>
              <a:t>, and roll‐off rates</a:t>
            </a:r>
          </a:p>
          <a:p>
            <a:r>
              <a:rPr lang="en-GB" dirty="0"/>
              <a:t>A/B Testing: Compare response and recovery rates across different messaging and offers</a:t>
            </a:r>
          </a:p>
          <a:p>
            <a:r>
              <a:rPr lang="en-GB" dirty="0"/>
              <a:t>Continuous Improvement: Feed intervention outcomes back into quarterly model retraining and rule-tuning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11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 of Agentic AI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14300" indent="0">
              <a:buNone/>
            </a:pPr>
            <a:r>
              <a:rPr lang="en-GB" dirty="0"/>
              <a:t>Autonomous Operations</a:t>
            </a:r>
          </a:p>
          <a:p>
            <a:r>
              <a:rPr lang="en-GB" dirty="0"/>
              <a:t>Data Ingestion &amp; Scoring: nightly ETL, feature updates, and risk-score generation</a:t>
            </a:r>
          </a:p>
          <a:p>
            <a:r>
              <a:rPr lang="en-GB" dirty="0"/>
              <a:t>Business-Rule Engine: flag accounts when missed payments ≥4 or utilization &gt;80%</a:t>
            </a:r>
          </a:p>
          <a:p>
            <a:r>
              <a:rPr lang="en-GB" dirty="0"/>
              <a:t>Automated Outreach: scheduled SMS/email/app reminders and standard payment-plan offers</a:t>
            </a:r>
          </a:p>
          <a:p>
            <a:r>
              <a:rPr lang="en-GB" dirty="0"/>
              <a:t>Low-Risk Interventions: </a:t>
            </a:r>
            <a:r>
              <a:rPr lang="en-GB" dirty="0" err="1"/>
              <a:t>enroll</a:t>
            </a:r>
            <a:r>
              <a:rPr lang="en-GB" dirty="0"/>
              <a:t> customers in </a:t>
            </a:r>
            <a:r>
              <a:rPr lang="en-GB" dirty="0" err="1"/>
              <a:t>templated</a:t>
            </a:r>
            <a:r>
              <a:rPr lang="en-GB" dirty="0"/>
              <a:t> budgeting tips or auto-pay setup</a:t>
            </a:r>
          </a:p>
          <a:p>
            <a:pPr marL="114300" indent="0">
              <a:buNone/>
            </a:pPr>
            <a:r>
              <a:rPr lang="en-GB" dirty="0"/>
              <a:t>Human-Reviewed Actions</a:t>
            </a:r>
          </a:p>
          <a:p>
            <a:r>
              <a:rPr lang="en-GB" dirty="0"/>
              <a:t>High-Risk Case Handling: review accounts with probability &gt;80% or complex profiles</a:t>
            </a:r>
          </a:p>
          <a:p>
            <a:r>
              <a:rPr lang="en-GB" dirty="0"/>
              <a:t>Personalized Hardship Plans: negotiate custom terms and longer-term accommodations</a:t>
            </a:r>
          </a:p>
          <a:p>
            <a:r>
              <a:rPr lang="en-GB" dirty="0"/>
              <a:t>Exceptions &amp; Appeals: assess customer-reported disputes or unusual circumstances</a:t>
            </a:r>
          </a:p>
          <a:p>
            <a:r>
              <a:rPr lang="en-GB" dirty="0"/>
              <a:t>Governance &amp; Tuning: quarterly model audits, bias checks, and rule refinements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142505"/>
            <a:ext cx="8368200" cy="7362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136124"/>
            <a:ext cx="914399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airness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Monitoring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subgroup performance checks (precision, recall by age, location, employment) to detect and remediate bias.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Explainability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Transparency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Enforce interpretable rules (pruned tree paths) plus feature‐attribution reports for every decision.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 Compliance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validations against ECOA, GDPR, CCPA: ensure permissible data use, consent capture, and rights to access or erase.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Human‐in-the-Loop Oversight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Escalate accounts above high‐risk thresholds or disputed cases for manual review before definitive action.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Auditability &amp; Governance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 end-to-end logs of data inputs, model versions, decision rules, and intervention outcomes for periodic audits.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Business Impact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600" dirty="0"/>
              <a:t>• 20% Reduction in New Delinquencies</a:t>
            </a:r>
            <a:br>
              <a:rPr lang="en-GB" sz="1600" dirty="0"/>
            </a:br>
            <a:r>
              <a:rPr lang="en-GB" sz="1600" dirty="0"/>
              <a:t>– Early flagging and tailored outreach cut 30-day delinquencies by one-fifth.</a:t>
            </a:r>
          </a:p>
          <a:p>
            <a:r>
              <a:rPr lang="en-GB" sz="1600" dirty="0"/>
              <a:t>• 15% Uplift in On-Time Repayments</a:t>
            </a:r>
            <a:br>
              <a:rPr lang="en-GB" sz="1600" dirty="0"/>
            </a:br>
            <a:r>
              <a:rPr lang="en-GB" sz="1600" dirty="0"/>
              <a:t>– Automated reminders and hardship plans help borrowers stay current.</a:t>
            </a:r>
          </a:p>
          <a:p>
            <a:r>
              <a:rPr lang="en-GB" sz="1600" dirty="0"/>
              <a:t>• 25% Cost Savings in Collections</a:t>
            </a:r>
            <a:br>
              <a:rPr lang="en-GB" sz="1600" dirty="0"/>
            </a:br>
            <a:r>
              <a:rPr lang="en-GB" sz="1600" dirty="0"/>
              <a:t>– Fewer manual calls and write-offs reduce operational spend and loss provisions.</a:t>
            </a:r>
          </a:p>
          <a:p>
            <a:r>
              <a:rPr lang="en-GB" sz="1600" dirty="0"/>
              <a:t>• Improved Cash Flow Predictability</a:t>
            </a:r>
            <a:br>
              <a:rPr lang="en-GB" sz="1600" dirty="0"/>
            </a:br>
            <a:r>
              <a:rPr lang="en-GB" sz="1600" dirty="0"/>
              <a:t>– Higher repayment rates smooth revenue forecasts and capital planning.</a:t>
            </a:r>
          </a:p>
          <a:p>
            <a:pPr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63782"/>
            <a:ext cx="9144000" cy="397971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b="1" dirty="0"/>
              <a:t>Customer &amp; Strategic Benefits</a:t>
            </a:r>
          </a:p>
          <a:p>
            <a:r>
              <a:rPr lang="en-GB" b="1" dirty="0"/>
              <a:t>• Enhanced Customer Trust</a:t>
            </a:r>
            <a:br>
              <a:rPr lang="en-GB" b="1" dirty="0"/>
            </a:br>
            <a:r>
              <a:rPr lang="en-GB" b="1" dirty="0"/>
              <a:t>– Proactive, supportive messaging shows empathy and builds long-term loyalty.</a:t>
            </a:r>
          </a:p>
          <a:p>
            <a:r>
              <a:rPr lang="en-GB" b="1" dirty="0"/>
              <a:t>• Fairness &amp; Transparency</a:t>
            </a:r>
            <a:br>
              <a:rPr lang="en-GB" b="1" dirty="0"/>
            </a:br>
            <a:r>
              <a:rPr lang="en-GB" b="1" dirty="0"/>
              <a:t>– Clear, explainable decision rules ensure equitable treatment across segments.</a:t>
            </a:r>
          </a:p>
          <a:p>
            <a:r>
              <a:rPr lang="en-GB" b="1" dirty="0"/>
              <a:t>• Scalability &amp; Agility</a:t>
            </a:r>
            <a:br>
              <a:rPr lang="en-GB" b="1" dirty="0"/>
            </a:br>
            <a:r>
              <a:rPr lang="en-GB" b="1" dirty="0"/>
              <a:t>– Fully automated low-risk workflows paired with human review for complex cases enables rapid scaling without sacrificing quality.</a:t>
            </a:r>
          </a:p>
          <a:p>
            <a:r>
              <a:rPr lang="en-GB" b="1" dirty="0"/>
              <a:t>• Data-Driven Continuous Improvement</a:t>
            </a:r>
            <a:br>
              <a:rPr lang="en-GB" b="1" dirty="0"/>
            </a:br>
            <a:r>
              <a:rPr lang="en-GB" b="1" dirty="0"/>
              <a:t>– Feedback loop of outcomes → model retraining ensures the program evolves with customer </a:t>
            </a:r>
            <a:r>
              <a:rPr lang="en-GB" b="1" dirty="0" err="1"/>
              <a:t>behavior</a:t>
            </a:r>
            <a:r>
              <a:rPr lang="en-GB" b="1" dirty="0"/>
              <a:t> and market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504</Words>
  <Application>Microsoft Office PowerPoint</Application>
  <PresentationFormat>On-screen Show (16:9)</PresentationFormat>
  <Paragraphs>57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 Slab</vt:lpstr>
      <vt:lpstr>Wingdings</vt:lpstr>
      <vt:lpstr>Arial</vt:lpstr>
      <vt:lpstr>Roboto</vt:lpstr>
      <vt:lpstr>Marina</vt:lpstr>
      <vt:lpstr>AI-Powered Collections Strategy</vt:lpstr>
      <vt:lpstr>How the System Works</vt:lpstr>
      <vt:lpstr>PowerPoint Presentation</vt:lpstr>
      <vt:lpstr>Role of Agentic AI</vt:lpstr>
      <vt:lpstr>Responsible AI Guardrails</vt:lpstr>
      <vt:lpstr>Expected Business Impact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Collections Strategy</dc:title>
  <dc:creator>new tech</dc:creator>
  <cp:lastModifiedBy>Microsoft account</cp:lastModifiedBy>
  <cp:revision>6</cp:revision>
  <dcterms:modified xsi:type="dcterms:W3CDTF">2025-06-30T18:22:29Z</dcterms:modified>
</cp:coreProperties>
</file>