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79" autoAdjust="0"/>
    <p:restoredTop sz="94660"/>
  </p:normalViewPr>
  <p:slideViewPr>
    <p:cSldViewPr snapToGrid="0">
      <p:cViewPr>
        <p:scale>
          <a:sx n="50" d="100"/>
          <a:sy n="50" d="100"/>
        </p:scale>
        <p:origin x="1914"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FEATURES VS MSE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MSE</c:v>
                </c:pt>
              </c:strCache>
            </c:strRef>
          </c:tx>
          <c:spPr>
            <a:solidFill>
              <a:schemeClr val="accent1"/>
            </a:solidFill>
            <a:ln>
              <a:noFill/>
            </a:ln>
            <a:effectLst/>
            <a:sp3d/>
          </c:spPr>
          <c:invertIfNegative val="0"/>
          <c:cat>
            <c:strRef>
              <c:f>Sheet1!$A$2:$A$7</c:f>
              <c:strCache>
                <c:ptCount val="6"/>
                <c:pt idx="0">
                  <c:v>Win percentage</c:v>
                </c:pt>
                <c:pt idx="1">
                  <c:v>Average runs</c:v>
                </c:pt>
                <c:pt idx="2">
                  <c:v>Day-Day/Night</c:v>
                </c:pt>
                <c:pt idx="3">
                  <c:v>Venue</c:v>
                </c:pt>
                <c:pt idx="4">
                  <c:v>Venue Country</c:v>
                </c:pt>
                <c:pt idx="5">
                  <c:v>All features</c:v>
                </c:pt>
              </c:strCache>
            </c:strRef>
          </c:cat>
          <c:val>
            <c:numRef>
              <c:f>Sheet1!$B$2:$B$7</c:f>
              <c:numCache>
                <c:formatCode>General</c:formatCode>
                <c:ptCount val="6"/>
                <c:pt idx="0">
                  <c:v>44.22</c:v>
                </c:pt>
                <c:pt idx="1">
                  <c:v>47.33</c:v>
                </c:pt>
                <c:pt idx="2">
                  <c:v>51.2</c:v>
                </c:pt>
                <c:pt idx="3">
                  <c:v>48.02</c:v>
                </c:pt>
                <c:pt idx="4">
                  <c:v>50.32</c:v>
                </c:pt>
                <c:pt idx="5">
                  <c:v>39.020000000000003</c:v>
                </c:pt>
              </c:numCache>
            </c:numRef>
          </c:val>
        </c:ser>
        <c:dLbls>
          <c:showLegendKey val="0"/>
          <c:showVal val="0"/>
          <c:showCatName val="0"/>
          <c:showSerName val="0"/>
          <c:showPercent val="0"/>
          <c:showBubbleSize val="0"/>
        </c:dLbls>
        <c:gapWidth val="150"/>
        <c:shape val="box"/>
        <c:axId val="301531632"/>
        <c:axId val="301533312"/>
        <c:axId val="0"/>
      </c:bar3DChart>
      <c:catAx>
        <c:axId val="30153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Features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533312"/>
        <c:crosses val="autoZero"/>
        <c:auto val="1"/>
        <c:lblAlgn val="ctr"/>
        <c:lblOffset val="100"/>
        <c:noMultiLvlLbl val="0"/>
      </c:catAx>
      <c:valAx>
        <c:axId val="301533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MSE</a:t>
                </a:r>
                <a:r>
                  <a:rPr lang="en-IN" baseline="0"/>
                  <a:t> in percentage</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531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CLASSIFIER</a:t>
            </a:r>
            <a:r>
              <a:rPr lang="en-US" baseline="0"/>
              <a:t> VS </a:t>
            </a:r>
            <a:r>
              <a:rPr lang="en-US"/>
              <a:t>MSE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MSE</c:v>
                </c:pt>
              </c:strCache>
            </c:strRef>
          </c:tx>
          <c:spPr>
            <a:solidFill>
              <a:schemeClr val="accent1"/>
            </a:solidFill>
            <a:ln>
              <a:noFill/>
            </a:ln>
            <a:effectLst/>
            <a:sp3d/>
          </c:spPr>
          <c:invertIfNegative val="0"/>
          <c:cat>
            <c:strRef>
              <c:f>Sheet1!$A$2:$A$4</c:f>
              <c:strCache>
                <c:ptCount val="3"/>
                <c:pt idx="0">
                  <c:v>Neural Networks</c:v>
                </c:pt>
                <c:pt idx="1">
                  <c:v>Random Forest Classifier</c:v>
                </c:pt>
                <c:pt idx="2">
                  <c:v>Support Vector Classifier</c:v>
                </c:pt>
              </c:strCache>
            </c:strRef>
          </c:cat>
          <c:val>
            <c:numRef>
              <c:f>Sheet1!$B$2:$B$4</c:f>
              <c:numCache>
                <c:formatCode>General</c:formatCode>
                <c:ptCount val="3"/>
                <c:pt idx="0">
                  <c:v>41.23</c:v>
                </c:pt>
                <c:pt idx="1">
                  <c:v>40.11</c:v>
                </c:pt>
                <c:pt idx="2">
                  <c:v>38.9</c:v>
                </c:pt>
              </c:numCache>
            </c:numRef>
          </c:val>
        </c:ser>
        <c:dLbls>
          <c:showLegendKey val="0"/>
          <c:showVal val="0"/>
          <c:showCatName val="0"/>
          <c:showSerName val="0"/>
          <c:showPercent val="0"/>
          <c:showBubbleSize val="0"/>
        </c:dLbls>
        <c:gapWidth val="150"/>
        <c:shape val="box"/>
        <c:axId val="130195152"/>
        <c:axId val="130194032"/>
        <c:axId val="0"/>
      </c:bar3DChart>
      <c:catAx>
        <c:axId val="130195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Classifiers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94032"/>
        <c:crosses val="autoZero"/>
        <c:auto val="1"/>
        <c:lblAlgn val="ctr"/>
        <c:lblOffset val="100"/>
        <c:noMultiLvlLbl val="0"/>
      </c:catAx>
      <c:valAx>
        <c:axId val="130194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MSE</a:t>
                </a:r>
                <a:r>
                  <a:rPr lang="en-IN" baseline="0"/>
                  <a:t> in percentage</a:t>
                </a:r>
                <a:endParaRPr lang="en-IN"/>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951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4/7/2013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4/7/2013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4/7/2013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et365.com.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howstat.com.au/cricket/home.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howstat.com.au/cricket/home.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952" y="147035"/>
            <a:ext cx="9431479" cy="1115096"/>
          </a:xfrm>
        </p:spPr>
        <p:txBody>
          <a:bodyPr/>
          <a:lstStyle/>
          <a:p>
            <a:pPr algn="ctr"/>
            <a:r>
              <a:rPr lang="en-US" sz="3600" dirty="0" smtClean="0"/>
              <a:t>Problem Statement</a:t>
            </a:r>
            <a:endParaRPr lang="en-IN" sz="3600" dirty="0"/>
          </a:p>
        </p:txBody>
      </p:sp>
      <p:sp>
        <p:nvSpPr>
          <p:cNvPr id="3" name="Subtitle 2"/>
          <p:cNvSpPr>
            <a:spLocks noGrp="1"/>
          </p:cNvSpPr>
          <p:nvPr>
            <p:ph type="subTitle" idx="1"/>
          </p:nvPr>
        </p:nvSpPr>
        <p:spPr>
          <a:xfrm>
            <a:off x="1154955" y="1262131"/>
            <a:ext cx="8825658" cy="4376669"/>
          </a:xfrm>
        </p:spPr>
        <p:txBody>
          <a:bodyPr>
            <a:normAutofit/>
          </a:bodyPr>
          <a:lstStyle/>
          <a:p>
            <a:r>
              <a:rPr lang="en-US" cap="none" dirty="0" smtClean="0"/>
              <a:t>The problem statement is to predict the outcome of a cricket match between India and any given country. </a:t>
            </a:r>
          </a:p>
          <a:p>
            <a:r>
              <a:rPr lang="en-US" cap="none" dirty="0" smtClean="0"/>
              <a:t>We would be taking as input,</a:t>
            </a:r>
          </a:p>
          <a:p>
            <a:pPr marL="342900" indent="-342900">
              <a:buFont typeface="Century Gothic" panose="020B0502020202020204" pitchFamily="34" charset="0"/>
              <a:buChar char="►"/>
            </a:pPr>
            <a:r>
              <a:rPr lang="en-US" cap="none" dirty="0" smtClean="0"/>
              <a:t>Opposition team</a:t>
            </a:r>
          </a:p>
          <a:p>
            <a:pPr marL="342900" indent="-342900">
              <a:buFont typeface="Century Gothic" panose="020B0502020202020204" pitchFamily="34" charset="0"/>
              <a:buChar char="►"/>
            </a:pPr>
            <a:r>
              <a:rPr lang="en-US" cap="none" dirty="0" smtClean="0"/>
              <a:t>Venue</a:t>
            </a:r>
          </a:p>
          <a:p>
            <a:pPr marL="342900" indent="-342900">
              <a:buFont typeface="Century Gothic" panose="020B0502020202020204" pitchFamily="34" charset="0"/>
              <a:buChar char="►"/>
            </a:pPr>
            <a:r>
              <a:rPr lang="en-US" cap="none" dirty="0" smtClean="0"/>
              <a:t>Country Venue</a:t>
            </a:r>
          </a:p>
          <a:p>
            <a:pPr marL="342900" indent="-342900">
              <a:buFont typeface="Century Gothic" panose="020B0502020202020204" pitchFamily="34" charset="0"/>
              <a:buChar char="►"/>
            </a:pPr>
            <a:r>
              <a:rPr lang="en-US" cap="none" dirty="0" smtClean="0"/>
              <a:t>Team batting First</a:t>
            </a:r>
          </a:p>
          <a:p>
            <a:pPr marL="342900" indent="-342900">
              <a:buFont typeface="Century Gothic" panose="020B0502020202020204" pitchFamily="34" charset="0"/>
              <a:buChar char="►"/>
            </a:pPr>
            <a:r>
              <a:rPr lang="en-US" cap="none" dirty="0" smtClean="0"/>
              <a:t>Day-Day/night</a:t>
            </a:r>
          </a:p>
          <a:p>
            <a:r>
              <a:rPr lang="en-US" cap="none" dirty="0" smtClean="0"/>
              <a:t>Given above inputs, our target is to predict which team will emerge as a winner in a 50 overs ODI match.  </a:t>
            </a:r>
            <a:endParaRPr lang="en-IN" dirty="0"/>
          </a:p>
        </p:txBody>
      </p:sp>
    </p:spTree>
    <p:extLst>
      <p:ext uri="{BB962C8B-B14F-4D97-AF65-F5344CB8AC3E}">
        <p14:creationId xmlns:p14="http://schemas.microsoft.com/office/powerpoint/2010/main" val="2682842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Study Done</a:t>
            </a:r>
            <a:endParaRPr lang="en-IN" dirty="0"/>
          </a:p>
        </p:txBody>
      </p:sp>
      <p:sp>
        <p:nvSpPr>
          <p:cNvPr id="3" name="Content Placeholder 2"/>
          <p:cNvSpPr>
            <a:spLocks noGrp="1"/>
          </p:cNvSpPr>
          <p:nvPr>
            <p:ph idx="1"/>
          </p:nvPr>
        </p:nvSpPr>
        <p:spPr>
          <a:xfrm>
            <a:off x="1104293" y="2016282"/>
            <a:ext cx="8946541" cy="4802371"/>
          </a:xfrm>
        </p:spPr>
        <p:txBody>
          <a:bodyPr/>
          <a:lstStyle/>
          <a:p>
            <a:pPr marL="0" indent="0">
              <a:buNone/>
            </a:pPr>
            <a:r>
              <a:rPr lang="en-IN" dirty="0">
                <a:solidFill>
                  <a:schemeClr val="bg2">
                    <a:lumMod val="40000"/>
                    <a:lumOff val="60000"/>
                  </a:schemeClr>
                </a:solidFill>
              </a:rPr>
              <a:t>After reading the papers and </a:t>
            </a:r>
            <a:r>
              <a:rPr lang="en-IN" dirty="0" smtClean="0">
                <a:solidFill>
                  <a:schemeClr val="bg2">
                    <a:lumMod val="40000"/>
                    <a:lumOff val="60000"/>
                  </a:schemeClr>
                </a:solidFill>
              </a:rPr>
              <a:t>reports </a:t>
            </a:r>
            <a:r>
              <a:rPr lang="en-IN" dirty="0">
                <a:solidFill>
                  <a:schemeClr val="bg2">
                    <a:lumMod val="40000"/>
                    <a:lumOff val="60000"/>
                  </a:schemeClr>
                </a:solidFill>
              </a:rPr>
              <a:t>related to </a:t>
            </a:r>
            <a:r>
              <a:rPr lang="en-IN" dirty="0" smtClean="0">
                <a:solidFill>
                  <a:schemeClr val="bg2">
                    <a:lumMod val="40000"/>
                    <a:lumOff val="60000"/>
                  </a:schemeClr>
                </a:solidFill>
              </a:rPr>
              <a:t>game result prediction </a:t>
            </a:r>
            <a:r>
              <a:rPr lang="en-IN" dirty="0">
                <a:solidFill>
                  <a:schemeClr val="bg2">
                    <a:lumMod val="40000"/>
                    <a:lumOff val="60000"/>
                  </a:schemeClr>
                </a:solidFill>
              </a:rPr>
              <a:t>we found out </a:t>
            </a:r>
            <a:r>
              <a:rPr lang="en-IN" dirty="0" smtClean="0">
                <a:solidFill>
                  <a:schemeClr val="bg2">
                    <a:lumMod val="40000"/>
                    <a:lumOff val="60000"/>
                  </a:schemeClr>
                </a:solidFill>
              </a:rPr>
              <a:t>answers </a:t>
            </a:r>
            <a:r>
              <a:rPr lang="en-IN" dirty="0">
                <a:solidFill>
                  <a:schemeClr val="bg2">
                    <a:lumMod val="40000"/>
                    <a:lumOff val="60000"/>
                  </a:schemeClr>
                </a:solidFill>
              </a:rPr>
              <a:t>to </a:t>
            </a:r>
            <a:r>
              <a:rPr lang="en-IN" dirty="0" smtClean="0">
                <a:solidFill>
                  <a:schemeClr val="bg2">
                    <a:lumMod val="40000"/>
                    <a:lumOff val="60000"/>
                  </a:schemeClr>
                </a:solidFill>
              </a:rPr>
              <a:t>few of the basic questions listed below:</a:t>
            </a:r>
          </a:p>
          <a:p>
            <a:pPr>
              <a:buFont typeface="Century Gothic" panose="020B0502020202020204" pitchFamily="34" charset="0"/>
              <a:buChar char="►"/>
            </a:pPr>
            <a:r>
              <a:rPr lang="en-US" dirty="0" smtClean="0">
                <a:solidFill>
                  <a:schemeClr val="tx1">
                    <a:lumMod val="95000"/>
                  </a:schemeClr>
                </a:solidFill>
              </a:rPr>
              <a:t>How to get data and to code in which language?</a:t>
            </a:r>
          </a:p>
          <a:p>
            <a:pPr marL="0" indent="0">
              <a:buNone/>
            </a:pPr>
            <a:r>
              <a:rPr lang="en-US" dirty="0" smtClean="0">
                <a:solidFill>
                  <a:schemeClr val="bg2">
                    <a:lumMod val="40000"/>
                    <a:lumOff val="60000"/>
                  </a:schemeClr>
                </a:solidFill>
              </a:rPr>
              <a:t>	After extensive research we found that best way to get the desired 	data was by scraping the webpages from cricket websites like 	cricinfo.com, howstat.com etc.</a:t>
            </a:r>
          </a:p>
          <a:p>
            <a:pPr marL="0" indent="0">
              <a:buNone/>
            </a:pPr>
            <a:r>
              <a:rPr lang="en-US" dirty="0">
                <a:solidFill>
                  <a:schemeClr val="bg2">
                    <a:lumMod val="40000"/>
                    <a:lumOff val="60000"/>
                  </a:schemeClr>
                </a:solidFill>
              </a:rPr>
              <a:t>	</a:t>
            </a:r>
            <a:r>
              <a:rPr lang="en-US" dirty="0" smtClean="0">
                <a:solidFill>
                  <a:schemeClr val="bg2">
                    <a:lumMod val="40000"/>
                    <a:lumOff val="60000"/>
                  </a:schemeClr>
                </a:solidFill>
              </a:rPr>
              <a:t>Many had preferred python as their coding environment because 	of the extensive availability of mathematical and machine learning 	libraries. So, we also opted python and used </a:t>
            </a:r>
            <a:r>
              <a:rPr lang="en-US" dirty="0" err="1" smtClean="0">
                <a:solidFill>
                  <a:schemeClr val="bg2">
                    <a:lumMod val="40000"/>
                    <a:lumOff val="60000"/>
                  </a:schemeClr>
                </a:solidFill>
              </a:rPr>
              <a:t>BeautifulSoup</a:t>
            </a:r>
            <a:r>
              <a:rPr lang="en-US" dirty="0" smtClean="0">
                <a:solidFill>
                  <a:schemeClr val="bg2">
                    <a:lumMod val="40000"/>
                    <a:lumOff val="60000"/>
                  </a:schemeClr>
                </a:solidFill>
              </a:rPr>
              <a:t>, a 	package in python to handle HTML files.  </a:t>
            </a:r>
            <a:endParaRPr lang="en-US" dirty="0">
              <a:solidFill>
                <a:schemeClr val="bg2">
                  <a:lumMod val="40000"/>
                  <a:lumOff val="60000"/>
                </a:schemeClr>
              </a:solidFill>
            </a:endParaRPr>
          </a:p>
        </p:txBody>
      </p:sp>
    </p:spTree>
    <p:extLst>
      <p:ext uri="{BB962C8B-B14F-4D97-AF65-F5344CB8AC3E}">
        <p14:creationId xmlns:p14="http://schemas.microsoft.com/office/powerpoint/2010/main" val="648007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573619"/>
            <a:ext cx="8946541" cy="4674780"/>
          </a:xfrm>
        </p:spPr>
        <p:txBody>
          <a:bodyPr>
            <a:normAutofit/>
          </a:bodyPr>
          <a:lstStyle/>
          <a:p>
            <a:r>
              <a:rPr lang="en-IN" dirty="0"/>
              <a:t>W</a:t>
            </a:r>
            <a:r>
              <a:rPr lang="en-IN" dirty="0" smtClean="0"/>
              <a:t>hich </a:t>
            </a:r>
            <a:r>
              <a:rPr lang="en-IN" dirty="0"/>
              <a:t>features to </a:t>
            </a:r>
            <a:r>
              <a:rPr lang="en-IN" dirty="0" smtClean="0"/>
              <a:t>select? </a:t>
            </a:r>
            <a:r>
              <a:rPr lang="en-IN" dirty="0"/>
              <a:t>F</a:t>
            </a:r>
            <a:r>
              <a:rPr lang="en-IN" dirty="0" smtClean="0"/>
              <a:t>eature </a:t>
            </a:r>
            <a:r>
              <a:rPr lang="en-IN" dirty="0"/>
              <a:t>extraction from </a:t>
            </a:r>
            <a:r>
              <a:rPr lang="en-IN" dirty="0" smtClean="0"/>
              <a:t>data and </a:t>
            </a:r>
            <a:r>
              <a:rPr lang="en-IN" dirty="0"/>
              <a:t>data </a:t>
            </a:r>
            <a:r>
              <a:rPr lang="en-IN" dirty="0" smtClean="0"/>
              <a:t>analysis.</a:t>
            </a:r>
          </a:p>
          <a:p>
            <a:pPr marL="0" indent="0">
              <a:buNone/>
            </a:pPr>
            <a:r>
              <a:rPr lang="en-IN" dirty="0"/>
              <a:t>	</a:t>
            </a:r>
            <a:r>
              <a:rPr lang="en-IN" dirty="0" smtClean="0">
                <a:solidFill>
                  <a:schemeClr val="bg2">
                    <a:lumMod val="40000"/>
                    <a:lumOff val="60000"/>
                  </a:schemeClr>
                </a:solidFill>
              </a:rPr>
              <a:t>Most of the papers we read dealt with the predicting the outcome 	of a football </a:t>
            </a:r>
            <a:r>
              <a:rPr lang="en-IN" dirty="0">
                <a:solidFill>
                  <a:schemeClr val="bg2">
                    <a:lumMod val="40000"/>
                    <a:lumOff val="60000"/>
                  </a:schemeClr>
                </a:solidFill>
              </a:rPr>
              <a:t>match. The features selected in the papers were </a:t>
            </a:r>
            <a:r>
              <a:rPr lang="en-IN" dirty="0" smtClean="0">
                <a:solidFill>
                  <a:schemeClr val="bg2">
                    <a:lumMod val="40000"/>
                    <a:lumOff val="60000"/>
                  </a:schemeClr>
                </a:solidFill>
              </a:rPr>
              <a:t>	generally </a:t>
            </a:r>
            <a:r>
              <a:rPr lang="en-IN" dirty="0">
                <a:solidFill>
                  <a:schemeClr val="bg2">
                    <a:lumMod val="40000"/>
                    <a:lumOff val="60000"/>
                  </a:schemeClr>
                </a:solidFill>
              </a:rPr>
              <a:t>the form of the teams and </a:t>
            </a:r>
            <a:r>
              <a:rPr lang="en-IN" dirty="0" smtClean="0">
                <a:solidFill>
                  <a:schemeClr val="bg2">
                    <a:lumMod val="40000"/>
                    <a:lumOff val="60000"/>
                  </a:schemeClr>
                </a:solidFill>
              </a:rPr>
              <a:t>the head-to-head </a:t>
            </a:r>
            <a:r>
              <a:rPr lang="en-IN" dirty="0">
                <a:solidFill>
                  <a:schemeClr val="bg2">
                    <a:lumMod val="40000"/>
                    <a:lumOff val="60000"/>
                  </a:schemeClr>
                </a:solidFill>
              </a:rPr>
              <a:t>record </a:t>
            </a:r>
            <a:r>
              <a:rPr lang="en-IN" dirty="0" smtClean="0">
                <a:solidFill>
                  <a:schemeClr val="bg2">
                    <a:lumMod val="40000"/>
                    <a:lumOff val="60000"/>
                  </a:schemeClr>
                </a:solidFill>
              </a:rPr>
              <a:t>	(</a:t>
            </a:r>
            <a:r>
              <a:rPr lang="en-IN" dirty="0">
                <a:solidFill>
                  <a:schemeClr val="bg2">
                    <a:lumMod val="40000"/>
                    <a:lumOff val="60000"/>
                  </a:schemeClr>
                </a:solidFill>
              </a:rPr>
              <a:t>previous matches between the two teams</a:t>
            </a:r>
            <a:r>
              <a:rPr lang="en-IN" dirty="0" smtClean="0">
                <a:solidFill>
                  <a:schemeClr val="bg2">
                    <a:lumMod val="40000"/>
                    <a:lumOff val="60000"/>
                  </a:schemeClr>
                </a:solidFill>
              </a:rPr>
              <a:t>). In these few papers  	general match </a:t>
            </a:r>
            <a:r>
              <a:rPr lang="en-IN" dirty="0">
                <a:solidFill>
                  <a:schemeClr val="bg2">
                    <a:lumMod val="40000"/>
                    <a:lumOff val="60000"/>
                  </a:schemeClr>
                </a:solidFill>
              </a:rPr>
              <a:t>statistics such as ball possession, shots on goal </a:t>
            </a:r>
            <a:r>
              <a:rPr lang="en-IN" dirty="0" smtClean="0">
                <a:solidFill>
                  <a:schemeClr val="bg2">
                    <a:lumMod val="40000"/>
                    <a:lumOff val="60000"/>
                  </a:schemeClr>
                </a:solidFill>
              </a:rPr>
              <a:t>and 	fouls committed </a:t>
            </a:r>
            <a:r>
              <a:rPr lang="en-IN" dirty="0">
                <a:solidFill>
                  <a:schemeClr val="bg2">
                    <a:lumMod val="40000"/>
                    <a:lumOff val="60000"/>
                  </a:schemeClr>
                </a:solidFill>
              </a:rPr>
              <a:t>were </a:t>
            </a:r>
            <a:r>
              <a:rPr lang="en-IN" dirty="0" smtClean="0">
                <a:solidFill>
                  <a:schemeClr val="bg2">
                    <a:lumMod val="40000"/>
                    <a:lumOff val="60000"/>
                  </a:schemeClr>
                </a:solidFill>
              </a:rPr>
              <a:t>considered.</a:t>
            </a:r>
          </a:p>
          <a:p>
            <a:pPr marL="0" indent="0">
              <a:buNone/>
            </a:pPr>
            <a:r>
              <a:rPr lang="en-US" dirty="0" smtClean="0">
                <a:solidFill>
                  <a:schemeClr val="bg2">
                    <a:lumMod val="40000"/>
                    <a:lumOff val="60000"/>
                  </a:schemeClr>
                </a:solidFill>
              </a:rPr>
              <a:t>	Few papers dealt with the performance of individual players for the 	team, playing position of some specific players was also analyzed.</a:t>
            </a:r>
          </a:p>
          <a:p>
            <a:pPr marL="0" indent="0">
              <a:buNone/>
            </a:pPr>
            <a:r>
              <a:rPr lang="en-US" dirty="0" smtClean="0">
                <a:solidFill>
                  <a:schemeClr val="bg2">
                    <a:lumMod val="40000"/>
                    <a:lumOff val="60000"/>
                  </a:schemeClr>
                </a:solidFill>
              </a:rPr>
              <a:t>	So, with this study we decided to </a:t>
            </a:r>
            <a:r>
              <a:rPr lang="en-IN" dirty="0">
                <a:solidFill>
                  <a:schemeClr val="bg2">
                    <a:lumMod val="40000"/>
                    <a:lumOff val="60000"/>
                  </a:schemeClr>
                </a:solidFill>
              </a:rPr>
              <a:t>u</a:t>
            </a:r>
            <a:r>
              <a:rPr lang="en-IN" dirty="0" smtClean="0">
                <a:solidFill>
                  <a:schemeClr val="bg2">
                    <a:lumMod val="40000"/>
                    <a:lumOff val="60000"/>
                  </a:schemeClr>
                </a:solidFill>
              </a:rPr>
              <a:t>se </a:t>
            </a:r>
            <a:r>
              <a:rPr lang="en-IN" dirty="0">
                <a:solidFill>
                  <a:schemeClr val="bg2">
                    <a:lumMod val="40000"/>
                    <a:lumOff val="60000"/>
                  </a:schemeClr>
                </a:solidFill>
              </a:rPr>
              <a:t>Concept of runs conceded </a:t>
            </a:r>
            <a:r>
              <a:rPr lang="en-IN" dirty="0" smtClean="0">
                <a:solidFill>
                  <a:schemeClr val="bg2">
                    <a:lumMod val="40000"/>
                    <a:lumOff val="60000"/>
                  </a:schemeClr>
                </a:solidFill>
              </a:rPr>
              <a:t>	etc. Overall </a:t>
            </a:r>
            <a:r>
              <a:rPr lang="en-IN" dirty="0">
                <a:solidFill>
                  <a:schemeClr val="bg2">
                    <a:lumMod val="40000"/>
                    <a:lumOff val="60000"/>
                  </a:schemeClr>
                </a:solidFill>
              </a:rPr>
              <a:t>form of team, current form of team(last 10 match)</a:t>
            </a:r>
            <a:br>
              <a:rPr lang="en-IN" dirty="0">
                <a:solidFill>
                  <a:schemeClr val="bg2">
                    <a:lumMod val="40000"/>
                    <a:lumOff val="60000"/>
                  </a:schemeClr>
                </a:solidFill>
              </a:rPr>
            </a:br>
            <a:endParaRPr lang="en-US" dirty="0" smtClean="0">
              <a:solidFill>
                <a:schemeClr val="bg2">
                  <a:lumMod val="40000"/>
                  <a:lumOff val="60000"/>
                </a:schemeClr>
              </a:solidFill>
            </a:endParaRPr>
          </a:p>
          <a:p>
            <a:pPr marL="0" indent="0">
              <a:buNone/>
            </a:pPr>
            <a:endParaRPr lang="en-IN" dirty="0"/>
          </a:p>
        </p:txBody>
      </p:sp>
    </p:spTree>
    <p:extLst>
      <p:ext uri="{BB962C8B-B14F-4D97-AF65-F5344CB8AC3E}">
        <p14:creationId xmlns:p14="http://schemas.microsoft.com/office/powerpoint/2010/main" val="282793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2047" y="1353879"/>
            <a:ext cx="8946541" cy="5291470"/>
          </a:xfrm>
        </p:spPr>
        <p:txBody>
          <a:bodyPr>
            <a:normAutofit lnSpcReduction="10000"/>
          </a:bodyPr>
          <a:lstStyle/>
          <a:p>
            <a:pPr marL="0" indent="0">
              <a:buNone/>
            </a:pPr>
            <a:r>
              <a:rPr lang="en-IN" dirty="0" smtClean="0"/>
              <a:t>	</a:t>
            </a:r>
            <a:r>
              <a:rPr lang="en-IN" dirty="0" smtClean="0">
                <a:solidFill>
                  <a:schemeClr val="bg2">
                    <a:lumMod val="40000"/>
                    <a:lumOff val="60000"/>
                  </a:schemeClr>
                </a:solidFill>
              </a:rPr>
              <a:t>Many people implemented multi-class </a:t>
            </a:r>
            <a:r>
              <a:rPr lang="en-IN" dirty="0">
                <a:solidFill>
                  <a:schemeClr val="bg2">
                    <a:lumMod val="40000"/>
                    <a:lumOff val="60000"/>
                  </a:schemeClr>
                </a:solidFill>
              </a:rPr>
              <a:t>classifier </a:t>
            </a:r>
            <a:r>
              <a:rPr lang="en-IN" dirty="0" smtClean="0">
                <a:solidFill>
                  <a:schemeClr val="bg2">
                    <a:lumMod val="40000"/>
                    <a:lumOff val="60000"/>
                  </a:schemeClr>
                </a:solidFill>
              </a:rPr>
              <a:t>as </a:t>
            </a:r>
            <a:r>
              <a:rPr lang="en-IN" dirty="0">
                <a:solidFill>
                  <a:schemeClr val="bg2">
                    <a:lumMod val="40000"/>
                    <a:lumOff val="60000"/>
                  </a:schemeClr>
                </a:solidFill>
              </a:rPr>
              <a:t>there </a:t>
            </a:r>
            <a:r>
              <a:rPr lang="en-IN" dirty="0" smtClean="0">
                <a:solidFill>
                  <a:schemeClr val="bg2">
                    <a:lumMod val="40000"/>
                    <a:lumOff val="60000"/>
                  </a:schemeClr>
                </a:solidFill>
              </a:rPr>
              <a:t>are three 	classes </a:t>
            </a:r>
            <a:r>
              <a:rPr lang="en-IN" dirty="0">
                <a:solidFill>
                  <a:schemeClr val="bg2">
                    <a:lumMod val="40000"/>
                    <a:lumOff val="60000"/>
                  </a:schemeClr>
                </a:solidFill>
              </a:rPr>
              <a:t>for the result to be classified into (home win, draw, and </a:t>
            </a:r>
            <a:r>
              <a:rPr lang="en-IN" dirty="0" smtClean="0">
                <a:solidFill>
                  <a:schemeClr val="bg2">
                    <a:lumMod val="40000"/>
                    <a:lumOff val="60000"/>
                  </a:schemeClr>
                </a:solidFill>
              </a:rPr>
              <a:t>	away </a:t>
            </a:r>
            <a:r>
              <a:rPr lang="en-IN" dirty="0">
                <a:solidFill>
                  <a:schemeClr val="bg2">
                    <a:lumMod val="40000"/>
                    <a:lumOff val="60000"/>
                  </a:schemeClr>
                </a:solidFill>
              </a:rPr>
              <a:t>win)as opposed to a binary classifier that can only classify </a:t>
            </a:r>
            <a:r>
              <a:rPr lang="en-IN" dirty="0" smtClean="0">
                <a:solidFill>
                  <a:schemeClr val="bg2">
                    <a:lumMod val="40000"/>
                    <a:lumOff val="60000"/>
                  </a:schemeClr>
                </a:solidFill>
              </a:rPr>
              <a:t>	instances </a:t>
            </a:r>
            <a:r>
              <a:rPr lang="en-IN" dirty="0">
                <a:solidFill>
                  <a:schemeClr val="bg2">
                    <a:lumMod val="40000"/>
                    <a:lumOff val="60000"/>
                  </a:schemeClr>
                </a:solidFill>
              </a:rPr>
              <a:t>into two </a:t>
            </a:r>
            <a:r>
              <a:rPr lang="en-IN" dirty="0" smtClean="0">
                <a:solidFill>
                  <a:schemeClr val="bg2">
                    <a:lumMod val="40000"/>
                    <a:lumOff val="60000"/>
                  </a:schemeClr>
                </a:solidFill>
              </a:rPr>
              <a:t>classes.</a:t>
            </a:r>
            <a:endParaRPr lang="en-IN" dirty="0">
              <a:solidFill>
                <a:schemeClr val="bg2">
                  <a:lumMod val="40000"/>
                  <a:lumOff val="60000"/>
                </a:schemeClr>
              </a:solidFill>
            </a:endParaRPr>
          </a:p>
          <a:p>
            <a:pPr marL="0" indent="0">
              <a:buNone/>
            </a:pPr>
            <a:r>
              <a:rPr lang="en-IN" dirty="0" smtClean="0">
                <a:solidFill>
                  <a:schemeClr val="bg2">
                    <a:lumMod val="40000"/>
                    <a:lumOff val="60000"/>
                  </a:schemeClr>
                </a:solidFill>
              </a:rPr>
              <a:t>	But as opposed to football, the odds </a:t>
            </a:r>
            <a:r>
              <a:rPr lang="en-IN" dirty="0">
                <a:solidFill>
                  <a:schemeClr val="bg2">
                    <a:lumMod val="40000"/>
                    <a:lumOff val="60000"/>
                  </a:schemeClr>
                </a:solidFill>
              </a:rPr>
              <a:t>of a tie </a:t>
            </a:r>
            <a:r>
              <a:rPr lang="en-IN" dirty="0" smtClean="0">
                <a:solidFill>
                  <a:schemeClr val="bg2">
                    <a:lumMod val="40000"/>
                    <a:lumOff val="60000"/>
                  </a:schemeClr>
                </a:solidFill>
              </a:rPr>
              <a:t>or a </a:t>
            </a:r>
            <a:r>
              <a:rPr lang="en-IN" dirty="0">
                <a:solidFill>
                  <a:schemeClr val="bg2">
                    <a:lumMod val="40000"/>
                    <a:lumOff val="60000"/>
                  </a:schemeClr>
                </a:solidFill>
              </a:rPr>
              <a:t>draw are very low </a:t>
            </a:r>
            <a:r>
              <a:rPr lang="en-IN" dirty="0" smtClean="0">
                <a:solidFill>
                  <a:schemeClr val="bg2">
                    <a:lumMod val="40000"/>
                    <a:lumOff val="60000"/>
                  </a:schemeClr>
                </a:solidFill>
              </a:rPr>
              <a:t>	in cricket</a:t>
            </a:r>
            <a:r>
              <a:rPr lang="en-IN" dirty="0">
                <a:solidFill>
                  <a:schemeClr val="bg2">
                    <a:lumMod val="40000"/>
                    <a:lumOff val="60000"/>
                  </a:schemeClr>
                </a:solidFill>
              </a:rPr>
              <a:t>, therefore we </a:t>
            </a:r>
            <a:r>
              <a:rPr lang="en-IN" dirty="0" smtClean="0">
                <a:solidFill>
                  <a:schemeClr val="bg2">
                    <a:lumMod val="40000"/>
                    <a:lumOff val="60000"/>
                  </a:schemeClr>
                </a:solidFill>
              </a:rPr>
              <a:t>haven’t considered draw as one of </a:t>
            </a:r>
            <a:r>
              <a:rPr lang="en-IN" dirty="0">
                <a:solidFill>
                  <a:schemeClr val="bg2">
                    <a:lumMod val="40000"/>
                    <a:lumOff val="60000"/>
                  </a:schemeClr>
                </a:solidFill>
              </a:rPr>
              <a:t>the </a:t>
            </a:r>
            <a:r>
              <a:rPr lang="en-IN" dirty="0" smtClean="0">
                <a:solidFill>
                  <a:schemeClr val="bg2">
                    <a:lumMod val="40000"/>
                    <a:lumOff val="60000"/>
                  </a:schemeClr>
                </a:solidFill>
              </a:rPr>
              <a:t>	outcomes </a:t>
            </a:r>
            <a:r>
              <a:rPr lang="en-IN" dirty="0">
                <a:solidFill>
                  <a:schemeClr val="bg2">
                    <a:lumMod val="40000"/>
                    <a:lumOff val="60000"/>
                  </a:schemeClr>
                </a:solidFill>
              </a:rPr>
              <a:t>of </a:t>
            </a:r>
            <a:r>
              <a:rPr lang="en-IN" dirty="0" smtClean="0">
                <a:solidFill>
                  <a:schemeClr val="bg2">
                    <a:lumMod val="40000"/>
                    <a:lumOff val="60000"/>
                  </a:schemeClr>
                </a:solidFill>
              </a:rPr>
              <a:t>our </a:t>
            </a:r>
            <a:r>
              <a:rPr lang="en-IN" dirty="0">
                <a:solidFill>
                  <a:schemeClr val="bg2">
                    <a:lumMod val="40000"/>
                    <a:lumOff val="60000"/>
                  </a:schemeClr>
                </a:solidFill>
              </a:rPr>
              <a:t>predictor, which further helped in simplification </a:t>
            </a:r>
            <a:r>
              <a:rPr lang="en-IN" dirty="0" smtClean="0">
                <a:solidFill>
                  <a:schemeClr val="bg2">
                    <a:lumMod val="40000"/>
                    <a:lumOff val="60000"/>
                  </a:schemeClr>
                </a:solidFill>
              </a:rPr>
              <a:t>of 	our </a:t>
            </a:r>
            <a:r>
              <a:rPr lang="en-IN" dirty="0">
                <a:solidFill>
                  <a:schemeClr val="bg2">
                    <a:lumMod val="40000"/>
                    <a:lumOff val="60000"/>
                  </a:schemeClr>
                </a:solidFill>
              </a:rPr>
              <a:t>model. Now we required only a binary </a:t>
            </a:r>
            <a:r>
              <a:rPr lang="en-IN" dirty="0" smtClean="0">
                <a:solidFill>
                  <a:schemeClr val="bg2">
                    <a:lumMod val="40000"/>
                    <a:lumOff val="60000"/>
                  </a:schemeClr>
                </a:solidFill>
              </a:rPr>
              <a:t>classifier</a:t>
            </a:r>
          </a:p>
          <a:p>
            <a:pPr marL="0" indent="0">
              <a:buNone/>
            </a:pPr>
            <a:endParaRPr lang="en-IN" dirty="0" smtClean="0">
              <a:solidFill>
                <a:schemeClr val="bg2">
                  <a:lumMod val="40000"/>
                  <a:lumOff val="60000"/>
                </a:schemeClr>
              </a:solidFill>
            </a:endParaRPr>
          </a:p>
          <a:p>
            <a:pPr>
              <a:buFont typeface="Century Gothic" panose="020B0502020202020204" pitchFamily="34" charset="0"/>
              <a:buChar char="►"/>
            </a:pPr>
            <a:r>
              <a:rPr lang="en-IN" dirty="0"/>
              <a:t>Which method to use and which </a:t>
            </a:r>
            <a:r>
              <a:rPr lang="en-IN" dirty="0" smtClean="0"/>
              <a:t>algorithm?</a:t>
            </a:r>
          </a:p>
          <a:p>
            <a:pPr marL="0" indent="0">
              <a:buNone/>
            </a:pPr>
            <a:r>
              <a:rPr lang="en-US" dirty="0"/>
              <a:t>	</a:t>
            </a:r>
            <a:r>
              <a:rPr lang="en-US" dirty="0">
                <a:solidFill>
                  <a:schemeClr val="bg2">
                    <a:lumMod val="40000"/>
                    <a:lumOff val="60000"/>
                  </a:schemeClr>
                </a:solidFill>
              </a:rPr>
              <a:t>A</a:t>
            </a:r>
            <a:r>
              <a:rPr lang="en-US" dirty="0" smtClean="0">
                <a:solidFill>
                  <a:schemeClr val="bg2">
                    <a:lumMod val="40000"/>
                    <a:lumOff val="60000"/>
                  </a:schemeClr>
                </a:solidFill>
              </a:rPr>
              <a:t>lmost all of the papers had implemented multiple machine 	learning methods to create and test their prediction model e.g. 	neural networks, linear regression, support vector classifier, random 	forest classifier etc. Best MSE corresponding to a method varied 	from paper to paper. Although majority showed that neural 	networks gave best results</a:t>
            </a:r>
          </a:p>
        </p:txBody>
      </p:sp>
    </p:spTree>
    <p:extLst>
      <p:ext uri="{BB962C8B-B14F-4D97-AF65-F5344CB8AC3E}">
        <p14:creationId xmlns:p14="http://schemas.microsoft.com/office/powerpoint/2010/main" val="1879299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109" y="1353879"/>
            <a:ext cx="8946541" cy="5504121"/>
          </a:xfrm>
        </p:spPr>
        <p:txBody>
          <a:bodyPr>
            <a:normAutofit lnSpcReduction="10000"/>
          </a:bodyPr>
          <a:lstStyle/>
          <a:p>
            <a:pPr marL="0" indent="0">
              <a:buNone/>
            </a:pPr>
            <a:r>
              <a:rPr lang="en-US" dirty="0" smtClean="0"/>
              <a:t>	</a:t>
            </a:r>
            <a:r>
              <a:rPr lang="en-US" dirty="0" smtClean="0">
                <a:solidFill>
                  <a:schemeClr val="bg2">
                    <a:lumMod val="40000"/>
                    <a:lumOff val="60000"/>
                  </a:schemeClr>
                </a:solidFill>
              </a:rPr>
              <a:t>We decided to deploy techniques like Neural networks, Random 	forest classifier and support vector classifier. </a:t>
            </a:r>
            <a:endParaRPr lang="en-US" dirty="0">
              <a:solidFill>
                <a:schemeClr val="bg2">
                  <a:lumMod val="40000"/>
                  <a:lumOff val="60000"/>
                </a:schemeClr>
              </a:solidFill>
            </a:endParaRPr>
          </a:p>
          <a:p>
            <a:pPr marL="0" indent="0">
              <a:buNone/>
            </a:pPr>
            <a:r>
              <a:rPr lang="en-US" dirty="0" smtClean="0">
                <a:solidFill>
                  <a:schemeClr val="bg2">
                    <a:lumMod val="40000"/>
                    <a:lumOff val="60000"/>
                  </a:schemeClr>
                </a:solidFill>
              </a:rPr>
              <a:t>	Random </a:t>
            </a:r>
            <a:r>
              <a:rPr lang="en-US" dirty="0">
                <a:solidFill>
                  <a:schemeClr val="bg2">
                    <a:lumMod val="40000"/>
                    <a:lumOff val="60000"/>
                  </a:schemeClr>
                </a:solidFill>
              </a:rPr>
              <a:t>Forest Classifier and SVC </a:t>
            </a:r>
            <a:r>
              <a:rPr lang="en-US" dirty="0" smtClean="0">
                <a:solidFill>
                  <a:schemeClr val="bg2">
                    <a:lumMod val="40000"/>
                    <a:lumOff val="60000"/>
                  </a:schemeClr>
                </a:solidFill>
              </a:rPr>
              <a:t>were deployed in python 	whereas, Neural networks was deployed in MATLAB.</a:t>
            </a:r>
            <a:endParaRPr lang="en-US" dirty="0">
              <a:solidFill>
                <a:schemeClr val="bg2">
                  <a:lumMod val="40000"/>
                  <a:lumOff val="60000"/>
                </a:schemeClr>
              </a:solidFill>
            </a:endParaRPr>
          </a:p>
          <a:p>
            <a:pPr marL="0" indent="0">
              <a:buNone/>
            </a:pPr>
            <a:endParaRPr lang="en-US" dirty="0" smtClean="0"/>
          </a:p>
          <a:p>
            <a:pPr>
              <a:buFont typeface="Century Gothic" panose="020B0502020202020204" pitchFamily="34" charset="0"/>
              <a:buChar char="►"/>
            </a:pPr>
            <a:r>
              <a:rPr lang="en-IN" dirty="0"/>
              <a:t>W</a:t>
            </a:r>
            <a:r>
              <a:rPr lang="en-IN" dirty="0" smtClean="0"/>
              <a:t>hat </a:t>
            </a:r>
            <a:r>
              <a:rPr lang="en-IN" dirty="0"/>
              <a:t>to add for </a:t>
            </a:r>
            <a:r>
              <a:rPr lang="en-IN" dirty="0" smtClean="0"/>
              <a:t>improvement/Future work?</a:t>
            </a:r>
            <a:endParaRPr lang="en-IN" dirty="0"/>
          </a:p>
          <a:p>
            <a:pPr marL="0" indent="0">
              <a:buNone/>
            </a:pPr>
            <a:r>
              <a:rPr lang="en-US" dirty="0" smtClean="0"/>
              <a:t>	</a:t>
            </a:r>
            <a:r>
              <a:rPr lang="en-US" dirty="0" smtClean="0">
                <a:solidFill>
                  <a:schemeClr val="bg2">
                    <a:lumMod val="40000"/>
                    <a:lumOff val="60000"/>
                  </a:schemeClr>
                </a:solidFill>
              </a:rPr>
              <a:t>For future work all the papers aimed at increasing the nos. of 	features by taking into account other minute details which 	influence the match outcome to increase the prediction power of 	their model. Some have decided to put their prediction engine to 	commercial use and make some money.</a:t>
            </a:r>
          </a:p>
          <a:p>
            <a:pPr marL="0" indent="0">
              <a:buNone/>
            </a:pPr>
            <a:r>
              <a:rPr lang="en-US" dirty="0" smtClean="0">
                <a:solidFill>
                  <a:schemeClr val="bg2">
                    <a:lumMod val="40000"/>
                    <a:lumOff val="60000"/>
                  </a:schemeClr>
                </a:solidFill>
              </a:rPr>
              <a:t>	For </a:t>
            </a:r>
            <a:r>
              <a:rPr lang="en-US" dirty="0">
                <a:solidFill>
                  <a:schemeClr val="bg2">
                    <a:lumMod val="40000"/>
                    <a:lumOff val="60000"/>
                  </a:schemeClr>
                </a:solidFill>
              </a:rPr>
              <a:t>further improvement on MSE, we </a:t>
            </a:r>
            <a:r>
              <a:rPr lang="en-US" dirty="0" smtClean="0">
                <a:solidFill>
                  <a:schemeClr val="bg2">
                    <a:lumMod val="40000"/>
                    <a:lumOff val="60000"/>
                  </a:schemeClr>
                </a:solidFill>
              </a:rPr>
              <a:t>aim to </a:t>
            </a:r>
            <a:r>
              <a:rPr lang="en-US" dirty="0">
                <a:solidFill>
                  <a:schemeClr val="bg2">
                    <a:lumMod val="40000"/>
                    <a:lumOff val="60000"/>
                  </a:schemeClr>
                </a:solidFill>
              </a:rPr>
              <a:t>include individual </a:t>
            </a:r>
            <a:r>
              <a:rPr lang="en-US" dirty="0" smtClean="0">
                <a:solidFill>
                  <a:schemeClr val="bg2">
                    <a:lumMod val="40000"/>
                    <a:lumOff val="60000"/>
                  </a:schemeClr>
                </a:solidFill>
              </a:rPr>
              <a:t>	player </a:t>
            </a:r>
            <a:r>
              <a:rPr lang="en-US" dirty="0">
                <a:solidFill>
                  <a:schemeClr val="bg2">
                    <a:lumMod val="40000"/>
                    <a:lumOff val="60000"/>
                  </a:schemeClr>
                </a:solidFill>
              </a:rPr>
              <a:t>performance of each team and their current </a:t>
            </a:r>
            <a:r>
              <a:rPr lang="en-US" dirty="0" smtClean="0">
                <a:solidFill>
                  <a:schemeClr val="bg2">
                    <a:lumMod val="40000"/>
                    <a:lumOff val="60000"/>
                  </a:schemeClr>
                </a:solidFill>
              </a:rPr>
              <a:t>form. We are 	also thinking to add draw or a tie as the third outcome. The 	influence of weather conditions on a match can also being 	pondered upon.</a:t>
            </a:r>
            <a:endParaRPr lang="en-US" dirty="0" smtClean="0"/>
          </a:p>
          <a:p>
            <a:pPr marL="0" indent="0">
              <a:buNone/>
            </a:pPr>
            <a:endParaRPr lang="en-IN" dirty="0"/>
          </a:p>
        </p:txBody>
      </p:sp>
    </p:spTree>
    <p:extLst>
      <p:ext uri="{BB962C8B-B14F-4D97-AF65-F5344CB8AC3E}">
        <p14:creationId xmlns:p14="http://schemas.microsoft.com/office/powerpoint/2010/main" val="2174085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47918"/>
            <a:ext cx="9404723" cy="1400530"/>
          </a:xfrm>
        </p:spPr>
        <p:txBody>
          <a:bodyPr/>
          <a:lstStyle/>
          <a:p>
            <a:pPr algn="ctr"/>
            <a:r>
              <a:rPr lang="en-US" dirty="0" smtClean="0"/>
              <a:t>References</a:t>
            </a:r>
            <a:endParaRPr lang="en-IN" dirty="0"/>
          </a:p>
        </p:txBody>
      </p:sp>
      <p:sp>
        <p:nvSpPr>
          <p:cNvPr id="3" name="Content Placeholder 2"/>
          <p:cNvSpPr>
            <a:spLocks noGrp="1"/>
          </p:cNvSpPr>
          <p:nvPr>
            <p:ph idx="1"/>
          </p:nvPr>
        </p:nvSpPr>
        <p:spPr>
          <a:xfrm>
            <a:off x="1103312" y="990600"/>
            <a:ext cx="8946541" cy="5734050"/>
          </a:xfrm>
        </p:spPr>
        <p:txBody>
          <a:bodyPr>
            <a:normAutofit fontScale="77500" lnSpcReduction="20000"/>
          </a:bodyPr>
          <a:lstStyle/>
          <a:p>
            <a:r>
              <a:rPr lang="en-IN" dirty="0" smtClean="0"/>
              <a:t>“Predicting </a:t>
            </a:r>
            <a:r>
              <a:rPr lang="en-IN" dirty="0"/>
              <a:t>Fantasy Football - Truth in </a:t>
            </a:r>
            <a:r>
              <a:rPr lang="en-IN" dirty="0" smtClean="0"/>
              <a:t>Data”, Matt </a:t>
            </a:r>
            <a:r>
              <a:rPr lang="en-IN" dirty="0" err="1" smtClean="0"/>
              <a:t>Bookman,December</a:t>
            </a:r>
            <a:r>
              <a:rPr lang="en-IN" dirty="0" smtClean="0"/>
              <a:t> </a:t>
            </a:r>
            <a:r>
              <a:rPr lang="en-IN" dirty="0"/>
              <a:t>14, </a:t>
            </a:r>
            <a:r>
              <a:rPr lang="en-IN" dirty="0" smtClean="0"/>
              <a:t>2012</a:t>
            </a:r>
          </a:p>
          <a:p>
            <a:r>
              <a:rPr lang="en-IN" dirty="0" smtClean="0"/>
              <a:t>“Predictions </a:t>
            </a:r>
            <a:r>
              <a:rPr lang="en-IN" dirty="0"/>
              <a:t>and Rankings in College </a:t>
            </a:r>
            <a:r>
              <a:rPr lang="en-IN" dirty="0" err="1" smtClean="0"/>
              <a:t>Football”,Dennis</a:t>
            </a:r>
            <a:r>
              <a:rPr lang="en-IN" dirty="0" smtClean="0"/>
              <a:t> Qin,10th </a:t>
            </a:r>
            <a:r>
              <a:rPr lang="en-IN" dirty="0"/>
              <a:t>December </a:t>
            </a:r>
            <a:r>
              <a:rPr lang="en-IN" dirty="0" smtClean="0"/>
              <a:t>2009</a:t>
            </a:r>
          </a:p>
          <a:p>
            <a:r>
              <a:rPr lang="en-IN" dirty="0" smtClean="0"/>
              <a:t>“Predicting </a:t>
            </a:r>
            <a:r>
              <a:rPr lang="en-IN" dirty="0"/>
              <a:t>Fantasy Football Performance with Machine Learning </a:t>
            </a:r>
            <a:r>
              <a:rPr lang="en-IN" dirty="0" smtClean="0"/>
              <a:t>Techniques”, </a:t>
            </a:r>
            <a:r>
              <a:rPr lang="en-IN" dirty="0" err="1"/>
              <a:t>Nitin</a:t>
            </a:r>
            <a:r>
              <a:rPr lang="en-IN" dirty="0"/>
              <a:t> </a:t>
            </a:r>
            <a:r>
              <a:rPr lang="en-IN" dirty="0" err="1" smtClean="0"/>
              <a:t>Kapania</a:t>
            </a:r>
            <a:endParaRPr lang="en-IN" dirty="0" smtClean="0"/>
          </a:p>
          <a:p>
            <a:r>
              <a:rPr lang="en-IN" dirty="0" smtClean="0"/>
              <a:t>K</a:t>
            </a:r>
            <a:r>
              <a:rPr lang="en-IN" dirty="0"/>
              <a:t>.-Y. Huang and W.-L. Chang, “A neural network method for prediction </a:t>
            </a:r>
            <a:r>
              <a:rPr lang="en-IN" dirty="0" smtClean="0"/>
              <a:t>of 2006 </a:t>
            </a:r>
            <a:r>
              <a:rPr lang="en-IN" dirty="0"/>
              <a:t>world cup football game,” in Neural Networks (IJCNN), The 2010 </a:t>
            </a:r>
            <a:r>
              <a:rPr lang="en-IN" dirty="0" err="1" smtClean="0"/>
              <a:t>InternationalJoint</a:t>
            </a:r>
            <a:r>
              <a:rPr lang="en-IN" dirty="0" smtClean="0"/>
              <a:t> </a:t>
            </a:r>
            <a:r>
              <a:rPr lang="en-IN" dirty="0"/>
              <a:t>Conference on, July </a:t>
            </a:r>
            <a:r>
              <a:rPr lang="en-IN" dirty="0" smtClean="0"/>
              <a:t>2010,pp</a:t>
            </a:r>
            <a:r>
              <a:rPr lang="en-IN" dirty="0"/>
              <a:t>. 1 –8.</a:t>
            </a:r>
          </a:p>
          <a:p>
            <a:r>
              <a:rPr lang="en-IN" dirty="0" smtClean="0"/>
              <a:t>R</a:t>
            </a:r>
            <a:r>
              <a:rPr lang="en-IN" dirty="0"/>
              <a:t>.-K. </a:t>
            </a:r>
            <a:r>
              <a:rPr lang="en-IN" dirty="0" err="1"/>
              <a:t>Balla</a:t>
            </a:r>
            <a:r>
              <a:rPr lang="en-IN" dirty="0"/>
              <a:t>, “Soccer match result prediction using neural networks,” </a:t>
            </a:r>
            <a:r>
              <a:rPr lang="en-IN" dirty="0" smtClean="0"/>
              <a:t>Aug 2007.</a:t>
            </a:r>
          </a:p>
          <a:p>
            <a:r>
              <a:rPr lang="en-IN" dirty="0" smtClean="0"/>
              <a:t>“</a:t>
            </a:r>
            <a:r>
              <a:rPr lang="en-IN" dirty="0" err="1" smtClean="0"/>
              <a:t>CricAI</a:t>
            </a:r>
            <a:r>
              <a:rPr lang="en-IN" dirty="0"/>
              <a:t>: A Classification Based Tool to Predict </a:t>
            </a:r>
            <a:r>
              <a:rPr lang="en-IN" dirty="0" smtClean="0"/>
              <a:t>the Outcome </a:t>
            </a:r>
            <a:r>
              <a:rPr lang="en-IN" dirty="0"/>
              <a:t>in ODI </a:t>
            </a:r>
            <a:r>
              <a:rPr lang="en-IN" dirty="0" smtClean="0"/>
              <a:t>Cricket”,</a:t>
            </a:r>
            <a:r>
              <a:rPr lang="en-IN" dirty="0" err="1" smtClean="0"/>
              <a:t>Amal</a:t>
            </a:r>
            <a:r>
              <a:rPr lang="en-IN" dirty="0" smtClean="0"/>
              <a:t> </a:t>
            </a:r>
            <a:r>
              <a:rPr lang="en-IN" dirty="0" err="1"/>
              <a:t>Kaluarachchi</a:t>
            </a:r>
            <a:r>
              <a:rPr lang="en-IN" dirty="0"/>
              <a:t>, </a:t>
            </a:r>
            <a:r>
              <a:rPr lang="en-IN" dirty="0" err="1"/>
              <a:t>Aparna</a:t>
            </a:r>
            <a:r>
              <a:rPr lang="en-IN" dirty="0"/>
              <a:t> S. </a:t>
            </a:r>
            <a:r>
              <a:rPr lang="en-IN" dirty="0" err="1" smtClean="0"/>
              <a:t>Varde,Department</a:t>
            </a:r>
            <a:r>
              <a:rPr lang="en-IN" dirty="0" smtClean="0"/>
              <a:t> </a:t>
            </a:r>
            <a:r>
              <a:rPr lang="en-IN" dirty="0"/>
              <a:t>of Computer </a:t>
            </a:r>
            <a:r>
              <a:rPr lang="en-IN" dirty="0" err="1" smtClean="0"/>
              <a:t>Science,Montclair</a:t>
            </a:r>
            <a:r>
              <a:rPr lang="en-IN" dirty="0" smtClean="0"/>
              <a:t> </a:t>
            </a:r>
            <a:r>
              <a:rPr lang="en-IN" dirty="0"/>
              <a:t>State University, Montclair, NJ, </a:t>
            </a:r>
            <a:r>
              <a:rPr lang="en-IN" dirty="0" smtClean="0"/>
              <a:t>USA</a:t>
            </a:r>
          </a:p>
          <a:p>
            <a:r>
              <a:rPr lang="en-IN" dirty="0"/>
              <a:t>A. Joseph, N. E. Fenton, and M. Neil, “Predicting football </a:t>
            </a:r>
            <a:r>
              <a:rPr lang="en-IN" dirty="0" err="1" smtClean="0"/>
              <a:t>resultsusing</a:t>
            </a:r>
            <a:r>
              <a:rPr lang="en-IN" dirty="0" smtClean="0"/>
              <a:t> </a:t>
            </a:r>
            <a:r>
              <a:rPr lang="en-IN" dirty="0" err="1"/>
              <a:t>bayesian</a:t>
            </a:r>
            <a:r>
              <a:rPr lang="en-IN" dirty="0"/>
              <a:t> nets and other machine learning techniques,” Know</a:t>
            </a:r>
            <a:r>
              <a:rPr lang="en-IN" dirty="0" smtClean="0"/>
              <a:t>.-Based </a:t>
            </a:r>
            <a:r>
              <a:rPr lang="en-IN" dirty="0"/>
              <a:t>Syst., vol. 19, pp. 544–553, November 2006. [Online]. </a:t>
            </a:r>
            <a:r>
              <a:rPr lang="en-IN" dirty="0" err="1" smtClean="0"/>
              <a:t>Available:http</a:t>
            </a:r>
            <a:r>
              <a:rPr lang="en-IN" dirty="0"/>
              <a:t>://</a:t>
            </a:r>
            <a:r>
              <a:rPr lang="en-IN" dirty="0" smtClean="0"/>
              <a:t>dl.acm.org/</a:t>
            </a:r>
            <a:r>
              <a:rPr lang="en-IN" dirty="0" err="1" smtClean="0"/>
              <a:t>citation.cfm?id</a:t>
            </a:r>
            <a:r>
              <a:rPr lang="en-IN" dirty="0" smtClean="0"/>
              <a:t>=1222216.1222263</a:t>
            </a:r>
          </a:p>
          <a:p>
            <a:r>
              <a:rPr lang="en-IN" dirty="0" smtClean="0"/>
              <a:t>“A </a:t>
            </a:r>
            <a:r>
              <a:rPr lang="en-IN" dirty="0"/>
              <a:t>Neural Network Method for Prediction of 2006 World </a:t>
            </a:r>
            <a:r>
              <a:rPr lang="en-IN" dirty="0" err="1" smtClean="0"/>
              <a:t>Cup,Football</a:t>
            </a:r>
            <a:r>
              <a:rPr lang="en-IN" dirty="0" smtClean="0"/>
              <a:t> </a:t>
            </a:r>
            <a:r>
              <a:rPr lang="en-IN" dirty="0" err="1" smtClean="0"/>
              <a:t>Game”,Kou</a:t>
            </a:r>
            <a:r>
              <a:rPr lang="en-IN" dirty="0" smtClean="0"/>
              <a:t>-Yuan </a:t>
            </a:r>
            <a:r>
              <a:rPr lang="en-IN" dirty="0"/>
              <a:t>Huang, Senior Member, IEEE and Wen-Lung Chang</a:t>
            </a:r>
            <a:endParaRPr lang="en-IN" dirty="0" smtClean="0"/>
          </a:p>
          <a:p>
            <a:r>
              <a:rPr lang="en-IN" dirty="0"/>
              <a:t>J. </a:t>
            </a:r>
            <a:r>
              <a:rPr lang="en-IN" dirty="0" err="1"/>
              <a:t>Hucaljuk</a:t>
            </a:r>
            <a:r>
              <a:rPr lang="en-IN" dirty="0"/>
              <a:t> and A. </a:t>
            </a:r>
            <a:r>
              <a:rPr lang="en-IN" dirty="0" err="1"/>
              <a:t>Rakipovic</a:t>
            </a:r>
            <a:r>
              <a:rPr lang="en-IN" dirty="0"/>
              <a:t>, “Predicting football scores using </a:t>
            </a:r>
            <a:r>
              <a:rPr lang="en-IN" dirty="0" smtClean="0"/>
              <a:t>machine learning </a:t>
            </a:r>
            <a:r>
              <a:rPr lang="en-IN" dirty="0"/>
              <a:t>techniques,” in MIPRO, 2011 Proceedings of the 34th International </a:t>
            </a:r>
            <a:r>
              <a:rPr lang="en-IN" dirty="0" err="1" smtClean="0"/>
              <a:t>Convention,May</a:t>
            </a:r>
            <a:r>
              <a:rPr lang="en-IN" dirty="0"/>
              <a:t> 2011, pp. 1623–1627.</a:t>
            </a:r>
            <a:endParaRPr lang="en-IN" dirty="0" smtClean="0"/>
          </a:p>
          <a:p>
            <a:r>
              <a:rPr lang="en-IN" dirty="0"/>
              <a:t>A. Joseph, N. E. Fenton, and M. Neil, “Predicting football results </a:t>
            </a:r>
            <a:r>
              <a:rPr lang="en-IN" dirty="0" smtClean="0"/>
              <a:t>using </a:t>
            </a:r>
            <a:r>
              <a:rPr lang="en-IN" dirty="0" err="1" smtClean="0"/>
              <a:t>bayesian</a:t>
            </a:r>
            <a:r>
              <a:rPr lang="en-IN" dirty="0" smtClean="0"/>
              <a:t> </a:t>
            </a:r>
            <a:r>
              <a:rPr lang="en-IN" dirty="0"/>
              <a:t>nets and other machine learning techniques,” 2005</a:t>
            </a:r>
            <a:r>
              <a:rPr lang="en-IN" dirty="0" smtClean="0"/>
              <a:t>.[</a:t>
            </a:r>
            <a:r>
              <a:rPr lang="en-IN" dirty="0"/>
              <a:t>Online</a:t>
            </a:r>
            <a:r>
              <a:rPr lang="en-IN" dirty="0" smtClean="0"/>
              <a:t>].Available</a:t>
            </a:r>
            <a:r>
              <a:rPr lang="en-IN" dirty="0"/>
              <a:t>: http://www.dcs.qmw.ac.uk/</a:t>
            </a:r>
            <a:r>
              <a:rPr lang="en-IN" dirty="0" err="1" smtClean="0"/>
              <a:t>norman</a:t>
            </a:r>
            <a:r>
              <a:rPr lang="en-IN" dirty="0" smtClean="0"/>
              <a:t>/papers/Spurs-2.pdf</a:t>
            </a:r>
          </a:p>
          <a:p>
            <a:endParaRPr lang="en-IN" dirty="0"/>
          </a:p>
        </p:txBody>
      </p:sp>
    </p:spTree>
    <p:extLst>
      <p:ext uri="{BB962C8B-B14F-4D97-AF65-F5344CB8AC3E}">
        <p14:creationId xmlns:p14="http://schemas.microsoft.com/office/powerpoint/2010/main" val="2835892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Motivation</a:t>
            </a:r>
            <a:endParaRPr lang="en-IN" dirty="0"/>
          </a:p>
        </p:txBody>
      </p:sp>
      <p:sp>
        <p:nvSpPr>
          <p:cNvPr id="3" name="Content Placeholder 2"/>
          <p:cNvSpPr>
            <a:spLocks noGrp="1"/>
          </p:cNvSpPr>
          <p:nvPr>
            <p:ph idx="1"/>
          </p:nvPr>
        </p:nvSpPr>
        <p:spPr/>
        <p:txBody>
          <a:bodyPr/>
          <a:lstStyle/>
          <a:p>
            <a:r>
              <a:rPr lang="en-US" dirty="0" smtClean="0">
                <a:solidFill>
                  <a:schemeClr val="bg2">
                    <a:lumMod val="40000"/>
                    <a:lumOff val="60000"/>
                  </a:schemeClr>
                </a:solidFill>
              </a:rPr>
              <a:t>India is a cricket crazy nation, where people are often found predicting the outcomes of a match whether its IPL, World Cup or bilateral series. But these predictions are based mostly on intuition and emotions.</a:t>
            </a:r>
          </a:p>
          <a:p>
            <a:r>
              <a:rPr lang="en-US" dirty="0">
                <a:solidFill>
                  <a:schemeClr val="bg2">
                    <a:lumMod val="40000"/>
                    <a:lumOff val="60000"/>
                  </a:schemeClr>
                </a:solidFill>
              </a:rPr>
              <a:t>B</a:t>
            </a:r>
            <a:r>
              <a:rPr lang="en-US" dirty="0" smtClean="0">
                <a:solidFill>
                  <a:schemeClr val="bg2">
                    <a:lumMod val="40000"/>
                    <a:lumOff val="60000"/>
                  </a:schemeClr>
                </a:solidFill>
              </a:rPr>
              <a:t>etting industry has grown manifold, with cricket being a major part of it. Betting sites like </a:t>
            </a:r>
            <a:r>
              <a:rPr lang="en-US" dirty="0" smtClean="0">
                <a:solidFill>
                  <a:schemeClr val="bg2">
                    <a:lumMod val="40000"/>
                    <a:lumOff val="60000"/>
                  </a:schemeClr>
                </a:solidFill>
                <a:hlinkClick r:id="rId2"/>
              </a:rPr>
              <a:t>www.bet365.com.au</a:t>
            </a:r>
            <a:r>
              <a:rPr lang="en-US" dirty="0" smtClean="0">
                <a:solidFill>
                  <a:schemeClr val="bg2">
                    <a:lumMod val="40000"/>
                    <a:lumOff val="60000"/>
                  </a:schemeClr>
                </a:solidFill>
              </a:rPr>
              <a:t>  have become common platform for bookies and punters. Predicting the outcomes of sporting events based on a computer driven process will benefit both</a:t>
            </a:r>
            <a:r>
              <a:rPr lang="en-US" dirty="0" smtClean="0">
                <a:solidFill>
                  <a:schemeClr val="bg2">
                    <a:lumMod val="60000"/>
                    <a:lumOff val="40000"/>
                  </a:schemeClr>
                </a:solidFill>
              </a:rPr>
              <a:t>.</a:t>
            </a:r>
          </a:p>
          <a:p>
            <a:endParaRPr lang="en-US" dirty="0" smtClean="0"/>
          </a:p>
          <a:p>
            <a:endParaRPr lang="en-IN" dirty="0"/>
          </a:p>
        </p:txBody>
      </p:sp>
    </p:spTree>
    <p:extLst>
      <p:ext uri="{BB962C8B-B14F-4D97-AF65-F5344CB8AC3E}">
        <p14:creationId xmlns:p14="http://schemas.microsoft.com/office/powerpoint/2010/main" val="3724744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Collection</a:t>
            </a:r>
            <a:endParaRPr lang="en-IN" dirty="0"/>
          </a:p>
        </p:txBody>
      </p:sp>
      <p:sp>
        <p:nvSpPr>
          <p:cNvPr id="3" name="Content Placeholder 2"/>
          <p:cNvSpPr>
            <a:spLocks noGrp="1"/>
          </p:cNvSpPr>
          <p:nvPr>
            <p:ph idx="1"/>
          </p:nvPr>
        </p:nvSpPr>
        <p:spPr>
          <a:xfrm>
            <a:off x="1103312" y="2052918"/>
            <a:ext cx="10039609" cy="4195481"/>
          </a:xfrm>
        </p:spPr>
        <p:txBody>
          <a:bodyPr/>
          <a:lstStyle/>
          <a:p>
            <a:pPr marL="0" indent="0">
              <a:buNone/>
            </a:pPr>
            <a:r>
              <a:rPr lang="en-US" dirty="0" smtClean="0">
                <a:solidFill>
                  <a:schemeClr val="bg2">
                    <a:lumMod val="40000"/>
                    <a:lumOff val="60000"/>
                  </a:schemeClr>
                </a:solidFill>
              </a:rPr>
              <a:t>Dataset was collected from website </a:t>
            </a:r>
            <a:r>
              <a:rPr lang="en-US" dirty="0" smtClean="0">
                <a:solidFill>
                  <a:schemeClr val="bg2">
                    <a:lumMod val="40000"/>
                    <a:lumOff val="60000"/>
                  </a:schemeClr>
                </a:solidFill>
                <a:hlinkClick r:id="rId2"/>
              </a:rPr>
              <a:t>www.howstat.com.au/cricket/home.asp</a:t>
            </a:r>
            <a:endParaRPr lang="en-US" dirty="0" smtClean="0">
              <a:solidFill>
                <a:schemeClr val="bg2">
                  <a:lumMod val="40000"/>
                  <a:lumOff val="60000"/>
                </a:schemeClr>
              </a:solidFill>
            </a:endParaRPr>
          </a:p>
          <a:p>
            <a:pPr marL="0" indent="0">
              <a:buNone/>
            </a:pPr>
            <a:r>
              <a:rPr lang="en-US" dirty="0" smtClean="0">
                <a:solidFill>
                  <a:schemeClr val="bg2">
                    <a:lumMod val="40000"/>
                    <a:lumOff val="60000"/>
                  </a:schemeClr>
                </a:solidFill>
              </a:rPr>
              <a:t>We scrapped following data:</a:t>
            </a:r>
          </a:p>
          <a:p>
            <a:pPr>
              <a:buFont typeface="Century Gothic" panose="020B0502020202020204" pitchFamily="34" charset="0"/>
              <a:buChar char="►"/>
            </a:pPr>
            <a:r>
              <a:rPr lang="en-US" dirty="0" smtClean="0">
                <a:solidFill>
                  <a:schemeClr val="bg2">
                    <a:lumMod val="40000"/>
                    <a:lumOff val="60000"/>
                  </a:schemeClr>
                </a:solidFill>
              </a:rPr>
              <a:t>Match-wise performance of Indian team</a:t>
            </a:r>
          </a:p>
          <a:p>
            <a:pPr>
              <a:buFont typeface="Century Gothic" panose="020B0502020202020204" pitchFamily="34" charset="0"/>
              <a:buChar char="►"/>
            </a:pPr>
            <a:r>
              <a:rPr lang="en-US" dirty="0" smtClean="0">
                <a:solidFill>
                  <a:schemeClr val="bg2">
                    <a:lumMod val="40000"/>
                    <a:lumOff val="60000"/>
                  </a:schemeClr>
                </a:solidFill>
              </a:rPr>
              <a:t>March-wise performance of opposition team against India</a:t>
            </a:r>
          </a:p>
          <a:p>
            <a:pPr>
              <a:buFont typeface="Century Gothic" panose="020B0502020202020204" pitchFamily="34" charset="0"/>
              <a:buChar char="►"/>
            </a:pPr>
            <a:r>
              <a:rPr lang="en-US" dirty="0" smtClean="0">
                <a:solidFill>
                  <a:schemeClr val="bg2">
                    <a:lumMod val="40000"/>
                    <a:lumOff val="60000"/>
                  </a:schemeClr>
                </a:solidFill>
              </a:rPr>
              <a:t>Venue of each match</a:t>
            </a:r>
          </a:p>
          <a:p>
            <a:pPr>
              <a:buFont typeface="Century Gothic" panose="020B0502020202020204" pitchFamily="34" charset="0"/>
              <a:buChar char="►"/>
            </a:pPr>
            <a:r>
              <a:rPr lang="en-US" dirty="0" smtClean="0">
                <a:solidFill>
                  <a:schemeClr val="bg2">
                    <a:lumMod val="40000"/>
                    <a:lumOff val="60000"/>
                  </a:schemeClr>
                </a:solidFill>
              </a:rPr>
              <a:t>Day-Day/Night </a:t>
            </a:r>
          </a:p>
          <a:p>
            <a:pPr>
              <a:buFont typeface="Century Gothic" panose="020B0502020202020204" pitchFamily="34" charset="0"/>
              <a:buChar char="►"/>
            </a:pPr>
            <a:r>
              <a:rPr lang="en-US" dirty="0" smtClean="0">
                <a:solidFill>
                  <a:schemeClr val="bg2">
                    <a:lumMod val="40000"/>
                    <a:lumOff val="60000"/>
                  </a:schemeClr>
                </a:solidFill>
              </a:rPr>
              <a:t>Toss    </a:t>
            </a:r>
            <a:endParaRPr lang="en-IN" dirty="0">
              <a:solidFill>
                <a:schemeClr val="bg2">
                  <a:lumMod val="40000"/>
                  <a:lumOff val="60000"/>
                </a:schemeClr>
              </a:solidFill>
            </a:endParaRPr>
          </a:p>
          <a:p>
            <a:pPr marL="0" indent="0">
              <a:buNone/>
            </a:pPr>
            <a:endParaRPr lang="en-IN" dirty="0"/>
          </a:p>
        </p:txBody>
      </p:sp>
    </p:spTree>
    <p:extLst>
      <p:ext uri="{BB962C8B-B14F-4D97-AF65-F5344CB8AC3E}">
        <p14:creationId xmlns:p14="http://schemas.microsoft.com/office/powerpoint/2010/main" val="3428070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Techniques/Approaches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OLD APPROACH</a:t>
            </a:r>
            <a:r>
              <a:rPr lang="en-US" dirty="0" smtClean="0">
                <a:solidFill>
                  <a:schemeClr val="bg2">
                    <a:lumMod val="40000"/>
                    <a:lumOff val="60000"/>
                  </a:schemeClr>
                </a:solidFill>
              </a:rPr>
              <a:t>: We used following parameters as features,    Average runs scored by India, Average runs scored by India in last 10 matches , Venue , Average runs scored by India against a particular opposition, Average runs scored  in last 10 matches against a particular opposition, Average runs scored by a opposition against India, Day-Day/Night, Toss. The model developed using these features had an MSE of around 45%.</a:t>
            </a:r>
          </a:p>
          <a:p>
            <a:pPr marL="0" indent="0">
              <a:buNone/>
            </a:pPr>
            <a:r>
              <a:rPr lang="en-US" dirty="0" smtClean="0"/>
              <a:t>NEW TECHNIQUE</a:t>
            </a:r>
            <a:r>
              <a:rPr lang="en-US" dirty="0" smtClean="0">
                <a:solidFill>
                  <a:schemeClr val="bg2">
                    <a:lumMod val="40000"/>
                    <a:lumOff val="60000"/>
                  </a:schemeClr>
                </a:solidFill>
              </a:rPr>
              <a:t>: We introduced new features which are as follows:</a:t>
            </a:r>
          </a:p>
          <a:p>
            <a:pPr>
              <a:buFont typeface="Century Gothic" panose="020B0502020202020204" pitchFamily="34" charset="0"/>
              <a:buChar char="►"/>
            </a:pPr>
            <a:r>
              <a:rPr lang="en-US" dirty="0" smtClean="0">
                <a:solidFill>
                  <a:schemeClr val="bg2">
                    <a:lumMod val="40000"/>
                    <a:lumOff val="60000"/>
                  </a:schemeClr>
                </a:solidFill>
              </a:rPr>
              <a:t>Win percentage overall, in last 10 matches, against an opposition, in last 10 matches against an opposition</a:t>
            </a:r>
          </a:p>
          <a:p>
            <a:pPr>
              <a:buFont typeface="Century Gothic" panose="020B0502020202020204" pitchFamily="34" charset="0"/>
              <a:buChar char="►"/>
            </a:pPr>
            <a:r>
              <a:rPr lang="en-US" dirty="0" smtClean="0">
                <a:solidFill>
                  <a:schemeClr val="bg2">
                    <a:lumMod val="40000"/>
                    <a:lumOff val="60000"/>
                  </a:schemeClr>
                </a:solidFill>
              </a:rPr>
              <a:t>Win percentage batting 1</a:t>
            </a:r>
            <a:r>
              <a:rPr lang="en-US" baseline="30000" dirty="0" smtClean="0">
                <a:solidFill>
                  <a:schemeClr val="bg2">
                    <a:lumMod val="40000"/>
                    <a:lumOff val="60000"/>
                  </a:schemeClr>
                </a:solidFill>
              </a:rPr>
              <a:t>st</a:t>
            </a:r>
            <a:r>
              <a:rPr lang="en-US" dirty="0" smtClean="0">
                <a:solidFill>
                  <a:schemeClr val="bg2">
                    <a:lumMod val="40000"/>
                    <a:lumOff val="60000"/>
                  </a:schemeClr>
                </a:solidFill>
              </a:rPr>
              <a:t> /2</a:t>
            </a:r>
            <a:r>
              <a:rPr lang="en-US" baseline="30000" dirty="0" smtClean="0">
                <a:solidFill>
                  <a:schemeClr val="bg2">
                    <a:lumMod val="40000"/>
                    <a:lumOff val="60000"/>
                  </a:schemeClr>
                </a:solidFill>
              </a:rPr>
              <a:t>nd</a:t>
            </a:r>
          </a:p>
          <a:p>
            <a:pPr>
              <a:buFont typeface="Century Gothic" panose="020B0502020202020204" pitchFamily="34" charset="0"/>
              <a:buChar char="►"/>
            </a:pPr>
            <a:r>
              <a:rPr lang="en-US" dirty="0" smtClean="0">
                <a:solidFill>
                  <a:schemeClr val="bg2">
                    <a:lumMod val="40000"/>
                    <a:lumOff val="60000"/>
                  </a:schemeClr>
                </a:solidFill>
              </a:rPr>
              <a:t>In venue, we introduced a new level, country venue. This will help in prediction when a match is played on a new ground.</a:t>
            </a:r>
            <a:endParaRPr lang="en-IN" dirty="0"/>
          </a:p>
        </p:txBody>
      </p:sp>
    </p:spTree>
    <p:extLst>
      <p:ext uri="{BB962C8B-B14F-4D97-AF65-F5344CB8AC3E}">
        <p14:creationId xmlns:p14="http://schemas.microsoft.com/office/powerpoint/2010/main" val="3710536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Features </a:t>
            </a:r>
            <a:r>
              <a:rPr lang="en-US" dirty="0" err="1" smtClean="0"/>
              <a:t>vs</a:t>
            </a:r>
            <a:r>
              <a:rPr lang="en-US" dirty="0" smtClean="0"/>
              <a:t> MSE</a:t>
            </a:r>
            <a:endParaRPr lang="en-IN" dirty="0"/>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2968049245"/>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0555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endParaRPr lang="en-IN" dirty="0"/>
          </a:p>
        </p:txBody>
      </p:sp>
      <p:sp>
        <p:nvSpPr>
          <p:cNvPr id="3" name="Content Placeholder 2"/>
          <p:cNvSpPr>
            <a:spLocks noGrp="1"/>
          </p:cNvSpPr>
          <p:nvPr>
            <p:ph idx="1"/>
          </p:nvPr>
        </p:nvSpPr>
        <p:spPr/>
        <p:txBody>
          <a:bodyPr>
            <a:normAutofit lnSpcReduction="10000"/>
          </a:bodyPr>
          <a:lstStyle/>
          <a:p>
            <a:r>
              <a:rPr lang="en-US" dirty="0" smtClean="0">
                <a:solidFill>
                  <a:schemeClr val="bg2">
                    <a:lumMod val="40000"/>
                    <a:lumOff val="60000"/>
                  </a:schemeClr>
                </a:solidFill>
              </a:rPr>
              <a:t>Due to unavailability of ready made dataset for this project, we had to employ some technique to the desired data from websites. The </a:t>
            </a:r>
            <a:r>
              <a:rPr lang="en-US" dirty="0" smtClean="0"/>
              <a:t>choice of website </a:t>
            </a:r>
            <a:r>
              <a:rPr lang="en-US" dirty="0" smtClean="0">
                <a:solidFill>
                  <a:schemeClr val="bg2">
                    <a:lumMod val="40000"/>
                    <a:lumOff val="60000"/>
                  </a:schemeClr>
                </a:solidFill>
              </a:rPr>
              <a:t>was not easy as many websites did not have the link to all matches in one webpage. We selected </a:t>
            </a:r>
            <a:r>
              <a:rPr lang="en-US" dirty="0">
                <a:solidFill>
                  <a:schemeClr val="bg2">
                    <a:lumMod val="40000"/>
                    <a:lumOff val="60000"/>
                  </a:schemeClr>
                </a:solidFill>
                <a:hlinkClick r:id="rId2"/>
              </a:rPr>
              <a:t>www.howstat.com.au/cricket/home.asp </a:t>
            </a:r>
            <a:r>
              <a:rPr lang="en-US" dirty="0">
                <a:solidFill>
                  <a:schemeClr val="bg2">
                    <a:lumMod val="40000"/>
                    <a:lumOff val="60000"/>
                  </a:schemeClr>
                </a:solidFill>
              </a:rPr>
              <a:t> </a:t>
            </a:r>
            <a:r>
              <a:rPr lang="en-US" dirty="0" smtClean="0">
                <a:solidFill>
                  <a:schemeClr val="bg2">
                    <a:lumMod val="40000"/>
                    <a:lumOff val="60000"/>
                  </a:schemeClr>
                </a:solidFill>
              </a:rPr>
              <a:t>because of simplicity.</a:t>
            </a:r>
          </a:p>
          <a:p>
            <a:r>
              <a:rPr lang="en-US" dirty="0" smtClean="0">
                <a:solidFill>
                  <a:schemeClr val="bg2">
                    <a:lumMod val="40000"/>
                    <a:lumOff val="60000"/>
                  </a:schemeClr>
                </a:solidFill>
              </a:rPr>
              <a:t>Initially, we tried to get the data manually, but it was very time consuming and inhuman task. So, we switched to </a:t>
            </a:r>
            <a:r>
              <a:rPr lang="en-US" dirty="0" smtClean="0"/>
              <a:t>data mining </a:t>
            </a:r>
            <a:r>
              <a:rPr lang="en-US" dirty="0" smtClean="0">
                <a:solidFill>
                  <a:schemeClr val="bg2">
                    <a:lumMod val="40000"/>
                    <a:lumOff val="60000"/>
                  </a:schemeClr>
                </a:solidFill>
              </a:rPr>
              <a:t>techniques to get the desired data from websites. 2 python scripts were used, one to get the URL of  of each match and other to get the raw data from these URLs. </a:t>
            </a:r>
            <a:r>
              <a:rPr lang="en-US" dirty="0" err="1" smtClean="0">
                <a:solidFill>
                  <a:schemeClr val="bg2">
                    <a:lumMod val="40000"/>
                    <a:lumOff val="60000"/>
                  </a:schemeClr>
                </a:solidFill>
              </a:rPr>
              <a:t>BeautifulSoup</a:t>
            </a:r>
            <a:r>
              <a:rPr lang="en-US" dirty="0" smtClean="0">
                <a:solidFill>
                  <a:schemeClr val="bg2">
                    <a:lumMod val="40000"/>
                    <a:lumOff val="60000"/>
                  </a:schemeClr>
                </a:solidFill>
              </a:rPr>
              <a:t>, a package in python to handle html, was put to use.</a:t>
            </a:r>
          </a:p>
          <a:p>
            <a:r>
              <a:rPr lang="en-US" dirty="0" smtClean="0">
                <a:solidFill>
                  <a:schemeClr val="bg2">
                    <a:lumMod val="40000"/>
                    <a:lumOff val="60000"/>
                  </a:schemeClr>
                </a:solidFill>
              </a:rPr>
              <a:t>Feature Extraction: Difficulty to decide which features to take in order to minimize MSE.</a:t>
            </a:r>
          </a:p>
          <a:p>
            <a:endParaRPr lang="en-US" dirty="0" smtClean="0">
              <a:solidFill>
                <a:schemeClr val="bg2">
                  <a:lumMod val="40000"/>
                  <a:lumOff val="60000"/>
                </a:schemeClr>
              </a:solidFill>
            </a:endParaRPr>
          </a:p>
          <a:p>
            <a:endParaRPr lang="en-US" dirty="0" smtClean="0">
              <a:solidFill>
                <a:schemeClr val="bg2">
                  <a:lumMod val="40000"/>
                  <a:lumOff val="60000"/>
                </a:schemeClr>
              </a:solidFill>
            </a:endParaRPr>
          </a:p>
          <a:p>
            <a:endParaRPr lang="en-US" dirty="0" smtClean="0">
              <a:solidFill>
                <a:schemeClr val="bg2">
                  <a:lumMod val="40000"/>
                  <a:lumOff val="60000"/>
                </a:schemeClr>
              </a:solidFill>
            </a:endParaRPr>
          </a:p>
          <a:p>
            <a:endParaRPr lang="en-IN" dirty="0"/>
          </a:p>
        </p:txBody>
      </p:sp>
    </p:spTree>
    <p:extLst>
      <p:ext uri="{BB962C8B-B14F-4D97-AF65-F5344CB8AC3E}">
        <p14:creationId xmlns:p14="http://schemas.microsoft.com/office/powerpoint/2010/main" val="260605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2823637"/>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6312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Confusion Matrix</a:t>
            </a:r>
            <a:endParaRPr lang="en-IN" dirty="0"/>
          </a:p>
        </p:txBody>
      </p:sp>
      <p:pic>
        <p:nvPicPr>
          <p:cNvPr id="5" name="Content Placeholder 4"/>
          <p:cNvPicPr>
            <a:picLocks noGrp="1" noChangeAspect="1"/>
          </p:cNvPicPr>
          <p:nvPr>
            <p:ph sz="half" idx="1"/>
          </p:nvPr>
        </p:nvPicPr>
        <p:blipFill>
          <a:blip r:embed="rId2"/>
          <a:stretch>
            <a:fillRect/>
          </a:stretch>
        </p:blipFill>
        <p:spPr>
          <a:xfrm>
            <a:off x="1323855" y="1468193"/>
            <a:ext cx="5682252" cy="4788146"/>
          </a:xfrm>
          <a:prstGeom prst="rect">
            <a:avLst/>
          </a:prstGeom>
        </p:spPr>
      </p:pic>
      <p:sp>
        <p:nvSpPr>
          <p:cNvPr id="6" name="Content Placeholder 5"/>
          <p:cNvSpPr>
            <a:spLocks noGrp="1"/>
          </p:cNvSpPr>
          <p:nvPr>
            <p:ph sz="half" idx="2"/>
          </p:nvPr>
        </p:nvSpPr>
        <p:spPr>
          <a:xfrm>
            <a:off x="7856113" y="2056092"/>
            <a:ext cx="2521264" cy="4200245"/>
          </a:xfrm>
        </p:spPr>
        <p:txBody>
          <a:bodyPr/>
          <a:lstStyle/>
          <a:p>
            <a:pPr marL="0" indent="0">
              <a:buNone/>
            </a:pPr>
            <a:r>
              <a:rPr lang="en-US" dirty="0" smtClean="0">
                <a:solidFill>
                  <a:schemeClr val="bg2">
                    <a:lumMod val="40000"/>
                    <a:lumOff val="60000"/>
                  </a:schemeClr>
                </a:solidFill>
              </a:rPr>
              <a:t>Diagonal Elements  correspond to correct prediction</a:t>
            </a:r>
            <a:endParaRPr lang="en-IN" dirty="0">
              <a:solidFill>
                <a:schemeClr val="bg2">
                  <a:lumMod val="40000"/>
                  <a:lumOff val="60000"/>
                </a:schemeClr>
              </a:solidFill>
            </a:endParaRPr>
          </a:p>
        </p:txBody>
      </p:sp>
    </p:spTree>
    <p:extLst>
      <p:ext uri="{BB962C8B-B14F-4D97-AF65-F5344CB8AC3E}">
        <p14:creationId xmlns:p14="http://schemas.microsoft.com/office/powerpoint/2010/main" val="323351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p:txBody>
          <a:bodyPr/>
          <a:lstStyle/>
          <a:p>
            <a:r>
              <a:rPr lang="en-IN" dirty="0">
                <a:solidFill>
                  <a:schemeClr val="bg2">
                    <a:lumMod val="40000"/>
                    <a:lumOff val="60000"/>
                  </a:schemeClr>
                </a:solidFill>
              </a:rPr>
              <a:t>As with all sports, the games are played on the field and are </a:t>
            </a:r>
            <a:r>
              <a:rPr lang="en-IN" dirty="0" smtClean="0">
                <a:solidFill>
                  <a:schemeClr val="bg2">
                    <a:lumMod val="40000"/>
                    <a:lumOff val="60000"/>
                  </a:schemeClr>
                </a:solidFill>
              </a:rPr>
              <a:t>not simply </a:t>
            </a:r>
            <a:r>
              <a:rPr lang="en-IN" dirty="0">
                <a:solidFill>
                  <a:schemeClr val="bg2">
                    <a:lumMod val="40000"/>
                    <a:lumOff val="60000"/>
                  </a:schemeClr>
                </a:solidFill>
              </a:rPr>
              <a:t>simulations based on statistics. One can never </a:t>
            </a:r>
            <a:r>
              <a:rPr lang="en-IN" dirty="0" smtClean="0">
                <a:solidFill>
                  <a:schemeClr val="bg2">
                    <a:lumMod val="40000"/>
                    <a:lumOff val="60000"/>
                  </a:schemeClr>
                </a:solidFill>
              </a:rPr>
              <a:t>expect perfect predictions. However, this project has demonstrated that machine learning techniques can produce results of significant quality.</a:t>
            </a:r>
          </a:p>
          <a:p>
            <a:r>
              <a:rPr lang="en-US" dirty="0" smtClean="0">
                <a:solidFill>
                  <a:schemeClr val="bg2">
                    <a:lumMod val="40000"/>
                    <a:lumOff val="60000"/>
                  </a:schemeClr>
                </a:solidFill>
              </a:rPr>
              <a:t>For further improvement on MSE, we can include individual player performance of each team and their current form.  We can also include another level in venue, continent level. This has a major effect as pitches in sub-continent are completely different than those of English  or Australian pitches</a:t>
            </a:r>
            <a:r>
              <a:rPr lang="en-US" dirty="0" smtClean="0"/>
              <a:t>.</a:t>
            </a:r>
          </a:p>
          <a:p>
            <a:endParaRPr lang="en-IN" dirty="0"/>
          </a:p>
        </p:txBody>
      </p:sp>
    </p:spTree>
    <p:extLst>
      <p:ext uri="{BB962C8B-B14F-4D97-AF65-F5344CB8AC3E}">
        <p14:creationId xmlns:p14="http://schemas.microsoft.com/office/powerpoint/2010/main" val="3842585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501</TotalTime>
  <Words>919</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Problem Statement</vt:lpstr>
      <vt:lpstr>Motivation</vt:lpstr>
      <vt:lpstr>Data Collection</vt:lpstr>
      <vt:lpstr>Techniques/Approaches</vt:lpstr>
      <vt:lpstr>Features vs MSE</vt:lpstr>
      <vt:lpstr>Challenges</vt:lpstr>
      <vt:lpstr>Results</vt:lpstr>
      <vt:lpstr>Confusion Matrix</vt:lpstr>
      <vt:lpstr>Conclusion</vt:lpstr>
      <vt:lpstr>Study Done</vt:lpstr>
      <vt:lpstr>PowerPoint Presentation</vt:lpstr>
      <vt:lpstr>PowerPoint Presentation</vt:lpstr>
      <vt:lpstr>PowerPoint Presentation</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Gaurav</dc:creator>
  <cp:lastModifiedBy>Gaurav</cp:lastModifiedBy>
  <cp:revision>38</cp:revision>
  <dcterms:created xsi:type="dcterms:W3CDTF">2013-04-07T17:46:28Z</dcterms:created>
  <dcterms:modified xsi:type="dcterms:W3CDTF">2013-04-08T02:07:53Z</dcterms:modified>
</cp:coreProperties>
</file>