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embeddedFontLst>
    <p:embeddedFont>
      <p:font typeface="Cambria" panose="02040503050406030204" pitchFamily="18" charset="0"/>
      <p:regular r:id="rId9"/>
      <p:bold r:id="rId10"/>
      <p:italic r:id="rId11"/>
      <p:boldItalic r:id="rId12"/>
    </p:embeddedFont>
    <p:embeddedFont>
      <p:font typeface="Segoe UI Light" panose="020B0502040204020203" pitchFamily="34" charset="0"/>
      <p:regular r:id="rId13"/>
      <p:italic r:id="rId14"/>
    </p:embeddedFont>
    <p:embeddedFont>
      <p:font typeface="Segoe UI Semibold" panose="020B0702040204020203" pitchFamily="34"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41943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1"/>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1"/>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a:spLocks noGrp="1"/>
          </p:cNvSpPr>
          <p:nvPr>
            <p:ph type="pic" idx="2"/>
          </p:nvPr>
        </p:nvSpPr>
        <p:spPr>
          <a:xfrm>
            <a:off x="750429" y="2227758"/>
            <a:ext cx="1200374" cy="1201242"/>
          </a:xfrm>
          <a:prstGeom prst="rect">
            <a:avLst/>
          </a:prstGeom>
          <a:noFill/>
          <a:ln>
            <a:noFill/>
          </a:ln>
        </p:spPr>
      </p:sp>
      <p:sp>
        <p:nvSpPr>
          <p:cNvPr id="111" name="Google Shape;111;p11"/>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1"/>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1"/>
          <p:cNvSpPr>
            <a:spLocks noGrp="1"/>
          </p:cNvSpPr>
          <p:nvPr>
            <p:ph type="pic" idx="4"/>
          </p:nvPr>
        </p:nvSpPr>
        <p:spPr>
          <a:xfrm>
            <a:off x="5495813" y="2227758"/>
            <a:ext cx="1200374" cy="1201242"/>
          </a:xfrm>
          <a:prstGeom prst="rect">
            <a:avLst/>
          </a:prstGeom>
          <a:noFill/>
          <a:ln>
            <a:noFill/>
          </a:ln>
        </p:spPr>
      </p:sp>
      <p:sp>
        <p:nvSpPr>
          <p:cNvPr id="114" name="Google Shape;114;p11"/>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1"/>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1"/>
          <p:cNvSpPr>
            <a:spLocks noGrp="1"/>
          </p:cNvSpPr>
          <p:nvPr>
            <p:ph type="pic" idx="7"/>
          </p:nvPr>
        </p:nvSpPr>
        <p:spPr>
          <a:xfrm>
            <a:off x="750429" y="4254273"/>
            <a:ext cx="1200374" cy="1201242"/>
          </a:xfrm>
          <a:prstGeom prst="rect">
            <a:avLst/>
          </a:prstGeom>
          <a:noFill/>
          <a:ln>
            <a:noFill/>
          </a:ln>
        </p:spPr>
      </p:sp>
      <p:sp>
        <p:nvSpPr>
          <p:cNvPr id="117" name="Google Shape;117;p11"/>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1"/>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1"/>
          <p:cNvSpPr>
            <a:spLocks noGrp="1"/>
          </p:cNvSpPr>
          <p:nvPr>
            <p:ph type="pic" idx="13"/>
          </p:nvPr>
        </p:nvSpPr>
        <p:spPr>
          <a:xfrm>
            <a:off x="5495813" y="4254273"/>
            <a:ext cx="1200374" cy="1201242"/>
          </a:xfrm>
          <a:prstGeom prst="rect">
            <a:avLst/>
          </a:prstGeom>
          <a:noFill/>
          <a:ln>
            <a:noFill/>
          </a:ln>
        </p:spPr>
      </p:sp>
      <p:sp>
        <p:nvSpPr>
          <p:cNvPr id="120" name="Google Shape;120;p11"/>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1"/>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1"/>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1"/>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1"/>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1"/>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1"/>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1"/>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1"/>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2"/>
          <p:cNvSpPr>
            <a:spLocks noGrp="1"/>
          </p:cNvSpPr>
          <p:nvPr>
            <p:ph type="pic" idx="2"/>
          </p:nvPr>
        </p:nvSpPr>
        <p:spPr>
          <a:xfrm>
            <a:off x="750429" y="2068734"/>
            <a:ext cx="904987" cy="905641"/>
          </a:xfrm>
          <a:prstGeom prst="rect">
            <a:avLst/>
          </a:prstGeom>
          <a:noFill/>
          <a:ln>
            <a:noFill/>
          </a:ln>
        </p:spPr>
      </p:sp>
      <p:sp>
        <p:nvSpPr>
          <p:cNvPr id="135" name="Google Shape;135;p12"/>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2"/>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2"/>
          <p:cNvSpPr>
            <a:spLocks noGrp="1"/>
          </p:cNvSpPr>
          <p:nvPr>
            <p:ph type="pic" idx="4"/>
          </p:nvPr>
        </p:nvSpPr>
        <p:spPr>
          <a:xfrm>
            <a:off x="3549397" y="2068734"/>
            <a:ext cx="904987" cy="905641"/>
          </a:xfrm>
          <a:prstGeom prst="rect">
            <a:avLst/>
          </a:prstGeom>
          <a:noFill/>
          <a:ln>
            <a:noFill/>
          </a:ln>
        </p:spPr>
      </p:sp>
      <p:sp>
        <p:nvSpPr>
          <p:cNvPr id="138" name="Google Shape;138;p12"/>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2"/>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2"/>
          <p:cNvSpPr>
            <a:spLocks noGrp="1"/>
          </p:cNvSpPr>
          <p:nvPr>
            <p:ph type="pic" idx="7"/>
          </p:nvPr>
        </p:nvSpPr>
        <p:spPr>
          <a:xfrm>
            <a:off x="6348367" y="2068734"/>
            <a:ext cx="904987" cy="905641"/>
          </a:xfrm>
          <a:prstGeom prst="rect">
            <a:avLst/>
          </a:prstGeom>
          <a:noFill/>
          <a:ln>
            <a:noFill/>
          </a:ln>
        </p:spPr>
      </p:sp>
      <p:sp>
        <p:nvSpPr>
          <p:cNvPr id="141" name="Google Shape;141;p12"/>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2"/>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a:spLocks noGrp="1"/>
          </p:cNvSpPr>
          <p:nvPr>
            <p:ph type="pic" idx="13"/>
          </p:nvPr>
        </p:nvSpPr>
        <p:spPr>
          <a:xfrm>
            <a:off x="9147335" y="2068734"/>
            <a:ext cx="904987" cy="905641"/>
          </a:xfrm>
          <a:prstGeom prst="rect">
            <a:avLst/>
          </a:prstGeom>
          <a:noFill/>
          <a:ln>
            <a:noFill/>
          </a:ln>
        </p:spPr>
      </p:sp>
      <p:sp>
        <p:nvSpPr>
          <p:cNvPr id="144" name="Google Shape;144;p12"/>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2"/>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2"/>
          <p:cNvSpPr>
            <a:spLocks noGrp="1"/>
          </p:cNvSpPr>
          <p:nvPr>
            <p:ph type="pic" idx="16"/>
          </p:nvPr>
        </p:nvSpPr>
        <p:spPr>
          <a:xfrm>
            <a:off x="750429" y="4118551"/>
            <a:ext cx="904987" cy="905641"/>
          </a:xfrm>
          <a:prstGeom prst="rect">
            <a:avLst/>
          </a:prstGeom>
          <a:noFill/>
          <a:ln>
            <a:noFill/>
          </a:ln>
        </p:spPr>
      </p:sp>
      <p:sp>
        <p:nvSpPr>
          <p:cNvPr id="147" name="Google Shape;147;p12"/>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2"/>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2"/>
          <p:cNvSpPr>
            <a:spLocks noGrp="1"/>
          </p:cNvSpPr>
          <p:nvPr>
            <p:ph type="pic" idx="19"/>
          </p:nvPr>
        </p:nvSpPr>
        <p:spPr>
          <a:xfrm>
            <a:off x="3549397" y="4118551"/>
            <a:ext cx="904987" cy="905641"/>
          </a:xfrm>
          <a:prstGeom prst="rect">
            <a:avLst/>
          </a:prstGeom>
          <a:noFill/>
          <a:ln>
            <a:noFill/>
          </a:ln>
        </p:spPr>
      </p:sp>
      <p:sp>
        <p:nvSpPr>
          <p:cNvPr id="150" name="Google Shape;150;p12"/>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2"/>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2"/>
          <p:cNvSpPr>
            <a:spLocks noGrp="1"/>
          </p:cNvSpPr>
          <p:nvPr>
            <p:ph type="pic" idx="22"/>
          </p:nvPr>
        </p:nvSpPr>
        <p:spPr>
          <a:xfrm>
            <a:off x="6348367" y="4118551"/>
            <a:ext cx="904987" cy="905641"/>
          </a:xfrm>
          <a:prstGeom prst="rect">
            <a:avLst/>
          </a:prstGeom>
          <a:noFill/>
          <a:ln>
            <a:noFill/>
          </a:ln>
        </p:spPr>
      </p:sp>
      <p:sp>
        <p:nvSpPr>
          <p:cNvPr id="153" name="Google Shape;153;p12"/>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2"/>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2"/>
          <p:cNvSpPr>
            <a:spLocks noGrp="1"/>
          </p:cNvSpPr>
          <p:nvPr>
            <p:ph type="pic" idx="25"/>
          </p:nvPr>
        </p:nvSpPr>
        <p:spPr>
          <a:xfrm>
            <a:off x="9147335" y="4118551"/>
            <a:ext cx="904987" cy="905641"/>
          </a:xfrm>
          <a:prstGeom prst="rect">
            <a:avLst/>
          </a:prstGeom>
          <a:noFill/>
          <a:ln>
            <a:noFill/>
          </a:ln>
        </p:spPr>
      </p:sp>
      <p:sp>
        <p:nvSpPr>
          <p:cNvPr id="156" name="Google Shape;156;p12"/>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2"/>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2"/>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13"/>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3"/>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3"/>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4"/>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4"/>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4"/>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4"/>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14"/>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4"/>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4"/>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4"/>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4"/>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4"/>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3"/>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3"/>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3"/>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4"/>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4"/>
          <p:cNvGrpSpPr/>
          <p:nvPr/>
        </p:nvGrpSpPr>
        <p:grpSpPr>
          <a:xfrm>
            <a:off x="8082092" y="5590903"/>
            <a:ext cx="1572380" cy="1267097"/>
            <a:chOff x="7413403" y="4976359"/>
            <a:chExt cx="2334986" cy="1881641"/>
          </a:xfrm>
        </p:grpSpPr>
        <p:sp>
          <p:nvSpPr>
            <p:cNvPr id="44" name="Google Shape;44;p4"/>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4"/>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4"/>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5"/>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5"/>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5"/>
          <p:cNvGrpSpPr/>
          <p:nvPr/>
        </p:nvGrpSpPr>
        <p:grpSpPr>
          <a:xfrm>
            <a:off x="8264427" y="3685939"/>
            <a:ext cx="3927573" cy="3178856"/>
            <a:chOff x="9857014" y="13834"/>
            <a:chExt cx="2334986" cy="1881641"/>
          </a:xfrm>
        </p:grpSpPr>
        <p:sp>
          <p:nvSpPr>
            <p:cNvPr id="57" name="Google Shape;57;p5"/>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5"/>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5"/>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5"/>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6"/>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6"/>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6"/>
          <p:cNvGrpSpPr/>
          <p:nvPr/>
        </p:nvGrpSpPr>
        <p:grpSpPr>
          <a:xfrm>
            <a:off x="8082092" y="5590903"/>
            <a:ext cx="1572380" cy="1267097"/>
            <a:chOff x="7413403" y="4976359"/>
            <a:chExt cx="2334986" cy="1881641"/>
          </a:xfrm>
        </p:grpSpPr>
        <p:sp>
          <p:nvSpPr>
            <p:cNvPr id="68" name="Google Shape;68;p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7"/>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7"/>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7"/>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7"/>
          <p:cNvGrpSpPr/>
          <p:nvPr/>
        </p:nvGrpSpPr>
        <p:grpSpPr>
          <a:xfrm rot="-5400000">
            <a:off x="8286528" y="2207195"/>
            <a:ext cx="3032351" cy="2443610"/>
            <a:chOff x="9857014" y="13834"/>
            <a:chExt cx="2334986" cy="1881641"/>
          </a:xfrm>
        </p:grpSpPr>
        <p:sp>
          <p:nvSpPr>
            <p:cNvPr id="78" name="Google Shape;78;p7"/>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7"/>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7"/>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7"/>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8"/>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8"/>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8"/>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9"/>
          <p:cNvGrpSpPr/>
          <p:nvPr/>
        </p:nvGrpSpPr>
        <p:grpSpPr>
          <a:xfrm rot="-5400000">
            <a:off x="10772262" y="152641"/>
            <a:ext cx="1572380" cy="1267097"/>
            <a:chOff x="7413403" y="4976359"/>
            <a:chExt cx="2334986" cy="1881641"/>
          </a:xfrm>
        </p:grpSpPr>
        <p:sp>
          <p:nvSpPr>
            <p:cNvPr id="92" name="Google Shape;92;p9"/>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9"/>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9"/>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9"/>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0"/>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0"/>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0"/>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0"/>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IN" dirty="0" err="1"/>
              <a:t>Fifa</a:t>
            </a:r>
            <a:r>
              <a:rPr lang="en-IN" dirty="0"/>
              <a:t> World Cup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16"/>
          <p:cNvSpPr txBox="1">
            <a:spLocks noGrp="1"/>
          </p:cNvSpPr>
          <p:nvPr>
            <p:ph type="body" idx="1"/>
          </p:nvPr>
        </p:nvSpPr>
        <p:spPr>
          <a:xfrm>
            <a:off x="381000" y="2844827"/>
            <a:ext cx="3429000" cy="3632173"/>
          </a:xfrm>
          <a:prstGeom prst="rect">
            <a:avLst/>
          </a:prstGeom>
          <a:noFill/>
          <a:ln>
            <a:noFill/>
          </a:ln>
        </p:spPr>
        <p:txBody>
          <a:bodyPr spcFirstLastPara="1" wrap="square" lIns="91425" tIns="45700" rIns="91425" bIns="45700" anchor="t" anchorCtr="0">
            <a:noAutofit/>
          </a:bodyPr>
          <a:lstStyle/>
          <a:p>
            <a:pPr algn="ctr"/>
            <a:endParaRPr lang="en-GB" sz="1200" b="0" i="0" dirty="0">
              <a:solidFill>
                <a:schemeClr val="bg1"/>
              </a:solidFill>
              <a:effectLst/>
              <a:latin typeface="SegoeUIVariable"/>
            </a:endParaRPr>
          </a:p>
          <a:p>
            <a:pPr algn="ctr"/>
            <a:r>
              <a:rPr lang="en-GB" sz="1200" b="0" i="0" dirty="0">
                <a:solidFill>
                  <a:schemeClr val="bg1"/>
                </a:solidFill>
                <a:effectLst/>
                <a:latin typeface="SegoeUIVariable"/>
              </a:rPr>
              <a:t> By leveraging data from various tournaments, teams, players, and matches, we aim to provide a comprehensive overview of the world’s most prestigious football event. The dashboard will enable users to explore historical results, player performance, team rankings, and other relevant metrics, ultimately enhancing our understanding of the game and its impact on a global scale.</a:t>
            </a:r>
            <a:endParaRPr lang="en-US" sz="1600" dirty="0">
              <a:solidFill>
                <a:schemeClr val="bg1"/>
              </a:solidFill>
              <a:latin typeface="Cambria" pitchFamily="18" charset="0"/>
              <a:ea typeface="Cambria" pitchFamily="18" charset="0"/>
              <a:cs typeface="Calibri" pitchFamily="34" charset="0"/>
            </a:endParaRPr>
          </a:p>
          <a:p>
            <a:pPr marL="0" lvl="0" indent="0" algn="l" rtl="0">
              <a:lnSpc>
                <a:spcPct val="150000"/>
              </a:lnSpc>
              <a:spcBef>
                <a:spcPts val="0"/>
              </a:spcBef>
              <a:spcAft>
                <a:spcPts val="0"/>
              </a:spcAft>
              <a:buClr>
                <a:schemeClr val="lt1"/>
              </a:buClr>
              <a:buSzPts val="1800"/>
              <a:buNone/>
            </a:pPr>
            <a:endParaRPr sz="1600" dirty="0">
              <a:solidFill>
                <a:schemeClr val="bg1"/>
              </a:solidFill>
            </a:endParaRPr>
          </a:p>
        </p:txBody>
      </p:sp>
      <p:sp>
        <p:nvSpPr>
          <p:cNvPr id="198" name="Google Shape;198;p1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28/05//2024</a:t>
            </a:r>
            <a:endParaRPr dirty="0"/>
          </a:p>
        </p:txBody>
      </p:sp>
      <p:sp>
        <p:nvSpPr>
          <p:cNvPr id="199" name="Google Shape;199;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0" name="Google Shape;20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p:cNvSpPr txBox="1"/>
          <p:nvPr/>
        </p:nvSpPr>
        <p:spPr>
          <a:xfrm>
            <a:off x="1295400" y="2514598"/>
            <a:ext cx="2438400" cy="584775"/>
          </a:xfrm>
          <a:prstGeom prst="rect">
            <a:avLst/>
          </a:prstGeom>
          <a:noFill/>
        </p:spPr>
        <p:txBody>
          <a:bodyPr wrap="square" rtlCol="0">
            <a:spAutoFit/>
          </a:bodyPr>
          <a:lstStyle/>
          <a:p>
            <a:r>
              <a:rPr lang="en-US" sz="3200" b="1" dirty="0">
                <a:solidFill>
                  <a:schemeClr val="bg1"/>
                </a:solidFill>
                <a:latin typeface="Cambria" pitchFamily="18" charset="0"/>
                <a:ea typeface="Cambria" pitchFamily="18" charset="0"/>
              </a:rPr>
              <a:t>   Objective </a:t>
            </a:r>
          </a:p>
        </p:txBody>
      </p:sp>
      <p:sp>
        <p:nvSpPr>
          <p:cNvPr id="5" name="TextBox 4"/>
          <p:cNvSpPr txBox="1"/>
          <p:nvPr/>
        </p:nvSpPr>
        <p:spPr>
          <a:xfrm>
            <a:off x="5029200" y="2552440"/>
            <a:ext cx="1752600" cy="584775"/>
          </a:xfrm>
          <a:prstGeom prst="rect">
            <a:avLst/>
          </a:prstGeom>
          <a:noFill/>
        </p:spPr>
        <p:txBody>
          <a:bodyPr wrap="square" rtlCol="0">
            <a:spAutoFit/>
          </a:bodyPr>
          <a:lstStyle/>
          <a:p>
            <a:r>
              <a:rPr lang="en-US" sz="3200" b="1" dirty="0">
                <a:solidFill>
                  <a:schemeClr val="bg1"/>
                </a:solidFill>
                <a:latin typeface="Cambria" pitchFamily="18" charset="0"/>
                <a:ea typeface="Cambria" pitchFamily="18" charset="0"/>
                <a:cs typeface="Calibri" pitchFamily="34" charset="0"/>
              </a:rPr>
              <a:t>Benefits</a:t>
            </a:r>
          </a:p>
        </p:txBody>
      </p:sp>
      <p:sp>
        <p:nvSpPr>
          <p:cNvPr id="6" name="TextBox 5"/>
          <p:cNvSpPr txBox="1"/>
          <p:nvPr/>
        </p:nvSpPr>
        <p:spPr>
          <a:xfrm>
            <a:off x="4267200" y="3429000"/>
            <a:ext cx="3581400" cy="3323987"/>
          </a:xfrm>
          <a:prstGeom prst="rect">
            <a:avLst/>
          </a:prstGeom>
          <a:noFill/>
        </p:spPr>
        <p:txBody>
          <a:bodyPr wrap="square" rtlCol="0">
            <a:spAutoFit/>
          </a:bodyPr>
          <a:lstStyle/>
          <a:p>
            <a:pPr algn="l">
              <a:buFont typeface="+mj-lt"/>
              <a:buAutoNum type="arabicPeriod"/>
            </a:pPr>
            <a:r>
              <a:rPr lang="en-GB" b="1" i="0" dirty="0">
                <a:solidFill>
                  <a:schemeClr val="bg1"/>
                </a:solidFill>
                <a:effectLst/>
                <a:latin typeface="SegoeUIVariable"/>
              </a:rPr>
              <a:t>Real-Time Insights</a:t>
            </a:r>
            <a:r>
              <a:rPr lang="en-GB" b="0" i="0" dirty="0">
                <a:solidFill>
                  <a:schemeClr val="bg1"/>
                </a:solidFill>
                <a:effectLst/>
                <a:latin typeface="SegoeUIVariable"/>
              </a:rPr>
              <a:t>: Stay up-to-date with live match scores, player stats, and team standings during the tournament.</a:t>
            </a:r>
          </a:p>
          <a:p>
            <a:pPr algn="l">
              <a:buFont typeface="+mj-lt"/>
              <a:buAutoNum type="arabicPeriod"/>
            </a:pPr>
            <a:r>
              <a:rPr lang="en-GB" b="1" i="0" dirty="0">
                <a:solidFill>
                  <a:schemeClr val="bg1"/>
                </a:solidFill>
                <a:effectLst/>
                <a:latin typeface="SegoeUIVariable"/>
              </a:rPr>
              <a:t>Data-Backed Decisions</a:t>
            </a:r>
            <a:r>
              <a:rPr lang="en-GB" b="0" i="0" dirty="0">
                <a:solidFill>
                  <a:schemeClr val="bg1"/>
                </a:solidFill>
                <a:effectLst/>
                <a:latin typeface="SegoeUIVariable"/>
              </a:rPr>
              <a:t>: Coaches and analysts can make informed decisions based on historical performance trends.</a:t>
            </a:r>
          </a:p>
          <a:p>
            <a:pPr algn="l">
              <a:buFont typeface="+mj-lt"/>
              <a:buAutoNum type="arabicPeriod"/>
            </a:pPr>
            <a:r>
              <a:rPr lang="en-GB" b="1" i="0" dirty="0">
                <a:solidFill>
                  <a:schemeClr val="bg1"/>
                </a:solidFill>
                <a:effectLst/>
                <a:latin typeface="SegoeUIVariable"/>
              </a:rPr>
              <a:t>Engaging Fan Experience</a:t>
            </a:r>
            <a:r>
              <a:rPr lang="en-GB" b="0" i="0" dirty="0">
                <a:solidFill>
                  <a:schemeClr val="bg1"/>
                </a:solidFill>
                <a:effectLst/>
                <a:latin typeface="SegoeUIVariable"/>
              </a:rPr>
              <a:t>: Fans can explore interactive visualizations, reliving iconic moments and comparing their </a:t>
            </a:r>
            <a:r>
              <a:rPr lang="en-GB" b="0" i="0" dirty="0" err="1">
                <a:solidFill>
                  <a:schemeClr val="bg1"/>
                </a:solidFill>
                <a:effectLst/>
                <a:latin typeface="SegoeUIVariable"/>
              </a:rPr>
              <a:t>favorite</a:t>
            </a:r>
            <a:r>
              <a:rPr lang="en-GB" b="0" i="0" dirty="0">
                <a:solidFill>
                  <a:schemeClr val="bg1"/>
                </a:solidFill>
                <a:effectLst/>
                <a:latin typeface="SegoeUIVariable"/>
              </a:rPr>
              <a:t> teams.</a:t>
            </a:r>
          </a:p>
          <a:p>
            <a:pPr algn="l">
              <a:buFont typeface="+mj-lt"/>
              <a:buAutoNum type="arabicPeriod"/>
            </a:pPr>
            <a:r>
              <a:rPr lang="en-GB" b="1" i="0" dirty="0">
                <a:solidFill>
                  <a:schemeClr val="bg1"/>
                </a:solidFill>
                <a:effectLst/>
                <a:latin typeface="SegoeUIVariable"/>
              </a:rPr>
              <a:t>Global Football Insights</a:t>
            </a:r>
            <a:r>
              <a:rPr lang="en-GB" b="0" i="0" dirty="0">
                <a:solidFill>
                  <a:schemeClr val="bg1"/>
                </a:solidFill>
                <a:effectLst/>
                <a:latin typeface="SegoeUIVariable"/>
              </a:rPr>
              <a:t>: Gain a deeper understanding of the game’s impact worldwide, from team rivalries to player achievements.</a:t>
            </a:r>
          </a:p>
          <a:p>
            <a:endParaRPr lang="en-US" dirty="0">
              <a:solidFill>
                <a:schemeClr val="bg1"/>
              </a:solidFill>
            </a:endParaRPr>
          </a:p>
        </p:txBody>
      </p:sp>
      <p:sp>
        <p:nvSpPr>
          <p:cNvPr id="7" name="TextBox 6"/>
          <p:cNvSpPr txBox="1"/>
          <p:nvPr/>
        </p:nvSpPr>
        <p:spPr>
          <a:xfrm>
            <a:off x="8534400" y="2514598"/>
            <a:ext cx="2133600" cy="1077218"/>
          </a:xfrm>
          <a:prstGeom prst="rect">
            <a:avLst/>
          </a:prstGeom>
          <a:noFill/>
        </p:spPr>
        <p:txBody>
          <a:bodyPr wrap="square" rtlCol="0">
            <a:spAutoFit/>
          </a:bodyPr>
          <a:lstStyle/>
          <a:p>
            <a:r>
              <a:rPr lang="en-US" sz="3200" dirty="0">
                <a:latin typeface="Cambria" pitchFamily="18" charset="0"/>
                <a:ea typeface="Cambria" pitchFamily="18" charset="0"/>
              </a:rPr>
              <a:t> </a:t>
            </a:r>
            <a:r>
              <a:rPr lang="en-US" sz="3200" dirty="0">
                <a:solidFill>
                  <a:schemeClr val="bg1"/>
                </a:solidFill>
                <a:latin typeface="Cambria" pitchFamily="18" charset="0"/>
                <a:ea typeface="Cambria" pitchFamily="18" charset="0"/>
              </a:rPr>
              <a:t>Problem Statement</a:t>
            </a:r>
          </a:p>
        </p:txBody>
      </p:sp>
      <p:sp>
        <p:nvSpPr>
          <p:cNvPr id="8" name="TextBox 7"/>
          <p:cNvSpPr txBox="1"/>
          <p:nvPr/>
        </p:nvSpPr>
        <p:spPr>
          <a:xfrm>
            <a:off x="8305800" y="3591816"/>
            <a:ext cx="2819400" cy="2862322"/>
          </a:xfrm>
          <a:prstGeom prst="rect">
            <a:avLst/>
          </a:prstGeom>
          <a:noFill/>
        </p:spPr>
        <p:txBody>
          <a:bodyPr wrap="square" rtlCol="0">
            <a:spAutoFit/>
          </a:bodyPr>
          <a:lstStyle/>
          <a:p>
            <a:pPr algn="l">
              <a:buFont typeface="+mj-lt"/>
              <a:buAutoNum type="arabicPeriod"/>
            </a:pPr>
            <a:r>
              <a:rPr lang="en-GB" sz="1200" b="1" i="0" dirty="0">
                <a:solidFill>
                  <a:schemeClr val="bg1"/>
                </a:solidFill>
                <a:effectLst/>
                <a:latin typeface="SegoeUIVariable"/>
              </a:rPr>
              <a:t>Data Complexity</a:t>
            </a:r>
            <a:r>
              <a:rPr lang="en-GB" sz="1200" b="0" i="0" dirty="0">
                <a:solidFill>
                  <a:schemeClr val="bg1"/>
                </a:solidFill>
                <a:effectLst/>
                <a:latin typeface="SegoeUIVariable"/>
              </a:rPr>
              <a:t>: The vast amount of FIFA World Cup data poses a challenge in extracting meaningful insights.</a:t>
            </a:r>
          </a:p>
          <a:p>
            <a:pPr algn="l">
              <a:buFont typeface="+mj-lt"/>
              <a:buAutoNum type="arabicPeriod"/>
            </a:pPr>
            <a:r>
              <a:rPr lang="en-GB" sz="1200" b="1" i="0" dirty="0">
                <a:solidFill>
                  <a:schemeClr val="bg1"/>
                </a:solidFill>
                <a:effectLst/>
                <a:latin typeface="SegoeUIVariable"/>
              </a:rPr>
              <a:t>Historical Trends</a:t>
            </a:r>
            <a:r>
              <a:rPr lang="en-GB" sz="1200" b="0" i="0" dirty="0">
                <a:solidFill>
                  <a:schemeClr val="bg1"/>
                </a:solidFill>
                <a:effectLst/>
                <a:latin typeface="SegoeUIVariable"/>
              </a:rPr>
              <a:t>: Understanding performance trends across tournaments requires effective data visualization.</a:t>
            </a:r>
          </a:p>
          <a:p>
            <a:pPr algn="l">
              <a:buFont typeface="+mj-lt"/>
              <a:buAutoNum type="arabicPeriod"/>
            </a:pPr>
            <a:r>
              <a:rPr lang="en-GB" sz="1200" b="1" i="0" dirty="0">
                <a:solidFill>
                  <a:schemeClr val="bg1"/>
                </a:solidFill>
                <a:effectLst/>
                <a:latin typeface="SegoeUIVariable"/>
              </a:rPr>
              <a:t>Decision Support</a:t>
            </a:r>
            <a:r>
              <a:rPr lang="en-GB" sz="1200" b="0" i="0" dirty="0">
                <a:solidFill>
                  <a:schemeClr val="bg1"/>
                </a:solidFill>
                <a:effectLst/>
                <a:latin typeface="SegoeUIVariable"/>
              </a:rPr>
              <a:t>: Coaches and analysts need actionable information for strategic decisions.</a:t>
            </a:r>
          </a:p>
          <a:p>
            <a:pPr algn="l">
              <a:buFont typeface="+mj-lt"/>
              <a:buAutoNum type="arabicPeriod"/>
            </a:pPr>
            <a:r>
              <a:rPr lang="en-GB" sz="1200" b="1" i="0" dirty="0">
                <a:solidFill>
                  <a:schemeClr val="bg1"/>
                </a:solidFill>
                <a:effectLst/>
                <a:latin typeface="SegoeUIVariable"/>
              </a:rPr>
              <a:t>Fan Engagement</a:t>
            </a:r>
            <a:r>
              <a:rPr lang="en-GB" sz="1200" b="0" i="0" dirty="0">
                <a:solidFill>
                  <a:schemeClr val="bg1"/>
                </a:solidFill>
                <a:effectLst/>
                <a:latin typeface="SegoeUIVariable"/>
              </a:rPr>
              <a:t>: Creating an engaging experience for football enthusiasts beyond match scores is essential.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Quick Insight</a:t>
            </a:r>
            <a:endParaRPr dirty="0"/>
          </a:p>
        </p:txBody>
      </p:sp>
      <p:sp>
        <p:nvSpPr>
          <p:cNvPr id="212" name="Google Shape;212;p17"/>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6" name="Google Shape;206;p1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1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8" name="Google Shape;208;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17"/>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17"/>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17"/>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6" name="Google Shape;216;p17"/>
          <p:cNvSpPr txBox="1"/>
          <p:nvPr/>
        </p:nvSpPr>
        <p:spPr>
          <a:xfrm>
            <a:off x="3743792" y="2420293"/>
            <a:ext cx="1150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Arial"/>
                <a:ea typeface="Arial"/>
                <a:cs typeface="Arial"/>
                <a:sym typeface="Arial"/>
              </a:rPr>
              <a:t> </a:t>
            </a:r>
            <a:endParaRPr dirty="0"/>
          </a:p>
        </p:txBody>
      </p:sp>
      <p:sp>
        <p:nvSpPr>
          <p:cNvPr id="217" name="Google Shape;217;p17"/>
          <p:cNvSpPr txBox="1"/>
          <p:nvPr/>
        </p:nvSpPr>
        <p:spPr>
          <a:xfrm>
            <a:off x="3815830" y="4487134"/>
            <a:ext cx="100617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18" name="TextBox 17">
            <a:extLst>
              <a:ext uri="{FF2B5EF4-FFF2-40B4-BE49-F238E27FC236}">
                <a16:creationId xmlns:a16="http://schemas.microsoft.com/office/drawing/2014/main" id="{A21E0D9F-4F00-42DD-92D4-D56D232A8FD2}"/>
              </a:ext>
            </a:extLst>
          </p:cNvPr>
          <p:cNvSpPr txBox="1"/>
          <p:nvPr/>
        </p:nvSpPr>
        <p:spPr>
          <a:xfrm>
            <a:off x="4343401" y="1974017"/>
            <a:ext cx="2752443" cy="1631216"/>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4400" dirty="0"/>
              <a:t>836 </a:t>
            </a:r>
          </a:p>
          <a:p>
            <a:pPr algn="ctr"/>
            <a:r>
              <a:rPr lang="en-US" sz="2800" dirty="0">
                <a:latin typeface="Segoe UI Light" panose="020B0502040204020203" pitchFamily="34" charset="0"/>
                <a:cs typeface="Segoe UI Light" panose="020B0502040204020203" pitchFamily="34" charset="0"/>
              </a:rPr>
              <a:t>Total Match Played</a:t>
            </a:r>
          </a:p>
        </p:txBody>
      </p:sp>
      <p:sp>
        <p:nvSpPr>
          <p:cNvPr id="19" name="TextBox 18">
            <a:extLst>
              <a:ext uri="{FF2B5EF4-FFF2-40B4-BE49-F238E27FC236}">
                <a16:creationId xmlns:a16="http://schemas.microsoft.com/office/drawing/2014/main" id="{E3F95F9D-5584-4EA5-9CF0-486E4C5C4C38}"/>
              </a:ext>
            </a:extLst>
          </p:cNvPr>
          <p:cNvSpPr txBox="1"/>
          <p:nvPr/>
        </p:nvSpPr>
        <p:spPr>
          <a:xfrm>
            <a:off x="7773237" y="1974017"/>
            <a:ext cx="2894764" cy="1446550"/>
          </a:xfrm>
          <a:prstGeom prst="rect">
            <a:avLst/>
          </a:prstGeom>
          <a:solidFill>
            <a:srgbClr val="E9943A"/>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b="1" dirty="0">
                <a:solidFill>
                  <a:sysClr val="windowText" lastClr="000000">
                    <a:lumMod val="75000"/>
                    <a:lumOff val="25000"/>
                  </a:sysClr>
                </a:solidFill>
                <a:latin typeface="Segoe UI Semibold" panose="020B0702040204020203" pitchFamily="34" charset="0"/>
                <a:cs typeface="Segoe UI Light" panose="020B0502040204020203" pitchFamily="34" charset="0"/>
              </a:rPr>
              <a:t>7635</a:t>
            </a:r>
            <a:r>
              <a:rPr kumimoji="0" lang="en-US" sz="44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Total Player</a:t>
            </a:r>
          </a:p>
        </p:txBody>
      </p:sp>
      <p:sp>
        <p:nvSpPr>
          <p:cNvPr id="20" name="TextBox 19">
            <a:extLst>
              <a:ext uri="{FF2B5EF4-FFF2-40B4-BE49-F238E27FC236}">
                <a16:creationId xmlns:a16="http://schemas.microsoft.com/office/drawing/2014/main" id="{2151A002-5456-4CBC-940F-541D2B9F7CFE}"/>
              </a:ext>
            </a:extLst>
          </p:cNvPr>
          <p:cNvSpPr txBox="1"/>
          <p:nvPr/>
        </p:nvSpPr>
        <p:spPr>
          <a:xfrm>
            <a:off x="914400" y="1963270"/>
            <a:ext cx="2845441" cy="1877437"/>
          </a:xfrm>
          <a:prstGeom prst="rect">
            <a:avLst/>
          </a:prstGeom>
          <a:solidFill>
            <a:srgbClr val="E9943A"/>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b="1" dirty="0">
                <a:solidFill>
                  <a:sysClr val="windowText" lastClr="000000">
                    <a:lumMod val="75000"/>
                    <a:lumOff val="25000"/>
                  </a:sysClr>
                </a:solidFill>
                <a:latin typeface="Segoe UI Semibold" panose="020B0702040204020203" pitchFamily="34" charset="0"/>
                <a:cs typeface="Segoe UI Semibold" panose="020B0702040204020203" pitchFamily="34" charset="0"/>
              </a:rPr>
              <a:t>425</a:t>
            </a:r>
            <a:r>
              <a:rPr kumimoji="0" lang="en-US" sz="44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Total Q</a:t>
            </a:r>
            <a:r>
              <a:rPr lang="en-US" sz="2800" dirty="0" err="1">
                <a:solidFill>
                  <a:sysClr val="windowText" lastClr="000000"/>
                </a:solidFill>
                <a:latin typeface="Segoe UI Light" panose="020B0502040204020203" pitchFamily="34" charset="0"/>
                <a:cs typeface="Segoe UI Light" panose="020B0502040204020203" pitchFamily="34" charset="0"/>
              </a:rPr>
              <a:t>ualified</a:t>
            </a:r>
            <a:r>
              <a:rPr lang="en-US" sz="2800" dirty="0">
                <a:solidFill>
                  <a:sysClr val="windowText" lastClr="000000"/>
                </a:solidFill>
                <a:latin typeface="Segoe UI Light" panose="020B0502040204020203" pitchFamily="34" charset="0"/>
                <a:cs typeface="Segoe UI Light" panose="020B0502040204020203" pitchFamily="34" charset="0"/>
              </a:rPr>
              <a:t> Teams</a:t>
            </a:r>
            <a:endPar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8"/>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9" name="Google Shape;229;p18"/>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7" name="Google Shape;22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18"/>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18"/>
          <p:cNvSpPr txBox="1">
            <a:spLocks noGrp="1"/>
          </p:cNvSpPr>
          <p:nvPr>
            <p:ph type="body" idx="3"/>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dirty="0"/>
              <a:t>Total Attendance – 37M</a:t>
            </a:r>
            <a:endParaRPr dirty="0"/>
          </a:p>
          <a:p>
            <a:pPr marL="0" lvl="0" indent="0" algn="l" rtl="0">
              <a:lnSpc>
                <a:spcPct val="90000"/>
              </a:lnSpc>
              <a:spcBef>
                <a:spcPts val="1000"/>
              </a:spcBef>
              <a:spcAft>
                <a:spcPts val="0"/>
              </a:spcAft>
              <a:buClr>
                <a:schemeClr val="dk1"/>
              </a:buClr>
              <a:buSzPts val="2400"/>
              <a:buNone/>
            </a:pPr>
            <a:r>
              <a:rPr lang="en-US" dirty="0"/>
              <a:t>Total Goal Scored– 2379</a:t>
            </a:r>
            <a:endParaRPr dirty="0"/>
          </a:p>
          <a:p>
            <a:pPr marL="0" lvl="0" indent="0" algn="l" rtl="0">
              <a:lnSpc>
                <a:spcPct val="90000"/>
              </a:lnSpc>
              <a:spcBef>
                <a:spcPts val="1000"/>
              </a:spcBef>
              <a:spcAft>
                <a:spcPts val="0"/>
              </a:spcAft>
              <a:buClr>
                <a:schemeClr val="dk1"/>
              </a:buClr>
              <a:buSzPts val="2400"/>
              <a:buNone/>
            </a:pPr>
            <a:r>
              <a:rPr lang="en-US" dirty="0"/>
              <a:t>Total Match Played– 836</a:t>
            </a:r>
            <a:endParaRPr dirty="0"/>
          </a:p>
          <a:p>
            <a:pPr marL="0" lvl="0" indent="0" algn="l" rtl="0">
              <a:lnSpc>
                <a:spcPct val="90000"/>
              </a:lnSpc>
              <a:spcBef>
                <a:spcPts val="1000"/>
              </a:spcBef>
              <a:spcAft>
                <a:spcPts val="0"/>
              </a:spcAft>
              <a:buClr>
                <a:schemeClr val="dk1"/>
              </a:buClr>
              <a:buSzPts val="2400"/>
              <a:buNone/>
            </a:pPr>
            <a:r>
              <a:rPr lang="en-US" dirty="0"/>
              <a:t>Total Qualified Teams– 425</a:t>
            </a:r>
          </a:p>
          <a:p>
            <a:pPr marL="0" lvl="0" indent="0" algn="l" rtl="0">
              <a:lnSpc>
                <a:spcPct val="90000"/>
              </a:lnSpc>
              <a:spcBef>
                <a:spcPts val="1000"/>
              </a:spcBef>
              <a:spcAft>
                <a:spcPts val="0"/>
              </a:spcAft>
              <a:buClr>
                <a:schemeClr val="dk1"/>
              </a:buClr>
              <a:buSzPts val="2400"/>
              <a:buNone/>
            </a:pPr>
            <a:r>
              <a:rPr lang="en-US" dirty="0"/>
              <a:t>Total Players– 7635</a:t>
            </a:r>
            <a:endParaRPr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914400" y="381001"/>
            <a:ext cx="10032276" cy="685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				Dashboard</a:t>
            </a:r>
            <a:endParaRPr dirty="0"/>
          </a:p>
        </p:txBody>
      </p:sp>
      <p:sp>
        <p:nvSpPr>
          <p:cNvPr id="239" name="Google Shape;239;p1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238" name="Google Shape;238;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41" name="Google Shape;241;p19"/>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240" name="Google Shape;240;p19"/>
          <p:cNvSpPr txBox="1">
            <a:spLocks noGrp="1"/>
          </p:cNvSpPr>
          <p:nvPr>
            <p:ph type="body" idx="3"/>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sp>
        <p:nvSpPr>
          <p:cNvPr id="242" name="Google Shape;242;p19"/>
          <p:cNvSpPr txBox="1">
            <a:spLocks noGrp="1"/>
          </p:cNvSpPr>
          <p:nvPr>
            <p:ph type="body" idx="4"/>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6" name="Picture 5">
            <a:extLst>
              <a:ext uri="{FF2B5EF4-FFF2-40B4-BE49-F238E27FC236}">
                <a16:creationId xmlns:a16="http://schemas.microsoft.com/office/drawing/2014/main" id="{5B2AD17E-B2BE-FA71-0EDC-57430F29F5EF}"/>
              </a:ext>
            </a:extLst>
          </p:cNvPr>
          <p:cNvPicPr>
            <a:picLocks noChangeAspect="1"/>
          </p:cNvPicPr>
          <p:nvPr/>
        </p:nvPicPr>
        <p:blipFill>
          <a:blip r:embed="rId3"/>
          <a:stretch>
            <a:fillRect/>
          </a:stretch>
        </p:blipFill>
        <p:spPr>
          <a:xfrm>
            <a:off x="992231" y="1828800"/>
            <a:ext cx="10032276" cy="3886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TotalTime>
  <Words>277</Words>
  <Application>Microsoft Office PowerPoint</Application>
  <PresentationFormat>Widescreen</PresentationFormat>
  <Paragraphs>45</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SegoeUIVariable</vt:lpstr>
      <vt:lpstr>Cambria</vt:lpstr>
      <vt:lpstr>Arial</vt:lpstr>
      <vt:lpstr>Calibri</vt:lpstr>
      <vt:lpstr>Segoe UI Semibold</vt:lpstr>
      <vt:lpstr>Segoe UI Light</vt:lpstr>
      <vt:lpstr>Office Theme</vt:lpstr>
      <vt:lpstr>Fifa World Cup</vt:lpstr>
      <vt:lpstr>Introduction</vt:lpstr>
      <vt:lpstr>Quick Insight</vt:lpstr>
      <vt:lpstr>Main KPIs</vt:lpstr>
      <vt:lpstr>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Analysis</dc:title>
  <dc:creator>ASUS</dc:creator>
  <cp:lastModifiedBy>shivam baliyan</cp:lastModifiedBy>
  <cp:revision>10</cp:revision>
  <dcterms:modified xsi:type="dcterms:W3CDTF">2024-05-28T06:05:13Z</dcterms:modified>
</cp:coreProperties>
</file>