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0" r:id="rId7"/>
    <p:sldId id="261" r:id="rId8"/>
    <p:sldId id="262"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2" d="100"/>
          <a:sy n="52" d="100"/>
        </p:scale>
        <p:origin x="8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chitra D" userId="90f9e19577f70d10" providerId="LiveId" clId="{6F65D715-867F-4A12-A9C1-E88CCE89E501}"/>
    <pc:docChg chg="custSel modSld">
      <pc:chgData name="Suchitra D" userId="90f9e19577f70d10" providerId="LiveId" clId="{6F65D715-867F-4A12-A9C1-E88CCE89E501}" dt="2025-04-12T10:16:19.828" v="17" actId="20577"/>
      <pc:docMkLst>
        <pc:docMk/>
      </pc:docMkLst>
      <pc:sldChg chg="modSp mod">
        <pc:chgData name="Suchitra D" userId="90f9e19577f70d10" providerId="LiveId" clId="{6F65D715-867F-4A12-A9C1-E88CCE89E501}" dt="2025-04-12T09:44:29.842" v="1" actId="1076"/>
        <pc:sldMkLst>
          <pc:docMk/>
          <pc:sldMk cId="0" sldId="256"/>
        </pc:sldMkLst>
        <pc:picChg chg="mod">
          <ac:chgData name="Suchitra D" userId="90f9e19577f70d10" providerId="LiveId" clId="{6F65D715-867F-4A12-A9C1-E88CCE89E501}" dt="2025-04-12T09:44:29.842" v="1" actId="1076"/>
          <ac:picMkLst>
            <pc:docMk/>
            <pc:sldMk cId="0" sldId="256"/>
            <ac:picMk id="10" creationId="{00000000-0000-0000-0000-000000000000}"/>
          </ac:picMkLst>
        </pc:picChg>
      </pc:sldChg>
      <pc:sldChg chg="modSp mod">
        <pc:chgData name="Suchitra D" userId="90f9e19577f70d10" providerId="LiveId" clId="{6F65D715-867F-4A12-A9C1-E88CCE89E501}" dt="2025-04-12T10:15:24.459" v="10" actId="20577"/>
        <pc:sldMkLst>
          <pc:docMk/>
          <pc:sldMk cId="0" sldId="257"/>
        </pc:sldMkLst>
        <pc:spChg chg="mod">
          <ac:chgData name="Suchitra D" userId="90f9e19577f70d10" providerId="LiveId" clId="{6F65D715-867F-4A12-A9C1-E88CCE89E501}" dt="2025-04-12T10:15:24.459" v="10" actId="20577"/>
          <ac:spMkLst>
            <pc:docMk/>
            <pc:sldMk cId="0" sldId="257"/>
            <ac:spMk id="3" creationId="{00000000-0000-0000-0000-000000000000}"/>
          </ac:spMkLst>
        </pc:spChg>
      </pc:sldChg>
      <pc:sldChg chg="modSp mod">
        <pc:chgData name="Suchitra D" userId="90f9e19577f70d10" providerId="LiveId" clId="{6F65D715-867F-4A12-A9C1-E88CCE89E501}" dt="2025-04-12T10:16:19.828" v="17" actId="20577"/>
        <pc:sldMkLst>
          <pc:docMk/>
          <pc:sldMk cId="0" sldId="264"/>
        </pc:sldMkLst>
        <pc:spChg chg="mod">
          <ac:chgData name="Suchitra D" userId="90f9e19577f70d10" providerId="LiveId" clId="{6F65D715-867F-4A12-A9C1-E88CCE89E501}" dt="2025-04-12T10:16:19.828" v="17" actId="20577"/>
          <ac:spMkLst>
            <pc:docMk/>
            <pc:sldMk cId="0" sldId="264"/>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64AC40F9-D80B-46C5-B3E7-CAFC54682B25}"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4AC40F9-D80B-46C5-B3E7-CAFC54682B25}"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4AC40F9-D80B-46C5-B3E7-CAFC54682B25}"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4AC40F9-D80B-46C5-B3E7-CAFC54682B25}"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AC40F9-D80B-46C5-B3E7-CAFC54682B25}"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64AC40F9-D80B-46C5-B3E7-CAFC54682B2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64AC40F9-D80B-46C5-B3E7-CAFC54682B25}" type="datetimeFigureOut">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64AC40F9-D80B-46C5-B3E7-CAFC54682B25}"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C40F9-D80B-46C5-B3E7-CAFC54682B25}" type="datetimeFigureOut">
              <a:rPr lang="en-US" smtClean="0"/>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4AC40F9-D80B-46C5-B3E7-CAFC54682B2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4AC40F9-D80B-46C5-B3E7-CAFC54682B25}"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82087-F1FD-4ECD-A6E9-AC6BAB44F2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C40F9-D80B-46C5-B3E7-CAFC54682B25}" type="datetimeFigureOut">
              <a:rPr lang="en-US" smtClean="0"/>
              <a:t>10/16/2025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82087-F1FD-4ECD-A6E9-AC6BAB44F2F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p:nvPr/>
        </p:nvSpPr>
        <p:spPr>
          <a:xfrm>
            <a:off x="4911090" y="3549650"/>
            <a:ext cx="6932295" cy="30283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dirty="0">
              <a:latin typeface="Bahnschrift" panose="020B0502040204020203" pitchFamily="34" charset="0"/>
              <a:cs typeface="Biome" panose="020B0503030204020804" pitchFamily="34" charset="0"/>
            </a:endParaRPr>
          </a:p>
          <a:p>
            <a:r>
              <a:rPr lang="en-US" b="1" dirty="0">
                <a:latin typeface="Bahnschrift" panose="020B0502040204020203" pitchFamily="34" charset="0"/>
                <a:cs typeface="Biome" panose="020B0503030204020804" pitchFamily="34" charset="0"/>
              </a:rPr>
              <a:t>Presented by</a:t>
            </a:r>
          </a:p>
          <a:p>
            <a:r>
              <a:rPr lang="en-US" b="1" dirty="0">
                <a:cs typeface="Biome" panose="020B0503030204020804" pitchFamily="34" charset="0"/>
              </a:rPr>
              <a:t>                              Kunal Panwar</a:t>
            </a:r>
          </a:p>
          <a:p>
            <a:r>
              <a:rPr lang="en-US" b="1" dirty="0">
                <a:cs typeface="Biome" panose="020B0503030204020804" pitchFamily="34" charset="0"/>
              </a:rPr>
              <a:t>                                       </a:t>
            </a:r>
            <a:r>
              <a:rPr lang="en-US" b="1" dirty="0" err="1">
                <a:cs typeface="Biome" panose="020B0503030204020804" pitchFamily="34" charset="0"/>
              </a:rPr>
              <a:t>Yelavarthi</a:t>
            </a:r>
            <a:r>
              <a:rPr lang="en-US" b="1" dirty="0">
                <a:cs typeface="Biome" panose="020B0503030204020804" pitchFamily="34" charset="0"/>
              </a:rPr>
              <a:t> Suchitra</a:t>
            </a:r>
          </a:p>
          <a:p>
            <a:r>
              <a:rPr lang="en-US" b="1" dirty="0">
                <a:cs typeface="Biome" panose="020B0503030204020804" pitchFamily="34" charset="0"/>
              </a:rPr>
              <a:t>                                                  Shivam Satish </a:t>
            </a:r>
            <a:r>
              <a:rPr lang="en-US" b="1" dirty="0" err="1">
                <a:cs typeface="Biome" panose="020B0503030204020804" pitchFamily="34" charset="0"/>
              </a:rPr>
              <a:t>Battinwar</a:t>
            </a:r>
            <a:endParaRPr lang="en-US" b="1" dirty="0">
              <a:solidFill>
                <a:srgbClr val="222222"/>
              </a:solidFill>
            </a:endParaRPr>
          </a:p>
          <a:p>
            <a:r>
              <a:rPr lang="en-US" dirty="0">
                <a:solidFill>
                  <a:srgbClr val="222222"/>
                </a:solidFill>
              </a:rPr>
              <a:t>                                         </a:t>
            </a:r>
            <a:r>
              <a:rPr lang="en-US" b="1" dirty="0" err="1">
                <a:solidFill>
                  <a:srgbClr val="222222"/>
                </a:solidFill>
              </a:rPr>
              <a:t>Poranki</a:t>
            </a:r>
            <a:r>
              <a:rPr lang="en-US" b="1" dirty="0">
                <a:solidFill>
                  <a:srgbClr val="222222"/>
                </a:solidFill>
              </a:rPr>
              <a:t> Mohan Sai</a:t>
            </a:r>
          </a:p>
          <a:p>
            <a:endParaRPr lang="en-US" dirty="0">
              <a:solidFill>
                <a:srgbClr val="222222"/>
              </a:solidFill>
              <a:latin typeface="Bell MT" panose="02020503060305020303" pitchFamily="18" charset="0"/>
            </a:endParaRPr>
          </a:p>
          <a:p>
            <a:endParaRPr lang="en-US" dirty="0">
              <a:solidFill>
                <a:srgbClr val="222222"/>
              </a:solidFill>
              <a:latin typeface="Bell MT" panose="02020503060305020303" pitchFamily="18" charset="0"/>
              <a:cs typeface="Biome" panose="020B0503030204020804" pitchFamily="34" charset="0"/>
            </a:endParaRPr>
          </a:p>
          <a:p>
            <a:endParaRPr lang="en-US" b="1" dirty="0">
              <a:solidFill>
                <a:srgbClr val="222222"/>
              </a:solidFill>
              <a:latin typeface="Bell MT" panose="02020503060305020303" pitchFamily="18" charset="0"/>
              <a:cs typeface="Biome" panose="020B0503030204020804" pitchFamily="34" charset="0"/>
            </a:endParaRPr>
          </a:p>
          <a:p>
            <a:endParaRPr lang="en-US" b="1" dirty="0">
              <a:solidFill>
                <a:srgbClr val="222222"/>
              </a:solidFill>
              <a:latin typeface="Bell MT" panose="02020503060305020303" pitchFamily="18" charset="0"/>
              <a:cs typeface="Biome" panose="020B0503030204020804" pitchFamily="34" charset="0"/>
            </a:endParaRPr>
          </a:p>
          <a:p>
            <a:endParaRPr lang="en-US" b="1" dirty="0">
              <a:solidFill>
                <a:srgbClr val="222222"/>
              </a:solidFill>
              <a:latin typeface="Bell MT" panose="02020503060305020303" pitchFamily="18" charset="0"/>
              <a:cs typeface="Biome" panose="020B0503030204020804" pitchFamily="34" charset="0"/>
            </a:endParaRPr>
          </a:p>
          <a:p>
            <a:endParaRPr lang="en-US" b="1" dirty="0">
              <a:latin typeface="Bell MT" panose="02020503060305020303" pitchFamily="18" charset="0"/>
              <a:cs typeface="Biome" panose="020B0503030204020804" pitchFamily="34" charset="0"/>
            </a:endParaRPr>
          </a:p>
          <a:p>
            <a:endParaRPr lang="en-US" dirty="0"/>
          </a:p>
        </p:txBody>
      </p:sp>
      <p:pic>
        <p:nvPicPr>
          <p:cNvPr id="5" name="Picture 4" descr="1_MU9SHq84vieNhCdM2vpPVw"/>
          <p:cNvPicPr>
            <a:picLocks noChangeAspect="1"/>
          </p:cNvPicPr>
          <p:nvPr/>
        </p:nvPicPr>
        <p:blipFill>
          <a:blip r:embed="rId2"/>
          <a:stretch>
            <a:fillRect/>
          </a:stretch>
        </p:blipFill>
        <p:spPr>
          <a:xfrm>
            <a:off x="-635" y="635"/>
            <a:ext cx="12192635" cy="6857365"/>
          </a:xfrm>
          <a:prstGeom prst="rect">
            <a:avLst/>
          </a:prstGeom>
        </p:spPr>
      </p:pic>
      <p:sp>
        <p:nvSpPr>
          <p:cNvPr id="8" name="Text Box 7"/>
          <p:cNvSpPr txBox="1"/>
          <p:nvPr/>
        </p:nvSpPr>
        <p:spPr>
          <a:xfrm>
            <a:off x="6612748" y="4541520"/>
            <a:ext cx="4492625" cy="2315845"/>
          </a:xfrm>
          <a:prstGeom prst="rect">
            <a:avLst/>
          </a:prstGeom>
          <a:noFill/>
        </p:spPr>
        <p:txBody>
          <a:bodyPr wrap="square" rtlCol="0">
            <a:noAutofit/>
          </a:bodyPr>
          <a:lstStyle/>
          <a:p>
            <a:r>
              <a:rPr lang="en-US" b="1" dirty="0">
                <a:cs typeface="Biome" panose="020B0503030204020804" pitchFamily="34" charset="0"/>
                <a:sym typeface="+mn-ea"/>
              </a:rPr>
              <a:t>    </a:t>
            </a:r>
            <a:endParaRPr lang="en-US" b="1" dirty="0">
              <a:solidFill>
                <a:srgbClr val="222222"/>
              </a:solidFill>
            </a:endParaRPr>
          </a:p>
          <a:p>
            <a:endParaRPr lang="en-US" dirty="0"/>
          </a:p>
        </p:txBody>
      </p:sp>
      <p:pic>
        <p:nvPicPr>
          <p:cNvPr id="10" name="Picture 9" descr="1_MU9SHq84vieNhCdM2vpPVw"/>
          <p:cNvPicPr>
            <a:picLocks noChangeAspect="1"/>
          </p:cNvPicPr>
          <p:nvPr/>
        </p:nvPicPr>
        <p:blipFill>
          <a:blip r:embed="rId3"/>
          <a:stretch>
            <a:fillRect/>
          </a:stretch>
        </p:blipFill>
        <p:spPr>
          <a:xfrm>
            <a:off x="1589263" y="253155"/>
            <a:ext cx="9516110" cy="42475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838200" y="255270"/>
            <a:ext cx="10515600" cy="5922010"/>
          </a:xfrm>
        </p:spPr>
        <p:txBody>
          <a:bodyPr>
            <a:normAutofit/>
          </a:bodyPr>
          <a:lstStyle/>
          <a:p>
            <a:pPr marL="0" indent="0">
              <a:buNone/>
            </a:pPr>
            <a:r>
              <a:rPr lang="en-US" altLang="en-US" sz="2000" b="1"/>
              <a:t>3.    Product Performance Analysis:</a:t>
            </a:r>
          </a:p>
          <a:p>
            <a:r>
              <a:rPr lang="en-US" altLang="en-US" sz="2000"/>
              <a:t>Detailed product-wise reports allowed us to assess which products were leading in terms of sales and delivery performance. By comparing different dates we evaluated supply chain efficiency and identified areas where delivery timelines could be improved.</a:t>
            </a:r>
          </a:p>
          <a:p>
            <a:pPr marL="0" indent="0">
              <a:buNone/>
            </a:pPr>
            <a:r>
              <a:rPr lang="en-US" altLang="en-US" sz="2000" b="1"/>
              <a:t>4.    Operational Efficiency:</a:t>
            </a:r>
          </a:p>
          <a:p>
            <a:r>
              <a:rPr lang="en-US" altLang="en-US" sz="2000"/>
              <a:t>Production cost analysis provided insight into the cost-effectiveness of manufacturing operations. By comparing sales and production figures, we could assess whether increased output was translating into increased profitability, offering a basis for optimizing production strategies.</a:t>
            </a:r>
          </a:p>
          <a:p>
            <a:pPr marL="0" indent="0">
              <a:buNone/>
            </a:pPr>
            <a:r>
              <a:rPr lang="en-US" altLang="en-US" sz="2000" b="1"/>
              <a:t>5.    Data-Driven Decision Making:</a:t>
            </a:r>
            <a:endParaRPr lang="en-US" altLang="en-US" sz="2000"/>
          </a:p>
          <a:p>
            <a:r>
              <a:rPr lang="en-US" altLang="en-US" sz="2000"/>
              <a:t>The integration of dashboards from Excel, Power BI, and Tableau allowed real-time visualization of KPIs and trends. This not only supported data interpretation but also empowered strategic decisions by providing an accessible overview of key business metrics.</a:t>
            </a:r>
          </a:p>
          <a:p>
            <a:pPr marL="0" indent="0">
              <a:buNone/>
            </a:pPr>
            <a:r>
              <a:rPr lang="en-US" altLang="en-US" sz="2000" b="1"/>
              <a:t>6.    Scalability and Market Strategy:</a:t>
            </a:r>
            <a:endParaRPr lang="en-US" altLang="en-US" sz="2000"/>
          </a:p>
          <a:p>
            <a:r>
              <a:rPr lang="en-US" altLang="en-US" sz="2000"/>
              <a:t>The regional sales data highlighted the company’s reach across North America, Europe, and Asia. Understanding geographic performance helps guide expansion strategies, reallocate resources, and tailor marketing approaches for different markets.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8000" dirty="0">
              <a:latin typeface="Algerian" panose="04020705040A02060702" pitchFamily="82" charset="0"/>
            </a:endParaRPr>
          </a:p>
          <a:p>
            <a:pPr marL="0" indent="0" algn="ctr">
              <a:buNone/>
            </a:pPr>
            <a:r>
              <a:rPr lang="en-US" sz="8000" dirty="0">
                <a:solidFill>
                  <a:srgbClr val="0070C0"/>
                </a:solidFill>
                <a:latin typeface="Algerian" panose="04020705040A02060702" pitchFamily="82" charset="0"/>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668" y="365125"/>
            <a:ext cx="10515600" cy="816403"/>
          </a:xfrm>
        </p:spPr>
        <p:txBody>
          <a:bodyPr/>
          <a:lstStyle/>
          <a:p>
            <a:r>
              <a:rPr lang="en-US" dirty="0">
                <a:solidFill>
                  <a:srgbClr val="0070C0"/>
                </a:solidFill>
                <a:latin typeface="Algerian" panose="04020705040A02060702" pitchFamily="82" charset="0"/>
              </a:rPr>
              <a:t>INTRODUCTION</a:t>
            </a:r>
          </a:p>
        </p:txBody>
      </p:sp>
      <p:sp>
        <p:nvSpPr>
          <p:cNvPr id="3" name="Content Placeholder 2"/>
          <p:cNvSpPr>
            <a:spLocks noGrp="1"/>
          </p:cNvSpPr>
          <p:nvPr>
            <p:ph idx="1"/>
          </p:nvPr>
        </p:nvSpPr>
        <p:spPr>
          <a:xfrm>
            <a:off x="838200" y="1181528"/>
            <a:ext cx="10515600" cy="5558319"/>
          </a:xfrm>
        </p:spPr>
        <p:txBody>
          <a:bodyPr/>
          <a:lstStyle/>
          <a:p>
            <a:r>
              <a:rPr lang="en-US" b="0" i="0" dirty="0">
                <a:solidFill>
                  <a:srgbClr val="000000"/>
                </a:solidFill>
                <a:effectLst/>
                <a:latin typeface="SegoeUI"/>
              </a:rPr>
              <a:t> </a:t>
            </a:r>
            <a:r>
              <a:rPr lang="en-US" sz="2400" b="1" i="0" dirty="0">
                <a:solidFill>
                  <a:srgbClr val="000000"/>
                </a:solidFill>
                <a:effectLst/>
              </a:rPr>
              <a:t>Adventure Works Cycles</a:t>
            </a:r>
            <a:r>
              <a:rPr lang="en-US" sz="2400" b="0" i="0" dirty="0">
                <a:solidFill>
                  <a:srgbClr val="000000"/>
                </a:solidFill>
                <a:effectLst/>
              </a:rPr>
              <a:t> is a large, multinational manufacturing company that produces and distributes metal and composite bicycles to commercial markets in North America, Europe, and Asia. The headquarters for Adventure Works Cycles is Bothell, Washington, where the company employees 500 workers. Additionally, Adventure Works Cycles employees several regional sales teams throughout its market base.</a:t>
            </a:r>
          </a:p>
          <a:p>
            <a:pPr marL="0" indent="0">
              <a:buNone/>
            </a:pPr>
            <a:r>
              <a:rPr lang="en-US" sz="2400" dirty="0"/>
              <a:t>                   </a:t>
            </a:r>
          </a:p>
          <a:p>
            <a:r>
              <a:rPr lang="en-US" sz="2400" dirty="0"/>
              <a:t>Creating a         Relationship data model</a:t>
            </a:r>
          </a:p>
          <a:p>
            <a:r>
              <a:rPr lang="en-US" sz="2400" dirty="0"/>
              <a:t>                           Adding calculated fields with </a:t>
            </a:r>
            <a:r>
              <a:rPr lang="en-US" sz="2400" dirty="0" err="1"/>
              <a:t>dax</a:t>
            </a:r>
            <a:endParaRPr lang="en-US" sz="2400" dirty="0"/>
          </a:p>
          <a:p>
            <a:r>
              <a:rPr lang="en-US" sz="2400" dirty="0"/>
              <a:t>                           Connecting and shaping data</a:t>
            </a:r>
          </a:p>
          <a:p>
            <a:r>
              <a:rPr lang="en-US" sz="2400" dirty="0"/>
              <a:t>                            Visualizing data with reports.</a:t>
            </a:r>
          </a:p>
        </p:txBody>
      </p:sp>
      <p:pic>
        <p:nvPicPr>
          <p:cNvPr id="2054" name="Picture 6" descr="Shaping Data in Power BI Desktop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929" y="3834829"/>
            <a:ext cx="2309013" cy="1841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Algerian" panose="04020705040A02060702" pitchFamily="82" charset="0"/>
              </a:rPr>
              <a:t>KPI’S AND INSIGHTS</a:t>
            </a:r>
          </a:p>
        </p:txBody>
      </p:sp>
      <p:sp>
        <p:nvSpPr>
          <p:cNvPr id="3" name="Content Placeholder 2"/>
          <p:cNvSpPr>
            <a:spLocks noGrp="1"/>
          </p:cNvSpPr>
          <p:nvPr>
            <p:ph idx="1"/>
          </p:nvPr>
        </p:nvSpPr>
        <p:spPr>
          <a:xfrm>
            <a:off x="838200" y="1356189"/>
            <a:ext cx="10515600" cy="4820774"/>
          </a:xfrm>
        </p:spPr>
        <p:txBody>
          <a:bodyPr/>
          <a:lstStyle/>
          <a:p>
            <a:pPr marL="0" indent="0" algn="just">
              <a:buNone/>
            </a:pPr>
            <a:endParaRPr lang="en-US" dirty="0"/>
          </a:p>
          <a:p>
            <a:pPr algn="just"/>
            <a:endParaRPr lang="en-US" dirty="0"/>
          </a:p>
          <a:p>
            <a:pPr algn="just"/>
            <a:endParaRPr lang="en-US" dirty="0"/>
          </a:p>
        </p:txBody>
      </p:sp>
      <p:graphicFrame>
        <p:nvGraphicFramePr>
          <p:cNvPr id="4" name="Table 3"/>
          <p:cNvGraphicFramePr>
            <a:graphicFrameLocks noGrp="1"/>
          </p:cNvGraphicFramePr>
          <p:nvPr/>
        </p:nvGraphicFramePr>
        <p:xfrm>
          <a:off x="585627" y="1448656"/>
          <a:ext cx="11394039" cy="5161345"/>
        </p:xfrm>
        <a:graphic>
          <a:graphicData uri="http://schemas.openxmlformats.org/drawingml/2006/table">
            <a:tbl>
              <a:tblPr/>
              <a:tblGrid>
                <a:gridCol w="3798013">
                  <a:extLst>
                    <a:ext uri="{9D8B030D-6E8A-4147-A177-3AD203B41FA5}">
                      <a16:colId xmlns:a16="http://schemas.microsoft.com/office/drawing/2014/main" val="20000"/>
                    </a:ext>
                  </a:extLst>
                </a:gridCol>
                <a:gridCol w="3798013">
                  <a:extLst>
                    <a:ext uri="{9D8B030D-6E8A-4147-A177-3AD203B41FA5}">
                      <a16:colId xmlns:a16="http://schemas.microsoft.com/office/drawing/2014/main" val="20001"/>
                    </a:ext>
                  </a:extLst>
                </a:gridCol>
                <a:gridCol w="3798013">
                  <a:extLst>
                    <a:ext uri="{9D8B030D-6E8A-4147-A177-3AD203B41FA5}">
                      <a16:colId xmlns:a16="http://schemas.microsoft.com/office/drawing/2014/main" val="20002"/>
                    </a:ext>
                  </a:extLst>
                </a:gridCol>
              </a:tblGrid>
              <a:tr h="579656">
                <a:tc>
                  <a:txBody>
                    <a:bodyPr/>
                    <a:lstStyle/>
                    <a:p>
                      <a:r>
                        <a:rPr lang="en-US" sz="2400" dirty="0"/>
                        <a:t>KPI</a:t>
                      </a:r>
                    </a:p>
                  </a:txBody>
                  <a:tcPr anchor="ctr">
                    <a:lnL>
                      <a:noFill/>
                    </a:lnL>
                    <a:lnR>
                      <a:noFill/>
                    </a:lnR>
                    <a:lnT>
                      <a:noFill/>
                    </a:lnT>
                    <a:lnB>
                      <a:noFill/>
                    </a:lnB>
                    <a:noFill/>
                  </a:tcPr>
                </a:tc>
                <a:tc>
                  <a:txBody>
                    <a:bodyPr/>
                    <a:lstStyle/>
                    <a:p>
                      <a:r>
                        <a:rPr lang="en-US" sz="2400"/>
                        <a:t>Description</a:t>
                      </a:r>
                    </a:p>
                  </a:txBody>
                  <a:tcPr anchor="ctr">
                    <a:lnL>
                      <a:noFill/>
                    </a:lnL>
                    <a:lnR>
                      <a:noFill/>
                    </a:lnR>
                    <a:lnT>
                      <a:noFill/>
                    </a:lnT>
                    <a:lnB>
                      <a:noFill/>
                    </a:lnB>
                    <a:noFill/>
                  </a:tcPr>
                </a:tc>
                <a:tc>
                  <a:txBody>
                    <a:bodyPr/>
                    <a:lstStyle/>
                    <a:p>
                      <a:r>
                        <a:rPr lang="en-US" sz="2400"/>
                        <a:t>Example Insight</a:t>
                      </a:r>
                    </a:p>
                  </a:txBody>
                  <a:tcPr anchor="ctr">
                    <a:lnL>
                      <a:noFill/>
                    </a:lnL>
                    <a:lnR>
                      <a:noFill/>
                    </a:lnR>
                    <a:lnT>
                      <a:noFill/>
                    </a:lnT>
                    <a:lnB>
                      <a:noFill/>
                    </a:lnB>
                    <a:noFill/>
                  </a:tcPr>
                </a:tc>
                <a:extLst>
                  <a:ext uri="{0D108BD9-81ED-4DB2-BD59-A6C34878D82A}">
                    <a16:rowId xmlns:a16="http://schemas.microsoft.com/office/drawing/2014/main" val="10000"/>
                  </a:ext>
                </a:extLst>
              </a:tr>
              <a:tr h="1014399">
                <a:tc>
                  <a:txBody>
                    <a:bodyPr/>
                    <a:lstStyle/>
                    <a:p>
                      <a:r>
                        <a:rPr lang="en-US" sz="2400" b="1" dirty="0"/>
                        <a:t>Total Sales </a:t>
                      </a:r>
                      <a:endParaRPr lang="en-US" sz="2400" dirty="0"/>
                    </a:p>
                  </a:txBody>
                  <a:tcPr anchor="ctr">
                    <a:lnL>
                      <a:noFill/>
                    </a:lnL>
                    <a:lnR>
                      <a:noFill/>
                    </a:lnR>
                    <a:lnT>
                      <a:noFill/>
                    </a:lnT>
                    <a:lnB>
                      <a:noFill/>
                    </a:lnB>
                    <a:noFill/>
                  </a:tcPr>
                </a:tc>
                <a:tc>
                  <a:txBody>
                    <a:bodyPr/>
                    <a:lstStyle/>
                    <a:p>
                      <a:r>
                        <a:rPr lang="en-US" sz="2400"/>
                        <a:t>Total dollar value of products sold</a:t>
                      </a:r>
                    </a:p>
                  </a:txBody>
                  <a:tcPr anchor="ctr">
                    <a:lnL>
                      <a:noFill/>
                    </a:lnL>
                    <a:lnR>
                      <a:noFill/>
                    </a:lnR>
                    <a:lnT>
                      <a:noFill/>
                    </a:lnT>
                    <a:lnB>
                      <a:noFill/>
                    </a:lnB>
                    <a:noFill/>
                  </a:tcPr>
                </a:tc>
                <a:tc>
                  <a:txBody>
                    <a:bodyPr/>
                    <a:lstStyle/>
                    <a:p>
                      <a:r>
                        <a:rPr lang="en-US" sz="2400" dirty="0"/>
                        <a:t>"Sales peaked in Q4 due to holiday season."</a:t>
                      </a:r>
                    </a:p>
                  </a:txBody>
                  <a:tcPr anchor="ctr">
                    <a:lnL>
                      <a:noFill/>
                    </a:lnL>
                    <a:lnR>
                      <a:noFill/>
                    </a:lnR>
                    <a:lnT>
                      <a:noFill/>
                    </a:lnT>
                    <a:lnB>
                      <a:noFill/>
                    </a:lnB>
                    <a:noFill/>
                  </a:tcPr>
                </a:tc>
                <a:extLst>
                  <a:ext uri="{0D108BD9-81ED-4DB2-BD59-A6C34878D82A}">
                    <a16:rowId xmlns:a16="http://schemas.microsoft.com/office/drawing/2014/main" val="10001"/>
                  </a:ext>
                </a:extLst>
              </a:tr>
              <a:tr h="1014399">
                <a:tc>
                  <a:txBody>
                    <a:bodyPr/>
                    <a:lstStyle/>
                    <a:p>
                      <a:r>
                        <a:rPr lang="en-US" sz="2400" b="1"/>
                        <a:t>Sales by Product Category</a:t>
                      </a:r>
                      <a:endParaRPr lang="en-US" sz="2400"/>
                    </a:p>
                  </a:txBody>
                  <a:tcPr anchor="ctr">
                    <a:lnL>
                      <a:noFill/>
                    </a:lnL>
                    <a:lnR>
                      <a:noFill/>
                    </a:lnR>
                    <a:lnT>
                      <a:noFill/>
                    </a:lnT>
                    <a:lnB>
                      <a:noFill/>
                    </a:lnB>
                    <a:noFill/>
                  </a:tcPr>
                </a:tc>
                <a:tc>
                  <a:txBody>
                    <a:bodyPr/>
                    <a:lstStyle/>
                    <a:p>
                      <a:r>
                        <a:rPr lang="en-US" sz="2400"/>
                        <a:t>Breakdown of revenue per category (e.g., bikes, accessories)</a:t>
                      </a:r>
                    </a:p>
                  </a:txBody>
                  <a:tcPr anchor="ctr">
                    <a:lnL>
                      <a:noFill/>
                    </a:lnL>
                    <a:lnR>
                      <a:noFill/>
                    </a:lnR>
                    <a:lnT>
                      <a:noFill/>
                    </a:lnT>
                    <a:lnB>
                      <a:noFill/>
                    </a:lnB>
                    <a:noFill/>
                  </a:tcPr>
                </a:tc>
                <a:tc>
                  <a:txBody>
                    <a:bodyPr/>
                    <a:lstStyle/>
                    <a:p>
                      <a:r>
                        <a:rPr lang="en-US" sz="2400" dirty="0"/>
                        <a:t>"Mountain Bikes contribute 40% of total sales."</a:t>
                      </a:r>
                    </a:p>
                  </a:txBody>
                  <a:tcPr anchor="ctr">
                    <a:lnL>
                      <a:noFill/>
                    </a:lnL>
                    <a:lnR>
                      <a:noFill/>
                    </a:lnR>
                    <a:lnT>
                      <a:noFill/>
                    </a:lnT>
                    <a:lnB>
                      <a:noFill/>
                    </a:lnB>
                    <a:noFill/>
                  </a:tcPr>
                </a:tc>
                <a:extLst>
                  <a:ext uri="{0D108BD9-81ED-4DB2-BD59-A6C34878D82A}">
                    <a16:rowId xmlns:a16="http://schemas.microsoft.com/office/drawing/2014/main" val="10002"/>
                  </a:ext>
                </a:extLst>
              </a:tr>
              <a:tr h="777805">
                <a:tc>
                  <a:txBody>
                    <a:bodyPr/>
                    <a:lstStyle/>
                    <a:p>
                      <a:r>
                        <a:rPr lang="en-US" sz="2400" b="1"/>
                        <a:t>Sales by Region/Country</a:t>
                      </a:r>
                      <a:endParaRPr lang="en-US" sz="2400"/>
                    </a:p>
                  </a:txBody>
                  <a:tcPr anchor="ctr">
                    <a:lnL>
                      <a:noFill/>
                    </a:lnL>
                    <a:lnR>
                      <a:noFill/>
                    </a:lnR>
                    <a:lnT>
                      <a:noFill/>
                    </a:lnT>
                    <a:lnB>
                      <a:noFill/>
                    </a:lnB>
                    <a:noFill/>
                  </a:tcPr>
                </a:tc>
                <a:tc>
                  <a:txBody>
                    <a:bodyPr/>
                    <a:lstStyle/>
                    <a:p>
                      <a:r>
                        <a:rPr lang="en-US" sz="2400"/>
                        <a:t>Compare performance by geography</a:t>
                      </a:r>
                    </a:p>
                  </a:txBody>
                  <a:tcPr anchor="ctr">
                    <a:lnL>
                      <a:noFill/>
                    </a:lnL>
                    <a:lnR>
                      <a:noFill/>
                    </a:lnR>
                    <a:lnT>
                      <a:noFill/>
                    </a:lnT>
                    <a:lnB>
                      <a:noFill/>
                    </a:lnB>
                    <a:noFill/>
                  </a:tcPr>
                </a:tc>
                <a:tc>
                  <a:txBody>
                    <a:bodyPr/>
                    <a:lstStyle/>
                    <a:p>
                      <a:r>
                        <a:rPr lang="en-US" sz="2400" dirty="0"/>
                        <a:t>"North America drives 70% of sales."</a:t>
                      </a:r>
                    </a:p>
                  </a:txBody>
                  <a:tcPr anchor="ctr">
                    <a:lnL>
                      <a:noFill/>
                    </a:lnL>
                    <a:lnR>
                      <a:noFill/>
                    </a:lnR>
                    <a:lnT>
                      <a:noFill/>
                    </a:lnT>
                    <a:lnB>
                      <a:noFill/>
                    </a:lnB>
                    <a:noFill/>
                  </a:tcPr>
                </a:tc>
                <a:extLst>
                  <a:ext uri="{0D108BD9-81ED-4DB2-BD59-A6C34878D82A}">
                    <a16:rowId xmlns:a16="http://schemas.microsoft.com/office/drawing/2014/main" val="10003"/>
                  </a:ext>
                </a:extLst>
              </a:tr>
              <a:tr h="777805">
                <a:tc>
                  <a:txBody>
                    <a:bodyPr/>
                    <a:lstStyle/>
                    <a:p>
                      <a:endParaRPr lang="en-US" sz="2400" dirty="0"/>
                    </a:p>
                  </a:txBody>
                  <a:tcPr anchor="ctr">
                    <a:lnL>
                      <a:noFill/>
                    </a:lnL>
                    <a:lnR>
                      <a:noFill/>
                    </a:lnR>
                    <a:lnT>
                      <a:noFill/>
                    </a:lnT>
                    <a:lnB>
                      <a:noFill/>
                    </a:lnB>
                    <a:noFill/>
                  </a:tcPr>
                </a:tc>
                <a:tc>
                  <a:txBody>
                    <a:bodyPr/>
                    <a:lstStyle/>
                    <a:p>
                      <a:endParaRPr lang="en-US" sz="2400" dirty="0"/>
                    </a:p>
                  </a:txBody>
                  <a:tcPr anchor="ctr">
                    <a:lnL>
                      <a:noFill/>
                    </a:lnL>
                    <a:lnR>
                      <a:noFill/>
                    </a:lnR>
                    <a:lnT>
                      <a:noFill/>
                    </a:lnT>
                    <a:lnB>
                      <a:noFill/>
                    </a:lnB>
                    <a:noFill/>
                  </a:tcPr>
                </a:tc>
                <a:tc>
                  <a:txBody>
                    <a:bodyPr/>
                    <a:lstStyle/>
                    <a:p>
                      <a:endParaRPr lang="en-US" sz="2400" dirty="0"/>
                    </a:p>
                  </a:txBody>
                  <a:tcPr anchor="ctr">
                    <a:lnL>
                      <a:noFill/>
                    </a:lnL>
                    <a:lnR>
                      <a:noFill/>
                    </a:lnR>
                    <a:lnT>
                      <a:noFill/>
                    </a:lnT>
                    <a:lnB>
                      <a:noFill/>
                    </a:lnB>
                    <a:noFill/>
                  </a:tcPr>
                </a:tc>
                <a:extLst>
                  <a:ext uri="{0D108BD9-81ED-4DB2-BD59-A6C34878D82A}">
                    <a16:rowId xmlns:a16="http://schemas.microsoft.com/office/drawing/2014/main" val="10004"/>
                  </a:ext>
                </a:extLst>
              </a:tr>
              <a:tr h="777805">
                <a:tc>
                  <a:txBody>
                    <a:bodyPr/>
                    <a:lstStyle/>
                    <a:p>
                      <a:endParaRPr lang="en-US" sz="2400" dirty="0"/>
                    </a:p>
                  </a:txBody>
                  <a:tcPr anchor="ctr">
                    <a:lnL>
                      <a:noFill/>
                    </a:lnL>
                    <a:lnR>
                      <a:noFill/>
                    </a:lnR>
                    <a:lnT>
                      <a:noFill/>
                    </a:lnT>
                    <a:lnB>
                      <a:noFill/>
                    </a:lnB>
                    <a:noFill/>
                  </a:tcPr>
                </a:tc>
                <a:tc>
                  <a:txBody>
                    <a:bodyPr/>
                    <a:lstStyle/>
                    <a:p>
                      <a:endParaRPr lang="en-US" sz="2400"/>
                    </a:p>
                  </a:txBody>
                  <a:tcPr anchor="ctr">
                    <a:lnL>
                      <a:noFill/>
                    </a:lnL>
                    <a:lnR>
                      <a:noFill/>
                    </a:lnR>
                    <a:lnT>
                      <a:noFill/>
                    </a:lnT>
                    <a:lnB>
                      <a:noFill/>
                    </a:lnB>
                    <a:noFill/>
                  </a:tcPr>
                </a:tc>
                <a:tc>
                  <a:txBody>
                    <a:bodyPr/>
                    <a:lstStyle/>
                    <a:p>
                      <a:endParaRPr lang="en-US" sz="2400" dirty="0"/>
                    </a:p>
                  </a:txBody>
                  <a:tcPr anchor="ctr">
                    <a:lnL>
                      <a:noFill/>
                    </a:lnL>
                    <a:lnR>
                      <a:noFill/>
                    </a:lnR>
                    <a:lnT>
                      <a:noFill/>
                    </a:lnT>
                    <a:lnB>
                      <a:noFill/>
                    </a:lnB>
                    <a:noFill/>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838200" y="2217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935"/>
            <a:ext cx="10515600" cy="1875623"/>
          </a:xfrm>
        </p:spPr>
        <p:txBody>
          <a:bodyPr/>
          <a:lstStyle/>
          <a:p>
            <a:r>
              <a:rPr lang="en-US" dirty="0">
                <a:solidFill>
                  <a:srgbClr val="0070C0"/>
                </a:solidFill>
                <a:latin typeface="Algerian" panose="04020705040A02060702" pitchFamily="82" charset="0"/>
              </a:rPr>
              <a:t>EXCEL DASHBOARD</a:t>
            </a:r>
          </a:p>
        </p:txBody>
      </p:sp>
      <p:pic>
        <p:nvPicPr>
          <p:cNvPr id="5" name="Content Placeholder 4"/>
          <p:cNvPicPr>
            <a:picLocks noGrp="1" noChangeAspect="1"/>
          </p:cNvPicPr>
          <p:nvPr>
            <p:ph idx="1"/>
          </p:nvPr>
        </p:nvPicPr>
        <p:blipFill>
          <a:blip r:embed="rId2"/>
          <a:stretch>
            <a:fillRect/>
          </a:stretch>
        </p:blipFill>
        <p:spPr>
          <a:xfrm>
            <a:off x="184935" y="1345916"/>
            <a:ext cx="11390609" cy="5512084"/>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Algerian" panose="04020705040A02060702" pitchFamily="82" charset="0"/>
              </a:rPr>
              <a:t>TABLEAU DASHBOARD</a:t>
            </a:r>
          </a:p>
        </p:txBody>
      </p:sp>
      <p:pic>
        <p:nvPicPr>
          <p:cNvPr id="5" name="Content Placeholder 4"/>
          <p:cNvPicPr>
            <a:picLocks noGrp="1" noChangeAspect="1"/>
          </p:cNvPicPr>
          <p:nvPr>
            <p:ph idx="1"/>
          </p:nvPr>
        </p:nvPicPr>
        <p:blipFill>
          <a:blip r:embed="rId2"/>
          <a:stretch>
            <a:fillRect/>
          </a:stretch>
        </p:blipFill>
        <p:spPr>
          <a:xfrm>
            <a:off x="719192" y="1613043"/>
            <a:ext cx="10777590" cy="513707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7859"/>
            <a:ext cx="10515599" cy="1325563"/>
          </a:xfrm>
        </p:spPr>
        <p:txBody>
          <a:bodyPr/>
          <a:lstStyle/>
          <a:p>
            <a:br>
              <a:rPr lang="en-US" dirty="0">
                <a:latin typeface="Algerian" panose="04020705040A02060702" pitchFamily="82" charset="0"/>
              </a:rPr>
            </a:br>
            <a:r>
              <a:rPr lang="en-US" dirty="0">
                <a:solidFill>
                  <a:srgbClr val="0070C0"/>
                </a:solidFill>
                <a:latin typeface="Algerian" panose="04020705040A02060702" pitchFamily="82" charset="0"/>
              </a:rPr>
              <a:t>POWER BI DASHBOARD</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79741" y="1407559"/>
            <a:ext cx="11894161" cy="55891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latin typeface="Algerian" panose="04020705040A02060702" pitchFamily="82" charset="0"/>
              </a:rPr>
              <a:t>SQL QUERIES</a:t>
            </a:r>
          </a:p>
        </p:txBody>
      </p:sp>
      <p:sp>
        <p:nvSpPr>
          <p:cNvPr id="3" name="Content Placeholder 2"/>
          <p:cNvSpPr>
            <a:spLocks noGrp="1"/>
          </p:cNvSpPr>
          <p:nvPr>
            <p:ph idx="1"/>
          </p:nvPr>
        </p:nvSpPr>
        <p:spPr>
          <a:xfrm>
            <a:off x="838200" y="1356189"/>
            <a:ext cx="10515600" cy="4820774"/>
          </a:xfrm>
        </p:spPr>
        <p:txBody>
          <a:bodyPr>
            <a:normAutofit lnSpcReduction="10000"/>
          </a:bodyPr>
          <a:lstStyle/>
          <a:p>
            <a:endParaRPr lang="en-US" dirty="0"/>
          </a:p>
          <a:p>
            <a:r>
              <a:rPr lang="en-US" b="1" dirty="0">
                <a:solidFill>
                  <a:srgbClr val="002060"/>
                </a:solidFill>
              </a:rPr>
              <a:t>Product wise customer wise </a:t>
            </a:r>
            <a:r>
              <a:rPr lang="en-US" b="1" dirty="0" err="1">
                <a:solidFill>
                  <a:srgbClr val="002060"/>
                </a:solidFill>
              </a:rPr>
              <a:t>orderdate,shipdate,duedate</a:t>
            </a:r>
            <a:r>
              <a:rPr lang="en-US" b="1" dirty="0">
                <a:solidFill>
                  <a:srgbClr val="002060"/>
                </a:solidFill>
              </a:rPr>
              <a:t>:</a:t>
            </a:r>
          </a:p>
          <a:p>
            <a:pPr marL="0" indent="0">
              <a:buNone/>
            </a:pPr>
            <a:endParaRPr lang="en-US" dirty="0"/>
          </a:p>
          <a:p>
            <a:pPr marL="0" indent="0">
              <a:buNone/>
            </a:pPr>
            <a:r>
              <a:rPr lang="en-US" dirty="0"/>
              <a:t>   select    </a:t>
            </a:r>
          </a:p>
          <a:p>
            <a:r>
              <a:rPr lang="en-US" dirty="0"/>
              <a:t> </a:t>
            </a:r>
            <a:r>
              <a:rPr lang="en-US" dirty="0" err="1"/>
              <a:t>productname</a:t>
            </a:r>
            <a:r>
              <a:rPr lang="en-US" dirty="0"/>
              <a:t>, </a:t>
            </a:r>
            <a:r>
              <a:rPr lang="en-US" dirty="0" err="1"/>
              <a:t>customername</a:t>
            </a:r>
            <a:r>
              <a:rPr lang="en-US" dirty="0"/>
              <a:t>,</a:t>
            </a:r>
          </a:p>
          <a:p>
            <a:r>
              <a:rPr lang="en-US" dirty="0" err="1"/>
              <a:t>orderDate</a:t>
            </a:r>
            <a:r>
              <a:rPr lang="en-US" dirty="0"/>
              <a:t>, </a:t>
            </a:r>
          </a:p>
          <a:p>
            <a:r>
              <a:rPr lang="en-US" dirty="0" err="1"/>
              <a:t>shipDate</a:t>
            </a:r>
            <a:r>
              <a:rPr lang="en-US" dirty="0"/>
              <a:t>,    </a:t>
            </a:r>
          </a:p>
          <a:p>
            <a:r>
              <a:rPr lang="en-US" dirty="0" err="1"/>
              <a:t>dueDatefrom</a:t>
            </a:r>
            <a:r>
              <a:rPr lang="en-US" dirty="0"/>
              <a:t> books</a:t>
            </a:r>
          </a:p>
          <a:p>
            <a:r>
              <a:rPr lang="en-US" dirty="0"/>
              <a:t>order by </a:t>
            </a:r>
            <a:r>
              <a:rPr lang="en-US" dirty="0" err="1"/>
              <a:t>Productname</a:t>
            </a:r>
            <a:r>
              <a:rPr lang="en-US" dirty="0"/>
              <a:t>, </a:t>
            </a:r>
          </a:p>
          <a:p>
            <a:r>
              <a:rPr lang="en-US" dirty="0" err="1"/>
              <a:t>Customername</a:t>
            </a:r>
            <a:r>
              <a:rPr lang="en-US" dirty="0"/>
              <a:t>, </a:t>
            </a:r>
            <a:r>
              <a:rPr lang="en-US" dirty="0" err="1"/>
              <a:t>OrderDate</a:t>
            </a:r>
            <a:r>
              <a:rPr lang="en-US" dirty="0"/>
              <a:t>;</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4610" y="2896939"/>
            <a:ext cx="5044077" cy="32800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57" y="308225"/>
            <a:ext cx="11138043" cy="5868738"/>
          </a:xfrm>
        </p:spPr>
        <p:txBody>
          <a:bodyPr>
            <a:normAutofit fontScale="92500" lnSpcReduction="10000"/>
          </a:bodyPr>
          <a:lstStyle/>
          <a:p>
            <a:r>
              <a:rPr lang="en-US" dirty="0"/>
              <a:t> </a:t>
            </a:r>
            <a:r>
              <a:rPr lang="en-US" b="1" dirty="0">
                <a:solidFill>
                  <a:schemeClr val="accent1">
                    <a:lumMod val="50000"/>
                  </a:schemeClr>
                </a:solidFill>
              </a:rPr>
              <a:t>Year wise Total sales and Total production :</a:t>
            </a:r>
          </a:p>
          <a:p>
            <a:pPr marL="0" indent="0">
              <a:buNone/>
            </a:pPr>
            <a:r>
              <a:rPr lang="en-US" dirty="0"/>
              <a:t>   select    years,     </a:t>
            </a:r>
          </a:p>
          <a:p>
            <a:r>
              <a:rPr lang="en-US" dirty="0"/>
              <a:t>sum(sales) as </a:t>
            </a:r>
            <a:r>
              <a:rPr lang="en-US" dirty="0" err="1"/>
              <a:t>total_sales</a:t>
            </a:r>
            <a:r>
              <a:rPr lang="en-US" dirty="0"/>
              <a:t>,    </a:t>
            </a:r>
          </a:p>
          <a:p>
            <a:r>
              <a:rPr lang="en-US" dirty="0"/>
              <a:t>sum(</a:t>
            </a:r>
            <a:r>
              <a:rPr lang="en-US" dirty="0" err="1"/>
              <a:t>productioncost</a:t>
            </a:r>
            <a:r>
              <a:rPr lang="en-US" dirty="0"/>
              <a:t>) as</a:t>
            </a:r>
          </a:p>
          <a:p>
            <a:r>
              <a:rPr lang="en-US" dirty="0"/>
              <a:t> </a:t>
            </a:r>
            <a:r>
              <a:rPr lang="en-US" dirty="0" err="1"/>
              <a:t>total_production_cost</a:t>
            </a:r>
            <a:r>
              <a:rPr lang="en-US" dirty="0"/>
              <a:t> from books</a:t>
            </a:r>
          </a:p>
          <a:p>
            <a:r>
              <a:rPr lang="en-US" dirty="0"/>
              <a:t>group by Years orders by years</a:t>
            </a:r>
          </a:p>
          <a:p>
            <a:endParaRPr lang="en-US" dirty="0"/>
          </a:p>
          <a:p>
            <a:r>
              <a:rPr lang="en-US" b="1" dirty="0">
                <a:solidFill>
                  <a:srgbClr val="002060"/>
                </a:solidFill>
              </a:rPr>
              <a:t>Sales wise top 10 customers:</a:t>
            </a:r>
          </a:p>
          <a:p>
            <a:r>
              <a:rPr lang="en-US" dirty="0"/>
              <a:t>select </a:t>
            </a:r>
            <a:r>
              <a:rPr lang="en-US" dirty="0" err="1"/>
              <a:t>customername</a:t>
            </a:r>
            <a:r>
              <a:rPr lang="en-US" dirty="0"/>
              <a:t>,    </a:t>
            </a:r>
          </a:p>
          <a:p>
            <a:r>
              <a:rPr lang="en-US" dirty="0"/>
              <a:t> sum(sales) as </a:t>
            </a:r>
            <a:r>
              <a:rPr lang="en-US" dirty="0" err="1"/>
              <a:t>total_sales</a:t>
            </a:r>
            <a:r>
              <a:rPr lang="en-US" dirty="0"/>
              <a:t> from books </a:t>
            </a:r>
          </a:p>
          <a:p>
            <a:r>
              <a:rPr lang="en-US" dirty="0"/>
              <a:t>group by </a:t>
            </a:r>
            <a:r>
              <a:rPr lang="en-US" dirty="0" err="1"/>
              <a:t>Customername</a:t>
            </a:r>
            <a:r>
              <a:rPr lang="en-US" dirty="0"/>
              <a:t> </a:t>
            </a:r>
          </a:p>
          <a:p>
            <a:r>
              <a:rPr lang="en-US" dirty="0"/>
              <a:t>order by </a:t>
            </a:r>
            <a:r>
              <a:rPr lang="en-US" dirty="0" err="1"/>
              <a:t>Total_Sales</a:t>
            </a:r>
            <a:r>
              <a:rPr lang="en-US" dirty="0"/>
              <a:t> </a:t>
            </a:r>
          </a:p>
          <a:p>
            <a:r>
              <a:rPr lang="en-US" dirty="0"/>
              <a:t>Desc limit 10;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508" y="308225"/>
            <a:ext cx="3884487" cy="251716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6557" y="2953285"/>
            <a:ext cx="4654194" cy="37660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latin typeface="Algerian" panose="04020705040A02060702" pitchFamily="82" charset="0"/>
              </a:rPr>
              <a:t>Project SUMMARY</a:t>
            </a:r>
            <a:br>
              <a:rPr lang="en-US" dirty="0">
                <a:solidFill>
                  <a:srgbClr val="0070C0"/>
                </a:solidFill>
                <a:latin typeface="Algerian" panose="04020705040A02060702" pitchFamily="82" charset="0"/>
              </a:rPr>
            </a:br>
            <a:br>
              <a:rPr lang="en-US" sz="2800" b="1" dirty="0">
                <a:solidFill>
                  <a:schemeClr val="tx1"/>
                </a:solidFill>
                <a:latin typeface="Bell MT" panose="02020503060305020303" pitchFamily="18" charset="0"/>
                <a:cs typeface="Bell MT" panose="02020503060305020303" pitchFamily="18" charset="0"/>
              </a:rPr>
            </a:br>
            <a:endParaRPr lang="en-US" sz="2800" b="1" dirty="0">
              <a:solidFill>
                <a:schemeClr val="tx1"/>
              </a:solidFill>
              <a:latin typeface="Bell MT" panose="02020503060305020303" pitchFamily="18" charset="0"/>
              <a:cs typeface="Bell MT" panose="02020503060305020303" pitchFamily="18" charset="0"/>
            </a:endParaRPr>
          </a:p>
        </p:txBody>
      </p:sp>
      <p:sp>
        <p:nvSpPr>
          <p:cNvPr id="3" name="Content Placeholder 2"/>
          <p:cNvSpPr>
            <a:spLocks noGrp="1"/>
          </p:cNvSpPr>
          <p:nvPr>
            <p:ph idx="1"/>
          </p:nvPr>
        </p:nvSpPr>
        <p:spPr>
          <a:xfrm>
            <a:off x="838200" y="1034415"/>
            <a:ext cx="10515600" cy="5515610"/>
          </a:xfrm>
        </p:spPr>
        <p:txBody>
          <a:bodyPr>
            <a:normAutofit fontScale="87500" lnSpcReduction="10000"/>
          </a:bodyPr>
          <a:lstStyle/>
          <a:p>
            <a:pPr marL="0" indent="0">
              <a:buNone/>
            </a:pPr>
            <a:r>
              <a:rPr lang="en-US" sz="3000" b="1" dirty="0">
                <a:latin typeface="Bell MT" panose="02020503060305020303" pitchFamily="18" charset="0"/>
                <a:cs typeface="Bell MT" panose="02020503060305020303" pitchFamily="18" charset="0"/>
                <a:sym typeface="+mn-ea"/>
              </a:rPr>
              <a:t>Conclusion</a:t>
            </a:r>
          </a:p>
          <a:p>
            <a:r>
              <a:rPr lang="en-US" altLang="en-US" sz="2500" dirty="0"/>
              <a:t>The Adventure Works project enabled us to develop deep into the company’s operations through a data-driven lens, highlighting several dimensions of performance and growth. By leveraging powerful analytical tools and techniques, we derived meaningful insights that reflect the company’s trajectory and areas of opportunity.</a:t>
            </a:r>
          </a:p>
          <a:p>
            <a:pPr marL="0" indent="0">
              <a:buNone/>
            </a:pPr>
            <a:endParaRPr lang="en-US" altLang="en-US" sz="2500" b="1" dirty="0">
              <a:latin typeface="Bell MT" panose="02020503060305020303" pitchFamily="18" charset="0"/>
              <a:cs typeface="Bell MT" panose="02020503060305020303" pitchFamily="18" charset="0"/>
            </a:endParaRPr>
          </a:p>
          <a:p>
            <a:pPr marL="0" indent="0">
              <a:buNone/>
            </a:pPr>
            <a:r>
              <a:rPr lang="en-US" altLang="en-US" sz="3000" b="1" dirty="0">
                <a:latin typeface="Bell MT" panose="02020503060305020303" pitchFamily="18" charset="0"/>
                <a:cs typeface="Bell MT" panose="02020503060305020303" pitchFamily="18" charset="0"/>
              </a:rPr>
              <a:t>Key Learnings</a:t>
            </a:r>
          </a:p>
          <a:p>
            <a:pPr marL="0" indent="0">
              <a:buNone/>
            </a:pPr>
            <a:r>
              <a:rPr lang="en-US" altLang="en-US" sz="2500" b="1" dirty="0">
                <a:latin typeface="Calibri" panose="020F0502020204030204" charset="0"/>
                <a:cs typeface="Calibri" panose="020F0502020204030204" charset="0"/>
              </a:rPr>
              <a:t>1</a:t>
            </a:r>
            <a:r>
              <a:rPr lang="en-US" altLang="en-US" sz="2500" b="1" dirty="0">
                <a:latin typeface="Bell MT" panose="02020503060305020303" pitchFamily="18" charset="0"/>
                <a:cs typeface="Bell MT" panose="02020503060305020303" pitchFamily="18" charset="0"/>
              </a:rPr>
              <a:t>.   </a:t>
            </a:r>
            <a:r>
              <a:rPr lang="en-US" altLang="en-US" sz="2500" b="1" dirty="0">
                <a:latin typeface="Calibri" panose="020F0502020204030204" charset="0"/>
                <a:cs typeface="Calibri" panose="020F0502020204030204" charset="0"/>
              </a:rPr>
              <a:t>U</a:t>
            </a:r>
            <a:r>
              <a:rPr lang="en-US" altLang="en-US" sz="2500" b="1" dirty="0">
                <a:cs typeface="+mn-lt"/>
              </a:rPr>
              <a:t>nderstanding Sales Trends and Market Performance:</a:t>
            </a:r>
          </a:p>
          <a:p>
            <a:pPr marL="0" indent="0">
              <a:buNone/>
            </a:pPr>
            <a:r>
              <a:rPr lang="en-US" altLang="en-US" sz="2500" dirty="0">
                <a:cs typeface="+mn-lt"/>
              </a:rPr>
              <a:t>By analyzing year-wise total sales and production costs.The data revealed how sales have progressed over time across regions, helping us evaluate market penetration and seasonal demand. This enabled a clear understanding of which years were most profitable and how production costs impacted overall margins.</a:t>
            </a:r>
          </a:p>
          <a:p>
            <a:pPr marL="0" indent="0">
              <a:buNone/>
            </a:pPr>
            <a:r>
              <a:rPr lang="en-US" altLang="en-US" sz="2500" b="1" dirty="0">
                <a:cs typeface="+mn-lt"/>
              </a:rPr>
              <a:t>2.   Identifying High-Value Customers:</a:t>
            </a:r>
          </a:p>
          <a:p>
            <a:pPr marL="0" indent="0">
              <a:buNone/>
            </a:pPr>
            <a:r>
              <a:rPr lang="en-US" altLang="en-US" sz="2500" dirty="0">
                <a:cs typeface="+mn-lt"/>
              </a:rPr>
              <a:t>Through SQL queries and dashboards, we discovered the top 10 customers based on sales volume. This insight is vital for customer relationship management and strategic targeting. Knowing which customers contribute most to revenue.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625</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Algerian</vt:lpstr>
      <vt:lpstr>Arial</vt:lpstr>
      <vt:lpstr>Bahnschrift</vt:lpstr>
      <vt:lpstr>Bell MT</vt:lpstr>
      <vt:lpstr>Biome</vt:lpstr>
      <vt:lpstr>Calibri</vt:lpstr>
      <vt:lpstr>Calibri Light</vt:lpstr>
      <vt:lpstr>SegoeUI</vt:lpstr>
      <vt:lpstr>Office Theme</vt:lpstr>
      <vt:lpstr>PowerPoint Presentation</vt:lpstr>
      <vt:lpstr>INTRODUCTION</vt:lpstr>
      <vt:lpstr>KPI’S AND INSIGHTS</vt:lpstr>
      <vt:lpstr>EXCEL DASHBOARD</vt:lpstr>
      <vt:lpstr>TABLEAU DASHBOARD</vt:lpstr>
      <vt:lpstr> POWER BI DASHBOARD</vt:lpstr>
      <vt:lpstr>SQL QUERIES</vt:lpstr>
      <vt:lpstr>PowerPoint Presentation</vt:lpstr>
      <vt:lpstr>Project SUMMARY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Suchitra D</dc:creator>
  <cp:lastModifiedBy>shivam battinwar</cp:lastModifiedBy>
  <cp:revision>6</cp:revision>
  <dcterms:created xsi:type="dcterms:W3CDTF">2025-04-06T15:26:00Z</dcterms:created>
  <dcterms:modified xsi:type="dcterms:W3CDTF">2025-10-16T17:31:18Z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792D3F1D80AC47C48823F4E96D73E9C3_12</vt:lpwstr>
  </property>
  <property fmtid="{D5CDD505-2E9C-101B-9397-08002B2CF9AE}" pid="3" name="KSOProductBuildVer">
    <vt:lpwstr>1033-12.2.0.20782</vt:lpwstr>
  </property>
</Properties>
</file>