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9144000" cy="5143500" type="screen16x9"/>
  <p:notesSz cx="6858000" cy="9144000"/>
  <p:embeddedFontLst>
    <p:embeddedFont>
      <p:font typeface="Lato" panose="020F0502020204030203" pitchFamily="34" charset="0"/>
      <p:regular r:id="rId17"/>
      <p:bold r:id="rId18"/>
      <p:italic r:id="rId19"/>
      <p:boldItalic r:id="rId20"/>
    </p:embeddedFont>
    <p:embeddedFont>
      <p:font typeface="Raleway"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520" y="5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a474d864a8_0_4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a474d864a8_0_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a474d864a8_3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a474d864a8_3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a474d864a8_3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a474d864a8_3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a474d864a8_3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a474d864a8_3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GB" sz="1200">
                <a:latin typeface="Times New Roman"/>
                <a:ea typeface="Times New Roman"/>
                <a:cs typeface="Times New Roman"/>
                <a:sym typeface="Times New Roman"/>
              </a:rPr>
              <a:t>TITLE</a:t>
            </a:r>
            <a:endParaRPr sz="1200">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GB" sz="1200">
                <a:latin typeface="Times New Roman"/>
                <a:ea typeface="Times New Roman"/>
                <a:cs typeface="Times New Roman"/>
                <a:sym typeface="Times New Roman"/>
              </a:rPr>
              <a:t>CERTIFIED PROBABILITY</a:t>
            </a:r>
            <a:endParaRPr sz="1200">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GB" sz="1200">
                <a:latin typeface="Times New Roman"/>
                <a:ea typeface="Times New Roman"/>
                <a:cs typeface="Times New Roman"/>
                <a:sym typeface="Times New Roman"/>
              </a:rPr>
              <a:t>DENIED PROBABILITY</a:t>
            </a:r>
            <a:endParaRPr sz="1200">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GB" sz="1200">
                <a:latin typeface="Times New Roman"/>
                <a:ea typeface="Times New Roman"/>
                <a:cs typeface="Times New Roman"/>
                <a:sym typeface="Times New Roman"/>
              </a:rPr>
              <a:t>California Petitioners </a:t>
            </a:r>
            <a:endParaRPr sz="1200">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GB" sz="1200">
                <a:latin typeface="Times New Roman"/>
                <a:ea typeface="Times New Roman"/>
                <a:cs typeface="Times New Roman"/>
                <a:sym typeface="Times New Roman"/>
              </a:rPr>
              <a:t>93.83%</a:t>
            </a:r>
            <a:endParaRPr sz="1200">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GB" sz="1200">
                <a:latin typeface="Times New Roman"/>
                <a:ea typeface="Times New Roman"/>
                <a:cs typeface="Times New Roman"/>
                <a:sym typeface="Times New Roman"/>
              </a:rPr>
              <a:t>0.47%</a:t>
            </a:r>
            <a:endParaRPr sz="1200">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GB" sz="1200">
                <a:latin typeface="Times New Roman"/>
                <a:ea typeface="Times New Roman"/>
                <a:cs typeface="Times New Roman"/>
                <a:sym typeface="Times New Roman"/>
              </a:rPr>
              <a:t>New York City Petitioners</a:t>
            </a:r>
            <a:endParaRPr sz="1200">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GB" sz="1200">
                <a:latin typeface="Times New Roman"/>
                <a:ea typeface="Times New Roman"/>
                <a:cs typeface="Times New Roman"/>
                <a:sym typeface="Times New Roman"/>
              </a:rPr>
              <a:t>92.20%</a:t>
            </a:r>
            <a:endParaRPr sz="1200">
              <a:latin typeface="Times New Roman"/>
              <a:ea typeface="Times New Roman"/>
              <a:cs typeface="Times New Roman"/>
              <a:sym typeface="Times New Roman"/>
            </a:endParaRPr>
          </a:p>
          <a:p>
            <a:pPr marL="0" lvl="0" indent="177800" algn="l" rtl="0">
              <a:lnSpc>
                <a:spcPct val="115000"/>
              </a:lnSpc>
              <a:spcBef>
                <a:spcPts val="1200"/>
              </a:spcBef>
              <a:spcAft>
                <a:spcPts val="0"/>
              </a:spcAft>
              <a:buNone/>
            </a:pPr>
            <a:r>
              <a:rPr lang="en-GB" sz="1200">
                <a:latin typeface="Times New Roman"/>
                <a:ea typeface="Times New Roman"/>
                <a:cs typeface="Times New Roman"/>
                <a:sym typeface="Times New Roman"/>
              </a:rPr>
              <a:t>1.001%</a:t>
            </a:r>
            <a:endParaRPr sz="1200">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GB"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GB" sz="1200">
                <a:latin typeface="Times New Roman"/>
                <a:ea typeface="Times New Roman"/>
                <a:cs typeface="Times New Roman"/>
                <a:sym typeface="Times New Roman"/>
              </a:rPr>
              <a:t>Software Developers, Application-Petitioners</a:t>
            </a:r>
            <a:endParaRPr sz="1200">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GB" sz="1200">
                <a:latin typeface="Times New Roman"/>
                <a:ea typeface="Times New Roman"/>
                <a:cs typeface="Times New Roman"/>
                <a:sym typeface="Times New Roman"/>
              </a:rPr>
              <a:t>94.44%</a:t>
            </a:r>
            <a:endParaRPr sz="1200">
              <a:latin typeface="Times New Roman"/>
              <a:ea typeface="Times New Roman"/>
              <a:cs typeface="Times New Roman"/>
              <a:sym typeface="Times New Roman"/>
            </a:endParaRPr>
          </a:p>
          <a:p>
            <a:pPr marL="0" lvl="0" indent="177800" algn="l" rtl="0">
              <a:lnSpc>
                <a:spcPct val="115000"/>
              </a:lnSpc>
              <a:spcBef>
                <a:spcPts val="1200"/>
              </a:spcBef>
              <a:spcAft>
                <a:spcPts val="0"/>
              </a:spcAft>
              <a:buNone/>
            </a:pPr>
            <a:r>
              <a:rPr lang="en-GB" sz="1200">
                <a:latin typeface="Times New Roman"/>
                <a:ea typeface="Times New Roman"/>
                <a:cs typeface="Times New Roman"/>
                <a:sym typeface="Times New Roman"/>
              </a:rPr>
              <a:t>0.44%</a:t>
            </a:r>
            <a:endParaRPr sz="1200">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GB"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GB" sz="1200">
                <a:latin typeface="Times New Roman"/>
                <a:ea typeface="Times New Roman"/>
                <a:cs typeface="Times New Roman"/>
                <a:sym typeface="Times New Roman"/>
              </a:rPr>
              <a:t>Cognizant Technology-Petitioners</a:t>
            </a:r>
            <a:endParaRPr sz="1200">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GB" sz="1200">
                <a:latin typeface="Times New Roman"/>
                <a:ea typeface="Times New Roman"/>
                <a:cs typeface="Times New Roman"/>
                <a:sym typeface="Times New Roman"/>
              </a:rPr>
              <a:t>91.9% </a:t>
            </a:r>
            <a:endParaRPr sz="1200">
              <a:latin typeface="Times New Roman"/>
              <a:ea typeface="Times New Roman"/>
              <a:cs typeface="Times New Roman"/>
              <a:sym typeface="Times New Roman"/>
            </a:endParaRPr>
          </a:p>
          <a:p>
            <a:pPr marL="0" lvl="0" indent="177800" algn="l" rtl="0">
              <a:lnSpc>
                <a:spcPct val="115000"/>
              </a:lnSpc>
              <a:spcBef>
                <a:spcPts val="1200"/>
              </a:spcBef>
              <a:spcAft>
                <a:spcPts val="0"/>
              </a:spcAft>
              <a:buNone/>
            </a:pPr>
            <a:r>
              <a:rPr lang="en-GB" sz="1200">
                <a:latin typeface="Times New Roman"/>
                <a:ea typeface="Times New Roman"/>
                <a:cs typeface="Times New Roman"/>
                <a:sym typeface="Times New Roman"/>
              </a:rPr>
              <a:t>0</a:t>
            </a:r>
            <a:endParaRPr sz="1200">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GB" sz="1200">
                <a:latin typeface="Times New Roman"/>
                <a:ea typeface="Times New Roman"/>
                <a:cs typeface="Times New Roman"/>
                <a:sym typeface="Times New Roman"/>
              </a:rPr>
              <a:t>Full Time Position  	</a:t>
            </a:r>
            <a:endParaRPr sz="1200">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GB" sz="1200">
                <a:latin typeface="Times New Roman"/>
                <a:ea typeface="Times New Roman"/>
                <a:cs typeface="Times New Roman"/>
                <a:sym typeface="Times New Roman"/>
              </a:rPr>
              <a:t>93.18%</a:t>
            </a:r>
            <a:endParaRPr sz="1200">
              <a:latin typeface="Times New Roman"/>
              <a:ea typeface="Times New Roman"/>
              <a:cs typeface="Times New Roman"/>
              <a:sym typeface="Times New Roman"/>
            </a:endParaRPr>
          </a:p>
          <a:p>
            <a:pPr marL="0" lvl="0" indent="177800" algn="l" rtl="0">
              <a:lnSpc>
                <a:spcPct val="115000"/>
              </a:lnSpc>
              <a:spcBef>
                <a:spcPts val="1200"/>
              </a:spcBef>
              <a:spcAft>
                <a:spcPts val="0"/>
              </a:spcAft>
              <a:buNone/>
            </a:pPr>
            <a:r>
              <a:rPr lang="en-GB" sz="1200">
                <a:latin typeface="Times New Roman"/>
                <a:ea typeface="Times New Roman"/>
                <a:cs typeface="Times New Roman"/>
                <a:sym typeface="Times New Roman"/>
              </a:rPr>
              <a:t>0.59%</a:t>
            </a:r>
            <a:endParaRPr sz="1200">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GB"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marL="0" lvl="0" indent="0" algn="l" rtl="0">
              <a:spcBef>
                <a:spcPts val="120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a474d864a8_3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a474d864a8_3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a474d864a8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a474d864a8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AS WE ALL KNOW H1B VISA IS VERY CRUCIAL IN EVERYONE’S LIFE , SO WE KNOW THAT H1B IS BASED ON A LOTTERY SYSTEM HOWEVER THERE MAY BE SOME PARAMETERS ON WHICH  IT MAY IMPACT THE VISA ISSUANCE RATE.WE HAVE ATTEMPTED TO ANALYZE THEM USING SOME STATISTICAL METHODS.</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a474d864a8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a474d864a8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GB"/>
              <a:t>HERE THERE ARE NUMBER OF THINGS WHICH ARE PRESENT IN CASE STATUS MAINLY                </a:t>
            </a:r>
            <a:endParaRPr/>
          </a:p>
          <a:p>
            <a:pPr marL="457200" lvl="0" indent="-298450" algn="l" rtl="0">
              <a:spcBef>
                <a:spcPts val="0"/>
              </a:spcBef>
              <a:spcAft>
                <a:spcPts val="0"/>
              </a:spcAft>
              <a:buSzPts val="1100"/>
              <a:buChar char="●"/>
            </a:pPr>
            <a:r>
              <a:rPr lang="en-GB"/>
              <a:t>CERTIFIED - APPROVED</a:t>
            </a:r>
            <a:endParaRPr/>
          </a:p>
          <a:p>
            <a:pPr marL="457200" lvl="0" indent="-298450" algn="l" rtl="0">
              <a:spcBef>
                <a:spcPts val="0"/>
              </a:spcBef>
              <a:spcAft>
                <a:spcPts val="0"/>
              </a:spcAft>
              <a:buSzPts val="1100"/>
              <a:buChar char="●"/>
            </a:pPr>
            <a:r>
              <a:rPr lang="en-GB"/>
              <a:t>CERTIFIED WITHDRAWN - PEOPLE WHO ARE CERTIFIED BUT HAVE WITHDRAWN </a:t>
            </a:r>
            <a:endParaRPr/>
          </a:p>
          <a:p>
            <a:pPr marL="457200" lvl="0" indent="-298450" algn="l" rtl="0">
              <a:spcBef>
                <a:spcPts val="0"/>
              </a:spcBef>
              <a:spcAft>
                <a:spcPts val="0"/>
              </a:spcAft>
              <a:buSzPts val="1100"/>
              <a:buChar char="●"/>
            </a:pPr>
            <a:r>
              <a:rPr lang="en-GB"/>
              <a:t>DENIED - PEOPLE WHO HAVE GOT THEIR VISA DENIED</a:t>
            </a:r>
            <a:endParaRPr/>
          </a:p>
          <a:p>
            <a:pPr marL="457200" lvl="0" indent="-298450" algn="l" rtl="0">
              <a:spcBef>
                <a:spcPts val="0"/>
              </a:spcBef>
              <a:spcAft>
                <a:spcPts val="0"/>
              </a:spcAft>
              <a:buSzPts val="1100"/>
              <a:buChar char="●"/>
            </a:pPr>
            <a:r>
              <a:rPr lang="en-GB"/>
              <a:t>WITHDRAWN - PEOPLE WHO HAVE WITHDRAWN FROM THE VISA STATUS</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GB">
                <a:solidFill>
                  <a:schemeClr val="dk1"/>
                </a:solidFill>
              </a:rPr>
              <a:t>HERE WE ARE PLOTTING A GRAPH BETWEEN CASE STATUS AND NO  OF APPLICATIONS AND WE CAN SEE APPLICANTS GETTING  THEIR VISA APPROVED IS MORE AND DENIED BEING THE LEAST.</a:t>
            </a:r>
            <a:endParaRPr>
              <a:solidFill>
                <a:schemeClr val="dk1"/>
              </a:solidFill>
            </a:endParaRPr>
          </a:p>
          <a:p>
            <a:pPr marL="0" lvl="0" indent="0" algn="l" rtl="0">
              <a:spcBef>
                <a:spcPts val="0"/>
              </a:spcBef>
              <a:spcAft>
                <a:spcPts val="0"/>
              </a:spcAft>
              <a:buNone/>
            </a:pPr>
            <a:endParaRPr/>
          </a:p>
          <a:p>
            <a:pPr marL="45720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a474d864a8_3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a474d864a8_3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ALSO WE HAVE PLOTTED SOME GRAPHS REGARDING TOP STATES , TOP CITIES AND TOP COMPANIES REGARDING THEIR VISA ISSUANCE RATE.</a:t>
            </a:r>
            <a:endParaRPr/>
          </a:p>
          <a:p>
            <a:pPr marL="0" lvl="0" indent="0" algn="l" rtl="0">
              <a:spcBef>
                <a:spcPts val="0"/>
              </a:spcBef>
              <a:spcAft>
                <a:spcPts val="0"/>
              </a:spcAft>
              <a:buNone/>
            </a:pPr>
            <a:endParaRPr/>
          </a:p>
          <a:p>
            <a:pPr marL="0" lvl="0" indent="0" algn="l" rtl="0">
              <a:spcBef>
                <a:spcPts val="0"/>
              </a:spcBef>
              <a:spcAft>
                <a:spcPts val="0"/>
              </a:spcAft>
              <a:buNone/>
            </a:pPr>
            <a:r>
              <a:rPr lang="en-GB"/>
              <a:t>CALIFORNIA HAS THE HIGHEST VISA ISSUANCE RATE COMPARED TO ANY OTHER STATE.</a:t>
            </a:r>
            <a:endParaRPr/>
          </a:p>
          <a:p>
            <a:pPr marL="0" lvl="0" indent="0" algn="l" rtl="0">
              <a:spcBef>
                <a:spcPts val="0"/>
              </a:spcBef>
              <a:spcAft>
                <a:spcPts val="0"/>
              </a:spcAft>
              <a:buNone/>
            </a:pPr>
            <a:r>
              <a:rPr lang="en-GB"/>
              <a:t>COGNIZANT IS THE HIGHEST RECRUITING COMPANY WHICH HELPS IN ISSUANCE OF A H1B VISA.</a:t>
            </a:r>
            <a:endParaRPr/>
          </a:p>
          <a:p>
            <a:pPr marL="0" lvl="0" indent="0" algn="l" rtl="0">
              <a:spcBef>
                <a:spcPts val="0"/>
              </a:spcBef>
              <a:spcAft>
                <a:spcPts val="0"/>
              </a:spcAft>
              <a:buNone/>
            </a:pPr>
            <a:r>
              <a:rPr lang="en-GB"/>
              <a:t>NEW YORK CITY HAS THE HIGHEST PERCENTAGE OF VISA APPROVAL RATE COMPARED TO OTHER CITY.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a474d864a8_0_4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a474d864a8_0_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WE CAN SEE THAT THESE GRAPHS TALKS ABOUT THE NUMBER OF PEOPLE WHO HAVE APPLIED AND THEIR CURRENT STATUS.</a:t>
            </a:r>
            <a:endParaRPr/>
          </a:p>
          <a:p>
            <a:pPr marL="0" lvl="0" indent="0" algn="l" rtl="0">
              <a:spcBef>
                <a:spcPts val="0"/>
              </a:spcBef>
              <a:spcAft>
                <a:spcPts val="0"/>
              </a:spcAft>
              <a:buNone/>
            </a:pPr>
            <a:r>
              <a:rPr lang="en-GB"/>
              <a:t>WE HAVE TAKEN ONLY NEW YORK AND CALIFORNIA BECAUSE THEY HAVE THE HIGHEST APPROVAL RATE.</a:t>
            </a:r>
            <a:endParaRPr/>
          </a:p>
          <a:p>
            <a:pPr marL="0" lvl="0" indent="0" algn="l" rtl="0">
              <a:lnSpc>
                <a:spcPct val="115000"/>
              </a:lnSpc>
              <a:spcBef>
                <a:spcPts val="1200"/>
              </a:spcBef>
              <a:spcAft>
                <a:spcPts val="0"/>
              </a:spcAft>
              <a:buClr>
                <a:schemeClr val="dk1"/>
              </a:buClr>
              <a:buSzPts val="1100"/>
              <a:buFont typeface="Arial"/>
              <a:buNone/>
            </a:pPr>
            <a:r>
              <a:rPr lang="en-GB"/>
              <a:t>The true value from the scatter plot states the case status of petitioners only from NEW YORK and the false values shows the case status of the other states. </a:t>
            </a:r>
            <a:endParaRPr/>
          </a:p>
          <a:p>
            <a:pPr marL="0" lvl="0" indent="0" algn="l" rtl="0">
              <a:lnSpc>
                <a:spcPct val="115000"/>
              </a:lnSpc>
              <a:spcBef>
                <a:spcPts val="1200"/>
              </a:spcBef>
              <a:spcAft>
                <a:spcPts val="0"/>
              </a:spcAft>
              <a:buClr>
                <a:schemeClr val="dk1"/>
              </a:buClr>
              <a:buSzPts val="1100"/>
              <a:buFont typeface="Arial"/>
              <a:buNone/>
            </a:pPr>
            <a:r>
              <a:rPr lang="en-GB"/>
              <a:t>				</a:t>
            </a:r>
            <a:endParaRPr/>
          </a:p>
          <a:p>
            <a:pPr marL="0" lvl="0" indent="0" algn="l" rtl="0">
              <a:spcBef>
                <a:spcPts val="0"/>
              </a:spcBef>
              <a:spcAft>
                <a:spcPts val="0"/>
              </a:spcAft>
              <a:buClr>
                <a:schemeClr val="dk1"/>
              </a:buClr>
              <a:buSzPts val="1100"/>
              <a:buFont typeface="Arial"/>
              <a:buNone/>
            </a:pPr>
            <a:r>
              <a:rPr lang="en-GB"/>
              <a:t>			</a:t>
            </a:r>
            <a:endParaRPr/>
          </a:p>
          <a:p>
            <a:pPr marL="0" lvl="0" indent="0" algn="l" rtl="0">
              <a:spcBef>
                <a:spcPts val="0"/>
              </a:spcBef>
              <a:spcAft>
                <a:spcPts val="0"/>
              </a:spcAft>
              <a:buClr>
                <a:schemeClr val="dk1"/>
              </a:buClr>
              <a:buSzPts val="1100"/>
              <a:buFont typeface="Arial"/>
              <a:buNone/>
            </a:pPr>
            <a:r>
              <a:rPr lang="en-GB"/>
              <a:t>		</a:t>
            </a: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a474d864a8_3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a474d864a8_3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a474d864a8_0_4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a474d864a8_0_4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a474d864a8_0_4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a474d864a8_0_4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a474d864a8_3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a474d864a8_3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2165684"/>
            <a:ext cx="7688100" cy="2069432"/>
          </a:xfrm>
          <a:prstGeom prst="rect">
            <a:avLst/>
          </a:prstGeom>
        </p:spPr>
        <p:txBody>
          <a:bodyPr spcFirstLastPara="1" wrap="square" lIns="91425" tIns="91425" rIns="91425" bIns="91425" anchor="t" anchorCtr="0">
            <a:noAutofit/>
          </a:bodyPr>
          <a:lstStyle/>
          <a:p>
            <a:pPr marL="0" lvl="0" indent="177800" algn="ctr" rtl="0">
              <a:lnSpc>
                <a:spcPct val="115000"/>
              </a:lnSpc>
              <a:spcBef>
                <a:spcPts val="0"/>
              </a:spcBef>
              <a:spcAft>
                <a:spcPts val="0"/>
              </a:spcAft>
              <a:buSzPts val="990"/>
              <a:buNone/>
            </a:pPr>
            <a:r>
              <a:rPr lang="en-GB" sz="2220" i="1" dirty="0">
                <a:solidFill>
                  <a:srgbClr val="000000"/>
                </a:solidFill>
                <a:latin typeface="Times New Roman"/>
                <a:ea typeface="Times New Roman"/>
                <a:cs typeface="Times New Roman"/>
                <a:sym typeface="Times New Roman"/>
              </a:rPr>
              <a:t>Analysis of rate of H1B Visa Issuance of International Employees in the United States-2021-Q1</a:t>
            </a:r>
            <a:endParaRPr sz="2220" i="1" dirty="0">
              <a:solidFill>
                <a:srgbClr val="000000"/>
              </a:solidFill>
              <a:latin typeface="Times New Roman"/>
              <a:ea typeface="Times New Roman"/>
              <a:cs typeface="Times New Roman"/>
              <a:sym typeface="Times New Roman"/>
            </a:endParaRPr>
          </a:p>
          <a:p>
            <a:pPr marL="0" lvl="0" indent="177800" algn="ctr" rtl="0">
              <a:lnSpc>
                <a:spcPct val="115000"/>
              </a:lnSpc>
              <a:spcBef>
                <a:spcPts val="0"/>
              </a:spcBef>
              <a:spcAft>
                <a:spcPts val="0"/>
              </a:spcAft>
              <a:buSzPts val="990"/>
              <a:buNone/>
            </a:pPr>
            <a:r>
              <a:rPr lang="en-GB" sz="2220" i="1" dirty="0">
                <a:solidFill>
                  <a:srgbClr val="000000"/>
                </a:solidFill>
                <a:latin typeface="Times New Roman"/>
                <a:ea typeface="Times New Roman"/>
                <a:cs typeface="Times New Roman"/>
                <a:sym typeface="Times New Roman"/>
              </a:rPr>
              <a:t> </a:t>
            </a:r>
            <a:endParaRPr sz="2220" i="1" dirty="0">
              <a:solidFill>
                <a:srgbClr val="000000"/>
              </a:solidFill>
              <a:latin typeface="Times New Roman"/>
              <a:ea typeface="Times New Roman"/>
              <a:cs typeface="Times New Roman"/>
              <a:sym typeface="Times New Roman"/>
            </a:endParaRPr>
          </a:p>
          <a:p>
            <a:pPr marL="0" lvl="0" indent="0" algn="l" rtl="0">
              <a:spcBef>
                <a:spcPts val="0"/>
              </a:spcBef>
              <a:spcAft>
                <a:spcPts val="0"/>
              </a:spcAft>
              <a:buSzPts val="990"/>
              <a:buNone/>
            </a:pPr>
            <a:endParaRPr sz="4380" dirty="0"/>
          </a:p>
        </p:txBody>
      </p:sp>
      <p:sp>
        <p:nvSpPr>
          <p:cNvPr id="88" name="Google Shape;88;p13"/>
          <p:cNvSpPr txBox="1"/>
          <p:nvPr/>
        </p:nvSpPr>
        <p:spPr>
          <a:xfrm>
            <a:off x="667825" y="538950"/>
            <a:ext cx="78969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600" b="1" dirty="0">
                <a:latin typeface="Times New Roman"/>
                <a:ea typeface="Times New Roman"/>
                <a:cs typeface="Times New Roman"/>
                <a:sym typeface="Times New Roman"/>
              </a:rPr>
              <a:t>IE6200 Engineering Probability &amp; Statistics - Final Project</a:t>
            </a:r>
            <a:endParaRPr sz="1600" b="1" dirty="0">
              <a:latin typeface="Times New Roman"/>
              <a:ea typeface="Times New Roman"/>
              <a:cs typeface="Times New Roman"/>
              <a:sym typeface="Times New Roman"/>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6"/>
                                        </p:tgtEl>
                                        <p:attrNameLst>
                                          <p:attrName>style.visibility</p:attrName>
                                        </p:attrNameLst>
                                      </p:cBhvr>
                                      <p:to>
                                        <p:strVal val="visible"/>
                                      </p:to>
                                    </p:set>
                                    <p:animEffect transition="in" filter="fade">
                                      <p:cBhvr>
                                        <p:cTn id="12"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P spid="8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3"/>
          <p:cNvSpPr txBox="1">
            <a:spLocks noGrp="1"/>
          </p:cNvSpPr>
          <p:nvPr>
            <p:ph type="title"/>
          </p:nvPr>
        </p:nvSpPr>
        <p:spPr>
          <a:xfrm>
            <a:off x="1337850" y="623350"/>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                      Correlation Analysis</a:t>
            </a:r>
            <a:endParaRPr dirty="0"/>
          </a:p>
        </p:txBody>
      </p:sp>
      <p:pic>
        <p:nvPicPr>
          <p:cNvPr id="161" name="Google Shape;161;p23"/>
          <p:cNvPicPr preferRelativeResize="0"/>
          <p:nvPr/>
        </p:nvPicPr>
        <p:blipFill>
          <a:blip r:embed="rId3">
            <a:alphaModFix/>
          </a:blip>
          <a:stretch>
            <a:fillRect/>
          </a:stretch>
        </p:blipFill>
        <p:spPr>
          <a:xfrm>
            <a:off x="2153325" y="1326625"/>
            <a:ext cx="3800374" cy="2665251"/>
          </a:xfrm>
          <a:prstGeom prst="rect">
            <a:avLst/>
          </a:prstGeom>
          <a:noFill/>
          <a:ln>
            <a:noFill/>
          </a:ln>
        </p:spPr>
      </p:pic>
      <p:sp>
        <p:nvSpPr>
          <p:cNvPr id="162" name="Google Shape;162;p23"/>
          <p:cNvSpPr txBox="1"/>
          <p:nvPr/>
        </p:nvSpPr>
        <p:spPr>
          <a:xfrm>
            <a:off x="710400" y="4159950"/>
            <a:ext cx="72135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dirty="0">
                <a:latin typeface="Times New Roman" panose="02020603050405020304" pitchFamily="18" charset="0"/>
                <a:ea typeface="Lato"/>
                <a:cs typeface="Times New Roman" panose="02020603050405020304" pitchFamily="18" charset="0"/>
                <a:sym typeface="Lato"/>
              </a:rPr>
              <a:t>Establishing the presence of a relation between variables, as well as its strength and course of action.</a:t>
            </a:r>
            <a:r>
              <a:rPr lang="en-GB" sz="1200" dirty="0">
                <a:solidFill>
                  <a:schemeClr val="dk2"/>
                </a:solidFill>
                <a:highlight>
                  <a:schemeClr val="lt1"/>
                </a:highlight>
                <a:latin typeface="Times New Roman" panose="02020603050405020304" pitchFamily="18" charset="0"/>
                <a:ea typeface="Roboto"/>
                <a:cs typeface="Times New Roman" panose="02020603050405020304" pitchFamily="18" charset="0"/>
                <a:sym typeface="Roboto"/>
              </a:rPr>
              <a:t> </a:t>
            </a:r>
            <a:r>
              <a:rPr lang="en-GB" dirty="0">
                <a:solidFill>
                  <a:schemeClr val="dk2"/>
                </a:solidFill>
                <a:highlight>
                  <a:schemeClr val="lt1"/>
                </a:highlight>
                <a:latin typeface="Times New Roman" panose="02020603050405020304" pitchFamily="18" charset="0"/>
                <a:ea typeface="Roboto"/>
                <a:cs typeface="Times New Roman" panose="02020603050405020304" pitchFamily="18" charset="0"/>
                <a:sym typeface="Roboto"/>
              </a:rPr>
              <a:t>Pearson’s method measures a linear relationship between two variables.</a:t>
            </a:r>
            <a:endParaRPr dirty="0">
              <a:solidFill>
                <a:schemeClr val="dk2"/>
              </a:solidFill>
              <a:highlight>
                <a:schemeClr val="lt1"/>
              </a:highlight>
              <a:latin typeface="Times New Roman" panose="02020603050405020304" pitchFamily="18" charset="0"/>
              <a:ea typeface="Lato"/>
              <a:cs typeface="Times New Roman" panose="02020603050405020304" pitchFamily="18" charset="0"/>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0"/>
                                        </p:tgtEl>
                                        <p:attrNameLst>
                                          <p:attrName>style.visibility</p:attrName>
                                        </p:attrNameLst>
                                      </p:cBhvr>
                                      <p:to>
                                        <p:strVal val="visible"/>
                                      </p:to>
                                    </p:set>
                                    <p:animEffect transition="in" filter="fade">
                                      <p:cBhvr>
                                        <p:cTn id="7" dur="500"/>
                                        <p:tgtEl>
                                          <p:spTgt spid="16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1"/>
                                        </p:tgtEl>
                                        <p:attrNameLst>
                                          <p:attrName>style.visibility</p:attrName>
                                        </p:attrNameLst>
                                      </p:cBhvr>
                                      <p:to>
                                        <p:strVal val="visible"/>
                                      </p:to>
                                    </p:set>
                                    <p:animEffect transition="in" filter="fade">
                                      <p:cBhvr>
                                        <p:cTn id="12" dur="500"/>
                                        <p:tgtEl>
                                          <p:spTgt spid="16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2"/>
                                        </p:tgtEl>
                                        <p:attrNameLst>
                                          <p:attrName>style.visibility</p:attrName>
                                        </p:attrNameLst>
                                      </p:cBhvr>
                                      <p:to>
                                        <p:strVal val="visible"/>
                                      </p:to>
                                    </p:set>
                                    <p:animEffect transition="in" filter="fade">
                                      <p:cBhvr>
                                        <p:cTn id="17" dur="500"/>
                                        <p:tgtEl>
                                          <p:spTgt spid="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 grpId="0"/>
      <p:bldP spid="16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4"/>
          <p:cNvSpPr txBox="1">
            <a:spLocks noGrp="1"/>
          </p:cNvSpPr>
          <p:nvPr>
            <p:ph type="title"/>
          </p:nvPr>
        </p:nvSpPr>
        <p:spPr>
          <a:xfrm>
            <a:off x="729450" y="531725"/>
            <a:ext cx="7688400" cy="521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sz="1866" dirty="0">
                <a:solidFill>
                  <a:srgbClr val="000000"/>
                </a:solidFill>
                <a:latin typeface="Times New Roman"/>
                <a:ea typeface="Times New Roman"/>
                <a:cs typeface="Times New Roman"/>
                <a:sym typeface="Times New Roman"/>
              </a:rPr>
              <a:t>Hypothesis to compare proportion of visas getting issued in 2021 versus 2016.</a:t>
            </a:r>
            <a:endParaRPr sz="2066" b="0" dirty="0">
              <a:solidFill>
                <a:srgbClr val="000000"/>
              </a:solidFill>
              <a:latin typeface="Lato"/>
              <a:ea typeface="Lato"/>
              <a:cs typeface="Lato"/>
              <a:sym typeface="Lato"/>
            </a:endParaRPr>
          </a:p>
          <a:p>
            <a:pPr marL="0" lvl="0" indent="0" algn="ctr" rtl="0">
              <a:spcBef>
                <a:spcPts val="0"/>
              </a:spcBef>
              <a:spcAft>
                <a:spcPts val="0"/>
              </a:spcAft>
              <a:buNone/>
            </a:pPr>
            <a:endParaRPr dirty="0"/>
          </a:p>
        </p:txBody>
      </p:sp>
      <p:sp>
        <p:nvSpPr>
          <p:cNvPr id="168" name="Google Shape;168;p24"/>
          <p:cNvSpPr txBox="1"/>
          <p:nvPr/>
        </p:nvSpPr>
        <p:spPr>
          <a:xfrm>
            <a:off x="386650" y="1359100"/>
            <a:ext cx="824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pic>
        <p:nvPicPr>
          <p:cNvPr id="169" name="Google Shape;169;p24"/>
          <p:cNvPicPr preferRelativeResize="0"/>
          <p:nvPr/>
        </p:nvPicPr>
        <p:blipFill>
          <a:blip r:embed="rId3">
            <a:alphaModFix/>
          </a:blip>
          <a:stretch>
            <a:fillRect/>
          </a:stretch>
        </p:blipFill>
        <p:spPr>
          <a:xfrm>
            <a:off x="585900" y="1431325"/>
            <a:ext cx="5319175" cy="1474350"/>
          </a:xfrm>
          <a:prstGeom prst="rect">
            <a:avLst/>
          </a:prstGeom>
          <a:noFill/>
          <a:ln>
            <a:noFill/>
          </a:ln>
        </p:spPr>
      </p:pic>
      <p:sp>
        <p:nvSpPr>
          <p:cNvPr id="170" name="Google Shape;170;p24"/>
          <p:cNvSpPr txBox="1"/>
          <p:nvPr/>
        </p:nvSpPr>
        <p:spPr>
          <a:xfrm>
            <a:off x="6420600" y="1710600"/>
            <a:ext cx="24135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800" dirty="0"/>
              <a:t>87.9%</a:t>
            </a:r>
            <a:endParaRPr sz="3800" dirty="0"/>
          </a:p>
        </p:txBody>
      </p:sp>
      <p:sp>
        <p:nvSpPr>
          <p:cNvPr id="171" name="Google Shape;171;p24"/>
          <p:cNvSpPr txBox="1"/>
          <p:nvPr/>
        </p:nvSpPr>
        <p:spPr>
          <a:xfrm>
            <a:off x="867025" y="3374325"/>
            <a:ext cx="7688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172" name="Google Shape;172;p24"/>
          <p:cNvSpPr txBox="1"/>
          <p:nvPr/>
        </p:nvSpPr>
        <p:spPr>
          <a:xfrm>
            <a:off x="386650" y="2999400"/>
            <a:ext cx="8168700" cy="1092000"/>
          </a:xfrm>
          <a:prstGeom prst="rect">
            <a:avLst/>
          </a:prstGeom>
          <a:noFill/>
          <a:ln>
            <a:noFill/>
          </a:ln>
        </p:spPr>
        <p:txBody>
          <a:bodyPr spcFirstLastPara="1" wrap="square" lIns="91425" tIns="91425" rIns="91425" bIns="91425" anchor="t" anchorCtr="0">
            <a:spAutoFit/>
          </a:bodyPr>
          <a:lstStyle/>
          <a:p>
            <a:pPr marL="0" lvl="0" indent="177800" algn="l" rtl="0">
              <a:lnSpc>
                <a:spcPct val="115000"/>
              </a:lnSpc>
              <a:spcBef>
                <a:spcPts val="1200"/>
              </a:spcBef>
              <a:spcAft>
                <a:spcPts val="0"/>
              </a:spcAft>
              <a:buNone/>
            </a:pPr>
            <a:r>
              <a:rPr lang="en-GB" sz="1100" b="1" dirty="0">
                <a:latin typeface="Times New Roman"/>
                <a:ea typeface="Times New Roman"/>
                <a:cs typeface="Times New Roman"/>
                <a:sym typeface="Times New Roman"/>
              </a:rPr>
              <a:t>Null Hypothesis, H0</a:t>
            </a:r>
            <a:r>
              <a:rPr lang="en-GB" sz="1100" dirty="0">
                <a:latin typeface="Times New Roman"/>
                <a:ea typeface="Times New Roman"/>
                <a:cs typeface="Times New Roman"/>
                <a:sym typeface="Times New Roman"/>
              </a:rPr>
              <a:t>: - </a:t>
            </a:r>
            <a:r>
              <a:rPr lang="en-GB" sz="1100" dirty="0" err="1">
                <a:latin typeface="Times New Roman"/>
                <a:ea typeface="Times New Roman"/>
                <a:cs typeface="Times New Roman"/>
                <a:sym typeface="Times New Roman"/>
              </a:rPr>
              <a:t>Pop_prop</a:t>
            </a:r>
            <a:r>
              <a:rPr lang="en-GB" sz="1100" dirty="0">
                <a:latin typeface="Times New Roman"/>
                <a:ea typeface="Times New Roman"/>
                <a:cs typeface="Times New Roman"/>
                <a:sym typeface="Times New Roman"/>
              </a:rPr>
              <a:t> = 87.9% (There is no significant difference between proportion of applicants getting H1B visa in 2016 and proportion of applicants getting h1b visa in 2021)</a:t>
            </a:r>
            <a:endParaRPr sz="1100" dirty="0">
              <a:latin typeface="Times New Roman"/>
              <a:ea typeface="Times New Roman"/>
              <a:cs typeface="Times New Roman"/>
              <a:sym typeface="Times New Roman"/>
            </a:endParaRPr>
          </a:p>
          <a:p>
            <a:pPr marL="0" lvl="0" indent="177800" algn="l" rtl="0">
              <a:lnSpc>
                <a:spcPct val="115000"/>
              </a:lnSpc>
              <a:spcBef>
                <a:spcPts val="1200"/>
              </a:spcBef>
              <a:spcAft>
                <a:spcPts val="1200"/>
              </a:spcAft>
              <a:buNone/>
            </a:pPr>
            <a:r>
              <a:rPr lang="en-GB" sz="1100" b="1" dirty="0">
                <a:latin typeface="Times New Roman"/>
                <a:ea typeface="Times New Roman"/>
                <a:cs typeface="Times New Roman"/>
                <a:sym typeface="Times New Roman"/>
              </a:rPr>
              <a:t>Alternative hypothesis, H1</a:t>
            </a:r>
            <a:r>
              <a:rPr lang="en-GB" sz="1100" dirty="0">
                <a:latin typeface="Times New Roman"/>
                <a:ea typeface="Times New Roman"/>
                <a:cs typeface="Times New Roman"/>
                <a:sym typeface="Times New Roman"/>
              </a:rPr>
              <a:t>: - </a:t>
            </a:r>
            <a:r>
              <a:rPr lang="en-GB" sz="1100" dirty="0" err="1">
                <a:latin typeface="Times New Roman"/>
                <a:ea typeface="Times New Roman"/>
                <a:cs typeface="Times New Roman"/>
                <a:sym typeface="Times New Roman"/>
              </a:rPr>
              <a:t>Pop_prop</a:t>
            </a:r>
            <a:r>
              <a:rPr lang="en-GB" sz="1100" dirty="0">
                <a:latin typeface="Times New Roman"/>
                <a:ea typeface="Times New Roman"/>
                <a:cs typeface="Times New Roman"/>
                <a:sym typeface="Times New Roman"/>
              </a:rPr>
              <a:t>! = 87.9% (There is a significant difference between proportion of applicants getting H1B visa in 2016 and proportion of applicants getting h1b visa in 2021)</a:t>
            </a:r>
            <a:endParaRPr dirty="0">
              <a:latin typeface="Lato"/>
              <a:ea typeface="Lato"/>
              <a:cs typeface="Lato"/>
              <a:sym typeface="Lato"/>
            </a:endParaRPr>
          </a:p>
        </p:txBody>
      </p:sp>
      <p:sp>
        <p:nvSpPr>
          <p:cNvPr id="173" name="Google Shape;173;p24"/>
          <p:cNvSpPr txBox="1"/>
          <p:nvPr/>
        </p:nvSpPr>
        <p:spPr>
          <a:xfrm>
            <a:off x="386600" y="4122325"/>
            <a:ext cx="7826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dirty="0">
                <a:latin typeface="Lato"/>
                <a:ea typeface="Lato"/>
                <a:cs typeface="Lato"/>
                <a:sym typeface="Lato"/>
              </a:rPr>
              <a:t>As p-value&lt;0.05 →We reject the null hypothesis</a:t>
            </a:r>
            <a:endParaRPr dirty="0">
              <a:latin typeface="Lato"/>
              <a:ea typeface="Lato"/>
              <a:cs typeface="Lato"/>
              <a:sym typeface="Lato"/>
            </a:endParaRPr>
          </a:p>
        </p:txBody>
      </p:sp>
      <p:sp>
        <p:nvSpPr>
          <p:cNvPr id="174" name="Google Shape;174;p24"/>
          <p:cNvSpPr txBox="1"/>
          <p:nvPr/>
        </p:nvSpPr>
        <p:spPr>
          <a:xfrm>
            <a:off x="3245450" y="4522525"/>
            <a:ext cx="210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dirty="0">
                <a:latin typeface="Lato"/>
                <a:ea typeface="Lato"/>
                <a:cs typeface="Lato"/>
                <a:sym typeface="Lato"/>
              </a:rPr>
              <a:t>93.18%</a:t>
            </a:r>
            <a:endParaRPr dirty="0">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7"/>
                                        </p:tgtEl>
                                        <p:attrNameLst>
                                          <p:attrName>style.visibility</p:attrName>
                                        </p:attrNameLst>
                                      </p:cBhvr>
                                      <p:to>
                                        <p:strVal val="visible"/>
                                      </p:to>
                                    </p:set>
                                    <p:animEffect transition="in" filter="fade">
                                      <p:cBhvr>
                                        <p:cTn id="7" dur="500"/>
                                        <p:tgtEl>
                                          <p:spTgt spid="16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9"/>
                                        </p:tgtEl>
                                        <p:attrNameLst>
                                          <p:attrName>style.visibility</p:attrName>
                                        </p:attrNameLst>
                                      </p:cBhvr>
                                      <p:to>
                                        <p:strVal val="visible"/>
                                      </p:to>
                                    </p:set>
                                    <p:animEffect transition="in" filter="fade">
                                      <p:cBhvr>
                                        <p:cTn id="12" dur="500"/>
                                        <p:tgtEl>
                                          <p:spTgt spid="16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0"/>
                                        </p:tgtEl>
                                        <p:attrNameLst>
                                          <p:attrName>style.visibility</p:attrName>
                                        </p:attrNameLst>
                                      </p:cBhvr>
                                      <p:to>
                                        <p:strVal val="visible"/>
                                      </p:to>
                                    </p:set>
                                    <p:animEffect transition="in" filter="fade">
                                      <p:cBhvr>
                                        <p:cTn id="17" dur="500"/>
                                        <p:tgtEl>
                                          <p:spTgt spid="17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2"/>
                                        </p:tgtEl>
                                        <p:attrNameLst>
                                          <p:attrName>style.visibility</p:attrName>
                                        </p:attrNameLst>
                                      </p:cBhvr>
                                      <p:to>
                                        <p:strVal val="visible"/>
                                      </p:to>
                                    </p:set>
                                    <p:animEffect transition="in" filter="fade">
                                      <p:cBhvr>
                                        <p:cTn id="22" dur="500"/>
                                        <p:tgtEl>
                                          <p:spTgt spid="17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3"/>
                                        </p:tgtEl>
                                        <p:attrNameLst>
                                          <p:attrName>style.visibility</p:attrName>
                                        </p:attrNameLst>
                                      </p:cBhvr>
                                      <p:to>
                                        <p:strVal val="visible"/>
                                      </p:to>
                                    </p:set>
                                    <p:animEffect transition="in" filter="fade">
                                      <p:cBhvr>
                                        <p:cTn id="27" dur="500"/>
                                        <p:tgtEl>
                                          <p:spTgt spid="17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74"/>
                                        </p:tgtEl>
                                        <p:attrNameLst>
                                          <p:attrName>style.visibility</p:attrName>
                                        </p:attrNameLst>
                                      </p:cBhvr>
                                      <p:to>
                                        <p:strVal val="visible"/>
                                      </p:to>
                                    </p:set>
                                    <p:animEffect transition="in" filter="fade">
                                      <p:cBhvr>
                                        <p:cTn id="32" dur="500"/>
                                        <p:tgtEl>
                                          <p:spTgt spid="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 grpId="0"/>
      <p:bldP spid="170" grpId="0"/>
      <p:bldP spid="172" grpId="0"/>
      <p:bldP spid="173" grpId="0"/>
      <p:bldP spid="17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5"/>
          <p:cNvSpPr txBox="1">
            <a:spLocks noGrp="1"/>
          </p:cNvSpPr>
          <p:nvPr>
            <p:ph type="title"/>
          </p:nvPr>
        </p:nvSpPr>
        <p:spPr>
          <a:xfrm>
            <a:off x="729450" y="550675"/>
            <a:ext cx="7688400" cy="820200"/>
          </a:xfrm>
          <a:prstGeom prst="rect">
            <a:avLst/>
          </a:prstGeom>
        </p:spPr>
        <p:txBody>
          <a:bodyPr spcFirstLastPara="1" wrap="square" lIns="91425" tIns="91425" rIns="91425" bIns="91425" anchor="t" anchorCtr="0">
            <a:noAutofit/>
          </a:bodyPr>
          <a:lstStyle/>
          <a:p>
            <a:pPr marL="0" lvl="0" indent="0" algn="ctr" rtl="0">
              <a:lnSpc>
                <a:spcPct val="115000"/>
              </a:lnSpc>
              <a:spcBef>
                <a:spcPts val="1200"/>
              </a:spcBef>
              <a:spcAft>
                <a:spcPts val="0"/>
              </a:spcAft>
              <a:buSzPts val="990"/>
              <a:buNone/>
            </a:pPr>
            <a:r>
              <a:rPr lang="en-GB" sz="1679" dirty="0">
                <a:solidFill>
                  <a:srgbClr val="000000"/>
                </a:solidFill>
                <a:latin typeface="Times New Roman"/>
                <a:ea typeface="Times New Roman"/>
                <a:cs typeface="Times New Roman"/>
                <a:sym typeface="Times New Roman"/>
              </a:rPr>
              <a:t>Hypothesis to check whether the proportion of salary of international employees working in California &amp; Texas are equal.</a:t>
            </a:r>
            <a:endParaRPr sz="1679" dirty="0">
              <a:solidFill>
                <a:srgbClr val="000000"/>
              </a:solidFill>
              <a:latin typeface="Times New Roman"/>
              <a:ea typeface="Times New Roman"/>
              <a:cs typeface="Times New Roman"/>
              <a:sym typeface="Times New Roman"/>
            </a:endParaRPr>
          </a:p>
          <a:p>
            <a:pPr marL="0" lvl="0" indent="0" algn="l" rtl="0">
              <a:spcBef>
                <a:spcPts val="1200"/>
              </a:spcBef>
              <a:spcAft>
                <a:spcPts val="0"/>
              </a:spcAft>
              <a:buSzPts val="990"/>
              <a:buNone/>
            </a:pPr>
            <a:endParaRPr sz="2340" dirty="0"/>
          </a:p>
        </p:txBody>
      </p:sp>
      <p:pic>
        <p:nvPicPr>
          <p:cNvPr id="180" name="Google Shape;180;p25"/>
          <p:cNvPicPr preferRelativeResize="0"/>
          <p:nvPr/>
        </p:nvPicPr>
        <p:blipFill>
          <a:blip r:embed="rId3">
            <a:alphaModFix/>
          </a:blip>
          <a:stretch>
            <a:fillRect/>
          </a:stretch>
        </p:blipFill>
        <p:spPr>
          <a:xfrm>
            <a:off x="2132350" y="1382650"/>
            <a:ext cx="4581150" cy="1476100"/>
          </a:xfrm>
          <a:prstGeom prst="rect">
            <a:avLst/>
          </a:prstGeom>
          <a:noFill/>
          <a:ln>
            <a:noFill/>
          </a:ln>
        </p:spPr>
      </p:pic>
      <p:sp>
        <p:nvSpPr>
          <p:cNvPr id="181" name="Google Shape;181;p25"/>
          <p:cNvSpPr txBox="1"/>
          <p:nvPr/>
        </p:nvSpPr>
        <p:spPr>
          <a:xfrm>
            <a:off x="620975" y="2765075"/>
            <a:ext cx="7990500" cy="1557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GB" sz="1200" b="1" dirty="0">
                <a:latin typeface="Times New Roman"/>
                <a:ea typeface="Times New Roman"/>
                <a:cs typeface="Times New Roman"/>
                <a:sym typeface="Times New Roman"/>
              </a:rPr>
              <a:t>Null Hypothesis, H0</a:t>
            </a:r>
            <a:r>
              <a:rPr lang="en-GB" sz="1200" dirty="0">
                <a:latin typeface="Times New Roman"/>
                <a:ea typeface="Times New Roman"/>
                <a:cs typeface="Times New Roman"/>
                <a:sym typeface="Times New Roman"/>
              </a:rPr>
              <a:t>: </a:t>
            </a:r>
            <a:r>
              <a:rPr lang="en-GB" sz="1200" dirty="0" err="1">
                <a:latin typeface="Times New Roman"/>
                <a:ea typeface="Times New Roman"/>
                <a:cs typeface="Times New Roman"/>
                <a:sym typeface="Times New Roman"/>
              </a:rPr>
              <a:t>sal_cali-sal_tx</a:t>
            </a:r>
            <a:r>
              <a:rPr lang="en-GB" sz="1200" dirty="0">
                <a:latin typeface="Times New Roman"/>
                <a:ea typeface="Times New Roman"/>
                <a:cs typeface="Times New Roman"/>
                <a:sym typeface="Times New Roman"/>
              </a:rPr>
              <a:t> = 0 (There is no significant difference between proportion of salary of international employees working in California and proportion of international employees working in Texas).</a:t>
            </a:r>
            <a:endParaRPr sz="1200" dirty="0">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GB" sz="1200" b="1" dirty="0">
                <a:latin typeface="Times New Roman"/>
                <a:ea typeface="Times New Roman"/>
                <a:cs typeface="Times New Roman"/>
                <a:sym typeface="Times New Roman"/>
              </a:rPr>
              <a:t>Alternative Hypothesis, H1</a:t>
            </a:r>
            <a:r>
              <a:rPr lang="en-GB" sz="1200" dirty="0">
                <a:latin typeface="Times New Roman"/>
                <a:ea typeface="Times New Roman"/>
                <a:cs typeface="Times New Roman"/>
                <a:sym typeface="Times New Roman"/>
              </a:rPr>
              <a:t>: </a:t>
            </a:r>
            <a:r>
              <a:rPr lang="en-GB" sz="1200" dirty="0" err="1">
                <a:latin typeface="Times New Roman"/>
                <a:ea typeface="Times New Roman"/>
                <a:cs typeface="Times New Roman"/>
                <a:sym typeface="Times New Roman"/>
              </a:rPr>
              <a:t>sal_cali-sal_tx</a:t>
            </a:r>
            <a:r>
              <a:rPr lang="en-GB" sz="1200" dirty="0">
                <a:latin typeface="Times New Roman"/>
                <a:ea typeface="Times New Roman"/>
                <a:cs typeface="Times New Roman"/>
                <a:sym typeface="Times New Roman"/>
              </a:rPr>
              <a:t> != 0 (There is a significant difference between proportion of salary of international employees working in California and proportion of international employees working in Texas).</a:t>
            </a:r>
            <a:endParaRPr sz="1200" dirty="0">
              <a:latin typeface="Times New Roman"/>
              <a:ea typeface="Times New Roman"/>
              <a:cs typeface="Times New Roman"/>
              <a:sym typeface="Times New Roman"/>
            </a:endParaRPr>
          </a:p>
          <a:p>
            <a:pPr marL="0" lvl="0" indent="0" algn="l" rtl="0">
              <a:spcBef>
                <a:spcPts val="1200"/>
              </a:spcBef>
              <a:spcAft>
                <a:spcPts val="0"/>
              </a:spcAft>
              <a:buNone/>
            </a:pPr>
            <a:endParaRPr dirty="0">
              <a:latin typeface="Lato"/>
              <a:ea typeface="Lato"/>
              <a:cs typeface="Lato"/>
              <a:sym typeface="Lato"/>
            </a:endParaRPr>
          </a:p>
        </p:txBody>
      </p:sp>
      <p:sp>
        <p:nvSpPr>
          <p:cNvPr id="182" name="Google Shape;182;p25"/>
          <p:cNvSpPr txBox="1"/>
          <p:nvPr/>
        </p:nvSpPr>
        <p:spPr>
          <a:xfrm>
            <a:off x="550675" y="3960150"/>
            <a:ext cx="7744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dirty="0">
                <a:latin typeface="Lato"/>
                <a:ea typeface="Lato"/>
                <a:cs typeface="Lato"/>
                <a:sym typeface="Lato"/>
              </a:rPr>
              <a:t>As p-value &lt; 0.05, we reject the null hypothesis</a:t>
            </a:r>
            <a:endParaRPr dirty="0">
              <a:latin typeface="Lato"/>
              <a:ea typeface="Lato"/>
              <a:cs typeface="Lato"/>
              <a:sym typeface="Lato"/>
            </a:endParaRPr>
          </a:p>
        </p:txBody>
      </p:sp>
      <p:sp>
        <p:nvSpPr>
          <p:cNvPr id="183" name="Google Shape;183;p25"/>
          <p:cNvSpPr txBox="1"/>
          <p:nvPr/>
        </p:nvSpPr>
        <p:spPr>
          <a:xfrm>
            <a:off x="550675" y="1587750"/>
            <a:ext cx="1347575" cy="36930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b="1" dirty="0">
                <a:latin typeface="Times New Roman"/>
                <a:ea typeface="Times New Roman"/>
                <a:cs typeface="Times New Roman"/>
                <a:sym typeface="Times New Roman"/>
              </a:rPr>
              <a:t>Mean: $119056</a:t>
            </a:r>
            <a:endParaRPr b="1" dirty="0">
              <a:latin typeface="Lato"/>
              <a:ea typeface="Lato"/>
              <a:cs typeface="Lato"/>
              <a:sym typeface="Lato"/>
            </a:endParaRPr>
          </a:p>
        </p:txBody>
      </p:sp>
      <p:sp>
        <p:nvSpPr>
          <p:cNvPr id="184" name="Google Shape;184;p25"/>
          <p:cNvSpPr txBox="1"/>
          <p:nvPr/>
        </p:nvSpPr>
        <p:spPr>
          <a:xfrm>
            <a:off x="7133183" y="1645950"/>
            <a:ext cx="16299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b="1" dirty="0">
                <a:latin typeface="Times New Roman"/>
                <a:ea typeface="Times New Roman"/>
                <a:cs typeface="Times New Roman"/>
                <a:sym typeface="Times New Roman"/>
              </a:rPr>
              <a:t>Mean: $89674</a:t>
            </a:r>
            <a:endParaRPr b="1" dirty="0">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9"/>
                                        </p:tgtEl>
                                        <p:attrNameLst>
                                          <p:attrName>style.visibility</p:attrName>
                                        </p:attrNameLst>
                                      </p:cBhvr>
                                      <p:to>
                                        <p:strVal val="visible"/>
                                      </p:to>
                                    </p:set>
                                    <p:animEffect transition="in" filter="fade">
                                      <p:cBhvr>
                                        <p:cTn id="7" dur="500"/>
                                        <p:tgtEl>
                                          <p:spTgt spid="17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0"/>
                                        </p:tgtEl>
                                        <p:attrNameLst>
                                          <p:attrName>style.visibility</p:attrName>
                                        </p:attrNameLst>
                                      </p:cBhvr>
                                      <p:to>
                                        <p:strVal val="visible"/>
                                      </p:to>
                                    </p:set>
                                    <p:animEffect transition="in" filter="fade">
                                      <p:cBhvr>
                                        <p:cTn id="12" dur="500"/>
                                        <p:tgtEl>
                                          <p:spTgt spid="18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1"/>
                                        </p:tgtEl>
                                        <p:attrNameLst>
                                          <p:attrName>style.visibility</p:attrName>
                                        </p:attrNameLst>
                                      </p:cBhvr>
                                      <p:to>
                                        <p:strVal val="visible"/>
                                      </p:to>
                                    </p:set>
                                    <p:animEffect transition="in" filter="fade">
                                      <p:cBhvr>
                                        <p:cTn id="17" dur="500"/>
                                        <p:tgtEl>
                                          <p:spTgt spid="18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2"/>
                                        </p:tgtEl>
                                        <p:attrNameLst>
                                          <p:attrName>style.visibility</p:attrName>
                                        </p:attrNameLst>
                                      </p:cBhvr>
                                      <p:to>
                                        <p:strVal val="visible"/>
                                      </p:to>
                                    </p:set>
                                    <p:animEffect transition="in" filter="fade">
                                      <p:cBhvr>
                                        <p:cTn id="22" dur="500"/>
                                        <p:tgtEl>
                                          <p:spTgt spid="18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4"/>
                                        </p:tgtEl>
                                        <p:attrNameLst>
                                          <p:attrName>style.visibility</p:attrName>
                                        </p:attrNameLst>
                                      </p:cBhvr>
                                      <p:to>
                                        <p:strVal val="visible"/>
                                      </p:to>
                                    </p:set>
                                    <p:animEffect transition="in" filter="fade">
                                      <p:cBhvr>
                                        <p:cTn id="27" dur="500"/>
                                        <p:tgtEl>
                                          <p:spTgt spid="18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83"/>
                                        </p:tgtEl>
                                        <p:attrNameLst>
                                          <p:attrName>style.visibility</p:attrName>
                                        </p:attrNameLst>
                                      </p:cBhvr>
                                      <p:to>
                                        <p:strVal val="visible"/>
                                      </p:to>
                                    </p:set>
                                    <p:animEffect transition="in" filter="fade">
                                      <p:cBhvr>
                                        <p:cTn id="30" dur="500"/>
                                        <p:tgtEl>
                                          <p:spTgt spid="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 grpId="0"/>
      <p:bldP spid="181" grpId="0"/>
      <p:bldP spid="182" grpId="0"/>
      <p:bldP spid="183" grpId="0"/>
      <p:bldP spid="18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6"/>
          <p:cNvSpPr txBox="1">
            <a:spLocks noGrp="1"/>
          </p:cNvSpPr>
          <p:nvPr>
            <p:ph type="title"/>
          </p:nvPr>
        </p:nvSpPr>
        <p:spPr>
          <a:xfrm>
            <a:off x="729450" y="550675"/>
            <a:ext cx="7688400" cy="5625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dirty="0"/>
              <a:t>Conclusion</a:t>
            </a:r>
            <a:endParaRPr dirty="0"/>
          </a:p>
        </p:txBody>
      </p:sp>
      <p:sp>
        <p:nvSpPr>
          <p:cNvPr id="190" name="Google Shape;190;p26"/>
          <p:cNvSpPr txBox="1"/>
          <p:nvPr/>
        </p:nvSpPr>
        <p:spPr>
          <a:xfrm>
            <a:off x="468650" y="2642600"/>
            <a:ext cx="7814700" cy="16392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0"/>
              </a:spcBef>
              <a:spcAft>
                <a:spcPts val="0"/>
              </a:spcAft>
              <a:buSzPts val="1400"/>
              <a:buFont typeface="Lato"/>
              <a:buChar char="●"/>
            </a:pPr>
            <a:r>
              <a:rPr lang="en-GB" dirty="0">
                <a:latin typeface="Lato"/>
                <a:ea typeface="Lato"/>
                <a:cs typeface="Lato"/>
                <a:sym typeface="Lato"/>
              </a:rPr>
              <a:t>At the end of our analysis, we found out that none of the parameters influence the results.</a:t>
            </a:r>
            <a:endParaRPr dirty="0">
              <a:latin typeface="Lato"/>
              <a:ea typeface="Lato"/>
              <a:cs typeface="Lato"/>
              <a:sym typeface="Lato"/>
            </a:endParaRPr>
          </a:p>
          <a:p>
            <a:pPr marL="457200" lvl="0" indent="-317500" algn="l" rtl="0">
              <a:lnSpc>
                <a:spcPct val="115000"/>
              </a:lnSpc>
              <a:spcBef>
                <a:spcPts val="0"/>
              </a:spcBef>
              <a:spcAft>
                <a:spcPts val="0"/>
              </a:spcAft>
              <a:buSzPts val="1400"/>
              <a:buFont typeface="Lato"/>
              <a:buChar char="●"/>
            </a:pPr>
            <a:r>
              <a:rPr lang="en-GB" dirty="0">
                <a:latin typeface="Lato"/>
                <a:ea typeface="Lato"/>
                <a:cs typeface="Lato"/>
                <a:sym typeface="Lato"/>
              </a:rPr>
              <a:t>From the Salary analysis, we can see that people who got their visa certified and denied is more similar.</a:t>
            </a:r>
            <a:endParaRPr dirty="0">
              <a:latin typeface="Lato"/>
              <a:ea typeface="Lato"/>
              <a:cs typeface="Lato"/>
              <a:sym typeface="Lato"/>
            </a:endParaRPr>
          </a:p>
          <a:p>
            <a:pPr marL="457200" lvl="0" indent="-317500" algn="l" rtl="0">
              <a:lnSpc>
                <a:spcPct val="115000"/>
              </a:lnSpc>
              <a:spcBef>
                <a:spcPts val="0"/>
              </a:spcBef>
              <a:spcAft>
                <a:spcPts val="0"/>
              </a:spcAft>
              <a:buSzPts val="1400"/>
              <a:buFont typeface="Lato"/>
              <a:buChar char="●"/>
            </a:pPr>
            <a:r>
              <a:rPr lang="en-GB" dirty="0">
                <a:latin typeface="Lato"/>
                <a:ea typeface="Lato"/>
                <a:cs typeface="Lato"/>
                <a:sym typeface="Lato"/>
              </a:rPr>
              <a:t>Even though states like California and Cities like New York has issuance rate and Companies like Cognizant and Job position like Software Developer, Applications, it doesn’t guarantee that if you follow this pattern, you will end up getting a visa.</a:t>
            </a:r>
            <a:endParaRPr dirty="0">
              <a:latin typeface="Lato"/>
              <a:ea typeface="Lato"/>
              <a:cs typeface="Lato"/>
              <a:sym typeface="Lato"/>
            </a:endParaRPr>
          </a:p>
        </p:txBody>
      </p:sp>
      <p:pic>
        <p:nvPicPr>
          <p:cNvPr id="191" name="Google Shape;191;p26"/>
          <p:cNvPicPr preferRelativeResize="0"/>
          <p:nvPr/>
        </p:nvPicPr>
        <p:blipFill>
          <a:blip r:embed="rId3">
            <a:alphaModFix/>
          </a:blip>
          <a:stretch>
            <a:fillRect/>
          </a:stretch>
        </p:blipFill>
        <p:spPr>
          <a:xfrm>
            <a:off x="2925615" y="1265575"/>
            <a:ext cx="3100646" cy="12246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9"/>
                                        </p:tgtEl>
                                        <p:attrNameLst>
                                          <p:attrName>style.visibility</p:attrName>
                                        </p:attrNameLst>
                                      </p:cBhvr>
                                      <p:to>
                                        <p:strVal val="visible"/>
                                      </p:to>
                                    </p:set>
                                    <p:animEffect transition="in" filter="fade">
                                      <p:cBhvr>
                                        <p:cTn id="7" dur="500"/>
                                        <p:tgtEl>
                                          <p:spTgt spid="18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1"/>
                                        </p:tgtEl>
                                        <p:attrNameLst>
                                          <p:attrName>style.visibility</p:attrName>
                                        </p:attrNameLst>
                                      </p:cBhvr>
                                      <p:to>
                                        <p:strVal val="visible"/>
                                      </p:to>
                                    </p:set>
                                    <p:animEffect transition="in" filter="fade">
                                      <p:cBhvr>
                                        <p:cTn id="12" dur="500"/>
                                        <p:tgtEl>
                                          <p:spTgt spid="19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0"/>
                                        </p:tgtEl>
                                        <p:attrNameLst>
                                          <p:attrName>style.visibility</p:attrName>
                                        </p:attrNameLst>
                                      </p:cBhvr>
                                      <p:to>
                                        <p:strVal val="visible"/>
                                      </p:to>
                                    </p:set>
                                    <p:animEffect transition="in" filter="fade">
                                      <p:cBhvr>
                                        <p:cTn id="17" dur="500"/>
                                        <p:tgtEl>
                                          <p:spTgt spid="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 grpId="0"/>
      <p:bldP spid="19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pic>
        <p:nvPicPr>
          <p:cNvPr id="196" name="Google Shape;196;p27"/>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Introduction:-</a:t>
            </a:r>
            <a:endParaRPr dirty="0"/>
          </a:p>
        </p:txBody>
      </p:sp>
      <p:sp>
        <p:nvSpPr>
          <p:cNvPr id="100" name="Google Shape;100;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dirty="0"/>
              <a:t>All of the non-immigrant workers in the US have a very significant role played by the H1b visa in their lives. In this project, we'll be looking at the trends in the issue of this visa in relation to several key variables. As a result, we assembled the dataset of applicants who received their H1b decision in the first quarter of 2021, and we attempted to </a:t>
            </a:r>
            <a:r>
              <a:rPr lang="en-GB" dirty="0" err="1"/>
              <a:t>analyze</a:t>
            </a:r>
            <a:r>
              <a:rPr lang="en-GB" dirty="0"/>
              <a:t> what it was attempting to say using a number of statistical criteria.</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fade">
                                      <p:cBhvr>
                                        <p:cTn id="7" dur="500"/>
                                        <p:tgtEl>
                                          <p:spTgt spid="9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0">
                                            <p:txEl>
                                              <p:pRg st="0" end="0"/>
                                            </p:txEl>
                                          </p:spTgt>
                                        </p:tgtEl>
                                        <p:attrNameLst>
                                          <p:attrName>style.visibility</p:attrName>
                                        </p:attrNameLst>
                                      </p:cBhvr>
                                      <p:to>
                                        <p:strVal val="visible"/>
                                      </p:to>
                                    </p:set>
                                    <p:animEffect transition="in" filter="fade">
                                      <p:cBhvr>
                                        <p:cTn id="12" dur="500"/>
                                        <p:tgtEl>
                                          <p:spTgt spid="10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p:bldP spid="100"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p:nvPr/>
        </p:nvSpPr>
        <p:spPr>
          <a:xfrm>
            <a:off x="149025" y="98525"/>
            <a:ext cx="8366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Lato"/>
                <a:ea typeface="Lato"/>
                <a:cs typeface="Lato"/>
                <a:sym typeface="Lato"/>
              </a:rPr>
              <a:t>                                                              </a:t>
            </a:r>
            <a:r>
              <a:rPr lang="en-GB" b="1">
                <a:latin typeface="Lato"/>
                <a:ea typeface="Lato"/>
                <a:cs typeface="Lato"/>
                <a:sym typeface="Lato"/>
              </a:rPr>
              <a:t>               Analysis of H1b’s Visa status</a:t>
            </a:r>
            <a:endParaRPr b="1">
              <a:latin typeface="Lato"/>
              <a:ea typeface="Lato"/>
              <a:cs typeface="Lato"/>
              <a:sym typeface="Lato"/>
            </a:endParaRPr>
          </a:p>
        </p:txBody>
      </p:sp>
      <p:sp>
        <p:nvSpPr>
          <p:cNvPr id="106" name="Google Shape;106;p16"/>
          <p:cNvSpPr txBox="1"/>
          <p:nvPr/>
        </p:nvSpPr>
        <p:spPr>
          <a:xfrm>
            <a:off x="336400" y="2112850"/>
            <a:ext cx="8647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pic>
        <p:nvPicPr>
          <p:cNvPr id="107" name="Google Shape;107;p16"/>
          <p:cNvPicPr preferRelativeResize="0"/>
          <p:nvPr/>
        </p:nvPicPr>
        <p:blipFill>
          <a:blip r:embed="rId3">
            <a:alphaModFix/>
          </a:blip>
          <a:stretch>
            <a:fillRect/>
          </a:stretch>
        </p:blipFill>
        <p:spPr>
          <a:xfrm>
            <a:off x="50950" y="788550"/>
            <a:ext cx="4940999" cy="2487125"/>
          </a:xfrm>
          <a:prstGeom prst="rect">
            <a:avLst/>
          </a:prstGeom>
          <a:noFill/>
          <a:ln>
            <a:noFill/>
          </a:ln>
        </p:spPr>
      </p:pic>
      <p:sp>
        <p:nvSpPr>
          <p:cNvPr id="108" name="Google Shape;108;p16"/>
          <p:cNvSpPr txBox="1"/>
          <p:nvPr/>
        </p:nvSpPr>
        <p:spPr>
          <a:xfrm>
            <a:off x="561250" y="3696250"/>
            <a:ext cx="8216400" cy="680156"/>
          </a:xfrm>
          <a:prstGeom prst="rect">
            <a:avLst/>
          </a:prstGeom>
          <a:noFill/>
          <a:ln>
            <a:noFill/>
          </a:ln>
        </p:spPr>
        <p:txBody>
          <a:bodyPr spcFirstLastPara="1" wrap="square" lIns="91425" tIns="91425" rIns="91425" bIns="91425" anchor="t" anchorCtr="0">
            <a:spAutoFit/>
          </a:bodyPr>
          <a:lstStyle/>
          <a:p>
            <a:pPr marL="457200" marR="0" lvl="0" indent="-317500" algn="l" rtl="0">
              <a:lnSpc>
                <a:spcPct val="115000"/>
              </a:lnSpc>
              <a:spcBef>
                <a:spcPts val="0"/>
              </a:spcBef>
              <a:spcAft>
                <a:spcPts val="0"/>
              </a:spcAft>
              <a:buSzPts val="1400"/>
              <a:buFont typeface="Times New Roman"/>
              <a:buChar char="●"/>
            </a:pPr>
            <a:r>
              <a:rPr lang="en-GB" dirty="0">
                <a:latin typeface="Times New Roman"/>
                <a:ea typeface="Times New Roman"/>
                <a:cs typeface="Times New Roman"/>
                <a:sym typeface="Times New Roman"/>
              </a:rPr>
              <a:t>The average H1b visa status and predicted visa status are being compared. The Bar-Graph below represents the case status and Number of visa Applications applied. </a:t>
            </a:r>
            <a:endParaRPr dirty="0">
              <a:latin typeface="Lato"/>
              <a:ea typeface="Lato"/>
              <a:cs typeface="Lato"/>
              <a:sym typeface="Lato"/>
            </a:endParaRPr>
          </a:p>
        </p:txBody>
      </p:sp>
      <p:pic>
        <p:nvPicPr>
          <p:cNvPr id="109" name="Google Shape;109;p16"/>
          <p:cNvPicPr preferRelativeResize="0"/>
          <p:nvPr/>
        </p:nvPicPr>
        <p:blipFill>
          <a:blip r:embed="rId4">
            <a:alphaModFix/>
          </a:blip>
          <a:stretch>
            <a:fillRect/>
          </a:stretch>
        </p:blipFill>
        <p:spPr>
          <a:xfrm>
            <a:off x="5278161" y="688451"/>
            <a:ext cx="3865839" cy="28554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fade">
                                      <p:cBhvr>
                                        <p:cTn id="7" dur="500"/>
                                        <p:tgtEl>
                                          <p:spTgt spid="10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9"/>
                                        </p:tgtEl>
                                        <p:attrNameLst>
                                          <p:attrName>style.visibility</p:attrName>
                                        </p:attrNameLst>
                                      </p:cBhvr>
                                      <p:to>
                                        <p:strVal val="visible"/>
                                      </p:to>
                                    </p:set>
                                    <p:animEffect transition="in" filter="fade">
                                      <p:cBhvr>
                                        <p:cTn id="12" dur="500"/>
                                        <p:tgtEl>
                                          <p:spTgt spid="10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8"/>
                                        </p:tgtEl>
                                        <p:attrNameLst>
                                          <p:attrName>style.visibility</p:attrName>
                                        </p:attrNameLst>
                                      </p:cBhvr>
                                      <p:to>
                                        <p:strVal val="visible"/>
                                      </p:to>
                                    </p:set>
                                    <p:animEffect transition="in" filter="fade">
                                      <p:cBhvr>
                                        <p:cTn id="17"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727800" y="399475"/>
            <a:ext cx="7688400" cy="5388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GB" sz="2040" dirty="0">
                <a:latin typeface="Times New Roman"/>
                <a:ea typeface="Times New Roman"/>
                <a:cs typeface="Times New Roman"/>
                <a:sym typeface="Times New Roman"/>
              </a:rPr>
              <a:t>Comparing Top 15 Companies, States , Cities &amp; Job position</a:t>
            </a:r>
            <a:endParaRPr sz="2040" dirty="0">
              <a:latin typeface="Times New Roman"/>
              <a:ea typeface="Times New Roman"/>
              <a:cs typeface="Times New Roman"/>
              <a:sym typeface="Times New Roman"/>
            </a:endParaRPr>
          </a:p>
        </p:txBody>
      </p:sp>
      <p:pic>
        <p:nvPicPr>
          <p:cNvPr id="115" name="Google Shape;115;p17"/>
          <p:cNvPicPr preferRelativeResize="0"/>
          <p:nvPr/>
        </p:nvPicPr>
        <p:blipFill>
          <a:blip r:embed="rId3">
            <a:alphaModFix/>
          </a:blip>
          <a:stretch>
            <a:fillRect/>
          </a:stretch>
        </p:blipFill>
        <p:spPr>
          <a:xfrm>
            <a:off x="0" y="885500"/>
            <a:ext cx="4124174" cy="2137325"/>
          </a:xfrm>
          <a:prstGeom prst="rect">
            <a:avLst/>
          </a:prstGeom>
          <a:noFill/>
          <a:ln>
            <a:noFill/>
          </a:ln>
        </p:spPr>
      </p:pic>
      <p:pic>
        <p:nvPicPr>
          <p:cNvPr id="116" name="Google Shape;116;p17"/>
          <p:cNvPicPr preferRelativeResize="0"/>
          <p:nvPr/>
        </p:nvPicPr>
        <p:blipFill>
          <a:blip r:embed="rId4">
            <a:alphaModFix/>
          </a:blip>
          <a:stretch>
            <a:fillRect/>
          </a:stretch>
        </p:blipFill>
        <p:spPr>
          <a:xfrm>
            <a:off x="82475" y="3123325"/>
            <a:ext cx="4489525" cy="1893925"/>
          </a:xfrm>
          <a:prstGeom prst="rect">
            <a:avLst/>
          </a:prstGeom>
          <a:noFill/>
          <a:ln>
            <a:noFill/>
          </a:ln>
        </p:spPr>
      </p:pic>
      <p:pic>
        <p:nvPicPr>
          <p:cNvPr id="117" name="Google Shape;117;p17"/>
          <p:cNvPicPr preferRelativeResize="0"/>
          <p:nvPr/>
        </p:nvPicPr>
        <p:blipFill>
          <a:blip r:embed="rId5">
            <a:alphaModFix/>
          </a:blip>
          <a:stretch>
            <a:fillRect/>
          </a:stretch>
        </p:blipFill>
        <p:spPr>
          <a:xfrm>
            <a:off x="4572000" y="1007450"/>
            <a:ext cx="4419600" cy="2015375"/>
          </a:xfrm>
          <a:prstGeom prst="rect">
            <a:avLst/>
          </a:prstGeom>
          <a:noFill/>
          <a:ln>
            <a:noFill/>
          </a:ln>
        </p:spPr>
      </p:pic>
      <p:pic>
        <p:nvPicPr>
          <p:cNvPr id="118" name="Google Shape;118;p17"/>
          <p:cNvPicPr preferRelativeResize="0"/>
          <p:nvPr/>
        </p:nvPicPr>
        <p:blipFill>
          <a:blip r:embed="rId6">
            <a:alphaModFix/>
          </a:blip>
          <a:stretch>
            <a:fillRect/>
          </a:stretch>
        </p:blipFill>
        <p:spPr>
          <a:xfrm>
            <a:off x="4543450" y="3175225"/>
            <a:ext cx="4419600" cy="18158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fade">
                                      <p:cBhvr>
                                        <p:cTn id="7" dur="500"/>
                                        <p:tgtEl>
                                          <p:spTgt spid="1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5"/>
                                        </p:tgtEl>
                                        <p:attrNameLst>
                                          <p:attrName>style.visibility</p:attrName>
                                        </p:attrNameLst>
                                      </p:cBhvr>
                                      <p:to>
                                        <p:strVal val="visible"/>
                                      </p:to>
                                    </p:set>
                                    <p:animEffect transition="in" filter="fade">
                                      <p:cBhvr>
                                        <p:cTn id="12" dur="500"/>
                                        <p:tgtEl>
                                          <p:spTgt spid="1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7"/>
                                        </p:tgtEl>
                                        <p:attrNameLst>
                                          <p:attrName>style.visibility</p:attrName>
                                        </p:attrNameLst>
                                      </p:cBhvr>
                                      <p:to>
                                        <p:strVal val="visible"/>
                                      </p:to>
                                    </p:set>
                                    <p:animEffect transition="in" filter="fade">
                                      <p:cBhvr>
                                        <p:cTn id="17" dur="500"/>
                                        <p:tgtEl>
                                          <p:spTgt spid="1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6"/>
                                        </p:tgtEl>
                                        <p:attrNameLst>
                                          <p:attrName>style.visibility</p:attrName>
                                        </p:attrNameLst>
                                      </p:cBhvr>
                                      <p:to>
                                        <p:strVal val="visible"/>
                                      </p:to>
                                    </p:set>
                                    <p:animEffect transition="in" filter="fade">
                                      <p:cBhvr>
                                        <p:cTn id="22" dur="500"/>
                                        <p:tgtEl>
                                          <p:spTgt spid="1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8"/>
                                        </p:tgtEl>
                                        <p:attrNameLst>
                                          <p:attrName>style.visibility</p:attrName>
                                        </p:attrNameLst>
                                      </p:cBhvr>
                                      <p:to>
                                        <p:strVal val="visible"/>
                                      </p:to>
                                    </p:set>
                                    <p:animEffect transition="in" filter="fade">
                                      <p:cBhvr>
                                        <p:cTn id="27"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8"/>
          <p:cNvSpPr txBox="1">
            <a:spLocks noGrp="1"/>
          </p:cNvSpPr>
          <p:nvPr>
            <p:ph type="title"/>
          </p:nvPr>
        </p:nvSpPr>
        <p:spPr>
          <a:xfrm>
            <a:off x="633200" y="775250"/>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                                        Scatter Plot</a:t>
            </a:r>
            <a:endParaRPr dirty="0"/>
          </a:p>
        </p:txBody>
      </p:sp>
      <p:pic>
        <p:nvPicPr>
          <p:cNvPr id="124" name="Google Shape;124;p18"/>
          <p:cNvPicPr preferRelativeResize="0"/>
          <p:nvPr/>
        </p:nvPicPr>
        <p:blipFill>
          <a:blip r:embed="rId3">
            <a:alphaModFix/>
          </a:blip>
          <a:stretch>
            <a:fillRect/>
          </a:stretch>
        </p:blipFill>
        <p:spPr>
          <a:xfrm>
            <a:off x="4284050" y="1444113"/>
            <a:ext cx="4062725" cy="3020424"/>
          </a:xfrm>
          <a:prstGeom prst="rect">
            <a:avLst/>
          </a:prstGeom>
          <a:noFill/>
          <a:ln>
            <a:noFill/>
          </a:ln>
        </p:spPr>
      </p:pic>
      <p:pic>
        <p:nvPicPr>
          <p:cNvPr id="125" name="Google Shape;125;p18"/>
          <p:cNvPicPr preferRelativeResize="0"/>
          <p:nvPr/>
        </p:nvPicPr>
        <p:blipFill>
          <a:blip r:embed="rId4">
            <a:alphaModFix/>
          </a:blip>
          <a:stretch>
            <a:fillRect/>
          </a:stretch>
        </p:blipFill>
        <p:spPr>
          <a:xfrm>
            <a:off x="470925" y="1461888"/>
            <a:ext cx="3690463" cy="2984851"/>
          </a:xfrm>
          <a:prstGeom prst="rect">
            <a:avLst/>
          </a:prstGeom>
          <a:noFill/>
          <a:ln>
            <a:noFill/>
          </a:ln>
        </p:spPr>
      </p:pic>
      <p:sp>
        <p:nvSpPr>
          <p:cNvPr id="126" name="Google Shape;126;p18"/>
          <p:cNvSpPr txBox="1"/>
          <p:nvPr/>
        </p:nvSpPr>
        <p:spPr>
          <a:xfrm>
            <a:off x="533150" y="4548800"/>
            <a:ext cx="7888500" cy="5541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SzPts val="1200"/>
              <a:buFont typeface="Lato"/>
              <a:buChar char="●"/>
            </a:pPr>
            <a:r>
              <a:rPr lang="en-GB" sz="1200">
                <a:solidFill>
                  <a:schemeClr val="dk2"/>
                </a:solidFill>
                <a:highlight>
                  <a:schemeClr val="lt1"/>
                </a:highlight>
                <a:latin typeface="Times New Roman"/>
                <a:ea typeface="Times New Roman"/>
                <a:cs typeface="Times New Roman"/>
                <a:sym typeface="Times New Roman"/>
              </a:rPr>
              <a:t>A representation of the relationship between two variables is called a scatter plot.</a:t>
            </a:r>
            <a:r>
              <a:rPr lang="en-GB" sz="1200">
                <a:latin typeface="Times New Roman"/>
                <a:ea typeface="Times New Roman"/>
                <a:cs typeface="Times New Roman"/>
                <a:sym typeface="Times New Roman"/>
              </a:rPr>
              <a:t>These two graphs explain about the various prevailing wages in various states in US.</a:t>
            </a:r>
            <a:endParaRPr sz="1200">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
                                        </p:tgtEl>
                                        <p:attrNameLst>
                                          <p:attrName>style.visibility</p:attrName>
                                        </p:attrNameLst>
                                      </p:cBhvr>
                                      <p:to>
                                        <p:strVal val="visible"/>
                                      </p:to>
                                    </p:set>
                                    <p:animEffect transition="in" filter="fade">
                                      <p:cBhvr>
                                        <p:cTn id="7" dur="500"/>
                                        <p:tgtEl>
                                          <p:spTgt spid="1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5"/>
                                        </p:tgtEl>
                                        <p:attrNameLst>
                                          <p:attrName>style.visibility</p:attrName>
                                        </p:attrNameLst>
                                      </p:cBhvr>
                                      <p:to>
                                        <p:strVal val="visible"/>
                                      </p:to>
                                    </p:set>
                                    <p:animEffect transition="in" filter="fade">
                                      <p:cBhvr>
                                        <p:cTn id="12" dur="500"/>
                                        <p:tgtEl>
                                          <p:spTgt spid="1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4"/>
                                        </p:tgtEl>
                                        <p:attrNameLst>
                                          <p:attrName>style.visibility</p:attrName>
                                        </p:attrNameLst>
                                      </p:cBhvr>
                                      <p:to>
                                        <p:strVal val="visible"/>
                                      </p:to>
                                    </p:set>
                                    <p:animEffect transition="in" filter="fade">
                                      <p:cBhvr>
                                        <p:cTn id="17" dur="500"/>
                                        <p:tgtEl>
                                          <p:spTgt spid="12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6"/>
                                        </p:tgtEl>
                                        <p:attrNameLst>
                                          <p:attrName>style.visibility</p:attrName>
                                        </p:attrNameLst>
                                      </p:cBhvr>
                                      <p:to>
                                        <p:strVal val="visible"/>
                                      </p:to>
                                    </p:set>
                                    <p:animEffect transition="in" filter="fade">
                                      <p:cBhvr>
                                        <p:cTn id="22" dur="500"/>
                                        <p:tgtEl>
                                          <p:spTgt spid="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p:bldP spid="12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9"/>
          <p:cNvSpPr txBox="1">
            <a:spLocks noGrp="1"/>
          </p:cNvSpPr>
          <p:nvPr>
            <p:ph type="title"/>
          </p:nvPr>
        </p:nvSpPr>
        <p:spPr>
          <a:xfrm>
            <a:off x="727800" y="756500"/>
            <a:ext cx="7688400" cy="535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dirty="0"/>
              <a:t>Boxplot of Salary</a:t>
            </a:r>
            <a:endParaRPr dirty="0"/>
          </a:p>
        </p:txBody>
      </p:sp>
      <p:pic>
        <p:nvPicPr>
          <p:cNvPr id="132" name="Google Shape;132;p19"/>
          <p:cNvPicPr preferRelativeResize="0"/>
          <p:nvPr/>
        </p:nvPicPr>
        <p:blipFill>
          <a:blip r:embed="rId3">
            <a:alphaModFix/>
          </a:blip>
          <a:stretch>
            <a:fillRect/>
          </a:stretch>
        </p:blipFill>
        <p:spPr>
          <a:xfrm>
            <a:off x="309300" y="1357300"/>
            <a:ext cx="7311050" cy="3034550"/>
          </a:xfrm>
          <a:prstGeom prst="rect">
            <a:avLst/>
          </a:prstGeom>
          <a:noFill/>
          <a:ln>
            <a:noFill/>
          </a:ln>
        </p:spPr>
      </p:pic>
      <p:sp>
        <p:nvSpPr>
          <p:cNvPr id="133" name="Google Shape;133;p19"/>
          <p:cNvSpPr txBox="1"/>
          <p:nvPr/>
        </p:nvSpPr>
        <p:spPr>
          <a:xfrm>
            <a:off x="487200" y="4181100"/>
            <a:ext cx="8169600" cy="1046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Lato"/>
              <a:buChar char="●"/>
            </a:pPr>
            <a:r>
              <a:rPr lang="en-GB" dirty="0">
                <a:latin typeface="Lato"/>
                <a:ea typeface="Lato"/>
                <a:cs typeface="Lato"/>
                <a:sym typeface="Lato"/>
              </a:rPr>
              <a:t>The prevailing pay and the state of people's cases are shown in this box graph. As we can see, there are some differences in the median incomes across all classifications, leading us to the conclusion that there are many other considerations that are more important in determining whether or not you will be granted an H1B visa.</a:t>
            </a:r>
            <a:endParaRPr dirty="0">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1"/>
                                        </p:tgtEl>
                                        <p:attrNameLst>
                                          <p:attrName>style.visibility</p:attrName>
                                        </p:attrNameLst>
                                      </p:cBhvr>
                                      <p:to>
                                        <p:strVal val="visible"/>
                                      </p:to>
                                    </p:set>
                                    <p:animEffect transition="in" filter="fade">
                                      <p:cBhvr>
                                        <p:cTn id="7" dur="500"/>
                                        <p:tgtEl>
                                          <p:spTgt spid="1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2"/>
                                        </p:tgtEl>
                                        <p:attrNameLst>
                                          <p:attrName>style.visibility</p:attrName>
                                        </p:attrNameLst>
                                      </p:cBhvr>
                                      <p:to>
                                        <p:strVal val="visible"/>
                                      </p:to>
                                    </p:set>
                                    <p:animEffect transition="in" filter="fade">
                                      <p:cBhvr>
                                        <p:cTn id="12" dur="500"/>
                                        <p:tgtEl>
                                          <p:spTgt spid="13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3"/>
                                        </p:tgtEl>
                                        <p:attrNameLst>
                                          <p:attrName>style.visibility</p:attrName>
                                        </p:attrNameLst>
                                      </p:cBhvr>
                                      <p:to>
                                        <p:strVal val="visible"/>
                                      </p:to>
                                    </p:set>
                                    <p:animEffect transition="in" filter="fade">
                                      <p:cBhvr>
                                        <p:cTn id="17" dur="5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p:bldP spid="13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0"/>
          <p:cNvSpPr txBox="1">
            <a:spLocks noGrp="1"/>
          </p:cNvSpPr>
          <p:nvPr>
            <p:ph type="title"/>
          </p:nvPr>
        </p:nvSpPr>
        <p:spPr>
          <a:xfrm>
            <a:off x="729450" y="620975"/>
            <a:ext cx="7688400" cy="63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Goodness of Fit test for Distribution of Salaries</a:t>
            </a:r>
            <a:endParaRPr dirty="0"/>
          </a:p>
        </p:txBody>
      </p:sp>
      <p:pic>
        <p:nvPicPr>
          <p:cNvPr id="139" name="Google Shape;139;p20"/>
          <p:cNvPicPr preferRelativeResize="0"/>
          <p:nvPr/>
        </p:nvPicPr>
        <p:blipFill>
          <a:blip r:embed="rId3">
            <a:alphaModFix/>
          </a:blip>
          <a:stretch>
            <a:fillRect/>
          </a:stretch>
        </p:blipFill>
        <p:spPr>
          <a:xfrm>
            <a:off x="172580" y="1366275"/>
            <a:ext cx="8245274" cy="2984851"/>
          </a:xfrm>
          <a:prstGeom prst="rect">
            <a:avLst/>
          </a:prstGeom>
          <a:noFill/>
          <a:ln>
            <a:noFill/>
          </a:ln>
        </p:spPr>
      </p:pic>
      <p:sp>
        <p:nvSpPr>
          <p:cNvPr id="140" name="Google Shape;140;p20"/>
          <p:cNvSpPr txBox="1"/>
          <p:nvPr/>
        </p:nvSpPr>
        <p:spPr>
          <a:xfrm>
            <a:off x="623500" y="4226800"/>
            <a:ext cx="7964100" cy="877200"/>
          </a:xfrm>
          <a:prstGeom prst="rect">
            <a:avLst/>
          </a:prstGeom>
          <a:noFill/>
          <a:ln>
            <a:noFill/>
          </a:ln>
        </p:spPr>
        <p:txBody>
          <a:bodyPr spcFirstLastPara="1" wrap="square" lIns="91425" tIns="91425" rIns="91425" bIns="91425" anchor="t" anchorCtr="0">
            <a:spAutoFit/>
          </a:bodyPr>
          <a:lstStyle/>
          <a:p>
            <a:pPr marL="457200" lvl="0" indent="-323850" algn="l" rtl="0">
              <a:spcBef>
                <a:spcPts val="0"/>
              </a:spcBef>
              <a:spcAft>
                <a:spcPts val="0"/>
              </a:spcAft>
              <a:buSzPts val="1500"/>
              <a:buFont typeface="Lato"/>
              <a:buChar char="●"/>
            </a:pPr>
            <a:r>
              <a:rPr lang="en-GB" sz="1500" dirty="0">
                <a:latin typeface="Times New Roman"/>
                <a:ea typeface="Times New Roman"/>
                <a:cs typeface="Times New Roman"/>
                <a:sym typeface="Times New Roman"/>
              </a:rPr>
              <a:t>The data set's observations are plotted against several distributions in the Cullen and Frey graph. we were able to state that the distribution is close to Log normal Distribution, Normal Distribution and Logistic Distribution.</a:t>
            </a:r>
            <a:endParaRPr sz="1500" dirty="0">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8"/>
                                        </p:tgtEl>
                                        <p:attrNameLst>
                                          <p:attrName>style.visibility</p:attrName>
                                        </p:attrNameLst>
                                      </p:cBhvr>
                                      <p:to>
                                        <p:strVal val="visible"/>
                                      </p:to>
                                    </p:set>
                                    <p:animEffect transition="in" filter="fade">
                                      <p:cBhvr>
                                        <p:cTn id="7" dur="500"/>
                                        <p:tgtEl>
                                          <p:spTgt spid="1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9"/>
                                        </p:tgtEl>
                                        <p:attrNameLst>
                                          <p:attrName>style.visibility</p:attrName>
                                        </p:attrNameLst>
                                      </p:cBhvr>
                                      <p:to>
                                        <p:strVal val="visible"/>
                                      </p:to>
                                    </p:set>
                                    <p:animEffect transition="in" filter="fade">
                                      <p:cBhvr>
                                        <p:cTn id="12" dur="500"/>
                                        <p:tgtEl>
                                          <p:spTgt spid="13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0"/>
                                        </p:tgtEl>
                                        <p:attrNameLst>
                                          <p:attrName>style.visibility</p:attrName>
                                        </p:attrNameLst>
                                      </p:cBhvr>
                                      <p:to>
                                        <p:strVal val="visible"/>
                                      </p:to>
                                    </p:set>
                                    <p:animEffect transition="in" filter="fade">
                                      <p:cBhvr>
                                        <p:cTn id="17" dur="500"/>
                                        <p:tgtEl>
                                          <p:spTgt spid="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p:bldP spid="14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1"/>
          <p:cNvSpPr txBox="1">
            <a:spLocks noGrp="1"/>
          </p:cNvSpPr>
          <p:nvPr>
            <p:ph type="title"/>
          </p:nvPr>
        </p:nvSpPr>
        <p:spPr>
          <a:xfrm>
            <a:off x="742000" y="527250"/>
            <a:ext cx="7675800" cy="638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dirty="0"/>
              <a:t>Goodness of Fit</a:t>
            </a:r>
            <a:endParaRPr dirty="0"/>
          </a:p>
        </p:txBody>
      </p:sp>
      <p:pic>
        <p:nvPicPr>
          <p:cNvPr id="146" name="Google Shape;146;p21"/>
          <p:cNvPicPr preferRelativeResize="0"/>
          <p:nvPr/>
        </p:nvPicPr>
        <p:blipFill>
          <a:blip r:embed="rId3">
            <a:alphaModFix/>
          </a:blip>
          <a:stretch>
            <a:fillRect/>
          </a:stretch>
        </p:blipFill>
        <p:spPr>
          <a:xfrm>
            <a:off x="191900" y="1655700"/>
            <a:ext cx="4006925" cy="2984851"/>
          </a:xfrm>
          <a:prstGeom prst="rect">
            <a:avLst/>
          </a:prstGeom>
          <a:noFill/>
          <a:ln>
            <a:noFill/>
          </a:ln>
        </p:spPr>
      </p:pic>
      <p:pic>
        <p:nvPicPr>
          <p:cNvPr id="147" name="Google Shape;147;p21"/>
          <p:cNvPicPr preferRelativeResize="0"/>
          <p:nvPr/>
        </p:nvPicPr>
        <p:blipFill>
          <a:blip r:embed="rId4">
            <a:alphaModFix/>
          </a:blip>
          <a:stretch>
            <a:fillRect/>
          </a:stretch>
        </p:blipFill>
        <p:spPr>
          <a:xfrm>
            <a:off x="4420050" y="1609000"/>
            <a:ext cx="4318501" cy="2892250"/>
          </a:xfrm>
          <a:prstGeom prst="rect">
            <a:avLst/>
          </a:prstGeom>
          <a:noFill/>
          <a:ln>
            <a:noFill/>
          </a:ln>
        </p:spPr>
      </p:pic>
      <p:sp>
        <p:nvSpPr>
          <p:cNvPr id="148" name="Google Shape;148;p21"/>
          <p:cNvSpPr txBox="1"/>
          <p:nvPr/>
        </p:nvSpPr>
        <p:spPr>
          <a:xfrm>
            <a:off x="2582925" y="1141800"/>
            <a:ext cx="48513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600" b="1" dirty="0">
                <a:solidFill>
                  <a:schemeClr val="dk2"/>
                </a:solidFill>
                <a:latin typeface="Raleway"/>
                <a:ea typeface="Raleway"/>
                <a:cs typeface="Raleway"/>
                <a:sym typeface="Raleway"/>
              </a:rPr>
              <a:t>    Lognormal Vs Normal</a:t>
            </a:r>
            <a:endParaRPr sz="2600" b="1" dirty="0">
              <a:solidFill>
                <a:schemeClr val="dk2"/>
              </a:solidFill>
              <a:latin typeface="Raleway"/>
              <a:ea typeface="Raleway"/>
              <a:cs typeface="Raleway"/>
              <a:sym typeface="Raleway"/>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5"/>
                                        </p:tgtEl>
                                        <p:attrNameLst>
                                          <p:attrName>style.visibility</p:attrName>
                                        </p:attrNameLst>
                                      </p:cBhvr>
                                      <p:to>
                                        <p:strVal val="visible"/>
                                      </p:to>
                                    </p:set>
                                    <p:animEffect transition="in" filter="fade">
                                      <p:cBhvr>
                                        <p:cTn id="7" dur="500"/>
                                        <p:tgtEl>
                                          <p:spTgt spid="14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8"/>
                                        </p:tgtEl>
                                        <p:attrNameLst>
                                          <p:attrName>style.visibility</p:attrName>
                                        </p:attrNameLst>
                                      </p:cBhvr>
                                      <p:to>
                                        <p:strVal val="visible"/>
                                      </p:to>
                                    </p:set>
                                    <p:animEffect transition="in" filter="fade">
                                      <p:cBhvr>
                                        <p:cTn id="12" dur="500"/>
                                        <p:tgtEl>
                                          <p:spTgt spid="14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6"/>
                                        </p:tgtEl>
                                        <p:attrNameLst>
                                          <p:attrName>style.visibility</p:attrName>
                                        </p:attrNameLst>
                                      </p:cBhvr>
                                      <p:to>
                                        <p:strVal val="visible"/>
                                      </p:to>
                                    </p:set>
                                    <p:animEffect transition="in" filter="fade">
                                      <p:cBhvr>
                                        <p:cTn id="17" dur="500"/>
                                        <p:tgtEl>
                                          <p:spTgt spid="14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7"/>
                                        </p:tgtEl>
                                        <p:attrNameLst>
                                          <p:attrName>style.visibility</p:attrName>
                                        </p:attrNameLst>
                                      </p:cBhvr>
                                      <p:to>
                                        <p:strVal val="visible"/>
                                      </p:to>
                                    </p:set>
                                    <p:animEffect transition="in" filter="fade">
                                      <p:cBhvr>
                                        <p:cTn id="22" dur="500"/>
                                        <p:tgtEl>
                                          <p:spTgt spid="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P spid="14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2"/>
          <p:cNvSpPr txBox="1">
            <a:spLocks noGrp="1"/>
          </p:cNvSpPr>
          <p:nvPr>
            <p:ph type="title"/>
          </p:nvPr>
        </p:nvSpPr>
        <p:spPr>
          <a:xfrm>
            <a:off x="670875" y="767975"/>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Distribution of Salaries of Applicants</a:t>
            </a:r>
            <a:endParaRPr dirty="0"/>
          </a:p>
        </p:txBody>
      </p:sp>
      <p:pic>
        <p:nvPicPr>
          <p:cNvPr id="154" name="Google Shape;154;p22"/>
          <p:cNvPicPr preferRelativeResize="0"/>
          <p:nvPr/>
        </p:nvPicPr>
        <p:blipFill rotWithShape="1">
          <a:blip r:embed="rId3">
            <a:alphaModFix/>
          </a:blip>
          <a:srcRect l="-26130" t="-5180" r="26129" b="5180"/>
          <a:stretch/>
        </p:blipFill>
        <p:spPr>
          <a:xfrm>
            <a:off x="2784125" y="1523975"/>
            <a:ext cx="5509225" cy="3256325"/>
          </a:xfrm>
          <a:prstGeom prst="rect">
            <a:avLst/>
          </a:prstGeom>
          <a:noFill/>
          <a:ln>
            <a:noFill/>
          </a:ln>
        </p:spPr>
      </p:pic>
      <p:pic>
        <p:nvPicPr>
          <p:cNvPr id="155" name="Google Shape;155;p22"/>
          <p:cNvPicPr preferRelativeResize="0"/>
          <p:nvPr/>
        </p:nvPicPr>
        <p:blipFill>
          <a:blip r:embed="rId4">
            <a:alphaModFix/>
          </a:blip>
          <a:stretch>
            <a:fillRect/>
          </a:stretch>
        </p:blipFill>
        <p:spPr>
          <a:xfrm>
            <a:off x="538950" y="1638900"/>
            <a:ext cx="3678950" cy="31414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fade">
                                      <p:cBhvr>
                                        <p:cTn id="7" dur="500"/>
                                        <p:tgtEl>
                                          <p:spTgt spid="15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5"/>
                                        </p:tgtEl>
                                        <p:attrNameLst>
                                          <p:attrName>style.visibility</p:attrName>
                                        </p:attrNameLst>
                                      </p:cBhvr>
                                      <p:to>
                                        <p:strVal val="visible"/>
                                      </p:to>
                                    </p:set>
                                    <p:animEffect transition="in" filter="fade">
                                      <p:cBhvr>
                                        <p:cTn id="12" dur="500"/>
                                        <p:tgtEl>
                                          <p:spTgt spid="15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4"/>
                                        </p:tgtEl>
                                        <p:attrNameLst>
                                          <p:attrName>style.visibility</p:attrName>
                                        </p:attrNameLst>
                                      </p:cBhvr>
                                      <p:to>
                                        <p:strVal val="visible"/>
                                      </p:to>
                                    </p:set>
                                    <p:animEffect transition="in" filter="fade">
                                      <p:cBhvr>
                                        <p:cTn id="17" dur="500"/>
                                        <p:tgtEl>
                                          <p:spTgt spid="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 grpId="0"/>
    </p:bldLst>
  </p:timing>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946</Words>
  <Application>Microsoft Office PowerPoint</Application>
  <PresentationFormat>On-screen Show (16:9)</PresentationFormat>
  <Paragraphs>76</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Times New Roman</vt:lpstr>
      <vt:lpstr>Raleway</vt:lpstr>
      <vt:lpstr>Lato</vt:lpstr>
      <vt:lpstr>Streamline</vt:lpstr>
      <vt:lpstr>Analysis of rate of H1B Visa Issuance of International Employees in the United States-2021-Q1   </vt:lpstr>
      <vt:lpstr>Introduction:-</vt:lpstr>
      <vt:lpstr>PowerPoint Presentation</vt:lpstr>
      <vt:lpstr>Comparing Top 15 Companies, States , Cities &amp; Job position</vt:lpstr>
      <vt:lpstr>                                        Scatter Plot</vt:lpstr>
      <vt:lpstr>Boxplot of Salary</vt:lpstr>
      <vt:lpstr>Goodness of Fit test for Distribution of Salaries</vt:lpstr>
      <vt:lpstr>Goodness of Fit</vt:lpstr>
      <vt:lpstr>Distribution of Salaries of Applicants</vt:lpstr>
      <vt:lpstr>                      Correlation Analysis</vt:lpstr>
      <vt:lpstr>Hypothesis to compare proportion of visas getting issued in 2021 versus 2016. </vt:lpstr>
      <vt:lpstr>Hypothesis to check whether the proportion of salary of international employees working in California &amp; Texas are equal.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rate of H1B Visa Issuance of International Employees in the United States-2021-Q1   </dc:title>
  <cp:lastModifiedBy>Shivam Bavdankar</cp:lastModifiedBy>
  <cp:revision>2</cp:revision>
  <dcterms:modified xsi:type="dcterms:W3CDTF">2023-04-01T00:46:57Z</dcterms:modified>
</cp:coreProperties>
</file>