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7"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301" r:id="rId35"/>
    <p:sldId id="290" r:id="rId36"/>
    <p:sldId id="291" r:id="rId37"/>
    <p:sldId id="292" r:id="rId38"/>
    <p:sldId id="293" r:id="rId39"/>
    <p:sldId id="294" r:id="rId40"/>
    <p:sldId id="295" r:id="rId41"/>
    <p:sldId id="303" r:id="rId42"/>
    <p:sldId id="296" r:id="rId43"/>
    <p:sldId id="297" r:id="rId44"/>
    <p:sldId id="298" r:id="rId45"/>
    <p:sldId id="302" r:id="rId46"/>
    <p:sldId id="30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8/10/2024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8/10/2024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5430592"/>
          </a:xfrm>
        </p:spPr>
        <p:txBody>
          <a:bodyPr>
            <a:normAutofit/>
          </a:bodyPr>
          <a:lstStyle/>
          <a:p>
            <a:pPr algn="ctr"/>
            <a:r>
              <a:rPr lang="en-US" sz="4800" b="1" u="sng" dirty="0"/>
              <a:t>C</a:t>
            </a:r>
            <a:r>
              <a:rPr lang="en-US" sz="4800" b="1" u="sng" dirty="0" smtClean="0"/>
              <a:t>APSTONE </a:t>
            </a:r>
            <a:r>
              <a:rPr lang="en-US" sz="4800" b="1" u="sng" dirty="0"/>
              <a:t>PROJECT : SPORTS DATA  </a:t>
            </a:r>
            <a:r>
              <a:rPr lang="en-US" sz="4800" b="1" u="sng" dirty="0" smtClean="0"/>
              <a:t>ANALYSIS </a:t>
            </a:r>
            <a:r>
              <a:rPr lang="en-US" sz="4800" b="1" u="sng" dirty="0"/>
              <a:t>(OLYMPIC DATASET</a:t>
            </a:r>
            <a:endParaRPr lang="en-IN" sz="4800" dirty="0"/>
          </a:p>
        </p:txBody>
      </p:sp>
    </p:spTree>
    <p:extLst>
      <p:ext uri="{BB962C8B-B14F-4D97-AF65-F5344CB8AC3E}">
        <p14:creationId xmlns:p14="http://schemas.microsoft.com/office/powerpoint/2010/main" val="308756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26999"/>
            <a:ext cx="10131425" cy="1181100"/>
          </a:xfrm>
        </p:spPr>
        <p:txBody>
          <a:bodyPr/>
          <a:lstStyle/>
          <a:p>
            <a:r>
              <a:rPr lang="en-US" b="1" u="sng" dirty="0" smtClean="0"/>
              <a:t>SPORTS ANALYSIS</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2" y="901700"/>
            <a:ext cx="10883898" cy="5638800"/>
          </a:xfrm>
          <a:prstGeom prst="rect">
            <a:avLst/>
          </a:prstGeom>
        </p:spPr>
      </p:pic>
    </p:spTree>
    <p:extLst>
      <p:ext uri="{BB962C8B-B14F-4D97-AF65-F5344CB8AC3E}">
        <p14:creationId xmlns:p14="http://schemas.microsoft.com/office/powerpoint/2010/main" val="1771041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7" cy="1892299"/>
          </a:xfrm>
        </p:spPr>
        <p:txBody>
          <a:bodyPr/>
          <a:lstStyle/>
          <a:p>
            <a:r>
              <a:rPr lang="en-US" dirty="0"/>
              <a:t>What is the distribution of sports between Summer and Winter Olympics?</a:t>
            </a:r>
            <a:br>
              <a:rPr lang="en-US" dirty="0"/>
            </a:br>
            <a:endParaRPr lang="en-IN" dirty="0"/>
          </a:p>
        </p:txBody>
      </p:sp>
      <p:sp>
        <p:nvSpPr>
          <p:cNvPr id="3" name="Text Placeholder 2"/>
          <p:cNvSpPr>
            <a:spLocks noGrp="1"/>
          </p:cNvSpPr>
          <p:nvPr>
            <p:ph type="body" idx="1"/>
          </p:nvPr>
        </p:nvSpPr>
        <p:spPr>
          <a:xfrm>
            <a:off x="685800" y="1409700"/>
            <a:ext cx="4876800" cy="4381500"/>
          </a:xfrm>
        </p:spPr>
        <p:txBody>
          <a:bodyPr/>
          <a:lstStyle/>
          <a:p>
            <a:pPr algn="ctr"/>
            <a:r>
              <a:rPr lang="en-US" b="1" u="sng" dirty="0" smtClean="0"/>
              <a:t>SUMMARY ANALYSIS</a:t>
            </a:r>
          </a:p>
          <a:p>
            <a:r>
              <a:rPr lang="en-US" dirty="0" smtClean="0"/>
              <a:t>GLEANING FROM VISUAL TOTAL THERE ARE 2 SEASON FOR OLYMPIC GAMES AND IN SUMMER SEASON MAX NO OF SPORTS ARE PLAYED I.E 52 AND IN WINTER ONLY 17 SPORTS ARE PLAYED.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1" y="1409700"/>
            <a:ext cx="5232400" cy="4381500"/>
          </a:xfrm>
          <a:prstGeom prst="rect">
            <a:avLst/>
          </a:prstGeom>
        </p:spPr>
      </p:pic>
    </p:spTree>
    <p:extLst>
      <p:ext uri="{BB962C8B-B14F-4D97-AF65-F5344CB8AC3E}">
        <p14:creationId xmlns:p14="http://schemas.microsoft.com/office/powerpoint/2010/main" val="1490869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7" cy="2019299"/>
          </a:xfrm>
        </p:spPr>
        <p:txBody>
          <a:bodyPr/>
          <a:lstStyle/>
          <a:p>
            <a:r>
              <a:rPr lang="en-US" dirty="0"/>
              <a:t>Which sports have the highest number of events in the Olympics?</a:t>
            </a:r>
            <a:br>
              <a:rPr lang="en-US" dirty="0"/>
            </a:br>
            <a:endParaRPr lang="en-IN" dirty="0"/>
          </a:p>
        </p:txBody>
      </p:sp>
      <p:sp>
        <p:nvSpPr>
          <p:cNvPr id="3" name="Text Placeholder 2"/>
          <p:cNvSpPr>
            <a:spLocks noGrp="1"/>
          </p:cNvSpPr>
          <p:nvPr>
            <p:ph type="body" idx="1"/>
          </p:nvPr>
        </p:nvSpPr>
        <p:spPr>
          <a:xfrm>
            <a:off x="685800" y="1435100"/>
            <a:ext cx="3822700" cy="4356100"/>
          </a:xfrm>
        </p:spPr>
        <p:txBody>
          <a:bodyPr/>
          <a:lstStyle/>
          <a:p>
            <a:pPr algn="ctr"/>
            <a:r>
              <a:rPr lang="en-US" b="1" u="sng" dirty="0" smtClean="0"/>
              <a:t>SUMMARY ANALYSIS</a:t>
            </a:r>
          </a:p>
          <a:p>
            <a:r>
              <a:rPr lang="en-US" dirty="0" smtClean="0"/>
              <a:t>GLEANING FROM VISUAL EVERY SPORT HAVE DIFFERENT NO OF EVENTS AND ATHLETICS/SHOOTING HAVE MAX NO OF EVENTS I.E 83 AND AFTER THAT SECOND HIGHEST IS SHOOTING.</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900" y="1866900"/>
            <a:ext cx="6883400" cy="3390900"/>
          </a:xfrm>
          <a:prstGeom prst="rect">
            <a:avLst/>
          </a:prstGeom>
        </p:spPr>
      </p:pic>
    </p:spTree>
    <p:extLst>
      <p:ext uri="{BB962C8B-B14F-4D97-AF65-F5344CB8AC3E}">
        <p14:creationId xmlns:p14="http://schemas.microsoft.com/office/powerpoint/2010/main" val="22886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7" cy="1689099"/>
          </a:xfrm>
        </p:spPr>
        <p:txBody>
          <a:bodyPr/>
          <a:lstStyle/>
          <a:p>
            <a:r>
              <a:rPr lang="en-US" dirty="0"/>
              <a:t>How has the participation in each sport evolved over time?</a:t>
            </a:r>
            <a:br>
              <a:rPr lang="en-US" dirty="0"/>
            </a:br>
            <a:endParaRPr lang="en-IN" dirty="0"/>
          </a:p>
        </p:txBody>
      </p:sp>
      <p:sp>
        <p:nvSpPr>
          <p:cNvPr id="3" name="Text Placeholder 2"/>
          <p:cNvSpPr>
            <a:spLocks noGrp="1"/>
          </p:cNvSpPr>
          <p:nvPr>
            <p:ph type="body" idx="1"/>
          </p:nvPr>
        </p:nvSpPr>
        <p:spPr>
          <a:xfrm>
            <a:off x="685800" y="1282700"/>
            <a:ext cx="4749800" cy="4508500"/>
          </a:xfrm>
        </p:spPr>
        <p:txBody>
          <a:bodyPr/>
          <a:lstStyle/>
          <a:p>
            <a:pPr algn="ctr"/>
            <a:r>
              <a:rPr lang="en-US" b="1" u="sng" dirty="0" smtClean="0"/>
              <a:t>SUMMARY ANALYSIS</a:t>
            </a:r>
          </a:p>
          <a:p>
            <a:r>
              <a:rPr lang="en-US" dirty="0" smtClean="0"/>
              <a:t>GLEANING FROM VISUALISATION PARTICIPATION COUNT IN DIFFERENT SPORTS HAVE BEEN INCREASING WITH TIME AND THE GRAPH OF ATHLETICS PARTICIPATION IS QUITE PROGRESSIVE IN COMPARISION TO OTHER SPORTS.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282700"/>
            <a:ext cx="6464300" cy="4572000"/>
          </a:xfrm>
          <a:prstGeom prst="rect">
            <a:avLst/>
          </a:prstGeom>
        </p:spPr>
      </p:pic>
    </p:spTree>
    <p:extLst>
      <p:ext uri="{BB962C8B-B14F-4D97-AF65-F5344CB8AC3E}">
        <p14:creationId xmlns:p14="http://schemas.microsoft.com/office/powerpoint/2010/main" val="182415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774700"/>
          </a:xfrm>
        </p:spPr>
        <p:txBody>
          <a:bodyPr/>
          <a:lstStyle/>
          <a:p>
            <a:r>
              <a:rPr lang="en-US" b="1" u="sng" dirty="0" smtClean="0"/>
              <a:t>EVENT ANALYSIS</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774701"/>
            <a:ext cx="11049000" cy="5829299"/>
          </a:xfrm>
          <a:prstGeom prst="rect">
            <a:avLst/>
          </a:prstGeom>
        </p:spPr>
      </p:pic>
    </p:spTree>
    <p:extLst>
      <p:ext uri="{BB962C8B-B14F-4D97-AF65-F5344CB8AC3E}">
        <p14:creationId xmlns:p14="http://schemas.microsoft.com/office/powerpoint/2010/main" val="824226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7" cy="1536699"/>
          </a:xfrm>
        </p:spPr>
        <p:txBody>
          <a:bodyPr/>
          <a:lstStyle/>
          <a:p>
            <a:r>
              <a:rPr lang="en-US" dirty="0"/>
              <a:t>How many events are there in each sport?</a:t>
            </a:r>
            <a:br>
              <a:rPr lang="en-US" dirty="0"/>
            </a:br>
            <a:endParaRPr lang="en-IN" dirty="0"/>
          </a:p>
        </p:txBody>
      </p:sp>
      <p:sp>
        <p:nvSpPr>
          <p:cNvPr id="3" name="Text Placeholder 2"/>
          <p:cNvSpPr>
            <a:spLocks noGrp="1"/>
          </p:cNvSpPr>
          <p:nvPr>
            <p:ph type="body" idx="1"/>
          </p:nvPr>
        </p:nvSpPr>
        <p:spPr>
          <a:xfrm>
            <a:off x="355600" y="889000"/>
            <a:ext cx="5245100" cy="4737100"/>
          </a:xfrm>
        </p:spPr>
        <p:txBody>
          <a:bodyPr/>
          <a:lstStyle/>
          <a:p>
            <a:endParaRPr lang="en-US" dirty="0" smtClean="0"/>
          </a:p>
          <a:p>
            <a:pPr algn="ctr"/>
            <a:r>
              <a:rPr lang="en-US" b="1" u="sng" dirty="0" smtClean="0"/>
              <a:t>SUMMARY ANALYSIS</a:t>
            </a:r>
          </a:p>
          <a:p>
            <a:r>
              <a:rPr lang="en-US" dirty="0" smtClean="0"/>
              <a:t>FOR REPRESENTING NO OF EVENTS IN EACH SPORT TABLE HAS BEEN USED AS IT BECOME QUITE EASY TO ANALYSE THE NUMBERS.ATHLETICS AND SHOOTING SPORT HAVE MAX NO OF EVENTS AND SPORTS SUCH AS ALPHINISM,BASQUE PELOTA,CRICKET,LACROSSE,POLO,ROQUE,RUGBY AND SOFTBALL HAVE SINGLE EVENT ONLY.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230" y="889000"/>
            <a:ext cx="2892570" cy="5727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700" y="889000"/>
            <a:ext cx="2679700" cy="5727699"/>
          </a:xfrm>
          <a:prstGeom prst="rect">
            <a:avLst/>
          </a:prstGeom>
        </p:spPr>
      </p:pic>
    </p:spTree>
    <p:extLst>
      <p:ext uri="{BB962C8B-B14F-4D97-AF65-F5344CB8AC3E}">
        <p14:creationId xmlns:p14="http://schemas.microsoft.com/office/powerpoint/2010/main" val="568352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7" cy="1828799"/>
          </a:xfrm>
        </p:spPr>
        <p:txBody>
          <a:bodyPr/>
          <a:lstStyle/>
          <a:p>
            <a:r>
              <a:rPr lang="en-US" dirty="0"/>
              <a:t>What is the distribution of events by gender (Men, Women, Mixed)?</a:t>
            </a:r>
            <a:br>
              <a:rPr lang="en-US" dirty="0"/>
            </a:br>
            <a:endParaRPr lang="en-IN" dirty="0"/>
          </a:p>
        </p:txBody>
      </p:sp>
      <p:sp>
        <p:nvSpPr>
          <p:cNvPr id="3" name="Text Placeholder 2"/>
          <p:cNvSpPr>
            <a:spLocks noGrp="1"/>
          </p:cNvSpPr>
          <p:nvPr>
            <p:ph type="body" idx="1"/>
          </p:nvPr>
        </p:nvSpPr>
        <p:spPr>
          <a:xfrm>
            <a:off x="495300" y="1193800"/>
            <a:ext cx="5448300" cy="4775200"/>
          </a:xfrm>
        </p:spPr>
        <p:txBody>
          <a:bodyPr/>
          <a:lstStyle/>
          <a:p>
            <a:pPr algn="ctr"/>
            <a:r>
              <a:rPr lang="en-US" b="1" u="sng" dirty="0" smtClean="0"/>
              <a:t>SUMMARY ANALYSIS</a:t>
            </a:r>
          </a:p>
          <a:p>
            <a:r>
              <a:rPr lang="en-US" dirty="0" smtClean="0"/>
              <a:t>GLEANING FROM VISUALIZATION MAJORITY OF EVENTS ARE PLAYED BY MEN AND IT’S PROPORTION TO FEMALE COMES OUT TO 67.08 % WHERE AS FEMALE PLAYS 32.92% OF EVENTS IN RESPECTIVE SPORTS.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00" y="1466850"/>
            <a:ext cx="5232400" cy="4051300"/>
          </a:xfrm>
          <a:prstGeom prst="rect">
            <a:avLst/>
          </a:prstGeom>
        </p:spPr>
      </p:pic>
    </p:spTree>
    <p:extLst>
      <p:ext uri="{BB962C8B-B14F-4D97-AF65-F5344CB8AC3E}">
        <p14:creationId xmlns:p14="http://schemas.microsoft.com/office/powerpoint/2010/main" val="2611837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7" cy="1396999"/>
          </a:xfrm>
        </p:spPr>
        <p:txBody>
          <a:bodyPr/>
          <a:lstStyle/>
          <a:p>
            <a:r>
              <a:rPr lang="en-US" dirty="0"/>
              <a:t>How has the number of events changed over time?</a:t>
            </a:r>
            <a:br>
              <a:rPr lang="en-US" dirty="0"/>
            </a:br>
            <a:endParaRPr lang="en-IN" dirty="0"/>
          </a:p>
        </p:txBody>
      </p:sp>
      <p:sp>
        <p:nvSpPr>
          <p:cNvPr id="3" name="Text Placeholder 2"/>
          <p:cNvSpPr>
            <a:spLocks noGrp="1"/>
          </p:cNvSpPr>
          <p:nvPr>
            <p:ph type="body" idx="1"/>
          </p:nvPr>
        </p:nvSpPr>
        <p:spPr>
          <a:xfrm>
            <a:off x="685800" y="1054101"/>
            <a:ext cx="3492500" cy="4622800"/>
          </a:xfrm>
        </p:spPr>
        <p:txBody>
          <a:bodyPr/>
          <a:lstStyle/>
          <a:p>
            <a:pPr algn="ctr"/>
            <a:r>
              <a:rPr lang="en-US" b="1" u="sng" dirty="0" smtClean="0"/>
              <a:t>SUMMARY ANALYSIS</a:t>
            </a:r>
          </a:p>
          <a:p>
            <a:r>
              <a:rPr lang="en-US" dirty="0" smtClean="0"/>
              <a:t>TOTAL NO OF EVENTS FOR PARTICULAR GAMES DEPEND ON THE GAMES SEASON I.E SUMMER OR WINTER AND IN WINTER SEASON NO OF EVENTS ARE QUITE LOW AS FEW NO OF GAMES ARE BEING PLAYED WRT SUMMER SEASON.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1" y="1054100"/>
            <a:ext cx="7023100" cy="4927599"/>
          </a:xfrm>
          <a:prstGeom prst="rect">
            <a:avLst/>
          </a:prstGeom>
        </p:spPr>
      </p:pic>
    </p:spTree>
    <p:extLst>
      <p:ext uri="{BB962C8B-B14F-4D97-AF65-F5344CB8AC3E}">
        <p14:creationId xmlns:p14="http://schemas.microsoft.com/office/powerpoint/2010/main" val="815713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1016000"/>
          </a:xfrm>
        </p:spPr>
        <p:txBody>
          <a:bodyPr/>
          <a:lstStyle/>
          <a:p>
            <a:r>
              <a:rPr lang="en-US" b="1" u="sng" dirty="0" smtClean="0"/>
              <a:t>PARTICIPANT ANALYSIS</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14400"/>
            <a:ext cx="11048999" cy="5676900"/>
          </a:xfrm>
          <a:prstGeom prst="rect">
            <a:avLst/>
          </a:prstGeom>
        </p:spPr>
      </p:pic>
    </p:spTree>
    <p:extLst>
      <p:ext uri="{BB962C8B-B14F-4D97-AF65-F5344CB8AC3E}">
        <p14:creationId xmlns:p14="http://schemas.microsoft.com/office/powerpoint/2010/main" val="2070882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7" cy="1485899"/>
          </a:xfrm>
        </p:spPr>
        <p:txBody>
          <a:bodyPr/>
          <a:lstStyle/>
          <a:p>
            <a:r>
              <a:rPr lang="en-US" dirty="0"/>
              <a:t>What is the distribution of participants by gender?</a:t>
            </a:r>
            <a:br>
              <a:rPr lang="en-US" dirty="0"/>
            </a:br>
            <a:endParaRPr lang="en-IN" dirty="0"/>
          </a:p>
        </p:txBody>
      </p:sp>
      <p:sp>
        <p:nvSpPr>
          <p:cNvPr id="3" name="Text Placeholder 2"/>
          <p:cNvSpPr>
            <a:spLocks noGrp="1"/>
          </p:cNvSpPr>
          <p:nvPr>
            <p:ph type="body" idx="1"/>
          </p:nvPr>
        </p:nvSpPr>
        <p:spPr>
          <a:xfrm>
            <a:off x="685800" y="952500"/>
            <a:ext cx="4076700" cy="4838700"/>
          </a:xfrm>
        </p:spPr>
        <p:txBody>
          <a:bodyPr/>
          <a:lstStyle/>
          <a:p>
            <a:pPr algn="ctr"/>
            <a:r>
              <a:rPr lang="en-US" b="1" u="sng" dirty="0" smtClean="0"/>
              <a:t>SUMMARY ANALYSIS</a:t>
            </a:r>
          </a:p>
          <a:p>
            <a:r>
              <a:rPr lang="en-US" dirty="0" smtClean="0"/>
              <a:t>TREE MAP VISUAL PROVIDES NO OF PARTICIPANT BY GENDER AND MALE HAVE AROUND 132K AND FEAMLE HAVE 48K PARTICIPANT SO BASICALLY MALE ARE 2.5 TIMES OF FEMALE PARTICIPANTS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638300"/>
            <a:ext cx="5821783" cy="3098800"/>
          </a:xfrm>
          <a:prstGeom prst="rect">
            <a:avLst/>
          </a:prstGeom>
        </p:spPr>
      </p:pic>
    </p:spTree>
    <p:extLst>
      <p:ext uri="{BB962C8B-B14F-4D97-AF65-F5344CB8AC3E}">
        <p14:creationId xmlns:p14="http://schemas.microsoft.com/office/powerpoint/2010/main" val="86014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991673"/>
          </a:xfrm>
        </p:spPr>
        <p:txBody>
          <a:bodyPr>
            <a:normAutofit/>
          </a:bodyPr>
          <a:lstStyle/>
          <a:p>
            <a:pPr algn="ctr"/>
            <a:r>
              <a:rPr lang="en-US" sz="4000" b="1" u="sng" dirty="0" smtClean="0"/>
              <a:t>MECE FRAMEWORK</a:t>
            </a:r>
            <a:endParaRPr lang="en-IN" sz="40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630" y="991672"/>
            <a:ext cx="5205347" cy="567541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3977" y="991672"/>
            <a:ext cx="5686568" cy="5675411"/>
          </a:xfrm>
          <a:prstGeom prst="rect">
            <a:avLst/>
          </a:prstGeom>
        </p:spPr>
      </p:pic>
    </p:spTree>
    <p:extLst>
      <p:ext uri="{BB962C8B-B14F-4D97-AF65-F5344CB8AC3E}">
        <p14:creationId xmlns:p14="http://schemas.microsoft.com/office/powerpoint/2010/main" val="3215546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7" cy="1612899"/>
          </a:xfrm>
        </p:spPr>
        <p:txBody>
          <a:bodyPr/>
          <a:lstStyle/>
          <a:p>
            <a:r>
              <a:rPr lang="en-US" dirty="0"/>
              <a:t>Which countries have the highest number of participants in the Olympics?</a:t>
            </a:r>
            <a:br>
              <a:rPr lang="en-US" dirty="0"/>
            </a:br>
            <a:endParaRPr lang="en-IN" dirty="0"/>
          </a:p>
        </p:txBody>
      </p:sp>
      <p:sp>
        <p:nvSpPr>
          <p:cNvPr id="3" name="Text Placeholder 2"/>
          <p:cNvSpPr>
            <a:spLocks noGrp="1"/>
          </p:cNvSpPr>
          <p:nvPr>
            <p:ph type="body" idx="1"/>
          </p:nvPr>
        </p:nvSpPr>
        <p:spPr>
          <a:xfrm>
            <a:off x="685800" y="1168400"/>
            <a:ext cx="3035300" cy="4622800"/>
          </a:xfrm>
        </p:spPr>
        <p:txBody>
          <a:bodyPr/>
          <a:lstStyle/>
          <a:p>
            <a:pPr algn="ctr"/>
            <a:r>
              <a:rPr lang="en-US" b="1" u="sng" dirty="0" smtClean="0"/>
              <a:t>SUMMARY ANALYSIS</a:t>
            </a:r>
          </a:p>
          <a:p>
            <a:r>
              <a:rPr lang="en-US" dirty="0" smtClean="0"/>
              <a:t>GLEANING FROM THE BAR GRAPH AND TABLE USA HAVE MAX NO OF PARTICIPANTS I.E 12392 AND AFTER THAT UK HAVE 8K.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200" y="1168400"/>
            <a:ext cx="7734300" cy="5003800"/>
          </a:xfrm>
          <a:prstGeom prst="rect">
            <a:avLst/>
          </a:prstGeom>
        </p:spPr>
      </p:pic>
    </p:spTree>
    <p:extLst>
      <p:ext uri="{BB962C8B-B14F-4D97-AF65-F5344CB8AC3E}">
        <p14:creationId xmlns:p14="http://schemas.microsoft.com/office/powerpoint/2010/main" val="3300243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698499"/>
          </a:xfrm>
        </p:spPr>
        <p:txBody>
          <a:bodyPr/>
          <a:lstStyle/>
          <a:p>
            <a:r>
              <a:rPr lang="en-US" b="1" u="sng" dirty="0" smtClean="0"/>
              <a:t>MEDAL ANALYSIS</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2" y="863601"/>
            <a:ext cx="11061698" cy="5651500"/>
          </a:xfrm>
          <a:prstGeom prst="rect">
            <a:avLst/>
          </a:prstGeom>
        </p:spPr>
      </p:pic>
    </p:spTree>
    <p:extLst>
      <p:ext uri="{BB962C8B-B14F-4D97-AF65-F5344CB8AC3E}">
        <p14:creationId xmlns:p14="http://schemas.microsoft.com/office/powerpoint/2010/main" val="3278954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7" cy="1562099"/>
          </a:xfrm>
        </p:spPr>
        <p:txBody>
          <a:bodyPr/>
          <a:lstStyle/>
          <a:p>
            <a:r>
              <a:rPr lang="en-US" dirty="0"/>
              <a:t>How many medals have been awarded in each Olympics?</a:t>
            </a:r>
            <a:br>
              <a:rPr lang="en-US" dirty="0"/>
            </a:br>
            <a:endParaRPr lang="en-IN" dirty="0"/>
          </a:p>
        </p:txBody>
      </p:sp>
      <p:sp>
        <p:nvSpPr>
          <p:cNvPr id="3" name="Text Placeholder 2"/>
          <p:cNvSpPr>
            <a:spLocks noGrp="1"/>
          </p:cNvSpPr>
          <p:nvPr>
            <p:ph type="body" idx="1"/>
          </p:nvPr>
        </p:nvSpPr>
        <p:spPr>
          <a:xfrm>
            <a:off x="685800" y="1270000"/>
            <a:ext cx="3606800" cy="4521200"/>
          </a:xfrm>
        </p:spPr>
        <p:txBody>
          <a:bodyPr/>
          <a:lstStyle/>
          <a:p>
            <a:pPr algn="ctr"/>
            <a:r>
              <a:rPr lang="en-US" b="1" u="sng" dirty="0" smtClean="0"/>
              <a:t>SUMMARY ANALYSIS</a:t>
            </a:r>
          </a:p>
          <a:p>
            <a:r>
              <a:rPr lang="en-US" dirty="0" smtClean="0"/>
              <a:t>GLEANING FROM THE VISUAL MEDALS DISTRIBUTION IN EACH OLYPMPIC GAME IS AROUND 2K</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840" y="1155700"/>
            <a:ext cx="6502560" cy="5143500"/>
          </a:xfrm>
          <a:prstGeom prst="rect">
            <a:avLst/>
          </a:prstGeom>
        </p:spPr>
      </p:pic>
    </p:spTree>
    <p:extLst>
      <p:ext uri="{BB962C8B-B14F-4D97-AF65-F5344CB8AC3E}">
        <p14:creationId xmlns:p14="http://schemas.microsoft.com/office/powerpoint/2010/main" val="1453573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7" cy="1511299"/>
          </a:xfrm>
        </p:spPr>
        <p:txBody>
          <a:bodyPr/>
          <a:lstStyle/>
          <a:p>
            <a:r>
              <a:rPr lang="en-US" dirty="0"/>
              <a:t>Which countries have the highest number of gold medals?</a:t>
            </a:r>
            <a:br>
              <a:rPr lang="en-US" dirty="0"/>
            </a:br>
            <a:endParaRPr lang="en-IN" dirty="0"/>
          </a:p>
        </p:txBody>
      </p:sp>
      <p:sp>
        <p:nvSpPr>
          <p:cNvPr id="3" name="Text Placeholder 2"/>
          <p:cNvSpPr>
            <a:spLocks noGrp="1"/>
          </p:cNvSpPr>
          <p:nvPr>
            <p:ph type="body" idx="1"/>
          </p:nvPr>
        </p:nvSpPr>
        <p:spPr>
          <a:xfrm>
            <a:off x="685800" y="1028700"/>
            <a:ext cx="4648200" cy="4533900"/>
          </a:xfrm>
        </p:spPr>
        <p:txBody>
          <a:bodyPr/>
          <a:lstStyle/>
          <a:p>
            <a:pPr algn="ctr"/>
            <a:r>
              <a:rPr lang="en-US" b="1" u="sng" dirty="0" smtClean="0"/>
              <a:t>SUMMARY ANALYSIS</a:t>
            </a:r>
          </a:p>
          <a:p>
            <a:r>
              <a:rPr lang="en-US" dirty="0" smtClean="0"/>
              <a:t>GLEANING FROM THE VISUALISATION MAX NO OF GOLD MEDAL HAVE BEEN BAGGED BY USA WHICH COUNT TO AROUND 2.5K AND AFTER THAT SOVIET UNION IS ON SECOND PLACE IN GOLD MEDAL TALLY WITH 1.1 K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100" y="1193800"/>
            <a:ext cx="5562600" cy="4597400"/>
          </a:xfrm>
          <a:prstGeom prst="rect">
            <a:avLst/>
          </a:prstGeom>
        </p:spPr>
      </p:pic>
    </p:spTree>
    <p:extLst>
      <p:ext uri="{BB962C8B-B14F-4D97-AF65-F5344CB8AC3E}">
        <p14:creationId xmlns:p14="http://schemas.microsoft.com/office/powerpoint/2010/main" val="1909241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7" cy="1892299"/>
          </a:xfrm>
        </p:spPr>
        <p:txBody>
          <a:bodyPr/>
          <a:lstStyle/>
          <a:p>
            <a:r>
              <a:rPr lang="en-US" dirty="0"/>
              <a:t>How does the medal distribution vary across different sports?</a:t>
            </a:r>
            <a:br>
              <a:rPr lang="en-US" dirty="0"/>
            </a:br>
            <a:endParaRPr lang="en-IN" dirty="0"/>
          </a:p>
        </p:txBody>
      </p:sp>
      <p:sp>
        <p:nvSpPr>
          <p:cNvPr id="3" name="Text Placeholder 2"/>
          <p:cNvSpPr>
            <a:spLocks noGrp="1"/>
          </p:cNvSpPr>
          <p:nvPr>
            <p:ph type="body" idx="1"/>
          </p:nvPr>
        </p:nvSpPr>
        <p:spPr>
          <a:xfrm>
            <a:off x="685800" y="1193800"/>
            <a:ext cx="4114800" cy="4381500"/>
          </a:xfrm>
        </p:spPr>
        <p:txBody>
          <a:bodyPr/>
          <a:lstStyle/>
          <a:p>
            <a:pPr algn="ctr"/>
            <a:r>
              <a:rPr lang="en-US" b="1" u="sng" dirty="0" smtClean="0"/>
              <a:t>SUMMARY ANALYSIS</a:t>
            </a:r>
          </a:p>
          <a:p>
            <a:r>
              <a:rPr lang="en-US" dirty="0" smtClean="0"/>
              <a:t>GLEANING FROM THE VISUALISATION ATHLETICS HAVE MAX NO OF MEDAL AROUND 3.9K AND HAVING SHARE OF 10% OF TOTAL MEDAL DISTRIBUTION ON THE OTHER HAND SWIMMING HAVE AROUND 7.7% SHARE.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333500"/>
            <a:ext cx="5397500" cy="4457700"/>
          </a:xfrm>
          <a:prstGeom prst="rect">
            <a:avLst/>
          </a:prstGeom>
        </p:spPr>
      </p:pic>
    </p:spTree>
    <p:extLst>
      <p:ext uri="{BB962C8B-B14F-4D97-AF65-F5344CB8AC3E}">
        <p14:creationId xmlns:p14="http://schemas.microsoft.com/office/powerpoint/2010/main" val="1100371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889000"/>
          </a:xfrm>
        </p:spPr>
        <p:txBody>
          <a:bodyPr/>
          <a:lstStyle/>
          <a:p>
            <a:r>
              <a:rPr lang="en-US" b="1" dirty="0" smtClean="0"/>
              <a:t>REGION ANALYSIS</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774700"/>
            <a:ext cx="10693399" cy="5664200"/>
          </a:xfrm>
          <a:prstGeom prst="rect">
            <a:avLst/>
          </a:prstGeom>
        </p:spPr>
      </p:pic>
    </p:spTree>
    <p:extLst>
      <p:ext uri="{BB962C8B-B14F-4D97-AF65-F5344CB8AC3E}">
        <p14:creationId xmlns:p14="http://schemas.microsoft.com/office/powerpoint/2010/main" val="3035364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7" cy="1549399"/>
          </a:xfrm>
        </p:spPr>
        <p:txBody>
          <a:bodyPr>
            <a:normAutofit fontScale="90000"/>
          </a:bodyPr>
          <a:lstStyle/>
          <a:p>
            <a:r>
              <a:rPr lang="en-US" dirty="0"/>
              <a:t>How many regions or NOCs participate in each Olympic Games?</a:t>
            </a:r>
            <a:br>
              <a:rPr lang="en-US" dirty="0"/>
            </a:br>
            <a:endParaRPr lang="en-IN" dirty="0"/>
          </a:p>
        </p:txBody>
      </p:sp>
      <p:sp>
        <p:nvSpPr>
          <p:cNvPr id="3" name="Text Placeholder 2"/>
          <p:cNvSpPr>
            <a:spLocks noGrp="1"/>
          </p:cNvSpPr>
          <p:nvPr>
            <p:ph type="body" idx="1"/>
          </p:nvPr>
        </p:nvSpPr>
        <p:spPr>
          <a:xfrm>
            <a:off x="685800" y="1016000"/>
            <a:ext cx="3911600" cy="4635500"/>
          </a:xfrm>
        </p:spPr>
        <p:txBody>
          <a:bodyPr/>
          <a:lstStyle/>
          <a:p>
            <a:pPr algn="ctr"/>
            <a:r>
              <a:rPr lang="en-US" b="1" u="sng" dirty="0" smtClean="0"/>
              <a:t>SUMMARY ANALYSIS</a:t>
            </a:r>
          </a:p>
          <a:p>
            <a:r>
              <a:rPr lang="en-US" dirty="0" smtClean="0"/>
              <a:t>AS OLYMPIC MAIN EVENT TAKE PLACE AFTER EVERY 4 YEAR SO MAX PARTICIPATION BY VARIOUS REGION CAN BE SEEN IN THAT WITH 2016 EVENT HAVING 213 REGION AS PARTICIPANTS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1300" y="1168400"/>
            <a:ext cx="6464300" cy="4762500"/>
          </a:xfrm>
          <a:prstGeom prst="rect">
            <a:avLst/>
          </a:prstGeom>
        </p:spPr>
      </p:pic>
    </p:spTree>
    <p:extLst>
      <p:ext uri="{BB962C8B-B14F-4D97-AF65-F5344CB8AC3E}">
        <p14:creationId xmlns:p14="http://schemas.microsoft.com/office/powerpoint/2010/main" val="223509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7" cy="1828799"/>
          </a:xfrm>
        </p:spPr>
        <p:txBody>
          <a:bodyPr/>
          <a:lstStyle/>
          <a:p>
            <a:r>
              <a:rPr lang="en-US" dirty="0"/>
              <a:t>Which regions have the highest number of participants in the Olympics?</a:t>
            </a:r>
            <a:br>
              <a:rPr lang="en-US" dirty="0"/>
            </a:br>
            <a:endParaRPr lang="en-IN" dirty="0"/>
          </a:p>
        </p:txBody>
      </p:sp>
      <p:sp>
        <p:nvSpPr>
          <p:cNvPr id="3" name="Text Placeholder 2"/>
          <p:cNvSpPr>
            <a:spLocks noGrp="1"/>
          </p:cNvSpPr>
          <p:nvPr>
            <p:ph type="body" idx="1"/>
          </p:nvPr>
        </p:nvSpPr>
        <p:spPr>
          <a:xfrm>
            <a:off x="685800" y="1181100"/>
            <a:ext cx="4914900" cy="4610100"/>
          </a:xfrm>
        </p:spPr>
        <p:txBody>
          <a:bodyPr/>
          <a:lstStyle/>
          <a:p>
            <a:pPr algn="ctr"/>
            <a:r>
              <a:rPr lang="en-US" b="1" u="sng" dirty="0" smtClean="0"/>
              <a:t>SUMMARY ANALYSIS</a:t>
            </a:r>
          </a:p>
          <a:p>
            <a:r>
              <a:rPr lang="en-US" dirty="0" smtClean="0"/>
              <a:t>GLEANING FROM THE VISUAL USA HAVE MAX NO OF PARTICIPANTS AND REGIONS LIKE BENIN,HAITI,CONGO HAVE ONE OF THE LEAST PARTICIPATION IN GAMES.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295400"/>
            <a:ext cx="5816600" cy="4749800"/>
          </a:xfrm>
          <a:prstGeom prst="rect">
            <a:avLst/>
          </a:prstGeom>
        </p:spPr>
      </p:pic>
    </p:spTree>
    <p:extLst>
      <p:ext uri="{BB962C8B-B14F-4D97-AF65-F5344CB8AC3E}">
        <p14:creationId xmlns:p14="http://schemas.microsoft.com/office/powerpoint/2010/main" val="3600014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7" cy="1701799"/>
          </a:xfrm>
        </p:spPr>
        <p:txBody>
          <a:bodyPr/>
          <a:lstStyle/>
          <a:p>
            <a:r>
              <a:rPr lang="en-US" dirty="0"/>
              <a:t>What is the distribution of medals among different regions?</a:t>
            </a:r>
            <a:br>
              <a:rPr lang="en-US" dirty="0"/>
            </a:br>
            <a:endParaRPr lang="en-IN" dirty="0"/>
          </a:p>
        </p:txBody>
      </p:sp>
      <p:sp>
        <p:nvSpPr>
          <p:cNvPr id="3" name="Text Placeholder 2"/>
          <p:cNvSpPr>
            <a:spLocks noGrp="1"/>
          </p:cNvSpPr>
          <p:nvPr>
            <p:ph type="body" idx="1"/>
          </p:nvPr>
        </p:nvSpPr>
        <p:spPr>
          <a:xfrm>
            <a:off x="685800" y="876300"/>
            <a:ext cx="3441700" cy="4597400"/>
          </a:xfrm>
        </p:spPr>
        <p:txBody>
          <a:bodyPr/>
          <a:lstStyle/>
          <a:p>
            <a:pPr algn="ctr"/>
            <a:r>
              <a:rPr lang="en-US" b="1" u="sng" dirty="0" smtClean="0"/>
              <a:t>SUMMARY ANALYSIS</a:t>
            </a:r>
          </a:p>
          <a:p>
            <a:r>
              <a:rPr lang="en-US" dirty="0" smtClean="0"/>
              <a:t>GLEANING FROM THE VISUAL USA HAVE MAX NO OF MEDAL AMONG ALL THE REGION FOLLOWED BY SOVIET UNION.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5300" y="1701800"/>
            <a:ext cx="7607301" cy="2857500"/>
          </a:xfrm>
          <a:prstGeom prst="rect">
            <a:avLst/>
          </a:prstGeom>
        </p:spPr>
      </p:pic>
    </p:spTree>
    <p:extLst>
      <p:ext uri="{BB962C8B-B14F-4D97-AF65-F5344CB8AC3E}">
        <p14:creationId xmlns:p14="http://schemas.microsoft.com/office/powerpoint/2010/main" val="4155335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5443470"/>
          </a:xfrm>
        </p:spPr>
        <p:txBody>
          <a:bodyPr>
            <a:normAutofit/>
          </a:bodyPr>
          <a:lstStyle/>
          <a:p>
            <a:pPr algn="ctr"/>
            <a:r>
              <a:rPr lang="en-US" sz="4000" b="1" u="sng" dirty="0" smtClean="0"/>
              <a:t>EDA QUESTIONS</a:t>
            </a:r>
            <a:endParaRPr lang="en-IN" sz="4000" b="1" u="sng" dirty="0"/>
          </a:p>
        </p:txBody>
      </p:sp>
    </p:spTree>
    <p:extLst>
      <p:ext uri="{BB962C8B-B14F-4D97-AF65-F5344CB8AC3E}">
        <p14:creationId xmlns:p14="http://schemas.microsoft.com/office/powerpoint/2010/main" val="1276782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223493"/>
          </a:xfrm>
        </p:spPr>
        <p:txBody>
          <a:bodyPr>
            <a:normAutofit/>
          </a:bodyPr>
          <a:lstStyle/>
          <a:p>
            <a:pPr algn="ctr"/>
            <a:r>
              <a:rPr lang="en-US" sz="4000" b="1" u="sng" dirty="0" smtClean="0"/>
              <a:t>ER DIAGRAM</a:t>
            </a:r>
            <a:endParaRPr lang="en-IN" sz="40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3036"/>
            <a:ext cx="12192000" cy="5904963"/>
          </a:xfrm>
          <a:prstGeom prst="rect">
            <a:avLst/>
          </a:prstGeom>
        </p:spPr>
      </p:pic>
    </p:spTree>
    <p:extLst>
      <p:ext uri="{BB962C8B-B14F-4D97-AF65-F5344CB8AC3E}">
        <p14:creationId xmlns:p14="http://schemas.microsoft.com/office/powerpoint/2010/main" val="154627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46" y="669701"/>
            <a:ext cx="11462196" cy="5795493"/>
          </a:xfrm>
          <a:prstGeom prst="rect">
            <a:avLst/>
          </a:prstGeom>
        </p:spPr>
      </p:pic>
    </p:spTree>
    <p:extLst>
      <p:ext uri="{BB962C8B-B14F-4D97-AF65-F5344CB8AC3E}">
        <p14:creationId xmlns:p14="http://schemas.microsoft.com/office/powerpoint/2010/main" val="2044403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154" y="463640"/>
            <a:ext cx="11165983" cy="5898524"/>
          </a:xfrm>
          <a:prstGeom prst="rect">
            <a:avLst/>
          </a:prstGeom>
        </p:spPr>
      </p:pic>
    </p:spTree>
    <p:extLst>
      <p:ext uri="{BB962C8B-B14F-4D97-AF65-F5344CB8AC3E}">
        <p14:creationId xmlns:p14="http://schemas.microsoft.com/office/powerpoint/2010/main" val="2526079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24" y="296214"/>
            <a:ext cx="10406128" cy="6130343"/>
          </a:xfrm>
          <a:prstGeom prst="rect">
            <a:avLst/>
          </a:prstGeom>
        </p:spPr>
      </p:pic>
    </p:spTree>
    <p:extLst>
      <p:ext uri="{BB962C8B-B14F-4D97-AF65-F5344CB8AC3E}">
        <p14:creationId xmlns:p14="http://schemas.microsoft.com/office/powerpoint/2010/main" val="678228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34" y="437882"/>
            <a:ext cx="10998557" cy="5975797"/>
          </a:xfrm>
          <a:prstGeom prst="rect">
            <a:avLst/>
          </a:prstGeom>
        </p:spPr>
      </p:pic>
    </p:spTree>
    <p:extLst>
      <p:ext uri="{BB962C8B-B14F-4D97-AF65-F5344CB8AC3E}">
        <p14:creationId xmlns:p14="http://schemas.microsoft.com/office/powerpoint/2010/main" val="3941985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24" y="283335"/>
            <a:ext cx="11204619" cy="6194737"/>
          </a:xfrm>
          <a:prstGeom prst="rect">
            <a:avLst/>
          </a:prstGeom>
        </p:spPr>
      </p:pic>
    </p:spTree>
    <p:extLst>
      <p:ext uri="{BB962C8B-B14F-4D97-AF65-F5344CB8AC3E}">
        <p14:creationId xmlns:p14="http://schemas.microsoft.com/office/powerpoint/2010/main" val="2698752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82" y="450761"/>
            <a:ext cx="11178862" cy="5911401"/>
          </a:xfrm>
          <a:prstGeom prst="rect">
            <a:avLst/>
          </a:prstGeom>
        </p:spPr>
      </p:pic>
    </p:spTree>
    <p:extLst>
      <p:ext uri="{BB962C8B-B14F-4D97-AF65-F5344CB8AC3E}">
        <p14:creationId xmlns:p14="http://schemas.microsoft.com/office/powerpoint/2010/main" val="2868868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35" y="373487"/>
            <a:ext cx="10985678" cy="6027313"/>
          </a:xfrm>
          <a:prstGeom prst="rect">
            <a:avLst/>
          </a:prstGeom>
        </p:spPr>
      </p:pic>
    </p:spTree>
    <p:extLst>
      <p:ext uri="{BB962C8B-B14F-4D97-AF65-F5344CB8AC3E}">
        <p14:creationId xmlns:p14="http://schemas.microsoft.com/office/powerpoint/2010/main" val="1897574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54" y="463640"/>
            <a:ext cx="10676585" cy="5911402"/>
          </a:xfrm>
          <a:prstGeom prst="rect">
            <a:avLst/>
          </a:prstGeom>
        </p:spPr>
      </p:pic>
    </p:spTree>
    <p:extLst>
      <p:ext uri="{BB962C8B-B14F-4D97-AF65-F5344CB8AC3E}">
        <p14:creationId xmlns:p14="http://schemas.microsoft.com/office/powerpoint/2010/main" val="35177415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44" y="373487"/>
            <a:ext cx="11037193" cy="5898523"/>
          </a:xfrm>
          <a:prstGeom prst="rect">
            <a:avLst/>
          </a:prstGeom>
        </p:spPr>
      </p:pic>
    </p:spTree>
    <p:extLst>
      <p:ext uri="{BB962C8B-B14F-4D97-AF65-F5344CB8AC3E}">
        <p14:creationId xmlns:p14="http://schemas.microsoft.com/office/powerpoint/2010/main" val="2358774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70" y="347731"/>
            <a:ext cx="10959921" cy="5975796"/>
          </a:xfrm>
          <a:prstGeom prst="rect">
            <a:avLst/>
          </a:prstGeom>
        </p:spPr>
      </p:pic>
    </p:spTree>
    <p:extLst>
      <p:ext uri="{BB962C8B-B14F-4D97-AF65-F5344CB8AC3E}">
        <p14:creationId xmlns:p14="http://schemas.microsoft.com/office/powerpoint/2010/main" val="3871265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5288924"/>
          </a:xfrm>
        </p:spPr>
        <p:txBody>
          <a:bodyPr>
            <a:normAutofit/>
          </a:bodyPr>
          <a:lstStyle/>
          <a:p>
            <a:pPr algn="ctr"/>
            <a:r>
              <a:rPr lang="en-US" sz="5400" b="1" dirty="0" smtClean="0"/>
              <a:t>POWER BI QUESTIONS</a:t>
            </a:r>
            <a:endParaRPr lang="en-IN" sz="5400" b="1" dirty="0"/>
          </a:p>
        </p:txBody>
      </p:sp>
    </p:spTree>
    <p:extLst>
      <p:ext uri="{BB962C8B-B14F-4D97-AF65-F5344CB8AC3E}">
        <p14:creationId xmlns:p14="http://schemas.microsoft.com/office/powerpoint/2010/main" val="1083960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92" y="321972"/>
            <a:ext cx="11165983" cy="6168980"/>
          </a:xfrm>
          <a:prstGeom prst="rect">
            <a:avLst/>
          </a:prstGeom>
        </p:spPr>
      </p:pic>
    </p:spTree>
    <p:extLst>
      <p:ext uri="{BB962C8B-B14F-4D97-AF65-F5344CB8AC3E}">
        <p14:creationId xmlns:p14="http://schemas.microsoft.com/office/powerpoint/2010/main" val="5091790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57577"/>
            <a:ext cx="10728101" cy="6168981"/>
          </a:xfrm>
          <a:prstGeom prst="rect">
            <a:avLst/>
          </a:prstGeom>
        </p:spPr>
      </p:pic>
    </p:spTree>
    <p:extLst>
      <p:ext uri="{BB962C8B-B14F-4D97-AF65-F5344CB8AC3E}">
        <p14:creationId xmlns:p14="http://schemas.microsoft.com/office/powerpoint/2010/main" val="3949570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87" y="334851"/>
            <a:ext cx="11384923" cy="6246253"/>
          </a:xfrm>
          <a:prstGeom prst="rect">
            <a:avLst/>
          </a:prstGeom>
        </p:spPr>
      </p:pic>
    </p:spTree>
    <p:extLst>
      <p:ext uri="{BB962C8B-B14F-4D97-AF65-F5344CB8AC3E}">
        <p14:creationId xmlns:p14="http://schemas.microsoft.com/office/powerpoint/2010/main" val="1320212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27" y="347729"/>
            <a:ext cx="11101589" cy="5962918"/>
          </a:xfrm>
          <a:prstGeom prst="rect">
            <a:avLst/>
          </a:prstGeom>
        </p:spPr>
      </p:pic>
    </p:spTree>
    <p:extLst>
      <p:ext uri="{BB962C8B-B14F-4D97-AF65-F5344CB8AC3E}">
        <p14:creationId xmlns:p14="http://schemas.microsoft.com/office/powerpoint/2010/main" val="3294694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86" y="3090930"/>
            <a:ext cx="10947041" cy="355456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86" y="244698"/>
            <a:ext cx="10947041" cy="2846231"/>
          </a:xfrm>
          <a:prstGeom prst="rect">
            <a:avLst/>
          </a:prstGeom>
        </p:spPr>
      </p:pic>
    </p:spTree>
    <p:extLst>
      <p:ext uri="{BB962C8B-B14F-4D97-AF65-F5344CB8AC3E}">
        <p14:creationId xmlns:p14="http://schemas.microsoft.com/office/powerpoint/2010/main" val="32138529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276" y="425002"/>
            <a:ext cx="11204620" cy="5950039"/>
          </a:xfrm>
          <a:prstGeom prst="rect">
            <a:avLst/>
          </a:prstGeom>
        </p:spPr>
      </p:pic>
    </p:spTree>
    <p:extLst>
      <p:ext uri="{BB962C8B-B14F-4D97-AF65-F5344CB8AC3E}">
        <p14:creationId xmlns:p14="http://schemas.microsoft.com/office/powerpoint/2010/main" val="302432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5005589"/>
          </a:xfrm>
        </p:spPr>
        <p:txBody>
          <a:bodyPr>
            <a:normAutofit/>
          </a:bodyPr>
          <a:lstStyle/>
          <a:p>
            <a:pPr algn="ctr"/>
            <a:r>
              <a:rPr lang="en-US" sz="4000" b="1" u="sng" dirty="0" smtClean="0"/>
              <a:t>THANK YOU</a:t>
            </a:r>
            <a:endParaRPr lang="en-IN" sz="4000" b="1" u="sng" dirty="0"/>
          </a:p>
        </p:txBody>
      </p:sp>
    </p:spTree>
    <p:extLst>
      <p:ext uri="{BB962C8B-B14F-4D97-AF65-F5344CB8AC3E}">
        <p14:creationId xmlns:p14="http://schemas.microsoft.com/office/powerpoint/2010/main" val="224161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1231900"/>
          </a:xfrm>
        </p:spPr>
        <p:txBody>
          <a:bodyPr/>
          <a:lstStyle/>
          <a:p>
            <a:r>
              <a:rPr lang="en-US" b="1" u="sng" dirty="0" smtClean="0"/>
              <a:t>MERGED TABLE AND NEW RELATIONSHIP</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1041400"/>
            <a:ext cx="10731499" cy="5486399"/>
          </a:xfrm>
          <a:prstGeom prst="rect">
            <a:avLst/>
          </a:prstGeom>
        </p:spPr>
      </p:pic>
    </p:spTree>
    <p:extLst>
      <p:ext uri="{BB962C8B-B14F-4D97-AF65-F5344CB8AC3E}">
        <p14:creationId xmlns:p14="http://schemas.microsoft.com/office/powerpoint/2010/main" val="2870778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1004552"/>
          </a:xfrm>
        </p:spPr>
        <p:txBody>
          <a:bodyPr>
            <a:normAutofit/>
          </a:bodyPr>
          <a:lstStyle/>
          <a:p>
            <a:r>
              <a:rPr lang="en-US" sz="4000" b="1" u="sng" dirty="0" smtClean="0"/>
              <a:t>GAMES ANALYSIS</a:t>
            </a:r>
            <a:endParaRPr lang="en-IN" sz="40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611" y="1004553"/>
            <a:ext cx="10663707" cy="5422005"/>
          </a:xfrm>
        </p:spPr>
      </p:pic>
    </p:spTree>
    <p:extLst>
      <p:ext uri="{BB962C8B-B14F-4D97-AF65-F5344CB8AC3E}">
        <p14:creationId xmlns:p14="http://schemas.microsoft.com/office/powerpoint/2010/main" val="3205733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577" y="103030"/>
            <a:ext cx="4468969" cy="3232597"/>
          </a:xfrm>
        </p:spPr>
        <p:txBody>
          <a:bodyPr>
            <a:normAutofit/>
          </a:bodyPr>
          <a:lstStyle/>
          <a:p>
            <a:r>
              <a:rPr lang="en-US" sz="3200" dirty="0"/>
              <a:t>How many Olympic Games have been held in each season (Summer vs. Winter)?</a:t>
            </a:r>
            <a:br>
              <a:rPr lang="en-US" sz="3200" dirty="0"/>
            </a:br>
            <a:endParaRPr lang="en-IN" sz="3200" dirty="0"/>
          </a:p>
        </p:txBody>
      </p:sp>
      <p:sp>
        <p:nvSpPr>
          <p:cNvPr id="3" name="Subtitle 2"/>
          <p:cNvSpPr>
            <a:spLocks noGrp="1"/>
          </p:cNvSpPr>
          <p:nvPr>
            <p:ph type="subTitle" idx="1"/>
          </p:nvPr>
        </p:nvSpPr>
        <p:spPr>
          <a:xfrm>
            <a:off x="772733" y="3568700"/>
            <a:ext cx="3953814" cy="2222499"/>
          </a:xfrm>
        </p:spPr>
        <p:txBody>
          <a:bodyPr/>
          <a:lstStyle/>
          <a:p>
            <a:pPr algn="ctr"/>
            <a:r>
              <a:rPr lang="en-US" b="1" u="sng" dirty="0" smtClean="0"/>
              <a:t>ANALYSIS SUMMARY</a:t>
            </a:r>
          </a:p>
          <a:p>
            <a:r>
              <a:rPr lang="en-US" dirty="0" smtClean="0"/>
              <a:t>Gleaning from the visualization total games season of Olympic have taken place more in summer rather than in winter.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401" y="914400"/>
            <a:ext cx="5537200" cy="4876799"/>
          </a:xfrm>
          <a:prstGeom prst="rect">
            <a:avLst/>
          </a:prstGeom>
        </p:spPr>
      </p:pic>
    </p:spTree>
    <p:extLst>
      <p:ext uri="{BB962C8B-B14F-4D97-AF65-F5344CB8AC3E}">
        <p14:creationId xmlns:p14="http://schemas.microsoft.com/office/powerpoint/2010/main" val="419607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7" cy="1943099"/>
          </a:xfrm>
        </p:spPr>
        <p:txBody>
          <a:bodyPr/>
          <a:lstStyle/>
          <a:p>
            <a:r>
              <a:rPr lang="en-US" dirty="0"/>
              <a:t>What is the distribution of games across different decades?</a:t>
            </a:r>
            <a:br>
              <a:rPr lang="en-US" dirty="0"/>
            </a:br>
            <a:endParaRPr lang="en-IN" dirty="0"/>
          </a:p>
        </p:txBody>
      </p:sp>
      <p:sp>
        <p:nvSpPr>
          <p:cNvPr id="3" name="Text Placeholder 2"/>
          <p:cNvSpPr>
            <a:spLocks noGrp="1"/>
          </p:cNvSpPr>
          <p:nvPr>
            <p:ph type="body" idx="1"/>
          </p:nvPr>
        </p:nvSpPr>
        <p:spPr>
          <a:xfrm>
            <a:off x="685800" y="1168400"/>
            <a:ext cx="4305300" cy="4622800"/>
          </a:xfrm>
        </p:spPr>
        <p:txBody>
          <a:bodyPr/>
          <a:lstStyle/>
          <a:p>
            <a:pPr algn="ctr"/>
            <a:r>
              <a:rPr lang="en-US" b="1" u="sng" dirty="0" smtClean="0"/>
              <a:t>ANALYSIS SUMMARY </a:t>
            </a:r>
          </a:p>
          <a:p>
            <a:r>
              <a:rPr lang="en-US" dirty="0" smtClean="0"/>
              <a:t>GLEANING FROM THE VISUALIZATION MAX NO OF GAMES HAVE TAKEN PLACE IN 60’S AND 80’S AND MIN NO OF GAMES WERE IN 1890’S AND 1910’S BUT ONE CAN SAY THERE WAS ALMOST CONSISTENCY IN GAMES AFTER 1960’S.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514" y="1752601"/>
            <a:ext cx="5907086" cy="4038600"/>
          </a:xfrm>
          <a:prstGeom prst="rect">
            <a:avLst/>
          </a:prstGeom>
        </p:spPr>
      </p:pic>
    </p:spTree>
    <p:extLst>
      <p:ext uri="{BB962C8B-B14F-4D97-AF65-F5344CB8AC3E}">
        <p14:creationId xmlns:p14="http://schemas.microsoft.com/office/powerpoint/2010/main" val="357934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03201"/>
            <a:ext cx="10131427" cy="1384299"/>
          </a:xfrm>
        </p:spPr>
        <p:txBody>
          <a:bodyPr/>
          <a:lstStyle/>
          <a:p>
            <a:r>
              <a:rPr lang="en-US" dirty="0"/>
              <a:t>Which cities have hosted the most Olympic Games?</a:t>
            </a:r>
            <a:br>
              <a:rPr lang="en-US" dirty="0"/>
            </a:br>
            <a:endParaRPr lang="en-IN" dirty="0"/>
          </a:p>
        </p:txBody>
      </p:sp>
      <p:sp>
        <p:nvSpPr>
          <p:cNvPr id="3" name="Text Placeholder 2"/>
          <p:cNvSpPr>
            <a:spLocks noGrp="1"/>
          </p:cNvSpPr>
          <p:nvPr>
            <p:ph type="body" idx="1"/>
          </p:nvPr>
        </p:nvSpPr>
        <p:spPr>
          <a:xfrm>
            <a:off x="685801" y="1384300"/>
            <a:ext cx="3251200" cy="4330700"/>
          </a:xfrm>
        </p:spPr>
        <p:txBody>
          <a:bodyPr/>
          <a:lstStyle/>
          <a:p>
            <a:pPr algn="ctr"/>
            <a:r>
              <a:rPr lang="en-US" b="1" u="sng" dirty="0" smtClean="0"/>
              <a:t>SUMMARY ANALYSIS</a:t>
            </a:r>
          </a:p>
          <a:p>
            <a:r>
              <a:rPr lang="en-US" dirty="0" smtClean="0"/>
              <a:t>GLEANING FROM THE VISUAL ATHINA,LONDON AND INNSBRUCK HAVE HOSTED GAMES THRICE WHEREAS MAX NO OF CITIES HAVE HOSTED GAMES ONLY ONCE.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117599"/>
            <a:ext cx="7493000" cy="4394201"/>
          </a:xfrm>
          <a:prstGeom prst="rect">
            <a:avLst/>
          </a:prstGeom>
        </p:spPr>
      </p:pic>
    </p:spTree>
    <p:extLst>
      <p:ext uri="{BB962C8B-B14F-4D97-AF65-F5344CB8AC3E}">
        <p14:creationId xmlns:p14="http://schemas.microsoft.com/office/powerpoint/2010/main" val="2401243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2060</TotalTime>
  <Words>740</Words>
  <Application>Microsoft Office PowerPoint</Application>
  <PresentationFormat>Widescreen</PresentationFormat>
  <Paragraphs>65</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Celestial</vt:lpstr>
      <vt:lpstr>CAPSTONE PROJECT : SPORTS DATA  ANALYSIS (OLYMPIC DATASET</vt:lpstr>
      <vt:lpstr>MECE FRAMEWORK</vt:lpstr>
      <vt:lpstr>ER DIAGRAM</vt:lpstr>
      <vt:lpstr>POWER BI QUESTIONS</vt:lpstr>
      <vt:lpstr>MERGED TABLE AND NEW RELATIONSHIP</vt:lpstr>
      <vt:lpstr>GAMES ANALYSIS</vt:lpstr>
      <vt:lpstr>How many Olympic Games have been held in each season (Summer vs. Winter)? </vt:lpstr>
      <vt:lpstr>What is the distribution of games across different decades? </vt:lpstr>
      <vt:lpstr>Which cities have hosted the most Olympic Games? </vt:lpstr>
      <vt:lpstr>SPORTS ANALYSIS</vt:lpstr>
      <vt:lpstr>What is the distribution of sports between Summer and Winter Olympics? </vt:lpstr>
      <vt:lpstr>Which sports have the highest number of events in the Olympics? </vt:lpstr>
      <vt:lpstr>How has the participation in each sport evolved over time? </vt:lpstr>
      <vt:lpstr>EVENT ANALYSIS</vt:lpstr>
      <vt:lpstr>How many events are there in each sport? </vt:lpstr>
      <vt:lpstr>What is the distribution of events by gender (Men, Women, Mixed)? </vt:lpstr>
      <vt:lpstr>How has the number of events changed over time? </vt:lpstr>
      <vt:lpstr>PARTICIPANT ANALYSIS</vt:lpstr>
      <vt:lpstr>What is the distribution of participants by gender? </vt:lpstr>
      <vt:lpstr>Which countries have the highest number of participants in the Olympics? </vt:lpstr>
      <vt:lpstr>MEDAL ANALYSIS</vt:lpstr>
      <vt:lpstr>How many medals have been awarded in each Olympics? </vt:lpstr>
      <vt:lpstr>Which countries have the highest number of gold medals? </vt:lpstr>
      <vt:lpstr>How does the medal distribution vary across different sports? </vt:lpstr>
      <vt:lpstr>REGION ANALYSIS</vt:lpstr>
      <vt:lpstr>How many regions or NOCs participate in each Olympic Games? </vt:lpstr>
      <vt:lpstr>Which regions have the highest number of participants in the Olympics? </vt:lpstr>
      <vt:lpstr>What is the distribution of medals among different regions? </vt:lpstr>
      <vt:lpstr>EDA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SPORTS DATA  ANALYTICS (OLYMPIC DATASET</dc:title>
  <dc:creator>hp</dc:creator>
  <cp:lastModifiedBy>hp</cp:lastModifiedBy>
  <cp:revision>21</cp:revision>
  <dcterms:created xsi:type="dcterms:W3CDTF">2024-08-09T17:12:56Z</dcterms:created>
  <dcterms:modified xsi:type="dcterms:W3CDTF">2024-08-11T06:01:20Z</dcterms:modified>
</cp:coreProperties>
</file>