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4" r:id="rId14"/>
    <p:sldId id="275" r:id="rId15"/>
    <p:sldId id="276" r:id="rId16"/>
    <p:sldId id="277" r:id="rId17"/>
    <p:sldId id="278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ya\Downloads\project%201%20githu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ya\Downloads\project%201%20githu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ya\Downloads\project%201%20githu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ya\Downloads\project%201%20githu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ya\Downloads\project%201%20githu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 github.xlsx]pivort charts!PivotTable14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Algerian" panose="04020705040A02060702" pitchFamily="82" charset="0"/>
              </a:rPr>
              <a:t>Brand</a:t>
            </a:r>
            <a:r>
              <a:rPr lang="en-US" baseline="0">
                <a:latin typeface="Algerian" panose="04020705040A02060702" pitchFamily="82" charset="0"/>
              </a:rPr>
              <a:t> vs Average Price</a:t>
            </a:r>
            <a:endParaRPr lang="en-US"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'pivort charts'!$I$4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'pivort charts'!$H$5:$H$25</c:f>
              <c:strCache>
                <c:ptCount val="20"/>
                <c:pt idx="0">
                  <c:v>Arias-Mendoza</c:v>
                </c:pt>
                <c:pt idx="1">
                  <c:v>Calderon, Barry and Roberts</c:v>
                </c:pt>
                <c:pt idx="2">
                  <c:v>Carroll, Brown and Bates</c:v>
                </c:pt>
                <c:pt idx="3">
                  <c:v>Delgado Ltd</c:v>
                </c:pt>
                <c:pt idx="4">
                  <c:v>Duncan, Mendoza and Mcdowell</c:v>
                </c:pt>
                <c:pt idx="5">
                  <c:v>Evans, Clayton and Ross</c:v>
                </c:pt>
                <c:pt idx="6">
                  <c:v>Jensen-Lowe</c:v>
                </c:pt>
                <c:pt idx="7">
                  <c:v>Massey, Nicholson and Young</c:v>
                </c:pt>
                <c:pt idx="8">
                  <c:v>May-Williams</c:v>
                </c:pt>
                <c:pt idx="9">
                  <c:v>Mcdowell and Sons</c:v>
                </c:pt>
                <c:pt idx="10">
                  <c:v>Mills PLC</c:v>
                </c:pt>
                <c:pt idx="11">
                  <c:v>Mitchell Ltd</c:v>
                </c:pt>
                <c:pt idx="12">
                  <c:v>Mitchell-Barrett</c:v>
                </c:pt>
                <c:pt idx="13">
                  <c:v>Morales LLC</c:v>
                </c:pt>
                <c:pt idx="14">
                  <c:v>Pierce, Schaefer and Walsh</c:v>
                </c:pt>
                <c:pt idx="15">
                  <c:v>Russell-Alvarez</c:v>
                </c:pt>
                <c:pt idx="16">
                  <c:v>Skinner, Ramirez and Kelley</c:v>
                </c:pt>
                <c:pt idx="17">
                  <c:v>Ware, May and Lopez</c:v>
                </c:pt>
                <c:pt idx="18">
                  <c:v>Wilson, Wilson and Smith</c:v>
                </c:pt>
                <c:pt idx="19">
                  <c:v>Zhang, Bailey and Burnett</c:v>
                </c:pt>
              </c:strCache>
            </c:strRef>
          </c:cat>
          <c:val>
            <c:numRef>
              <c:f>'pivort charts'!$I$5:$I$25</c:f>
              <c:numCache>
                <c:formatCode>General</c:formatCode>
                <c:ptCount val="20"/>
                <c:pt idx="0">
                  <c:v>1479.23</c:v>
                </c:pt>
                <c:pt idx="1">
                  <c:v>1481.19</c:v>
                </c:pt>
                <c:pt idx="2">
                  <c:v>1486.13</c:v>
                </c:pt>
                <c:pt idx="3">
                  <c:v>1497.89</c:v>
                </c:pt>
                <c:pt idx="4">
                  <c:v>1477.14</c:v>
                </c:pt>
                <c:pt idx="5">
                  <c:v>1494.78</c:v>
                </c:pt>
                <c:pt idx="6">
                  <c:v>1483.91</c:v>
                </c:pt>
                <c:pt idx="7">
                  <c:v>1498.13</c:v>
                </c:pt>
                <c:pt idx="8">
                  <c:v>1483.71</c:v>
                </c:pt>
                <c:pt idx="9">
                  <c:v>1488.37</c:v>
                </c:pt>
                <c:pt idx="10">
                  <c:v>1493.63</c:v>
                </c:pt>
                <c:pt idx="11">
                  <c:v>1481.04</c:v>
                </c:pt>
                <c:pt idx="12">
                  <c:v>1477.41</c:v>
                </c:pt>
                <c:pt idx="13">
                  <c:v>1494.45</c:v>
                </c:pt>
                <c:pt idx="14">
                  <c:v>1499.25</c:v>
                </c:pt>
                <c:pt idx="15">
                  <c:v>1485.67</c:v>
                </c:pt>
                <c:pt idx="16">
                  <c:v>1486.29</c:v>
                </c:pt>
                <c:pt idx="17">
                  <c:v>1485.6</c:v>
                </c:pt>
                <c:pt idx="18">
                  <c:v>1474.5</c:v>
                </c:pt>
                <c:pt idx="19">
                  <c:v>1481.7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4-412F-BF8E-81DB3E8D7E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0368256"/>
        <c:axId val="990369568"/>
      </c:barChart>
      <c:catAx>
        <c:axId val="99036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369568"/>
        <c:crosses val="autoZero"/>
        <c:auto val="1"/>
        <c:lblAlgn val="ctr"/>
        <c:lblOffset val="100"/>
        <c:noMultiLvlLbl val="0"/>
      </c:catAx>
      <c:valAx>
        <c:axId val="99036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36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 github.xlsx]pivort charts!PivotTable9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Algerian" panose="04020705040A02060702" pitchFamily="82" charset="0"/>
              </a:rPr>
              <a:t>Payments</a:t>
            </a:r>
            <a:r>
              <a:rPr lang="en-US" baseline="0">
                <a:latin typeface="Algerian" panose="04020705040A02060702" pitchFamily="82" charset="0"/>
              </a:rPr>
              <a:t> Methods Vs Sum Of Units Sold</a:t>
            </a:r>
            <a:endParaRPr lang="en-US"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'pivort charts'!$D$1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'pivort charts'!$C$2:$C$6</c:f>
              <c:strCache>
                <c:ptCount val="4"/>
                <c:pt idx="0">
                  <c:v>Cash</c:v>
                </c:pt>
                <c:pt idx="1">
                  <c:v>Credit Card</c:v>
                </c:pt>
                <c:pt idx="2">
                  <c:v>Debit Card</c:v>
                </c:pt>
                <c:pt idx="3">
                  <c:v>Online</c:v>
                </c:pt>
              </c:strCache>
            </c:strRef>
          </c:cat>
          <c:val>
            <c:numRef>
              <c:f>'pivort charts'!$D$2:$D$6</c:f>
              <c:numCache>
                <c:formatCode>General</c:formatCode>
                <c:ptCount val="4"/>
                <c:pt idx="0">
                  <c:v>10657</c:v>
                </c:pt>
                <c:pt idx="1">
                  <c:v>13826</c:v>
                </c:pt>
                <c:pt idx="2">
                  <c:v>12648</c:v>
                </c:pt>
                <c:pt idx="3">
                  <c:v>12943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4-45C3-8383-339C6A8E972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90369240"/>
        <c:axId val="990364320"/>
        <c:axId val="0"/>
      </c:bar3DChart>
      <c:catAx>
        <c:axId val="99036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364320"/>
        <c:crosses val="autoZero"/>
        <c:auto val="1"/>
        <c:lblAlgn val="ctr"/>
        <c:lblOffset val="100"/>
        <c:noMultiLvlLbl val="0"/>
      </c:catAx>
      <c:valAx>
        <c:axId val="99036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36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 github.xlsx]pivort charts!PivotTable8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Algerian" panose="04020705040A02060702" pitchFamily="82" charset="0"/>
              </a:rPr>
              <a:t>top 20 Brands</a:t>
            </a:r>
            <a:r>
              <a:rPr lang="en-US" baseline="0">
                <a:latin typeface="Algerian" panose="04020705040A02060702" pitchFamily="82" charset="0"/>
              </a:rPr>
              <a:t> vs Sum Of Unit Solds</a:t>
            </a:r>
            <a:endParaRPr lang="en-US"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'pivort charts'!$B$1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'pivort charts'!$A$2:$A$21</c:f>
              <c:strCache>
                <c:ptCount val="19"/>
                <c:pt idx="0">
                  <c:v>Cobb LLC</c:v>
                </c:pt>
                <c:pt idx="1">
                  <c:v>Escobar and Sons</c:v>
                </c:pt>
                <c:pt idx="2">
                  <c:v>Ferrell Inc</c:v>
                </c:pt>
                <c:pt idx="3">
                  <c:v>Garrett Group</c:v>
                </c:pt>
                <c:pt idx="4">
                  <c:v>Harris and Sons</c:v>
                </c:pt>
                <c:pt idx="5">
                  <c:v>Johnson LLC</c:v>
                </c:pt>
                <c:pt idx="6">
                  <c:v>Marquez Ltd</c:v>
                </c:pt>
                <c:pt idx="7">
                  <c:v>Martinez Ltd</c:v>
                </c:pt>
                <c:pt idx="8">
                  <c:v>Ramirez, Duffy and Beck</c:v>
                </c:pt>
                <c:pt idx="9">
                  <c:v>Ritter-Wilson</c:v>
                </c:pt>
                <c:pt idx="10">
                  <c:v>Rogers-Rodriguez</c:v>
                </c:pt>
                <c:pt idx="11">
                  <c:v>Sanchez PLC</c:v>
                </c:pt>
                <c:pt idx="12">
                  <c:v>Smith PLC</c:v>
                </c:pt>
                <c:pt idx="13">
                  <c:v>Smith-Tucker</c:v>
                </c:pt>
                <c:pt idx="14">
                  <c:v>Wallace LLC</c:v>
                </c:pt>
                <c:pt idx="15">
                  <c:v>Wallace Ltd</c:v>
                </c:pt>
                <c:pt idx="16">
                  <c:v>Weaver Ltd</c:v>
                </c:pt>
                <c:pt idx="17">
                  <c:v>Williams Ltd</c:v>
                </c:pt>
                <c:pt idx="18">
                  <c:v>Willis, Watson and Monroe</c:v>
                </c:pt>
              </c:strCache>
            </c:strRef>
          </c:cat>
          <c:val>
            <c:numRef>
              <c:f>'pivort charts'!$B$2:$B$21</c:f>
              <c:numCache>
                <c:formatCode>General</c:formatCode>
                <c:ptCount val="19"/>
                <c:pt idx="0">
                  <c:v>179</c:v>
                </c:pt>
                <c:pt idx="1">
                  <c:v>99</c:v>
                </c:pt>
                <c:pt idx="2">
                  <c:v>99</c:v>
                </c:pt>
                <c:pt idx="3">
                  <c:v>173</c:v>
                </c:pt>
                <c:pt idx="4">
                  <c:v>157</c:v>
                </c:pt>
                <c:pt idx="5">
                  <c:v>111</c:v>
                </c:pt>
                <c:pt idx="6">
                  <c:v>99</c:v>
                </c:pt>
                <c:pt idx="7">
                  <c:v>199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122</c:v>
                </c:pt>
                <c:pt idx="12">
                  <c:v>123</c:v>
                </c:pt>
                <c:pt idx="13">
                  <c:v>99</c:v>
                </c:pt>
                <c:pt idx="14">
                  <c:v>133</c:v>
                </c:pt>
                <c:pt idx="15">
                  <c:v>99</c:v>
                </c:pt>
                <c:pt idx="16">
                  <c:v>99</c:v>
                </c:pt>
                <c:pt idx="17">
                  <c:v>132</c:v>
                </c:pt>
                <c:pt idx="18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0-489D-B5DE-6490B29F53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9164528"/>
        <c:axId val="999164856"/>
      </c:barChart>
      <c:catAx>
        <c:axId val="999164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164856"/>
        <c:crosses val="autoZero"/>
        <c:auto val="1"/>
        <c:lblAlgn val="ctr"/>
        <c:lblOffset val="100"/>
        <c:noMultiLvlLbl val="0"/>
      </c:catAx>
      <c:valAx>
        <c:axId val="999164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16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 github.xlsx]pivort charts!PivotTable11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Algerian" panose="04020705040A02060702" pitchFamily="82" charset="0"/>
              </a:rPr>
              <a:t>Gender</a:t>
            </a:r>
            <a:r>
              <a:rPr lang="en-US" baseline="0">
                <a:latin typeface="Algerian" panose="04020705040A02060702" pitchFamily="82" charset="0"/>
              </a:rPr>
              <a:t> Vs Sum Of Unit Solds</a:t>
            </a:r>
            <a:endParaRPr lang="en-US"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'pivort charts'!$D$15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B0-4DFC-BFAC-3C9ABAFE22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B0-4DFC-BFAC-3C9ABAFE22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B0-4DFC-BFAC-3C9ABAFE22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'pivort charts'!$C$16:$C$19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Other</c:v>
                </c:pt>
              </c:strCache>
            </c:strRef>
          </c:cat>
          <c:val>
            <c:numRef>
              <c:f>'pivort charts'!$D$16:$D$19</c:f>
              <c:numCache>
                <c:formatCode>General</c:formatCode>
                <c:ptCount val="3"/>
                <c:pt idx="0">
                  <c:v>17480</c:v>
                </c:pt>
                <c:pt idx="1">
                  <c:v>15457</c:v>
                </c:pt>
                <c:pt idx="2">
                  <c:v>17137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7B0-4DFC-BFAC-3C9ABAFE22D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 github.xlsx]pivort charts!PivotTable13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Months</a:t>
            </a:r>
            <a:r>
              <a:rPr lang="en-US" baseline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vs sum of unit solds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'pivort charts'!$B$24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'pivort charts'!$A$25:$A$32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'pivort charts'!$B$25:$B$32</c:f>
              <c:numCache>
                <c:formatCode>General</c:formatCode>
                <c:ptCount val="7"/>
                <c:pt idx="0">
                  <c:v>7818</c:v>
                </c:pt>
                <c:pt idx="1">
                  <c:v>6729</c:v>
                </c:pt>
                <c:pt idx="2">
                  <c:v>7380</c:v>
                </c:pt>
                <c:pt idx="3">
                  <c:v>7697</c:v>
                </c:pt>
                <c:pt idx="4">
                  <c:v>7268</c:v>
                </c:pt>
                <c:pt idx="5">
                  <c:v>6809</c:v>
                </c:pt>
                <c:pt idx="6">
                  <c:v>6373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5-4AC0-A5E0-984BE871C6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9263936"/>
        <c:axId val="959261640"/>
      </c:barChart>
      <c:catAx>
        <c:axId val="95926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261640"/>
        <c:crosses val="autoZero"/>
        <c:auto val="1"/>
        <c:lblAlgn val="ctr"/>
        <c:lblOffset val="100"/>
        <c:noMultiLvlLbl val="0"/>
      </c:catAx>
      <c:valAx>
        <c:axId val="95926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26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BA4F-C722-451B-B878-DEABC96D1DE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B3A9A-6070-493A-B90E-5E481D07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1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31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8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0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5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7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2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2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55822F-4A4C-4AE9-B8EE-9F91299B85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F4AAE6-FE22-43DF-BBE7-C4F73F91A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F1E2-62DC-8838-17C7-1C913557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5552" y="266917"/>
            <a:ext cx="10360152" cy="1371165"/>
          </a:xfrm>
        </p:spPr>
        <p:txBody>
          <a:bodyPr/>
          <a:lstStyle/>
          <a:p>
            <a:r>
              <a:rPr lang="en-US" sz="8800"/>
              <a:t>Mobile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98D31-2F6C-A540-A289-6E9BA1936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4677" y="5521234"/>
            <a:ext cx="3970238" cy="1069848"/>
          </a:xfrm>
        </p:spPr>
        <p:txBody>
          <a:bodyPr>
            <a:normAutofit fontScale="92500"/>
          </a:bodyPr>
          <a:lstStyle/>
          <a:p>
            <a:r>
              <a:rPr lang="en-US" sz="6000">
                <a:highlight>
                  <a:srgbClr val="808080"/>
                </a:highlight>
                <a:latin typeface="+mj-lt"/>
              </a:rPr>
              <a:t>Shivam Bhatt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26867-F0BF-8313-EBAD-D654E7AD5AD7}"/>
              </a:ext>
            </a:extLst>
          </p:cNvPr>
          <p:cNvSpPr txBox="1"/>
          <p:nvPr/>
        </p:nvSpPr>
        <p:spPr>
          <a:xfrm>
            <a:off x="10308770" y="36085"/>
            <a:ext cx="188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808080"/>
                </a:highlight>
              </a:rPr>
              <a:t>2024/08/07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6DF40-A296-B02F-26E2-36BF8AD5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8" y="1638082"/>
            <a:ext cx="4713514" cy="36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4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F711-85B3-2A31-B80A-4588C8A7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5560"/>
            <a:ext cx="9601196" cy="988183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GENDER AS TOTAL UNITS SOLD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91764F-A131-4021-B419-4AEA7ED21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390355"/>
              </p:ext>
            </p:extLst>
          </p:nvPr>
        </p:nvGraphicFramePr>
        <p:xfrm>
          <a:off x="979714" y="2384501"/>
          <a:ext cx="6629400" cy="3817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515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B814-3119-3406-F8B5-724AD3E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2903"/>
            <a:ext cx="9601196" cy="1303867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MONTHS AS TOTAL UNITS SOLD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C7C7F-DB48-40F5-8727-5C70E083E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85008"/>
              </p:ext>
            </p:extLst>
          </p:nvPr>
        </p:nvGraphicFramePr>
        <p:xfrm>
          <a:off x="1132115" y="1774372"/>
          <a:ext cx="6248400" cy="446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07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0D1E-8C26-9572-3481-25DE4D0D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114" y="644675"/>
            <a:ext cx="5061858" cy="1303867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2BF7-9258-6335-731C-0EAB9626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2" y="1758043"/>
            <a:ext cx="9601196" cy="3341913"/>
          </a:xfrm>
        </p:spPr>
        <p:txBody>
          <a:bodyPr/>
          <a:lstStyle/>
          <a:p>
            <a:r>
              <a:rPr lang="en-US">
                <a:highlight>
                  <a:srgbClr val="00FFFF"/>
                </a:highlight>
              </a:rPr>
              <a:t>Advanced Predictive Modeling: Develop and implement advanced predictive models using machine learning techniques to forecast future sales trends and customer </a:t>
            </a:r>
            <a:r>
              <a:rPr lang="en-US" err="1">
                <a:highlight>
                  <a:srgbClr val="00FFFF"/>
                </a:highlight>
              </a:rPr>
              <a:t>behavior.Utilize</a:t>
            </a:r>
            <a:r>
              <a:rPr lang="en-US">
                <a:highlight>
                  <a:srgbClr val="00FFFF"/>
                </a:highlight>
              </a:rPr>
              <a:t> time series analysis and regression models to predict seasonal variations and potential market shifts.</a:t>
            </a:r>
          </a:p>
          <a:p>
            <a:r>
              <a:rPr lang="en-US">
                <a:highlight>
                  <a:srgbClr val="00FFFF"/>
                </a:highlight>
              </a:rPr>
              <a:t>Sentiment </a:t>
            </a:r>
            <a:r>
              <a:rPr lang="en-US" err="1">
                <a:highlight>
                  <a:srgbClr val="00FFFF"/>
                </a:highlight>
              </a:rPr>
              <a:t>Analysis:Incorporate</a:t>
            </a:r>
            <a:r>
              <a:rPr lang="en-US">
                <a:highlight>
                  <a:srgbClr val="00FFFF"/>
                </a:highlight>
              </a:rPr>
              <a:t> sentiment analysis on customer reviews and social media data to understand customer perceptions and satisfaction </a:t>
            </a:r>
            <a:r>
              <a:rPr lang="en-US" err="1">
                <a:highlight>
                  <a:srgbClr val="00FFFF"/>
                </a:highlight>
              </a:rPr>
              <a:t>levels.Analyze</a:t>
            </a:r>
            <a:r>
              <a:rPr lang="en-US">
                <a:highlight>
                  <a:srgbClr val="00FFFF"/>
                </a:highlight>
              </a:rPr>
              <a:t> the impact of customer sentiment on sales and brand reputation.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DF63-3C62-8E74-8D9B-79473368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29" y="676121"/>
            <a:ext cx="4909458" cy="1303867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CONCLUSION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D83A-654F-D6EB-3B44-FEA21666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8" y="1773159"/>
            <a:ext cx="9601196" cy="4170441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highlight>
                  <a:srgbClr val="00FFFF"/>
                </a:highlight>
              </a:rPr>
              <a:t>The chart shows the sum of units sold for the top 20 brands. Here are some key observations:</a:t>
            </a:r>
          </a:p>
          <a:p>
            <a:pPr>
              <a:buFont typeface="+mj-lt"/>
              <a:buAutoNum type="arabicPeriod"/>
            </a:pPr>
            <a:r>
              <a:rPr lang="en-US" b="1">
                <a:highlight>
                  <a:srgbClr val="00FFFF"/>
                </a:highlight>
              </a:rPr>
              <a:t>Marquez Ltd</a:t>
            </a:r>
            <a:r>
              <a:rPr lang="en-US">
                <a:highlight>
                  <a:srgbClr val="00FFFF"/>
                </a:highlight>
              </a:rPr>
              <a:t> sold the most units with a total of 199.</a:t>
            </a:r>
          </a:p>
          <a:p>
            <a:pPr>
              <a:buFont typeface="+mj-lt"/>
              <a:buAutoNum type="arabicPeriod"/>
            </a:pPr>
            <a:r>
              <a:rPr lang="en-US" b="1">
                <a:highlight>
                  <a:srgbClr val="00FFFF"/>
                </a:highlight>
              </a:rPr>
              <a:t>Cobb LLC</a:t>
            </a:r>
            <a:r>
              <a:rPr lang="en-US">
                <a:highlight>
                  <a:srgbClr val="00FFFF"/>
                </a:highlight>
              </a:rPr>
              <a:t> follows closely with 179 units sold.</a:t>
            </a:r>
          </a:p>
          <a:p>
            <a:pPr>
              <a:buFont typeface="+mj-lt"/>
              <a:buAutoNum type="arabicPeriod"/>
            </a:pPr>
            <a:r>
              <a:rPr lang="en-US" b="1">
                <a:highlight>
                  <a:srgbClr val="00FFFF"/>
                </a:highlight>
              </a:rPr>
              <a:t>Harris and Sons</a:t>
            </a:r>
            <a:r>
              <a:rPr lang="en-US">
                <a:highlight>
                  <a:srgbClr val="00FFFF"/>
                </a:highlight>
              </a:rPr>
              <a:t> and </a:t>
            </a:r>
            <a:r>
              <a:rPr lang="en-US" b="1">
                <a:highlight>
                  <a:srgbClr val="00FFFF"/>
                </a:highlight>
              </a:rPr>
              <a:t>Ferrell Inc</a:t>
            </a:r>
            <a:r>
              <a:rPr lang="en-US">
                <a:highlight>
                  <a:srgbClr val="00FFFF"/>
                </a:highlight>
              </a:rPr>
              <a:t> also have high sales with 157 and 173 units sold, respectively.</a:t>
            </a:r>
          </a:p>
          <a:p>
            <a:pPr>
              <a:buFont typeface="+mj-lt"/>
              <a:buAutoNum type="arabicPeriod"/>
            </a:pPr>
            <a:r>
              <a:rPr lang="en-US">
                <a:highlight>
                  <a:srgbClr val="00FFFF"/>
                </a:highlight>
              </a:rPr>
              <a:t>Most brands have units sold in the range of 99 to 133.</a:t>
            </a:r>
          </a:p>
          <a:p>
            <a:pPr>
              <a:buFont typeface="+mj-lt"/>
              <a:buAutoNum type="arabicPeriod"/>
            </a:pPr>
            <a:r>
              <a:rPr lang="en-US">
                <a:highlight>
                  <a:srgbClr val="00FFFF"/>
                </a:highlight>
              </a:rPr>
              <a:t>Brands like </a:t>
            </a:r>
            <a:r>
              <a:rPr lang="en-US" b="1">
                <a:highlight>
                  <a:srgbClr val="00FFFF"/>
                </a:highlight>
              </a:rPr>
              <a:t>Willis, Watson and Monroe</a:t>
            </a:r>
            <a:r>
              <a:rPr lang="en-US">
                <a:highlight>
                  <a:srgbClr val="00FFFF"/>
                </a:highlight>
              </a:rPr>
              <a:t>, </a:t>
            </a:r>
            <a:r>
              <a:rPr lang="en-US" b="1">
                <a:highlight>
                  <a:srgbClr val="00FFFF"/>
                </a:highlight>
              </a:rPr>
              <a:t>Weaver Ltd</a:t>
            </a:r>
            <a:r>
              <a:rPr lang="en-US">
                <a:highlight>
                  <a:srgbClr val="00FFFF"/>
                </a:highlight>
              </a:rPr>
              <a:t>, </a:t>
            </a:r>
            <a:r>
              <a:rPr lang="en-US" b="1">
                <a:highlight>
                  <a:srgbClr val="00FFFF"/>
                </a:highlight>
              </a:rPr>
              <a:t>Wallace LLC</a:t>
            </a:r>
            <a:r>
              <a:rPr lang="en-US">
                <a:highlight>
                  <a:srgbClr val="00FFFF"/>
                </a:highlight>
              </a:rPr>
              <a:t>, and </a:t>
            </a:r>
            <a:r>
              <a:rPr lang="en-US" b="1">
                <a:highlight>
                  <a:srgbClr val="00FFFF"/>
                </a:highlight>
              </a:rPr>
              <a:t>Smith PLC</a:t>
            </a:r>
            <a:r>
              <a:rPr lang="en-US">
                <a:highlight>
                  <a:srgbClr val="00FFFF"/>
                </a:highlight>
              </a:rPr>
              <a:t> have relatively lower sales compared to the top performers, with all having units sold around 99 to 132.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9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D296-ABB4-D05B-30E6-15606264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884" y="633789"/>
            <a:ext cx="6683829" cy="1303867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CONCLUSION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524B3B-B7A7-03DB-C316-10CE7570E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5011" y="2920724"/>
            <a:ext cx="106549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The chart shows the sum of units sold using different payment methods. Here are the key conclusions: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Credit Card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is the most popular payment method, with 13,826 units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Online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payments are also popular, with 12,943 units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Debit Card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payments follow closely, with 12,648 units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Cash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is the least used payment method, with 10,657 units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In conclusion, credit cards and online payment methods are the most frequently used for purchasing, while cash is the least preferred among the available payment options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FA69-679A-28F9-A179-6D325CD8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886" y="644675"/>
            <a:ext cx="6738258" cy="1303867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CONCLUSION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D05E-4E2A-A2C5-6B6D-E661E944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highlight>
                  <a:srgbClr val="00FFFF"/>
                </a:highlight>
              </a:rPr>
              <a:t>The chart shows the average price for the top 20 brands. Here are the key conclusions:</a:t>
            </a:r>
          </a:p>
          <a:p>
            <a:pPr>
              <a:buFont typeface="+mj-lt"/>
              <a:buAutoNum type="arabicPeriod"/>
            </a:pPr>
            <a:r>
              <a:rPr lang="en-US" b="1">
                <a:highlight>
                  <a:srgbClr val="00FFFF"/>
                </a:highlight>
              </a:rPr>
              <a:t>Mendoza, Delgado Ltd, and Jensen-Lowe</a:t>
            </a:r>
            <a:r>
              <a:rPr lang="en-US">
                <a:highlight>
                  <a:srgbClr val="00FFFF"/>
                </a:highlight>
              </a:rPr>
              <a:t> have the highest average prices, all slightly above 1500.</a:t>
            </a:r>
          </a:p>
          <a:p>
            <a:pPr>
              <a:buFont typeface="+mj-lt"/>
              <a:buAutoNum type="arabicPeriod"/>
            </a:pPr>
            <a:r>
              <a:rPr lang="en-US" b="1">
                <a:highlight>
                  <a:srgbClr val="00FFFF"/>
                </a:highlight>
              </a:rPr>
              <a:t>Carroll, Brown and Calderon, Barry and</a:t>
            </a:r>
            <a:r>
              <a:rPr lang="en-US">
                <a:highlight>
                  <a:srgbClr val="00FFFF"/>
                </a:highlight>
              </a:rPr>
              <a:t> have the lowest average prices, around 1460.</a:t>
            </a:r>
          </a:p>
          <a:p>
            <a:pPr>
              <a:buFont typeface="+mj-lt"/>
              <a:buAutoNum type="arabicPeriod"/>
            </a:pPr>
            <a:r>
              <a:rPr lang="en-US">
                <a:highlight>
                  <a:srgbClr val="00FFFF"/>
                </a:highlight>
              </a:rPr>
              <a:t>The average prices for most brands fall within the range of 1465 to 1495.</a:t>
            </a:r>
          </a:p>
          <a:p>
            <a:pPr>
              <a:buFont typeface="+mj-lt"/>
              <a:buAutoNum type="arabicPeriod"/>
            </a:pPr>
            <a:r>
              <a:rPr lang="en-US">
                <a:highlight>
                  <a:srgbClr val="00FFFF"/>
                </a:highlight>
              </a:rPr>
              <a:t>There is some variation in the average prices among the brands, but most of them are clustered around the 1470-1490 range.</a:t>
            </a:r>
          </a:p>
          <a:p>
            <a:r>
              <a:rPr lang="en-US">
                <a:highlight>
                  <a:srgbClr val="00FFFF"/>
                </a:highlight>
              </a:rPr>
              <a:t>In conclusion, there is a moderate range of average prices among the top 20 brands, with a few brands having higher prices around 1500 and a few having lower prices around 1460. Most brands have average prices in the middle of this range.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E0D7-65CA-EF7E-1BD7-E72AEF1E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14" y="644675"/>
            <a:ext cx="5453740" cy="814011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CONCLUSION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B721-6967-5DE2-8F50-F20BFEBF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621971"/>
            <a:ext cx="10559142" cy="4746171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00FFFF"/>
                </a:highlight>
              </a:rPr>
              <a:t>The pie chart represents the sum of units sold across different customer genders. Here are the specific values for each gender </a:t>
            </a:r>
            <a:r>
              <a:rPr lang="en-US" err="1">
                <a:highlight>
                  <a:srgbClr val="00FFFF"/>
                </a:highlight>
              </a:rPr>
              <a:t>category:Female</a:t>
            </a:r>
            <a:r>
              <a:rPr lang="en-US">
                <a:highlight>
                  <a:srgbClr val="00FFFF"/>
                </a:highlight>
              </a:rPr>
              <a:t>: 17,480 </a:t>
            </a:r>
            <a:r>
              <a:rPr lang="en-US" err="1">
                <a:highlight>
                  <a:srgbClr val="00FFFF"/>
                </a:highlight>
              </a:rPr>
              <a:t>unitsMale</a:t>
            </a:r>
            <a:r>
              <a:rPr lang="en-US">
                <a:highlight>
                  <a:srgbClr val="00FFFF"/>
                </a:highlight>
              </a:rPr>
              <a:t>: 15,457 </a:t>
            </a:r>
            <a:r>
              <a:rPr lang="en-US" err="1">
                <a:highlight>
                  <a:srgbClr val="00FFFF"/>
                </a:highlight>
              </a:rPr>
              <a:t>unitsOther</a:t>
            </a:r>
            <a:r>
              <a:rPr lang="en-US">
                <a:highlight>
                  <a:srgbClr val="00FFFF"/>
                </a:highlight>
              </a:rPr>
              <a:t>: 17,137 </a:t>
            </a:r>
            <a:r>
              <a:rPr lang="en-US" err="1">
                <a:highlight>
                  <a:srgbClr val="00FFFF"/>
                </a:highlight>
              </a:rPr>
              <a:t>unitsConclusion:Female</a:t>
            </a:r>
            <a:r>
              <a:rPr lang="en-US">
                <a:highlight>
                  <a:srgbClr val="00FFFF"/>
                </a:highlight>
              </a:rPr>
              <a:t> Customers: Female customers have purchased the highest number of units (17,480), indicating they may be the most significant customer segment in terms of unit </a:t>
            </a:r>
            <a:r>
              <a:rPr lang="en-US" err="1">
                <a:highlight>
                  <a:srgbClr val="00FFFF"/>
                </a:highlight>
              </a:rPr>
              <a:t>sales.Male</a:t>
            </a:r>
            <a:r>
              <a:rPr lang="en-US">
                <a:highlight>
                  <a:srgbClr val="00FFFF"/>
                </a:highlight>
              </a:rPr>
              <a:t> Customers: Male customers have purchased 15,457 units, making them the smallest segment among the </a:t>
            </a:r>
            <a:r>
              <a:rPr lang="en-US" err="1">
                <a:highlight>
                  <a:srgbClr val="00FFFF"/>
                </a:highlight>
              </a:rPr>
              <a:t>three.Other</a:t>
            </a:r>
            <a:r>
              <a:rPr lang="en-US">
                <a:highlight>
                  <a:srgbClr val="00FFFF"/>
                </a:highlight>
              </a:rPr>
              <a:t> Gender: Customers categorized as "Other" have purchased 17,137 units, which is very close to the number of units purchased by female customers.</a:t>
            </a:r>
          </a:p>
        </p:txBody>
      </p:sp>
    </p:spTree>
    <p:extLst>
      <p:ext uri="{BB962C8B-B14F-4D97-AF65-F5344CB8AC3E}">
        <p14:creationId xmlns:p14="http://schemas.microsoft.com/office/powerpoint/2010/main" val="21482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E3E1-EC01-3E83-AA65-4E4EA1BB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114" y="644675"/>
            <a:ext cx="7326086" cy="1303867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CONCLUSION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BF5C-6DC7-E5DE-18B9-EFB5A9D4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48542"/>
            <a:ext cx="9971313" cy="4134154"/>
          </a:xfrm>
        </p:spPr>
        <p:txBody>
          <a:bodyPr/>
          <a:lstStyle/>
          <a:p>
            <a:r>
              <a:rPr lang="en-US" err="1">
                <a:highlight>
                  <a:srgbClr val="00FFFF"/>
                </a:highlight>
              </a:rPr>
              <a:t>Michaelhaven</a:t>
            </a:r>
            <a:r>
              <a:rPr lang="en-US">
                <a:highlight>
                  <a:srgbClr val="00FFFF"/>
                </a:highlight>
              </a:rPr>
              <a:t>: This location has the highest number of units sold, with 216 units, making it the most significant contributor to sales among the top 10 </a:t>
            </a:r>
            <a:r>
              <a:rPr lang="en-US" err="1">
                <a:highlight>
                  <a:srgbClr val="00FFFF"/>
                </a:highlight>
              </a:rPr>
              <a:t>locations.Walkerborough</a:t>
            </a:r>
            <a:r>
              <a:rPr lang="en-US">
                <a:highlight>
                  <a:srgbClr val="00FFFF"/>
                </a:highlight>
              </a:rPr>
              <a:t>: The second-highest location in terms of units sold is </a:t>
            </a:r>
            <a:r>
              <a:rPr lang="en-US" err="1">
                <a:highlight>
                  <a:srgbClr val="00FFFF"/>
                </a:highlight>
              </a:rPr>
              <a:t>Walkerborough</a:t>
            </a:r>
            <a:r>
              <a:rPr lang="en-US">
                <a:highlight>
                  <a:srgbClr val="00FFFF"/>
                </a:highlight>
              </a:rPr>
              <a:t>, with 169 </a:t>
            </a:r>
            <a:r>
              <a:rPr lang="en-US" err="1">
                <a:highlight>
                  <a:srgbClr val="00FFFF"/>
                </a:highlight>
              </a:rPr>
              <a:t>units.Port</a:t>
            </a:r>
            <a:r>
              <a:rPr lang="en-US">
                <a:highlight>
                  <a:srgbClr val="00FFFF"/>
                </a:highlight>
              </a:rPr>
              <a:t> </a:t>
            </a:r>
            <a:r>
              <a:rPr lang="en-US" err="1">
                <a:highlight>
                  <a:srgbClr val="00FFFF"/>
                </a:highlight>
              </a:rPr>
              <a:t>Paulstad</a:t>
            </a:r>
            <a:r>
              <a:rPr lang="en-US">
                <a:highlight>
                  <a:srgbClr val="00FFFF"/>
                </a:highlight>
              </a:rPr>
              <a:t> and West Lisa: These two locations follow, with 140 and 139 units sold, </a:t>
            </a:r>
            <a:r>
              <a:rPr lang="en-US" err="1">
                <a:highlight>
                  <a:srgbClr val="00FFFF"/>
                </a:highlight>
              </a:rPr>
              <a:t>respectively.Other</a:t>
            </a:r>
            <a:r>
              <a:rPr lang="en-US">
                <a:highlight>
                  <a:srgbClr val="00FFFF"/>
                </a:highlight>
              </a:rPr>
              <a:t> Locations: The remaining locations have sales figures that range from 122 to 130 units sold.</a:t>
            </a:r>
          </a:p>
        </p:txBody>
      </p:sp>
    </p:spTree>
    <p:extLst>
      <p:ext uri="{BB962C8B-B14F-4D97-AF65-F5344CB8AC3E}">
        <p14:creationId xmlns:p14="http://schemas.microsoft.com/office/powerpoint/2010/main" val="398254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3F6B-F4E0-04C4-F853-37C5A146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88218"/>
            <a:ext cx="9601196" cy="857553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CONCLUSION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4883-2D5D-A118-B661-C9229884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8" y="1545772"/>
            <a:ext cx="9601196" cy="4624010"/>
          </a:xfrm>
        </p:spPr>
        <p:txBody>
          <a:bodyPr>
            <a:normAutofit lnSpcReduction="10000"/>
          </a:bodyPr>
          <a:lstStyle/>
          <a:p>
            <a:r>
              <a:rPr lang="en-US">
                <a:highlight>
                  <a:srgbClr val="00FFFF"/>
                </a:highlight>
              </a:rPr>
              <a:t>Seasonal </a:t>
            </a:r>
            <a:r>
              <a:rPr lang="en-US" err="1">
                <a:highlight>
                  <a:srgbClr val="00FFFF"/>
                </a:highlight>
              </a:rPr>
              <a:t>Trends:The</a:t>
            </a:r>
            <a:r>
              <a:rPr lang="en-US">
                <a:highlight>
                  <a:srgbClr val="00FFFF"/>
                </a:highlight>
              </a:rPr>
              <a:t> visualization shows the total units sold per month from January to </a:t>
            </a:r>
            <a:r>
              <a:rPr lang="en-US" err="1">
                <a:highlight>
                  <a:srgbClr val="00FFFF"/>
                </a:highlight>
              </a:rPr>
              <a:t>July.January</a:t>
            </a:r>
            <a:r>
              <a:rPr lang="en-US">
                <a:highlight>
                  <a:srgbClr val="00FFFF"/>
                </a:highlight>
              </a:rPr>
              <a:t> has the highest sales with 7818 units sold, indicating a potential peak season or post-holiday sales spike.</a:t>
            </a:r>
          </a:p>
          <a:p>
            <a:r>
              <a:rPr lang="en-US">
                <a:highlight>
                  <a:srgbClr val="00FFFF"/>
                </a:highlight>
              </a:rPr>
              <a:t>Sales </a:t>
            </a:r>
            <a:r>
              <a:rPr lang="en-US" err="1">
                <a:highlight>
                  <a:srgbClr val="00FFFF"/>
                </a:highlight>
              </a:rPr>
              <a:t>Fluctuations:There</a:t>
            </a:r>
            <a:r>
              <a:rPr lang="en-US">
                <a:highlight>
                  <a:srgbClr val="00FFFF"/>
                </a:highlight>
              </a:rPr>
              <a:t> is a noticeable drop in sales in February with 6729 units, suggesting a post-peak </a:t>
            </a:r>
            <a:r>
              <a:rPr lang="en-US" err="1">
                <a:highlight>
                  <a:srgbClr val="00FFFF"/>
                </a:highlight>
              </a:rPr>
              <a:t>decline.Sales</a:t>
            </a:r>
            <a:r>
              <a:rPr lang="en-US">
                <a:highlight>
                  <a:srgbClr val="00FFFF"/>
                </a:highlight>
              </a:rPr>
              <a:t> recover in March and April with 7380 and 7697 units sold, respectively.</a:t>
            </a:r>
          </a:p>
          <a:p>
            <a:r>
              <a:rPr lang="en-US">
                <a:highlight>
                  <a:srgbClr val="00FFFF"/>
                </a:highlight>
              </a:rPr>
              <a:t>Mid-Year </a:t>
            </a:r>
            <a:r>
              <a:rPr lang="en-US" err="1">
                <a:highlight>
                  <a:srgbClr val="00FFFF"/>
                </a:highlight>
              </a:rPr>
              <a:t>Decline:A</a:t>
            </a:r>
            <a:r>
              <a:rPr lang="en-US">
                <a:highlight>
                  <a:srgbClr val="00FFFF"/>
                </a:highlight>
              </a:rPr>
              <a:t> decline in sales is observed from May (7268 units) to July (6373 units).June and July have the lowest sales figures after February, indicating possible seasonal or market-related factors affecting sales.</a:t>
            </a:r>
          </a:p>
          <a:p>
            <a:r>
              <a:rPr lang="en-US">
                <a:highlight>
                  <a:srgbClr val="00FFFF"/>
                </a:highlight>
              </a:rPr>
              <a:t>Consistent </a:t>
            </a:r>
            <a:r>
              <a:rPr lang="en-US" err="1">
                <a:highlight>
                  <a:srgbClr val="00FFFF"/>
                </a:highlight>
              </a:rPr>
              <a:t>Patterns:Despite</a:t>
            </a:r>
            <a:r>
              <a:rPr lang="en-US">
                <a:highlight>
                  <a:srgbClr val="00FFFF"/>
                </a:highlight>
              </a:rPr>
              <a:t> fluctuations, sales figures remain relatively high throughout the first half of the year, with a minimum of over 6300 units sold each month.</a:t>
            </a:r>
          </a:p>
        </p:txBody>
      </p:sp>
    </p:spTree>
    <p:extLst>
      <p:ext uri="{BB962C8B-B14F-4D97-AF65-F5344CB8AC3E}">
        <p14:creationId xmlns:p14="http://schemas.microsoft.com/office/powerpoint/2010/main" val="282838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7E83-02B2-F238-2393-4CD9BC4B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1" y="2492829"/>
            <a:ext cx="6270169" cy="1589314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67F5-1D74-07C8-1EB1-12D6A019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0" y="5467048"/>
            <a:ext cx="4397827" cy="491068"/>
          </a:xfrm>
        </p:spPr>
        <p:txBody>
          <a:bodyPr>
            <a:noAutofit/>
          </a:bodyPr>
          <a:lstStyle/>
          <a:p>
            <a:r>
              <a:rPr lang="en-US" sz="3600">
                <a:highlight>
                  <a:srgbClr val="00FFFF"/>
                </a:highlight>
              </a:rPr>
              <a:t>SHIVAM BHATT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8836B-D828-7408-6A5F-3222982C0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5687"/>
            <a:ext cx="5127173" cy="29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4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D06E-17FB-F4C3-45E5-F50E483D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414" y="201386"/>
            <a:ext cx="5061858" cy="12954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E037-C29C-8E61-D5D5-14416A65B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2992264"/>
            <a:ext cx="10689772" cy="30166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1.Analyze Market Trends:</a:t>
            </a:r>
          </a:p>
          <a:p>
            <a:pPr marL="0" indent="0">
              <a:buNone/>
            </a:pP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   Identify popular </a:t>
            </a:r>
            <a:r>
              <a:rPr lang="en-US" sz="720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brands,models</a:t>
            </a: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 and features in the mobile market.</a:t>
            </a:r>
          </a:p>
          <a:p>
            <a:pPr marL="0" indent="0">
              <a:buNone/>
            </a:pP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2.Customer Segmentation:</a:t>
            </a:r>
          </a:p>
          <a:p>
            <a:pPr marL="0" indent="0">
              <a:buNone/>
            </a:pP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   Classify customers based on demographics and purchasing </a:t>
            </a:r>
            <a:r>
              <a:rPr lang="en-US" sz="720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behaviour</a:t>
            </a: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3.Competitor Analysis:</a:t>
            </a:r>
          </a:p>
          <a:p>
            <a:pPr marL="0" indent="0">
              <a:buNone/>
            </a:pP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    Compare various mobile brands and models to understand competitive </a:t>
            </a:r>
            <a:r>
              <a:rPr lang="en-US" sz="720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stregths</a:t>
            </a: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    and weaknesses</a:t>
            </a:r>
          </a:p>
          <a:p>
            <a:pPr marL="0" indent="0">
              <a:buNone/>
            </a:pP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4.Predict Future Trend:</a:t>
            </a:r>
          </a:p>
          <a:p>
            <a:pPr marL="0" indent="0">
              <a:buNone/>
            </a:pPr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     Use predictive analytics to forecast future sales and consumer preferences.</a:t>
            </a:r>
          </a:p>
          <a:p>
            <a:pPr marL="0" indent="0">
              <a:buNone/>
            </a:pPr>
            <a:endParaRPr lang="en-US" sz="720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7A471-EDB7-1CAF-73C7-33FDB0233947}"/>
              </a:ext>
            </a:extLst>
          </p:cNvPr>
          <p:cNvSpPr txBox="1"/>
          <p:nvPr/>
        </p:nvSpPr>
        <p:spPr>
          <a:xfrm>
            <a:off x="511629" y="142506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Objectives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B9F5B-398E-E3C3-025B-7258ACD4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96" y="698754"/>
            <a:ext cx="2789533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5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28B5-9C8B-CD5D-0E72-148D0A05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57" y="661416"/>
            <a:ext cx="3624943" cy="808155"/>
          </a:xfrm>
        </p:spPr>
        <p:txBody>
          <a:bodyPr>
            <a:normAutofit fontScale="90000"/>
          </a:bodyPr>
          <a:lstStyle/>
          <a:p>
            <a:r>
              <a:rPr lang="en-US">
                <a:highlight>
                  <a:srgbClr val="FF0000"/>
                </a:highlight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DE1B-02E1-10B4-CF38-867C1E32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18" y="1709057"/>
            <a:ext cx="9761438" cy="4844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highlight>
                  <a:srgbClr val="00FFFF"/>
                </a:highlight>
              </a:rPr>
              <a:t>Source:</a:t>
            </a:r>
          </a:p>
          <a:p>
            <a:pPr marL="0" indent="0">
              <a:buNone/>
            </a:pPr>
            <a:r>
              <a:rPr lang="en-US" sz="3600">
                <a:highlight>
                  <a:srgbClr val="00FFFF"/>
                </a:highlight>
              </a:rPr>
              <a:t>Imported from Kaggle Website.</a:t>
            </a:r>
          </a:p>
          <a:p>
            <a:pPr marL="0" indent="0">
              <a:buNone/>
            </a:pPr>
            <a:r>
              <a:rPr lang="en-US" sz="3600">
                <a:highlight>
                  <a:srgbClr val="00FFFF"/>
                </a:highlight>
              </a:rPr>
              <a:t>Description:</a:t>
            </a:r>
          </a:p>
          <a:p>
            <a:pPr marL="0" indent="0">
              <a:buNone/>
            </a:pPr>
            <a:r>
              <a:rPr lang="en-US" sz="3600">
                <a:highlight>
                  <a:srgbClr val="00FFFF"/>
                </a:highlight>
              </a:rPr>
              <a:t>Number of rows = 1001</a:t>
            </a:r>
          </a:p>
          <a:p>
            <a:pPr marL="0" indent="0">
              <a:buNone/>
            </a:pPr>
            <a:r>
              <a:rPr lang="en-US" sz="3600">
                <a:highlight>
                  <a:srgbClr val="00FFFF"/>
                </a:highlight>
              </a:rPr>
              <a:t>Number of columns= 11</a:t>
            </a:r>
          </a:p>
          <a:p>
            <a:pPr marL="0" indent="0">
              <a:buNone/>
            </a:pPr>
            <a:endParaRPr lang="en-US" sz="360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A0B06-F969-124E-7DCE-95C5A1EAB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05" y="2588078"/>
            <a:ext cx="3495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0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6B23-4B69-18B8-49DD-E7F5DBC9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3" y="644675"/>
            <a:ext cx="9601196" cy="879325"/>
          </a:xfrm>
        </p:spPr>
        <p:txBody>
          <a:bodyPr/>
          <a:lstStyle/>
          <a:p>
            <a:r>
              <a:rPr lang="en-US">
                <a:highlight>
                  <a:srgbClr val="FF0000"/>
                </a:highlight>
              </a:rPr>
              <a:t>Programming Languages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715F-288B-3FC8-3CB7-F24C8EDD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524000"/>
            <a:ext cx="10771414" cy="4833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1.Python.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Used for data cleaning ,analysis and visualization.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Libraries pandas matplotlib seaborn.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 2.Sql.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 Used for data extraction and database management.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Queries to retrieve filter and aggregate data.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3.Power Bi Tool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Used for creating interactive dashboards and reports.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Visualization of data trends and insights.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4.Excel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Used for preliminary data analysis and manipulation.</a:t>
            </a:r>
          </a:p>
          <a:p>
            <a:pPr marL="0" indent="0">
              <a:buNone/>
            </a:pPr>
            <a:r>
              <a:rPr lang="en-US" sz="2000">
                <a:highlight>
                  <a:srgbClr val="00FFFF"/>
                </a:highlight>
              </a:rPr>
              <a:t>Functions pivot tables and basic visualizations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525E7-655F-CACA-56F2-068181CB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058" y="1447798"/>
            <a:ext cx="2351314" cy="2253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25940-7AFA-1D14-EF43-70354A8D9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4" y="3940628"/>
            <a:ext cx="2743201" cy="2079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09A1CB-1E66-3587-DC72-11E7DFC16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4" y="1730830"/>
            <a:ext cx="3548744" cy="1698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0FB800-2583-CC51-315F-3DF9ECA35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36" y="411782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8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97E0-6BCA-8429-22FF-F5968030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9" y="612019"/>
            <a:ext cx="5758543" cy="541867"/>
          </a:xfrm>
        </p:spPr>
        <p:txBody>
          <a:bodyPr>
            <a:normAutofit fontScale="90000"/>
          </a:bodyPr>
          <a:lstStyle/>
          <a:p>
            <a:r>
              <a:rPr lang="en-US">
                <a:highlight>
                  <a:srgbClr val="FF0000"/>
                </a:highlight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2AD1-9BE7-4395-55FF-D820AF4C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4" y="1349829"/>
            <a:ext cx="10613571" cy="4896152"/>
          </a:xfrm>
        </p:spPr>
        <p:txBody>
          <a:bodyPr>
            <a:normAutofit fontScale="92500" lnSpcReduction="10000"/>
          </a:bodyPr>
          <a:lstStyle/>
          <a:p>
            <a:r>
              <a:rPr lang="en-US" sz="1800">
                <a:solidFill>
                  <a:srgbClr val="C00000"/>
                </a:solidFill>
              </a:rPr>
              <a:t>Data cleaning steps</a:t>
            </a:r>
          </a:p>
          <a:p>
            <a:r>
              <a:rPr lang="en-US" sz="1800">
                <a:highlight>
                  <a:srgbClr val="00FFFF"/>
                </a:highlight>
              </a:rPr>
              <a:t>1.Check for missing values:</a:t>
            </a:r>
          </a:p>
          <a:p>
            <a:r>
              <a:rPr lang="en-US" sz="1800">
                <a:highlight>
                  <a:srgbClr val="00FFFF"/>
                </a:highlight>
              </a:rPr>
              <a:t>Use </a:t>
            </a:r>
            <a:r>
              <a:rPr lang="en-US" sz="1800" err="1">
                <a:highlight>
                  <a:srgbClr val="00FFFF"/>
                </a:highlight>
              </a:rPr>
              <a:t>isnull</a:t>
            </a:r>
            <a:r>
              <a:rPr lang="en-US" sz="1800">
                <a:highlight>
                  <a:srgbClr val="00FFFF"/>
                </a:highlight>
              </a:rPr>
              <a:t>() to identify missing values</a:t>
            </a:r>
          </a:p>
          <a:p>
            <a:r>
              <a:rPr lang="en-US" sz="1800">
                <a:highlight>
                  <a:srgbClr val="00FFFF"/>
                </a:highlight>
              </a:rPr>
              <a:t>Example </a:t>
            </a:r>
            <a:r>
              <a:rPr lang="en-US" sz="1800" err="1">
                <a:highlight>
                  <a:srgbClr val="00FFFF"/>
                </a:highlight>
              </a:rPr>
              <a:t>df.isnull</a:t>
            </a:r>
            <a:r>
              <a:rPr lang="en-US" sz="1800">
                <a:highlight>
                  <a:srgbClr val="00FFFF"/>
                </a:highlight>
              </a:rPr>
              <a:t>().sum()</a:t>
            </a:r>
          </a:p>
          <a:p>
            <a:r>
              <a:rPr lang="en-US" sz="1800">
                <a:highlight>
                  <a:srgbClr val="00FFFF"/>
                </a:highlight>
              </a:rPr>
              <a:t>2.Handle missing values:</a:t>
            </a:r>
          </a:p>
          <a:p>
            <a:r>
              <a:rPr lang="en-US" sz="1800">
                <a:highlight>
                  <a:srgbClr val="00FFFF"/>
                </a:highlight>
              </a:rPr>
              <a:t>Drop rows with missing values using </a:t>
            </a:r>
            <a:r>
              <a:rPr lang="en-US" sz="1800" err="1">
                <a:highlight>
                  <a:srgbClr val="00FFFF"/>
                </a:highlight>
              </a:rPr>
              <a:t>dropna</a:t>
            </a:r>
            <a:r>
              <a:rPr lang="en-US" sz="1800">
                <a:highlight>
                  <a:srgbClr val="00FFFF"/>
                </a:highlight>
              </a:rPr>
              <a:t>().</a:t>
            </a:r>
          </a:p>
          <a:p>
            <a:r>
              <a:rPr lang="en-US" sz="1800">
                <a:highlight>
                  <a:srgbClr val="00FFFF"/>
                </a:highlight>
              </a:rPr>
              <a:t>Example </a:t>
            </a:r>
            <a:r>
              <a:rPr lang="en-US" sz="1800" err="1">
                <a:highlight>
                  <a:srgbClr val="00FFFF"/>
                </a:highlight>
              </a:rPr>
              <a:t>df.dropna</a:t>
            </a:r>
            <a:r>
              <a:rPr lang="en-US" sz="1800">
                <a:highlight>
                  <a:srgbClr val="00FFFF"/>
                </a:highlight>
              </a:rPr>
              <a:t>(</a:t>
            </a:r>
            <a:r>
              <a:rPr lang="en-US" sz="1800" err="1">
                <a:highlight>
                  <a:srgbClr val="00FFFF"/>
                </a:highlight>
              </a:rPr>
              <a:t>inplace</a:t>
            </a:r>
            <a:r>
              <a:rPr lang="en-US" sz="1800">
                <a:highlight>
                  <a:srgbClr val="00FFFF"/>
                </a:highlight>
              </a:rPr>
              <a:t> =True).</a:t>
            </a:r>
          </a:p>
          <a:p>
            <a:r>
              <a:rPr lang="en-US" sz="1800">
                <a:highlight>
                  <a:srgbClr val="00FFFF"/>
                </a:highlight>
              </a:rPr>
              <a:t>3.Check for duplicates:</a:t>
            </a:r>
          </a:p>
          <a:p>
            <a:r>
              <a:rPr lang="en-US" sz="1800">
                <a:highlight>
                  <a:srgbClr val="00FFFF"/>
                </a:highlight>
              </a:rPr>
              <a:t>Use duplicated() to identify duplicate rows.</a:t>
            </a:r>
          </a:p>
          <a:p>
            <a:r>
              <a:rPr lang="en-US" sz="1800">
                <a:highlight>
                  <a:srgbClr val="00FFFF"/>
                </a:highlight>
              </a:rPr>
              <a:t>Example </a:t>
            </a:r>
            <a:r>
              <a:rPr lang="en-US" sz="1800" err="1">
                <a:highlight>
                  <a:srgbClr val="00FFFF"/>
                </a:highlight>
              </a:rPr>
              <a:t>df.duplicated</a:t>
            </a:r>
            <a:r>
              <a:rPr lang="en-US" sz="1800">
                <a:highlight>
                  <a:srgbClr val="00FFFF"/>
                </a:highlight>
              </a:rPr>
              <a:t>().sum()</a:t>
            </a:r>
          </a:p>
          <a:p>
            <a:r>
              <a:rPr lang="en-US" sz="1800">
                <a:highlight>
                  <a:srgbClr val="00FFFF"/>
                </a:highlight>
              </a:rPr>
              <a:t>4.Remove duplicates rows:</a:t>
            </a:r>
          </a:p>
          <a:p>
            <a:r>
              <a:rPr lang="en-US" sz="1800">
                <a:highlight>
                  <a:srgbClr val="00FFFF"/>
                </a:highlight>
              </a:rPr>
              <a:t>Drop duplicates </a:t>
            </a:r>
            <a:r>
              <a:rPr lang="en-US" sz="1800" err="1">
                <a:highlight>
                  <a:srgbClr val="00FFFF"/>
                </a:highlight>
              </a:rPr>
              <a:t>usinf</a:t>
            </a:r>
            <a:r>
              <a:rPr lang="en-US" sz="1800">
                <a:highlight>
                  <a:srgbClr val="00FFFF"/>
                </a:highlight>
              </a:rPr>
              <a:t> </a:t>
            </a:r>
            <a:r>
              <a:rPr lang="en-US" sz="1800" err="1">
                <a:highlight>
                  <a:srgbClr val="00FFFF"/>
                </a:highlight>
              </a:rPr>
              <a:t>drop_duplicates</a:t>
            </a:r>
            <a:r>
              <a:rPr lang="en-US" sz="1800">
                <a:highlight>
                  <a:srgbClr val="00FFFF"/>
                </a:highlight>
              </a:rPr>
              <a:t>().</a:t>
            </a:r>
          </a:p>
          <a:p>
            <a:r>
              <a:rPr lang="en-US" sz="1800">
                <a:highlight>
                  <a:srgbClr val="00FFFF"/>
                </a:highlight>
              </a:rPr>
              <a:t>Example </a:t>
            </a:r>
            <a:r>
              <a:rPr lang="en-US" sz="1800" err="1">
                <a:highlight>
                  <a:srgbClr val="00FFFF"/>
                </a:highlight>
              </a:rPr>
              <a:t>df.drop_duplicates</a:t>
            </a:r>
            <a:r>
              <a:rPr lang="en-US" sz="1800">
                <a:highlight>
                  <a:srgbClr val="00FFFF"/>
                </a:highlight>
              </a:rPr>
              <a:t>(</a:t>
            </a:r>
            <a:r>
              <a:rPr lang="en-US" sz="1800" err="1">
                <a:highlight>
                  <a:srgbClr val="00FFFF"/>
                </a:highlight>
              </a:rPr>
              <a:t>inplace</a:t>
            </a:r>
            <a:r>
              <a:rPr lang="en-US" sz="1800">
                <a:highlight>
                  <a:srgbClr val="00FFFF"/>
                </a:highlight>
              </a:rPr>
              <a:t>=True)</a:t>
            </a:r>
          </a:p>
          <a:p>
            <a:endParaRPr lang="en-US" sz="18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69115-692E-8999-2668-679998A6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2775857"/>
            <a:ext cx="4865914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845-1F4C-F4C9-75B8-5DFE057C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7" y="629555"/>
            <a:ext cx="5638800" cy="705154"/>
          </a:xfrm>
        </p:spPr>
        <p:txBody>
          <a:bodyPr>
            <a:normAutofit fontScale="90000"/>
          </a:bodyPr>
          <a:lstStyle/>
          <a:p>
            <a:r>
              <a:rPr lang="en-US">
                <a:highlight>
                  <a:srgbClr val="FF0000"/>
                </a:highlight>
              </a:rPr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5132-AAB6-8CE7-B466-E0CB4DAB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556931"/>
            <a:ext cx="9601196" cy="36715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ighlight>
                  <a:srgbClr val="00FFFF"/>
                </a:highlight>
              </a:rPr>
              <a:t>1.Top 20 Average price per brands.</a:t>
            </a:r>
          </a:p>
          <a:p>
            <a:pPr marL="0" indent="0">
              <a:buNone/>
            </a:pPr>
            <a:r>
              <a:rPr lang="en-US">
                <a:highlight>
                  <a:srgbClr val="00FFFF"/>
                </a:highlight>
              </a:rPr>
              <a:t>2.Payments methods as  sum of units sold.</a:t>
            </a:r>
          </a:p>
          <a:p>
            <a:pPr marL="0" indent="0">
              <a:buNone/>
            </a:pPr>
            <a:r>
              <a:rPr lang="en-US">
                <a:highlight>
                  <a:srgbClr val="00FFFF"/>
                </a:highlight>
              </a:rPr>
              <a:t>3.Top 20 brands as sum of units sold.</a:t>
            </a:r>
          </a:p>
          <a:p>
            <a:pPr marL="0" indent="0">
              <a:buNone/>
            </a:pPr>
            <a:r>
              <a:rPr lang="en-US">
                <a:highlight>
                  <a:srgbClr val="00FFFF"/>
                </a:highlight>
              </a:rPr>
              <a:t>4.Gender as per units sold.</a:t>
            </a:r>
          </a:p>
          <a:p>
            <a:pPr marL="0" indent="0">
              <a:buNone/>
            </a:pPr>
            <a:r>
              <a:rPr lang="en-US">
                <a:highlight>
                  <a:srgbClr val="00FFFF"/>
                </a:highlight>
              </a:rPr>
              <a:t>5.Months based per units sold</a:t>
            </a:r>
          </a:p>
          <a:p>
            <a:pPr marL="0" indent="0">
              <a:buNone/>
            </a:pPr>
            <a:r>
              <a:rPr lang="en-US">
                <a:highlight>
                  <a:srgbClr val="00FFFF"/>
                </a:highlight>
              </a:rPr>
              <a:t>6.TOP 10 locations based total unit </a:t>
            </a:r>
            <a:r>
              <a:rPr lang="en-US" err="1">
                <a:highlight>
                  <a:srgbClr val="00FFFF"/>
                </a:highlight>
              </a:rPr>
              <a:t>solds</a:t>
            </a:r>
            <a:endParaRPr lang="en-US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D1589-05B9-6362-8BAB-75F2AE654224}"/>
              </a:ext>
            </a:extLst>
          </p:cNvPr>
          <p:cNvSpPr txBox="1"/>
          <p:nvPr/>
        </p:nvSpPr>
        <p:spPr>
          <a:xfrm>
            <a:off x="683078" y="1714988"/>
            <a:ext cx="464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808000"/>
                </a:highlight>
              </a:rPr>
              <a:t>The key performance indicators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D1360-EF4A-1090-6098-D51B1E0A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786743"/>
            <a:ext cx="5018314" cy="26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4480-B1E1-DB3D-12A4-305E8B59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6" y="612018"/>
            <a:ext cx="9601196" cy="1064382"/>
          </a:xfrm>
        </p:spPr>
        <p:txBody>
          <a:bodyPr>
            <a:normAutofit fontScale="90000"/>
          </a:bodyPr>
          <a:lstStyle/>
          <a:p>
            <a:r>
              <a:rPr lang="en-US">
                <a:highlight>
                  <a:srgbClr val="FF0000"/>
                </a:highlight>
              </a:rPr>
              <a:t>TOP 20 AVERAGE PRICE PER BRANDS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8E20AF-9D64-452A-8210-7D1A33795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20618"/>
              </p:ext>
            </p:extLst>
          </p:nvPr>
        </p:nvGraphicFramePr>
        <p:xfrm>
          <a:off x="827316" y="1393372"/>
          <a:ext cx="6803570" cy="468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885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75EF-0C07-52F9-A7C5-08DBE9D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8219"/>
            <a:ext cx="9601196" cy="1162354"/>
          </a:xfrm>
        </p:spPr>
        <p:txBody>
          <a:bodyPr>
            <a:normAutofit/>
          </a:bodyPr>
          <a:lstStyle/>
          <a:p>
            <a:r>
              <a:rPr lang="en-US" sz="3600">
                <a:highlight>
                  <a:srgbClr val="FF0000"/>
                </a:highlight>
              </a:rPr>
              <a:t>PAYMENT METHODS AS PER UNITS SOLD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909046-259C-4613-A7B0-4385A517E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01258"/>
              </p:ext>
            </p:extLst>
          </p:nvPr>
        </p:nvGraphicFramePr>
        <p:xfrm>
          <a:off x="795338" y="1709057"/>
          <a:ext cx="6258605" cy="446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63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B1B6-AFF8-6F51-D39E-C27DB334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5561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>
                <a:highlight>
                  <a:srgbClr val="FF0000"/>
                </a:highlight>
              </a:rPr>
              <a:t>TOP 20 BRANDS AS SUM OF UNITS SOLD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52542-71E9-4BDD-9350-D8AB93A7D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148200"/>
              </p:ext>
            </p:extLst>
          </p:nvPr>
        </p:nvGraphicFramePr>
        <p:xfrm>
          <a:off x="859291" y="1894113"/>
          <a:ext cx="7207023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995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495</TotalTime>
  <Words>1174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Bookman Old Style</vt:lpstr>
      <vt:lpstr>Calibri</vt:lpstr>
      <vt:lpstr>Garamond</vt:lpstr>
      <vt:lpstr>Organic</vt:lpstr>
      <vt:lpstr>Mobile sales analysis</vt:lpstr>
      <vt:lpstr>Introduction</vt:lpstr>
      <vt:lpstr>DATA SOURCE</vt:lpstr>
      <vt:lpstr>Programming Languages And Tools Used</vt:lpstr>
      <vt:lpstr>DATA PREPARATION</vt:lpstr>
      <vt:lpstr>Key Metrics</vt:lpstr>
      <vt:lpstr>TOP 20 AVERAGE PRICE PER BRANDS</vt:lpstr>
      <vt:lpstr>PAYMENT METHODS AS PER UNITS SOLD</vt:lpstr>
      <vt:lpstr>TOP 20 BRANDS AS SUM OF UNITS SOLD</vt:lpstr>
      <vt:lpstr>GENDER AS TOTAL UNITS SOLD</vt:lpstr>
      <vt:lpstr>MONTHS AS TOTAL UNITS SOLD</vt:lpstr>
      <vt:lpstr>FUTURE WORK</vt:lpstr>
      <vt:lpstr>CONCLUSION 1</vt:lpstr>
      <vt:lpstr>CONCLUSION 2</vt:lpstr>
      <vt:lpstr>CONCLUSION 3 </vt:lpstr>
      <vt:lpstr>CONCLUSION 4</vt:lpstr>
      <vt:lpstr>CONCLUSION 5</vt:lpstr>
      <vt:lpstr>CONCLUSION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jigyasa bhatt</dc:creator>
  <cp:lastModifiedBy>jigyasa bhatt</cp:lastModifiedBy>
  <cp:revision>2</cp:revision>
  <dcterms:created xsi:type="dcterms:W3CDTF">2024-08-07T11:14:17Z</dcterms:created>
  <dcterms:modified xsi:type="dcterms:W3CDTF">2024-08-08T08:38:07Z</dcterms:modified>
</cp:coreProperties>
</file>