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Kollektif Bold" charset="1" panose="020B0604020101010102"/>
      <p:regular r:id="rId26"/>
    </p:embeddedFont>
    <p:embeddedFont>
      <p:font typeface="DM Sans" charset="1" panose="00000000000000000000"/>
      <p:regular r:id="rId27"/>
    </p:embeddedFont>
    <p:embeddedFont>
      <p:font typeface="Canva Sans" charset="1" panose="020B0503030501040103"/>
      <p:regular r:id="rId28"/>
    </p:embeddedFont>
    <p:embeddedFont>
      <p:font typeface="Canva Sans Bold" charset="1" panose="020B0803030501040103"/>
      <p:regular r:id="rId29"/>
    </p:embeddedFont>
    <p:embeddedFont>
      <p:font typeface="Bukhari Script"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jpeg" Type="http://schemas.openxmlformats.org/officeDocument/2006/relationships/image"/><Relationship Id="rId2" Target="https://mediafiles.botpress.cloud/bf0cbb16-8b79-465e-a260-d68cde852e1b/webchat/bot.html" TargetMode="External" Type="http://schemas.openxmlformats.org/officeDocument/2006/relationships/hyperlink"/><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3940175"/>
            <a:ext cx="11315247"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ODOP CHATBOT</a:t>
            </a:r>
          </a:p>
        </p:txBody>
      </p:sp>
      <p:sp>
        <p:nvSpPr>
          <p:cNvPr name="TextBox 9" id="9"/>
          <p:cNvSpPr txBox="true"/>
          <p:nvPr/>
        </p:nvSpPr>
        <p:spPr>
          <a:xfrm rot="0">
            <a:off x="9536170" y="9424359"/>
            <a:ext cx="7197206" cy="523246"/>
          </a:xfrm>
          <a:prstGeom prst="rect">
            <a:avLst/>
          </a:prstGeom>
        </p:spPr>
        <p:txBody>
          <a:bodyPr anchor="t" rtlCol="false" tIns="0" lIns="0" bIns="0" rIns="0">
            <a:spAutoFit/>
          </a:bodyPr>
          <a:lstStyle/>
          <a:p>
            <a:pPr algn="ctr">
              <a:lnSpc>
                <a:spcPts val="4070"/>
              </a:lnSpc>
            </a:pPr>
            <a:r>
              <a:rPr lang="en-US" sz="3700">
                <a:solidFill>
                  <a:srgbClr val="545454"/>
                </a:solidFill>
                <a:latin typeface="DM Sans"/>
              </a:rPr>
              <a:t>Presented By:- Shivam and Isha</a:t>
            </a:r>
          </a:p>
        </p:txBody>
      </p:sp>
      <p:sp>
        <p:nvSpPr>
          <p:cNvPr name="Freeform 10" id="10"/>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2" id="32"/>
          <p:cNvGrpSpPr/>
          <p:nvPr/>
        </p:nvGrpSpPr>
        <p:grpSpPr>
          <a:xfrm rot="2700000">
            <a:off x="-1376391" y="-3093321"/>
            <a:ext cx="7415398" cy="3565095"/>
            <a:chOff x="0" y="0"/>
            <a:chExt cx="660400" cy="317500"/>
          </a:xfrm>
        </p:grpSpPr>
        <p:sp>
          <p:nvSpPr>
            <p:cNvPr name="Freeform 33" id="3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4" id="3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5" id="3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6" id="3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7" id="3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8" id="3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9" id="3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0" id="4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1" id="4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2" id="42"/>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1180262" cy="8342118"/>
          </a:xfrm>
          <a:custGeom>
            <a:avLst/>
            <a:gdLst/>
            <a:ahLst/>
            <a:cxnLst/>
            <a:rect r="r" b="b" t="t" l="l"/>
            <a:pathLst>
              <a:path h="8342118" w="11180262">
                <a:moveTo>
                  <a:pt x="0" y="0"/>
                </a:moveTo>
                <a:lnTo>
                  <a:pt x="11180262" y="0"/>
                </a:lnTo>
                <a:lnTo>
                  <a:pt x="11180262" y="8342118"/>
                </a:lnTo>
                <a:lnTo>
                  <a:pt x="0" y="8342118"/>
                </a:lnTo>
                <a:lnTo>
                  <a:pt x="0" y="0"/>
                </a:lnTo>
                <a:close/>
              </a:path>
            </a:pathLst>
          </a:custGeom>
          <a:blipFill>
            <a:blip r:embed="rId2"/>
            <a:stretch>
              <a:fillRect l="0" t="0" r="0" b="0"/>
            </a:stretch>
          </a:blipFill>
        </p:spPr>
      </p:sp>
      <p:sp>
        <p:nvSpPr>
          <p:cNvPr name="TextBox 3" id="3"/>
          <p:cNvSpPr txBox="true"/>
          <p:nvPr/>
        </p:nvSpPr>
        <p:spPr>
          <a:xfrm rot="0">
            <a:off x="11999528" y="3663815"/>
            <a:ext cx="5831539" cy="3447608"/>
          </a:xfrm>
          <a:prstGeom prst="rect">
            <a:avLst/>
          </a:prstGeom>
        </p:spPr>
        <p:txBody>
          <a:bodyPr anchor="t" rtlCol="false" tIns="0" lIns="0" bIns="0" rIns="0">
            <a:spAutoFit/>
          </a:bodyPr>
          <a:lstStyle/>
          <a:p>
            <a:pPr algn="ctr">
              <a:lnSpc>
                <a:spcPts val="3469"/>
              </a:lnSpc>
              <a:spcBef>
                <a:spcPct val="0"/>
              </a:spcBef>
            </a:pPr>
            <a:r>
              <a:rPr lang="en-US" sz="3125">
                <a:solidFill>
                  <a:srgbClr val="000000"/>
                </a:solidFill>
                <a:latin typeface="DM Sans"/>
              </a:rPr>
              <a:t>To add a cart functionality in a chatbot, integrate a "Cart" node within the flow. Utilize actions to manage cart items, quantities, and prices dynamically. Allow users to add, remove, and modify items in their cart seamlessly.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92521" y="190688"/>
            <a:ext cx="12496629" cy="9067612"/>
          </a:xfrm>
          <a:custGeom>
            <a:avLst/>
            <a:gdLst/>
            <a:ahLst/>
            <a:cxnLst/>
            <a:rect r="r" b="b" t="t" l="l"/>
            <a:pathLst>
              <a:path h="9067612" w="12496629">
                <a:moveTo>
                  <a:pt x="0" y="0"/>
                </a:moveTo>
                <a:lnTo>
                  <a:pt x="12496629" y="0"/>
                </a:lnTo>
                <a:lnTo>
                  <a:pt x="12496629" y="9067612"/>
                </a:lnTo>
                <a:lnTo>
                  <a:pt x="0" y="9067612"/>
                </a:lnTo>
                <a:lnTo>
                  <a:pt x="0" y="0"/>
                </a:lnTo>
                <a:close/>
              </a:path>
            </a:pathLst>
          </a:custGeom>
          <a:blipFill>
            <a:blip r:embed="rId2"/>
            <a:stretch>
              <a:fillRect l="0" t="0" r="0" b="0"/>
            </a:stretch>
          </a:blipFill>
        </p:spPr>
      </p:sp>
      <p:sp>
        <p:nvSpPr>
          <p:cNvPr name="TextBox 3" id="3"/>
          <p:cNvSpPr txBox="true"/>
          <p:nvPr/>
        </p:nvSpPr>
        <p:spPr>
          <a:xfrm rot="0">
            <a:off x="14140273" y="3412543"/>
            <a:ext cx="2388393"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Add a text cart for welcoming or greeting the user.</a:t>
            </a:r>
          </a:p>
        </p:txBody>
      </p:sp>
      <p:sp>
        <p:nvSpPr>
          <p:cNvPr name="AutoShape 4" id="4"/>
          <p:cNvSpPr/>
          <p:nvPr/>
        </p:nvSpPr>
        <p:spPr>
          <a:xfrm flipH="true">
            <a:off x="5353097" y="5132764"/>
            <a:ext cx="940621" cy="897877"/>
          </a:xfrm>
          <a:prstGeom prst="line">
            <a:avLst/>
          </a:prstGeom>
          <a:ln cap="flat" w="38100">
            <a:solidFill>
              <a:srgbClr val="FFFFFF"/>
            </a:solidFill>
            <a:prstDash val="solid"/>
            <a:headEnd type="none" len="sm" w="sm"/>
            <a:tailEnd type="arrow" len="sm" w="med"/>
          </a:ln>
        </p:spPr>
      </p:sp>
      <p:sp>
        <p:nvSpPr>
          <p:cNvPr name="AutoShape 5" id="5"/>
          <p:cNvSpPr/>
          <p:nvPr/>
        </p:nvSpPr>
        <p:spPr>
          <a:xfrm flipV="true">
            <a:off x="9767929" y="2196704"/>
            <a:ext cx="950874" cy="2946796"/>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435615" y="557744"/>
            <a:ext cx="12940362" cy="8479858"/>
          </a:xfrm>
          <a:custGeom>
            <a:avLst/>
            <a:gdLst/>
            <a:ahLst/>
            <a:cxnLst/>
            <a:rect r="r" b="b" t="t" l="l"/>
            <a:pathLst>
              <a:path h="8479858" w="12940362">
                <a:moveTo>
                  <a:pt x="0" y="0"/>
                </a:moveTo>
                <a:lnTo>
                  <a:pt x="12940361" y="0"/>
                </a:lnTo>
                <a:lnTo>
                  <a:pt x="12940361" y="8479858"/>
                </a:lnTo>
                <a:lnTo>
                  <a:pt x="0" y="8479858"/>
                </a:lnTo>
                <a:lnTo>
                  <a:pt x="0" y="0"/>
                </a:lnTo>
                <a:close/>
              </a:path>
            </a:pathLst>
          </a:custGeom>
          <a:blipFill>
            <a:blip r:embed="rId2"/>
            <a:stretch>
              <a:fillRect l="0" t="0" r="0" b="0"/>
            </a:stretch>
          </a:blipFill>
        </p:spPr>
      </p:sp>
      <p:sp>
        <p:nvSpPr>
          <p:cNvPr name="TextBox 3" id="3"/>
          <p:cNvSpPr txBox="true"/>
          <p:nvPr/>
        </p:nvSpPr>
        <p:spPr>
          <a:xfrm rot="0">
            <a:off x="14549115" y="2425888"/>
            <a:ext cx="2360465" cy="4659563"/>
          </a:xfrm>
          <a:prstGeom prst="rect">
            <a:avLst/>
          </a:prstGeom>
        </p:spPr>
        <p:txBody>
          <a:bodyPr anchor="t" rtlCol="false" tIns="0" lIns="0" bIns="0" rIns="0">
            <a:spAutoFit/>
          </a:bodyPr>
          <a:lstStyle/>
          <a:p>
            <a:pPr algn="ctr">
              <a:lnSpc>
                <a:spcPts val="6198"/>
              </a:lnSpc>
            </a:pPr>
            <a:r>
              <a:rPr lang="en-US" sz="4427">
                <a:solidFill>
                  <a:srgbClr val="000000"/>
                </a:solidFill>
                <a:latin typeface="Canva Sans"/>
              </a:rPr>
              <a:t>Add a cart which waits for user input </a:t>
            </a:r>
          </a:p>
        </p:txBody>
      </p:sp>
      <p:sp>
        <p:nvSpPr>
          <p:cNvPr name="AutoShape 4" id="4"/>
          <p:cNvSpPr/>
          <p:nvPr/>
        </p:nvSpPr>
        <p:spPr>
          <a:xfrm flipH="true">
            <a:off x="6298610" y="5143500"/>
            <a:ext cx="3161732" cy="1671317"/>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684627" y="281006"/>
            <a:ext cx="12603373" cy="9258300"/>
          </a:xfrm>
          <a:custGeom>
            <a:avLst/>
            <a:gdLst/>
            <a:ahLst/>
            <a:cxnLst/>
            <a:rect r="r" b="b" t="t" l="l"/>
            <a:pathLst>
              <a:path h="9258300" w="12603373">
                <a:moveTo>
                  <a:pt x="0" y="0"/>
                </a:moveTo>
                <a:lnTo>
                  <a:pt x="12603373" y="0"/>
                </a:lnTo>
                <a:lnTo>
                  <a:pt x="12603373" y="9258300"/>
                </a:lnTo>
                <a:lnTo>
                  <a:pt x="0" y="9258300"/>
                </a:lnTo>
                <a:lnTo>
                  <a:pt x="0" y="0"/>
                </a:lnTo>
                <a:close/>
              </a:path>
            </a:pathLst>
          </a:custGeom>
          <a:blipFill>
            <a:blip r:embed="rId2"/>
            <a:stretch>
              <a:fillRect l="0" t="0" r="0" b="0"/>
            </a:stretch>
          </a:blipFill>
        </p:spPr>
      </p:sp>
      <p:sp>
        <p:nvSpPr>
          <p:cNvPr name="TextBox 3" id="3"/>
          <p:cNvSpPr txBox="true"/>
          <p:nvPr/>
        </p:nvSpPr>
        <p:spPr>
          <a:xfrm rot="0">
            <a:off x="0" y="2486361"/>
            <a:ext cx="5533213"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After getting input from user, this will go to knowledge base to check the query and fetch the output.</a:t>
            </a:r>
          </a:p>
          <a:p>
            <a:pPr algn="ctr">
              <a:lnSpc>
                <a:spcPts val="4759"/>
              </a:lnSpc>
            </a:pPr>
            <a:r>
              <a:rPr lang="en-US" sz="3399">
                <a:solidFill>
                  <a:srgbClr val="000000"/>
                </a:solidFill>
                <a:latin typeface="Canva Sans"/>
              </a:rPr>
              <a:t>*set Query,*set knowledge base ,*store the ans in user defined variable(New).</a:t>
            </a:r>
          </a:p>
        </p:txBody>
      </p:sp>
      <p:sp>
        <p:nvSpPr>
          <p:cNvPr name="AutoShape 4" id="4"/>
          <p:cNvSpPr/>
          <p:nvPr/>
        </p:nvSpPr>
        <p:spPr>
          <a:xfrm flipV="true">
            <a:off x="13858626" y="2559779"/>
            <a:ext cx="532676" cy="1407425"/>
          </a:xfrm>
          <a:prstGeom prst="line">
            <a:avLst/>
          </a:prstGeom>
          <a:ln cap="flat" w="38100">
            <a:solidFill>
              <a:srgbClr val="FFFFFF"/>
            </a:solidFill>
            <a:prstDash val="solid"/>
            <a:headEnd type="none" len="sm" w="sm"/>
            <a:tailEnd type="arrow" len="sm" w="med"/>
          </a:ln>
        </p:spPr>
      </p:sp>
      <p:sp>
        <p:nvSpPr>
          <p:cNvPr name="AutoShape 5" id="5"/>
          <p:cNvSpPr/>
          <p:nvPr/>
        </p:nvSpPr>
        <p:spPr>
          <a:xfrm flipV="true">
            <a:off x="15044604" y="5944857"/>
            <a:ext cx="532676" cy="1407425"/>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1476662" cy="10382488"/>
          </a:xfrm>
          <a:custGeom>
            <a:avLst/>
            <a:gdLst/>
            <a:ahLst/>
            <a:cxnLst/>
            <a:rect r="r" b="b" t="t" l="l"/>
            <a:pathLst>
              <a:path h="10382488" w="11476662">
                <a:moveTo>
                  <a:pt x="0" y="0"/>
                </a:moveTo>
                <a:lnTo>
                  <a:pt x="11476662" y="0"/>
                </a:lnTo>
                <a:lnTo>
                  <a:pt x="11476662" y="10382488"/>
                </a:lnTo>
                <a:lnTo>
                  <a:pt x="0" y="10382488"/>
                </a:lnTo>
                <a:lnTo>
                  <a:pt x="0" y="0"/>
                </a:lnTo>
                <a:close/>
              </a:path>
            </a:pathLst>
          </a:custGeom>
          <a:blipFill>
            <a:blip r:embed="rId2"/>
            <a:stretch>
              <a:fillRect l="0" t="0" r="0" b="0"/>
            </a:stretch>
          </a:blipFill>
        </p:spPr>
      </p:sp>
      <p:sp>
        <p:nvSpPr>
          <p:cNvPr name="TextBox 3" id="3"/>
          <p:cNvSpPr txBox="true"/>
          <p:nvPr/>
        </p:nvSpPr>
        <p:spPr>
          <a:xfrm rot="0">
            <a:off x="13074326" y="2884758"/>
            <a:ext cx="2958926"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By text cart we provide message by response variable.</a:t>
            </a:r>
          </a:p>
          <a:p>
            <a:pPr algn="ctr">
              <a:lnSpc>
                <a:spcPts val="4759"/>
              </a:lnSpc>
            </a:pPr>
            <a:r>
              <a:rPr lang="en-US" sz="3399">
                <a:solidFill>
                  <a:srgbClr val="000000"/>
                </a:solidFill>
                <a:latin typeface="Canva Sans"/>
              </a:rPr>
              <a:t>this will gives us output.</a:t>
            </a:r>
          </a:p>
        </p:txBody>
      </p:sp>
      <p:sp>
        <p:nvSpPr>
          <p:cNvPr name="AutoShape 4" id="4"/>
          <p:cNvSpPr/>
          <p:nvPr/>
        </p:nvSpPr>
        <p:spPr>
          <a:xfrm flipH="true">
            <a:off x="6130041" y="6730615"/>
            <a:ext cx="1922959" cy="916681"/>
          </a:xfrm>
          <a:prstGeom prst="line">
            <a:avLst/>
          </a:prstGeom>
          <a:ln cap="flat" w="38100">
            <a:solidFill>
              <a:srgbClr val="FFFFFF"/>
            </a:solidFill>
            <a:prstDash val="solid"/>
            <a:headEnd type="none" len="sm" w="sm"/>
            <a:tailEnd type="arrow" len="sm" w="med"/>
          </a:ln>
        </p:spPr>
      </p:sp>
      <p:sp>
        <p:nvSpPr>
          <p:cNvPr name="AutoShape 5" id="5"/>
          <p:cNvSpPr/>
          <p:nvPr/>
        </p:nvSpPr>
        <p:spPr>
          <a:xfrm flipV="true">
            <a:off x="10450019" y="1844848"/>
            <a:ext cx="532676" cy="1407425"/>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779819"/>
            <a:ext cx="9020634" cy="8727362"/>
          </a:xfrm>
          <a:custGeom>
            <a:avLst/>
            <a:gdLst/>
            <a:ahLst/>
            <a:cxnLst/>
            <a:rect r="r" b="b" t="t" l="l"/>
            <a:pathLst>
              <a:path h="8727362" w="9020634">
                <a:moveTo>
                  <a:pt x="0" y="0"/>
                </a:moveTo>
                <a:lnTo>
                  <a:pt x="9020634" y="0"/>
                </a:lnTo>
                <a:lnTo>
                  <a:pt x="9020634" y="8727362"/>
                </a:lnTo>
                <a:lnTo>
                  <a:pt x="0" y="8727362"/>
                </a:lnTo>
                <a:lnTo>
                  <a:pt x="0" y="0"/>
                </a:lnTo>
                <a:close/>
              </a:path>
            </a:pathLst>
          </a:custGeom>
          <a:blipFill>
            <a:blip r:embed="rId2"/>
            <a:stretch>
              <a:fillRect l="0" t="0" r="0" b="0"/>
            </a:stretch>
          </a:blipFill>
        </p:spPr>
      </p:sp>
      <p:sp>
        <p:nvSpPr>
          <p:cNvPr name="TextBox 3" id="3"/>
          <p:cNvSpPr txBox="true"/>
          <p:nvPr/>
        </p:nvSpPr>
        <p:spPr>
          <a:xfrm rot="0">
            <a:off x="1028700" y="3295553"/>
            <a:ext cx="7459272" cy="23806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Now Add boolean cart to getting more questions by asking user is to ask more question or not?</a:t>
            </a:r>
          </a:p>
          <a:p>
            <a:pPr algn="ctr">
              <a:lnSpc>
                <a:spcPts val="4759"/>
              </a:lnSpc>
            </a:pPr>
            <a:r>
              <a:rPr lang="en-US" sz="3399">
                <a:solidFill>
                  <a:srgbClr val="000000"/>
                </a:solidFill>
                <a:latin typeface="Canva Sans"/>
              </a:rPr>
              <a:t>set question and knowledge base.</a:t>
            </a:r>
          </a:p>
        </p:txBody>
      </p:sp>
      <p:sp>
        <p:nvSpPr>
          <p:cNvPr name="AutoShape 4" id="4"/>
          <p:cNvSpPr/>
          <p:nvPr/>
        </p:nvSpPr>
        <p:spPr>
          <a:xfrm flipH="true">
            <a:off x="15328144" y="2428351"/>
            <a:ext cx="1922959" cy="916681"/>
          </a:xfrm>
          <a:prstGeom prst="line">
            <a:avLst/>
          </a:prstGeom>
          <a:ln cap="flat" w="38100">
            <a:solidFill>
              <a:srgbClr val="FFFFFF"/>
            </a:solidFill>
            <a:prstDash val="solid"/>
            <a:headEnd type="none" len="sm" w="sm"/>
            <a:tailEnd type="arrow" len="sm" w="med"/>
          </a:ln>
        </p:spPr>
      </p:sp>
      <p:sp>
        <p:nvSpPr>
          <p:cNvPr name="AutoShape 5" id="5"/>
          <p:cNvSpPr/>
          <p:nvPr/>
        </p:nvSpPr>
        <p:spPr>
          <a:xfrm>
            <a:off x="12856515" y="7060480"/>
            <a:ext cx="1595603" cy="300932"/>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3257695" cy="9687884"/>
          </a:xfrm>
          <a:custGeom>
            <a:avLst/>
            <a:gdLst/>
            <a:ahLst/>
            <a:cxnLst/>
            <a:rect r="r" b="b" t="t" l="l"/>
            <a:pathLst>
              <a:path h="9687884" w="13257695">
                <a:moveTo>
                  <a:pt x="0" y="0"/>
                </a:moveTo>
                <a:lnTo>
                  <a:pt x="13257695" y="0"/>
                </a:lnTo>
                <a:lnTo>
                  <a:pt x="13257695" y="9687884"/>
                </a:lnTo>
                <a:lnTo>
                  <a:pt x="0" y="9687884"/>
                </a:lnTo>
                <a:lnTo>
                  <a:pt x="0" y="0"/>
                </a:lnTo>
                <a:close/>
              </a:path>
            </a:pathLst>
          </a:custGeom>
          <a:blipFill>
            <a:blip r:embed="rId2"/>
            <a:stretch>
              <a:fillRect l="0" t="0" r="0" b="0"/>
            </a:stretch>
          </a:blipFill>
        </p:spPr>
      </p:sp>
      <p:sp>
        <p:nvSpPr>
          <p:cNvPr name="TextBox 3" id="3"/>
          <p:cNvSpPr txBox="true"/>
          <p:nvPr/>
        </p:nvSpPr>
        <p:spPr>
          <a:xfrm rot="0">
            <a:off x="13257695" y="629128"/>
            <a:ext cx="5030305" cy="8353427"/>
          </a:xfrm>
          <a:prstGeom prst="rect">
            <a:avLst/>
          </a:prstGeom>
        </p:spPr>
        <p:txBody>
          <a:bodyPr anchor="t" rtlCol="false" tIns="0" lIns="0" bIns="0" rIns="0">
            <a:spAutoFit/>
          </a:bodyPr>
          <a:lstStyle/>
          <a:p>
            <a:pPr algn="ctr">
              <a:lnSpc>
                <a:spcPts val="5537"/>
              </a:lnSpc>
            </a:pPr>
            <a:r>
              <a:rPr lang="en-US" sz="3955">
                <a:solidFill>
                  <a:srgbClr val="000000"/>
                </a:solidFill>
                <a:latin typeface="Canva Sans"/>
              </a:rPr>
              <a:t>Add number of cart to maintain loop and get a seamless response ,and join all the nodes as per knowledge.</a:t>
            </a:r>
          </a:p>
          <a:p>
            <a:pPr algn="ctr">
              <a:lnSpc>
                <a:spcPts val="5537"/>
              </a:lnSpc>
            </a:pPr>
            <a:r>
              <a:rPr lang="en-US" sz="3955">
                <a:solidFill>
                  <a:srgbClr val="000000"/>
                </a:solidFill>
                <a:latin typeface="Canva Sans"/>
              </a:rPr>
              <a:t>then change the name of our chatbot as by Setting.</a:t>
            </a:r>
          </a:p>
          <a:p>
            <a:pPr algn="ctr">
              <a:lnSpc>
                <a:spcPts val="5537"/>
              </a:lnSpc>
            </a:pPr>
            <a:r>
              <a:rPr lang="en-US" sz="3955">
                <a:solidFill>
                  <a:srgbClr val="000000"/>
                </a:solidFill>
                <a:latin typeface="Canva Sans"/>
              </a:rPr>
              <a:t>After that publish the chatbot, and then share it.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581989" y="3186877"/>
            <a:ext cx="7164106" cy="3250128"/>
          </a:xfrm>
          <a:prstGeom prst="rect">
            <a:avLst/>
          </a:prstGeom>
        </p:spPr>
        <p:txBody>
          <a:bodyPr anchor="t" rtlCol="false" tIns="0" lIns="0" bIns="0" rIns="0">
            <a:spAutoFit/>
          </a:bodyPr>
          <a:lstStyle/>
          <a:p>
            <a:pPr algn="ctr">
              <a:lnSpc>
                <a:spcPts val="8364"/>
              </a:lnSpc>
            </a:pPr>
            <a:r>
              <a:rPr lang="en-US" sz="8364">
                <a:solidFill>
                  <a:srgbClr val="227C9D"/>
                </a:solidFill>
                <a:latin typeface="Kollektif Bold"/>
              </a:rPr>
              <a:t>WORKING OF ZUZU CHATBOT</a:t>
            </a:r>
          </a:p>
        </p:txBody>
      </p:sp>
      <p:sp>
        <p:nvSpPr>
          <p:cNvPr name="TextBox 3" id="3"/>
          <p:cNvSpPr txBox="true"/>
          <p:nvPr/>
        </p:nvSpPr>
        <p:spPr>
          <a:xfrm rot="0">
            <a:off x="9904881" y="6475105"/>
            <a:ext cx="9037428" cy="511791"/>
          </a:xfrm>
          <a:prstGeom prst="rect">
            <a:avLst/>
          </a:prstGeom>
        </p:spPr>
        <p:txBody>
          <a:bodyPr anchor="t" rtlCol="false" tIns="0" lIns="0" bIns="0" rIns="0">
            <a:spAutoFit/>
          </a:bodyPr>
          <a:lstStyle/>
          <a:p>
            <a:pPr algn="ctr">
              <a:lnSpc>
                <a:spcPts val="3969"/>
              </a:lnSpc>
            </a:pPr>
            <a:r>
              <a:rPr lang="en-US" sz="3608" u="sng">
                <a:solidFill>
                  <a:srgbClr val="545454"/>
                </a:solidFill>
                <a:latin typeface="DM Sans"/>
                <a:hlinkClick r:id="rId2" tooltip="https://mediafiles.botpress.cloud/bf0cbb16-8b79-465e-a260-d68cde852e1b/webchat/bot.html"/>
              </a:rPr>
              <a:t>ZUZU</a:t>
            </a:r>
          </a:p>
        </p:txBody>
      </p:sp>
      <p:sp>
        <p:nvSpPr>
          <p:cNvPr name="Freeform 4" id="4"/>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1" id="21"/>
          <p:cNvGrpSpPr/>
          <p:nvPr/>
        </p:nvGrpSpPr>
        <p:grpSpPr>
          <a:xfrm rot="0">
            <a:off x="-2634012" y="-5192964"/>
            <a:ext cx="8847511" cy="8855676"/>
            <a:chOff x="0" y="0"/>
            <a:chExt cx="11796681" cy="11807568"/>
          </a:xfrm>
        </p:grpSpPr>
        <p:grpSp>
          <p:nvGrpSpPr>
            <p:cNvPr name="Group 22" id="22"/>
            <p:cNvGrpSpPr/>
            <p:nvPr/>
          </p:nvGrpSpPr>
          <p:grpSpPr>
            <a:xfrm rot="2700000">
              <a:off x="1676828" y="2799524"/>
              <a:ext cx="9887197" cy="4753460"/>
              <a:chOff x="0" y="0"/>
              <a:chExt cx="660400" cy="317500"/>
            </a:xfrm>
          </p:grpSpPr>
          <p:sp>
            <p:nvSpPr>
              <p:cNvPr name="Freeform 23" id="2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4" id="2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5" id="25"/>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6" id="26"/>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7" id="27"/>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8" id="28"/>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9" id="29"/>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30" id="30"/>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1" id="31"/>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2" id="32"/>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3" id="33"/>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Freeform 34" id="34"/>
          <p:cNvSpPr/>
          <p:nvPr/>
        </p:nvSpPr>
        <p:spPr>
          <a:xfrm flipH="false" flipV="false" rot="0">
            <a:off x="0" y="8597"/>
            <a:ext cx="9049139" cy="10278403"/>
          </a:xfrm>
          <a:custGeom>
            <a:avLst/>
            <a:gdLst/>
            <a:ahLst/>
            <a:cxnLst/>
            <a:rect r="r" b="b" t="t" l="l"/>
            <a:pathLst>
              <a:path h="10278403" w="9049139">
                <a:moveTo>
                  <a:pt x="0" y="0"/>
                </a:moveTo>
                <a:lnTo>
                  <a:pt x="9049139" y="0"/>
                </a:lnTo>
                <a:lnTo>
                  <a:pt x="9049139" y="10278403"/>
                </a:lnTo>
                <a:lnTo>
                  <a:pt x="0" y="10278403"/>
                </a:lnTo>
                <a:lnTo>
                  <a:pt x="0" y="0"/>
                </a:lnTo>
                <a:close/>
              </a:path>
            </a:pathLst>
          </a:custGeom>
          <a:blipFill>
            <a:blip r:embed="rId11"/>
            <a:stretch>
              <a:fillRect l="-5481" t="0" r="-8102"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1056916"/>
            <a:ext cx="18288000" cy="9230084"/>
          </a:xfrm>
          <a:custGeom>
            <a:avLst/>
            <a:gdLst/>
            <a:ahLst/>
            <a:cxnLst/>
            <a:rect r="r" b="b" t="t" l="l"/>
            <a:pathLst>
              <a:path h="9230084" w="18288000">
                <a:moveTo>
                  <a:pt x="0" y="0"/>
                </a:moveTo>
                <a:lnTo>
                  <a:pt x="18288000" y="0"/>
                </a:lnTo>
                <a:lnTo>
                  <a:pt x="18288000" y="9230084"/>
                </a:lnTo>
                <a:lnTo>
                  <a:pt x="0" y="9230084"/>
                </a:lnTo>
                <a:lnTo>
                  <a:pt x="0" y="0"/>
                </a:lnTo>
                <a:close/>
              </a:path>
            </a:pathLst>
          </a:custGeom>
          <a:blipFill>
            <a:blip r:embed="rId2"/>
            <a:stretch>
              <a:fillRect l="0" t="0" r="0" b="0"/>
            </a:stretch>
          </a:blipFill>
        </p:spPr>
      </p:sp>
      <p:sp>
        <p:nvSpPr>
          <p:cNvPr name="TextBox 3" id="3"/>
          <p:cNvSpPr txBox="true"/>
          <p:nvPr/>
        </p:nvSpPr>
        <p:spPr>
          <a:xfrm rot="0">
            <a:off x="5262357" y="311810"/>
            <a:ext cx="705957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This the interface of zuzu chatbot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139495"/>
            <a:ext cx="4686270" cy="6225556"/>
          </a:xfrm>
          <a:custGeom>
            <a:avLst/>
            <a:gdLst/>
            <a:ahLst/>
            <a:cxnLst/>
            <a:rect r="r" b="b" t="t" l="l"/>
            <a:pathLst>
              <a:path h="6225556" w="4686270">
                <a:moveTo>
                  <a:pt x="0" y="0"/>
                </a:moveTo>
                <a:lnTo>
                  <a:pt x="4686270" y="0"/>
                </a:lnTo>
                <a:lnTo>
                  <a:pt x="4686270" y="6225556"/>
                </a:lnTo>
                <a:lnTo>
                  <a:pt x="0" y="6225556"/>
                </a:lnTo>
                <a:lnTo>
                  <a:pt x="0" y="0"/>
                </a:lnTo>
                <a:close/>
              </a:path>
            </a:pathLst>
          </a:custGeom>
          <a:blipFill>
            <a:blip r:embed="rId2"/>
            <a:stretch>
              <a:fillRect l="0" t="0" r="0" b="0"/>
            </a:stretch>
          </a:blipFill>
        </p:spPr>
      </p:sp>
      <p:sp>
        <p:nvSpPr>
          <p:cNvPr name="Freeform 3" id="3"/>
          <p:cNvSpPr/>
          <p:nvPr/>
        </p:nvSpPr>
        <p:spPr>
          <a:xfrm flipH="false" flipV="false" rot="0">
            <a:off x="4686270" y="4014887"/>
            <a:ext cx="4464612" cy="6272113"/>
          </a:xfrm>
          <a:custGeom>
            <a:avLst/>
            <a:gdLst/>
            <a:ahLst/>
            <a:cxnLst/>
            <a:rect r="r" b="b" t="t" l="l"/>
            <a:pathLst>
              <a:path h="6272113" w="4464612">
                <a:moveTo>
                  <a:pt x="0" y="0"/>
                </a:moveTo>
                <a:lnTo>
                  <a:pt x="4464612" y="0"/>
                </a:lnTo>
                <a:lnTo>
                  <a:pt x="4464612" y="6272113"/>
                </a:lnTo>
                <a:lnTo>
                  <a:pt x="0" y="6272113"/>
                </a:lnTo>
                <a:lnTo>
                  <a:pt x="0" y="0"/>
                </a:lnTo>
                <a:close/>
              </a:path>
            </a:pathLst>
          </a:custGeom>
          <a:blipFill>
            <a:blip r:embed="rId3"/>
            <a:stretch>
              <a:fillRect l="0" t="0" r="0" b="0"/>
            </a:stretch>
          </a:blipFill>
        </p:spPr>
      </p:sp>
      <p:sp>
        <p:nvSpPr>
          <p:cNvPr name="Freeform 4" id="4"/>
          <p:cNvSpPr/>
          <p:nvPr/>
        </p:nvSpPr>
        <p:spPr>
          <a:xfrm flipH="false" flipV="false" rot="0">
            <a:off x="9150882" y="0"/>
            <a:ext cx="4062785" cy="6268426"/>
          </a:xfrm>
          <a:custGeom>
            <a:avLst/>
            <a:gdLst/>
            <a:ahLst/>
            <a:cxnLst/>
            <a:rect r="r" b="b" t="t" l="l"/>
            <a:pathLst>
              <a:path h="6268426" w="4062785">
                <a:moveTo>
                  <a:pt x="0" y="0"/>
                </a:moveTo>
                <a:lnTo>
                  <a:pt x="4062785" y="0"/>
                </a:lnTo>
                <a:lnTo>
                  <a:pt x="4062785" y="6268426"/>
                </a:lnTo>
                <a:lnTo>
                  <a:pt x="0" y="6268426"/>
                </a:lnTo>
                <a:lnTo>
                  <a:pt x="0" y="0"/>
                </a:lnTo>
                <a:close/>
              </a:path>
            </a:pathLst>
          </a:custGeom>
          <a:blipFill>
            <a:blip r:embed="rId4"/>
            <a:stretch>
              <a:fillRect l="0" t="0" r="-7036" b="0"/>
            </a:stretch>
          </a:blipFill>
        </p:spPr>
      </p:sp>
      <p:sp>
        <p:nvSpPr>
          <p:cNvPr name="Freeform 5" id="5"/>
          <p:cNvSpPr/>
          <p:nvPr/>
        </p:nvSpPr>
        <p:spPr>
          <a:xfrm flipH="false" flipV="false" rot="0">
            <a:off x="13167738" y="4035248"/>
            <a:ext cx="4465537" cy="6251752"/>
          </a:xfrm>
          <a:custGeom>
            <a:avLst/>
            <a:gdLst/>
            <a:ahLst/>
            <a:cxnLst/>
            <a:rect r="r" b="b" t="t" l="l"/>
            <a:pathLst>
              <a:path h="6251752" w="4465537">
                <a:moveTo>
                  <a:pt x="0" y="0"/>
                </a:moveTo>
                <a:lnTo>
                  <a:pt x="4465538" y="0"/>
                </a:lnTo>
                <a:lnTo>
                  <a:pt x="4465538" y="6251752"/>
                </a:lnTo>
                <a:lnTo>
                  <a:pt x="0" y="6251752"/>
                </a:lnTo>
                <a:lnTo>
                  <a:pt x="0" y="0"/>
                </a:lnTo>
                <a:close/>
              </a:path>
            </a:pathLst>
          </a:custGeom>
          <a:blipFill>
            <a:blip r:embed="rId5"/>
            <a:stretch>
              <a:fillRect l="0" t="0" r="0" b="0"/>
            </a:stretch>
          </a:blipFill>
        </p:spPr>
      </p:sp>
      <p:grpSp>
        <p:nvGrpSpPr>
          <p:cNvPr name="Group 6" id="6"/>
          <p:cNvGrpSpPr/>
          <p:nvPr/>
        </p:nvGrpSpPr>
        <p:grpSpPr>
          <a:xfrm rot="0">
            <a:off x="14628982" y="1313385"/>
            <a:ext cx="1543050" cy="154305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8" id="8"/>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9" id="9"/>
          <p:cNvGrpSpPr/>
          <p:nvPr/>
        </p:nvGrpSpPr>
        <p:grpSpPr>
          <a:xfrm rot="0">
            <a:off x="10722507" y="7005983"/>
            <a:ext cx="1543050" cy="154305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11" id="11"/>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2" id="12"/>
          <p:cNvGrpSpPr/>
          <p:nvPr/>
        </p:nvGrpSpPr>
        <p:grpSpPr>
          <a:xfrm rot="0">
            <a:off x="6210300" y="1028700"/>
            <a:ext cx="1543050" cy="154305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14" id="14"/>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5" id="15"/>
          <p:cNvGrpSpPr/>
          <p:nvPr/>
        </p:nvGrpSpPr>
        <p:grpSpPr>
          <a:xfrm rot="0">
            <a:off x="1571610" y="6848971"/>
            <a:ext cx="1543050" cy="154305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17" id="17"/>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sp>
        <p:nvSpPr>
          <p:cNvPr name="TextBox 18" id="18"/>
          <p:cNvSpPr txBox="true"/>
          <p:nvPr/>
        </p:nvSpPr>
        <p:spPr>
          <a:xfrm rot="0">
            <a:off x="1380306" y="7223750"/>
            <a:ext cx="1925658" cy="717294"/>
          </a:xfrm>
          <a:prstGeom prst="rect">
            <a:avLst/>
          </a:prstGeom>
        </p:spPr>
        <p:txBody>
          <a:bodyPr anchor="t" rtlCol="false" tIns="0" lIns="0" bIns="0" rIns="0">
            <a:spAutoFit/>
          </a:bodyPr>
          <a:lstStyle/>
          <a:p>
            <a:pPr algn="ctr">
              <a:lnSpc>
                <a:spcPts val="5940"/>
              </a:lnSpc>
            </a:pPr>
            <a:r>
              <a:rPr lang="en-US" sz="4243">
                <a:solidFill>
                  <a:srgbClr val="FFFFFF"/>
                </a:solidFill>
                <a:latin typeface="Canva Sans"/>
              </a:rPr>
              <a:t>1</a:t>
            </a:r>
          </a:p>
        </p:txBody>
      </p:sp>
      <p:sp>
        <p:nvSpPr>
          <p:cNvPr name="TextBox 19" id="19"/>
          <p:cNvSpPr txBox="true"/>
          <p:nvPr/>
        </p:nvSpPr>
        <p:spPr>
          <a:xfrm rot="0">
            <a:off x="14437678" y="1688163"/>
            <a:ext cx="1925658" cy="717294"/>
          </a:xfrm>
          <a:prstGeom prst="rect">
            <a:avLst/>
          </a:prstGeom>
        </p:spPr>
        <p:txBody>
          <a:bodyPr anchor="t" rtlCol="false" tIns="0" lIns="0" bIns="0" rIns="0">
            <a:spAutoFit/>
          </a:bodyPr>
          <a:lstStyle/>
          <a:p>
            <a:pPr algn="ctr">
              <a:lnSpc>
                <a:spcPts val="5940"/>
              </a:lnSpc>
            </a:pPr>
            <a:r>
              <a:rPr lang="en-US" sz="4243">
                <a:solidFill>
                  <a:srgbClr val="FFFFFF"/>
                </a:solidFill>
                <a:latin typeface="Canva Sans"/>
              </a:rPr>
              <a:t>4</a:t>
            </a:r>
          </a:p>
        </p:txBody>
      </p:sp>
      <p:sp>
        <p:nvSpPr>
          <p:cNvPr name="TextBox 20" id="20"/>
          <p:cNvSpPr txBox="true"/>
          <p:nvPr/>
        </p:nvSpPr>
        <p:spPr>
          <a:xfrm rot="0">
            <a:off x="10531203" y="7376150"/>
            <a:ext cx="1925658" cy="717294"/>
          </a:xfrm>
          <a:prstGeom prst="rect">
            <a:avLst/>
          </a:prstGeom>
        </p:spPr>
        <p:txBody>
          <a:bodyPr anchor="t" rtlCol="false" tIns="0" lIns="0" bIns="0" rIns="0">
            <a:spAutoFit/>
          </a:bodyPr>
          <a:lstStyle/>
          <a:p>
            <a:pPr algn="ctr">
              <a:lnSpc>
                <a:spcPts val="5940"/>
              </a:lnSpc>
            </a:pPr>
            <a:r>
              <a:rPr lang="en-US" sz="4243">
                <a:solidFill>
                  <a:srgbClr val="FFFFFF"/>
                </a:solidFill>
                <a:latin typeface="Canva Sans"/>
              </a:rPr>
              <a:t>3</a:t>
            </a:r>
          </a:p>
        </p:txBody>
      </p:sp>
      <p:sp>
        <p:nvSpPr>
          <p:cNvPr name="TextBox 21" id="21"/>
          <p:cNvSpPr txBox="true"/>
          <p:nvPr/>
        </p:nvSpPr>
        <p:spPr>
          <a:xfrm rot="0">
            <a:off x="6018996" y="1403478"/>
            <a:ext cx="1925658" cy="717294"/>
          </a:xfrm>
          <a:prstGeom prst="rect">
            <a:avLst/>
          </a:prstGeom>
        </p:spPr>
        <p:txBody>
          <a:bodyPr anchor="t" rtlCol="false" tIns="0" lIns="0" bIns="0" rIns="0">
            <a:spAutoFit/>
          </a:bodyPr>
          <a:lstStyle/>
          <a:p>
            <a:pPr algn="ctr">
              <a:lnSpc>
                <a:spcPts val="5940"/>
              </a:lnSpc>
            </a:pPr>
            <a:r>
              <a:rPr lang="en-US" sz="4243">
                <a:solidFill>
                  <a:srgbClr val="FFFFFF"/>
                </a:solidFill>
                <a:latin typeface="Canva Sans"/>
              </a:rPr>
              <a:t>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597"/>
            <a:ext cx="9049139" cy="10278403"/>
          </a:xfrm>
          <a:custGeom>
            <a:avLst/>
            <a:gdLst/>
            <a:ahLst/>
            <a:cxnLst/>
            <a:rect r="r" b="b" t="t" l="l"/>
            <a:pathLst>
              <a:path h="10278403" w="9049139">
                <a:moveTo>
                  <a:pt x="0" y="0"/>
                </a:moveTo>
                <a:lnTo>
                  <a:pt x="9049139" y="0"/>
                </a:lnTo>
                <a:lnTo>
                  <a:pt x="9049139" y="10278403"/>
                </a:lnTo>
                <a:lnTo>
                  <a:pt x="0" y="10278403"/>
                </a:lnTo>
                <a:lnTo>
                  <a:pt x="0" y="0"/>
                </a:lnTo>
                <a:close/>
              </a:path>
            </a:pathLst>
          </a:custGeom>
          <a:blipFill>
            <a:blip r:embed="rId2"/>
            <a:stretch>
              <a:fillRect l="-5481" t="0" r="-8102" b="0"/>
            </a:stretch>
          </a:blipFill>
        </p:spPr>
      </p:sp>
      <p:sp>
        <p:nvSpPr>
          <p:cNvPr name="TextBox 3" id="3"/>
          <p:cNvSpPr txBox="true"/>
          <p:nvPr/>
        </p:nvSpPr>
        <p:spPr>
          <a:xfrm rot="0">
            <a:off x="9506865" y="1912053"/>
            <a:ext cx="7752435" cy="6582732"/>
          </a:xfrm>
          <a:prstGeom prst="rect">
            <a:avLst/>
          </a:prstGeom>
        </p:spPr>
        <p:txBody>
          <a:bodyPr anchor="t" rtlCol="false" tIns="0" lIns="0" bIns="0" rIns="0">
            <a:spAutoFit/>
          </a:bodyPr>
          <a:lstStyle/>
          <a:p>
            <a:pPr algn="ctr" marL="0" indent="0" lvl="0">
              <a:lnSpc>
                <a:spcPts val="8574"/>
              </a:lnSpc>
              <a:spcBef>
                <a:spcPct val="0"/>
              </a:spcBef>
            </a:pPr>
            <a:r>
              <a:rPr lang="en-US" sz="8574" strike="noStrike" u="none">
                <a:solidFill>
                  <a:srgbClr val="227C9D"/>
                </a:solidFill>
                <a:latin typeface="Kollektif Bold"/>
              </a:rPr>
              <a:t>I’M ZUZU, YOUR VIRTUAL LIAISON FOR</a:t>
            </a:r>
          </a:p>
          <a:p>
            <a:pPr algn="ctr" marL="0" indent="0" lvl="0">
              <a:lnSpc>
                <a:spcPts val="8574"/>
              </a:lnSpc>
              <a:spcBef>
                <a:spcPct val="0"/>
              </a:spcBef>
            </a:pPr>
            <a:r>
              <a:rPr lang="en-US" sz="8574" strike="noStrike" u="none">
                <a:solidFill>
                  <a:srgbClr val="227C9D"/>
                </a:solidFill>
                <a:latin typeface="Kollektif Bold"/>
              </a:rPr>
              <a:t>SEAMLESS INTERACTION.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9056708" cy="10287000"/>
          </a:xfrm>
          <a:custGeom>
            <a:avLst/>
            <a:gdLst/>
            <a:ahLst/>
            <a:cxnLst/>
            <a:rect r="r" b="b" t="t" l="l"/>
            <a:pathLst>
              <a:path h="10287000" w="9056708">
                <a:moveTo>
                  <a:pt x="0" y="0"/>
                </a:moveTo>
                <a:lnTo>
                  <a:pt x="9056708" y="0"/>
                </a:lnTo>
                <a:lnTo>
                  <a:pt x="9056708" y="10287000"/>
                </a:lnTo>
                <a:lnTo>
                  <a:pt x="0" y="10287000"/>
                </a:lnTo>
                <a:lnTo>
                  <a:pt x="0" y="0"/>
                </a:lnTo>
                <a:close/>
              </a:path>
            </a:pathLst>
          </a:custGeom>
          <a:blipFill>
            <a:blip r:embed="rId2"/>
            <a:stretch>
              <a:fillRect l="-5481" t="0" r="-8102" b="0"/>
            </a:stretch>
          </a:blipFill>
        </p:spPr>
      </p:sp>
      <p:grpSp>
        <p:nvGrpSpPr>
          <p:cNvPr name="Group 3" id="3"/>
          <p:cNvGrpSpPr/>
          <p:nvPr/>
        </p:nvGrpSpPr>
        <p:grpSpPr>
          <a:xfrm rot="0">
            <a:off x="9821266" y="2266684"/>
            <a:ext cx="7195312" cy="4870082"/>
            <a:chOff x="0" y="0"/>
            <a:chExt cx="9593749" cy="6493442"/>
          </a:xfrm>
        </p:grpSpPr>
        <p:sp>
          <p:nvSpPr>
            <p:cNvPr name="TextBox 4" id="4"/>
            <p:cNvSpPr txBox="true"/>
            <p:nvPr/>
          </p:nvSpPr>
          <p:spPr>
            <a:xfrm rot="-592460">
              <a:off x="213403" y="1028992"/>
              <a:ext cx="9059914" cy="2743260"/>
            </a:xfrm>
            <a:prstGeom prst="rect">
              <a:avLst/>
            </a:prstGeom>
          </p:spPr>
          <p:txBody>
            <a:bodyPr anchor="t" rtlCol="false" tIns="0" lIns="0" bIns="0" rIns="0">
              <a:spAutoFit/>
            </a:bodyPr>
            <a:lstStyle/>
            <a:p>
              <a:pPr algn="ctr">
                <a:lnSpc>
                  <a:spcPts val="14921"/>
                </a:lnSpc>
                <a:spcBef>
                  <a:spcPct val="0"/>
                </a:spcBef>
              </a:pPr>
              <a:r>
                <a:rPr lang="en-US" sz="14921">
                  <a:solidFill>
                    <a:srgbClr val="227C9D"/>
                  </a:solidFill>
                  <a:latin typeface="Bukhari Script Bold"/>
                </a:rPr>
                <a:t>Thank</a:t>
              </a:r>
            </a:p>
          </p:txBody>
        </p:sp>
        <p:sp>
          <p:nvSpPr>
            <p:cNvPr name="TextBox 5" id="5"/>
            <p:cNvSpPr txBox="true"/>
            <p:nvPr/>
          </p:nvSpPr>
          <p:spPr>
            <a:xfrm rot="-515361">
              <a:off x="1191219" y="3411562"/>
              <a:ext cx="8262486" cy="2478957"/>
            </a:xfrm>
            <a:prstGeom prst="rect">
              <a:avLst/>
            </a:prstGeom>
          </p:spPr>
          <p:txBody>
            <a:bodyPr anchor="t" rtlCol="false" tIns="0" lIns="0" bIns="0" rIns="0">
              <a:spAutoFit/>
            </a:bodyPr>
            <a:lstStyle/>
            <a:p>
              <a:pPr algn="ctr">
                <a:lnSpc>
                  <a:spcPts val="13429"/>
                </a:lnSpc>
                <a:spcBef>
                  <a:spcPct val="0"/>
                </a:spcBef>
              </a:pPr>
              <a:r>
                <a:rPr lang="en-US" sz="13429">
                  <a:solidFill>
                    <a:srgbClr val="227C9D"/>
                  </a:solidFill>
                  <a:latin typeface="Bukhari Script Bold"/>
                </a:rPr>
                <a:t>you!</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3194050"/>
            <a:ext cx="12866041" cy="25971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PROJECT INTRODUCTION</a:t>
            </a:r>
          </a:p>
        </p:txBody>
      </p:sp>
      <p:sp>
        <p:nvSpPr>
          <p:cNvPr name="TextBox 11" id="11"/>
          <p:cNvSpPr txBox="true"/>
          <p:nvPr/>
        </p:nvSpPr>
        <p:spPr>
          <a:xfrm rot="0">
            <a:off x="3784200" y="5883275"/>
            <a:ext cx="10719600" cy="2095500"/>
          </a:xfrm>
          <a:prstGeom prst="rect">
            <a:avLst/>
          </a:prstGeom>
        </p:spPr>
        <p:txBody>
          <a:bodyPr anchor="t" rtlCol="false" tIns="0" lIns="0" bIns="0" rIns="0">
            <a:spAutoFit/>
          </a:bodyPr>
          <a:lstStyle/>
          <a:p>
            <a:pPr algn="ctr">
              <a:lnSpc>
                <a:spcPts val="3360"/>
              </a:lnSpc>
            </a:pPr>
            <a:r>
              <a:rPr lang="en-US" sz="2800">
                <a:solidFill>
                  <a:srgbClr val="000000"/>
                </a:solidFill>
                <a:latin typeface="DM Sans"/>
              </a:rPr>
              <a:t>Introducing Zuzu, an AI assistant chatbot enhancing India's ODOP initiative. Zuzu provides detailed information on district-specific products , supporting local producers and connecting them with consumers. By bridging gaps, Zuzu promotes India's diverse heritage and aids regional economic development.</a:t>
            </a: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187700"/>
            <a:ext cx="10620170"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DATASET</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487133" y="4586360"/>
            <a:ext cx="10719600" cy="1676400"/>
          </a:xfrm>
          <a:prstGeom prst="rect">
            <a:avLst/>
          </a:prstGeom>
        </p:spPr>
        <p:txBody>
          <a:bodyPr anchor="t" rtlCol="false" tIns="0" lIns="0" bIns="0" rIns="0">
            <a:spAutoFit/>
          </a:bodyPr>
          <a:lstStyle/>
          <a:p>
            <a:pPr algn="ctr" marL="0" indent="0" lvl="0">
              <a:lnSpc>
                <a:spcPts val="3360"/>
              </a:lnSpc>
              <a:spcBef>
                <a:spcPct val="0"/>
              </a:spcBef>
            </a:pPr>
            <a:r>
              <a:rPr lang="en-US" sz="2800" strike="noStrike" u="none">
                <a:solidFill>
                  <a:srgbClr val="000000"/>
                </a:solidFill>
                <a:latin typeface="DM Sans"/>
              </a:rPr>
              <a:t> Zuzu provides comprehensive data on each state's districts, products. This tool supports local producers, connects them with product’s origin, and promotes regional economic development by highlighting India's diverse heritage.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251367" y="295134"/>
            <a:ext cx="12236317" cy="9991866"/>
          </a:xfrm>
          <a:custGeom>
            <a:avLst/>
            <a:gdLst/>
            <a:ahLst/>
            <a:cxnLst/>
            <a:rect r="r" b="b" t="t" l="l"/>
            <a:pathLst>
              <a:path h="9991866" w="12236317">
                <a:moveTo>
                  <a:pt x="0" y="0"/>
                </a:moveTo>
                <a:lnTo>
                  <a:pt x="12236317" y="0"/>
                </a:lnTo>
                <a:lnTo>
                  <a:pt x="12236317" y="9991866"/>
                </a:lnTo>
                <a:lnTo>
                  <a:pt x="0" y="9991866"/>
                </a:lnTo>
                <a:lnTo>
                  <a:pt x="0" y="0"/>
                </a:lnTo>
                <a:close/>
              </a:path>
            </a:pathLst>
          </a:custGeom>
          <a:blipFill>
            <a:blip r:embed="rId2"/>
            <a:stretch>
              <a:fillRect l="0" t="0" r="0" b="0"/>
            </a:stretch>
          </a:blipFill>
        </p:spPr>
      </p:sp>
      <p:sp>
        <p:nvSpPr>
          <p:cNvPr name="TextBox 3" id="3"/>
          <p:cNvSpPr txBox="true"/>
          <p:nvPr/>
        </p:nvSpPr>
        <p:spPr>
          <a:xfrm rot="0">
            <a:off x="13127543" y="3286917"/>
            <a:ext cx="3924181" cy="3636966"/>
          </a:xfrm>
          <a:prstGeom prst="rect">
            <a:avLst/>
          </a:prstGeom>
        </p:spPr>
        <p:txBody>
          <a:bodyPr anchor="t" rtlCol="false" tIns="0" lIns="0" bIns="0" rIns="0">
            <a:spAutoFit/>
          </a:bodyPr>
          <a:lstStyle/>
          <a:p>
            <a:pPr algn="ctr">
              <a:lnSpc>
                <a:spcPts val="5816"/>
              </a:lnSpc>
            </a:pPr>
            <a:r>
              <a:rPr lang="en-US" sz="4154">
                <a:solidFill>
                  <a:srgbClr val="000000"/>
                </a:solidFill>
                <a:latin typeface="Canva Sans"/>
              </a:rPr>
              <a:t>This is the data of products produce by each district of every state.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192777"/>
            <a:ext cx="10620170"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BOTPRESS</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833915" y="5143500"/>
            <a:ext cx="10719600" cy="25146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Botpress is an open-source conversational AI platform for building and managing chatbots and virtual assistants. It offers a visual flow editor, NLU support, and integrations with popular messaging platforms. Botpress empowers developers to create sophisticated bots with ease, fostering seamless interactions between businesses and users.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841245"/>
            <a:ext cx="18617084" cy="9445755"/>
          </a:xfrm>
          <a:custGeom>
            <a:avLst/>
            <a:gdLst/>
            <a:ahLst/>
            <a:cxnLst/>
            <a:rect r="r" b="b" t="t" l="l"/>
            <a:pathLst>
              <a:path h="9445755" w="18617084">
                <a:moveTo>
                  <a:pt x="0" y="0"/>
                </a:moveTo>
                <a:lnTo>
                  <a:pt x="18617084" y="0"/>
                </a:lnTo>
                <a:lnTo>
                  <a:pt x="18617084" y="9445755"/>
                </a:lnTo>
                <a:lnTo>
                  <a:pt x="0" y="9445755"/>
                </a:lnTo>
                <a:lnTo>
                  <a:pt x="0" y="0"/>
                </a:lnTo>
                <a:close/>
              </a:path>
            </a:pathLst>
          </a:custGeom>
          <a:blipFill>
            <a:blip r:embed="rId2"/>
            <a:stretch>
              <a:fillRect l="-148" t="-232" r="-148" b="0"/>
            </a:stretch>
          </a:blipFill>
        </p:spPr>
      </p:sp>
      <p:sp>
        <p:nvSpPr>
          <p:cNvPr name="TextBox 3" id="3"/>
          <p:cNvSpPr txBox="true"/>
          <p:nvPr/>
        </p:nvSpPr>
        <p:spPr>
          <a:xfrm rot="0">
            <a:off x="6908304" y="113891"/>
            <a:ext cx="4471392" cy="580390"/>
          </a:xfrm>
          <a:prstGeom prst="rect">
            <a:avLst/>
          </a:prstGeom>
        </p:spPr>
        <p:txBody>
          <a:bodyPr anchor="t" rtlCol="false" tIns="0" lIns="0" bIns="0" rIns="0">
            <a:spAutoFit/>
          </a:bodyPr>
          <a:lstStyle/>
          <a:p>
            <a:pPr algn="ctr">
              <a:lnSpc>
                <a:spcPts val="4759"/>
              </a:lnSpc>
            </a:pPr>
            <a:r>
              <a:rPr lang="en-US" sz="3399" u="sng">
                <a:solidFill>
                  <a:srgbClr val="000000"/>
                </a:solidFill>
                <a:latin typeface="Canva Sans Bold"/>
              </a:rPr>
              <a:t>I</a:t>
            </a:r>
            <a:r>
              <a:rPr lang="en-US" sz="3399" u="sng">
                <a:solidFill>
                  <a:srgbClr val="000000"/>
                </a:solidFill>
                <a:latin typeface="Canva Sans Bold"/>
              </a:rPr>
              <a:t>nterface of Botpress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2028563"/>
            <a:ext cx="18224363" cy="8258437"/>
          </a:xfrm>
          <a:custGeom>
            <a:avLst/>
            <a:gdLst/>
            <a:ahLst/>
            <a:cxnLst/>
            <a:rect r="r" b="b" t="t" l="l"/>
            <a:pathLst>
              <a:path h="8258437" w="18224363">
                <a:moveTo>
                  <a:pt x="0" y="0"/>
                </a:moveTo>
                <a:lnTo>
                  <a:pt x="18224363" y="0"/>
                </a:lnTo>
                <a:lnTo>
                  <a:pt x="18224363" y="8258437"/>
                </a:lnTo>
                <a:lnTo>
                  <a:pt x="0" y="8258437"/>
                </a:lnTo>
                <a:lnTo>
                  <a:pt x="0" y="0"/>
                </a:lnTo>
                <a:close/>
              </a:path>
            </a:pathLst>
          </a:custGeom>
          <a:blipFill>
            <a:blip r:embed="rId2"/>
            <a:stretch>
              <a:fillRect l="0" t="0" r="0" b="0"/>
            </a:stretch>
          </a:blipFill>
        </p:spPr>
      </p:sp>
      <p:sp>
        <p:nvSpPr>
          <p:cNvPr name="TextBox 3" id="3"/>
          <p:cNvSpPr txBox="true"/>
          <p:nvPr/>
        </p:nvSpPr>
        <p:spPr>
          <a:xfrm rot="0">
            <a:off x="4552352" y="705167"/>
            <a:ext cx="8523565" cy="580390"/>
          </a:xfrm>
          <a:prstGeom prst="rect">
            <a:avLst/>
          </a:prstGeom>
        </p:spPr>
        <p:txBody>
          <a:bodyPr anchor="t" rtlCol="false" tIns="0" lIns="0" bIns="0" rIns="0">
            <a:spAutoFit/>
          </a:bodyPr>
          <a:lstStyle/>
          <a:p>
            <a:pPr algn="ctr">
              <a:lnSpc>
                <a:spcPts val="4759"/>
              </a:lnSpc>
            </a:pPr>
            <a:r>
              <a:rPr lang="en-US" sz="3399" u="sng">
                <a:solidFill>
                  <a:srgbClr val="000000"/>
                </a:solidFill>
                <a:latin typeface="Canva Sans Bold"/>
              </a:rPr>
              <a:t>upload the file of data inknowledge base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7000028" cy="5796202"/>
          </a:xfrm>
          <a:custGeom>
            <a:avLst/>
            <a:gdLst/>
            <a:ahLst/>
            <a:cxnLst/>
            <a:rect r="r" b="b" t="t" l="l"/>
            <a:pathLst>
              <a:path h="5796202" w="7000028">
                <a:moveTo>
                  <a:pt x="0" y="0"/>
                </a:moveTo>
                <a:lnTo>
                  <a:pt x="7000028" y="0"/>
                </a:lnTo>
                <a:lnTo>
                  <a:pt x="7000028" y="5796202"/>
                </a:lnTo>
                <a:lnTo>
                  <a:pt x="0" y="5796202"/>
                </a:lnTo>
                <a:lnTo>
                  <a:pt x="0" y="0"/>
                </a:lnTo>
                <a:close/>
              </a:path>
            </a:pathLst>
          </a:custGeom>
          <a:blipFill>
            <a:blip r:embed="rId2"/>
            <a:stretch>
              <a:fillRect l="0" t="0" r="0" b="0"/>
            </a:stretch>
          </a:blipFill>
        </p:spPr>
      </p:sp>
      <p:sp>
        <p:nvSpPr>
          <p:cNvPr name="Freeform 3" id="3"/>
          <p:cNvSpPr/>
          <p:nvPr/>
        </p:nvSpPr>
        <p:spPr>
          <a:xfrm flipH="false" flipV="false" rot="0">
            <a:off x="8889516" y="5248275"/>
            <a:ext cx="9398484" cy="5396549"/>
          </a:xfrm>
          <a:custGeom>
            <a:avLst/>
            <a:gdLst/>
            <a:ahLst/>
            <a:cxnLst/>
            <a:rect r="r" b="b" t="t" l="l"/>
            <a:pathLst>
              <a:path h="5396549" w="9398484">
                <a:moveTo>
                  <a:pt x="0" y="0"/>
                </a:moveTo>
                <a:lnTo>
                  <a:pt x="9398484" y="0"/>
                </a:lnTo>
                <a:lnTo>
                  <a:pt x="9398484" y="5396549"/>
                </a:lnTo>
                <a:lnTo>
                  <a:pt x="0" y="5396549"/>
                </a:lnTo>
                <a:lnTo>
                  <a:pt x="0" y="0"/>
                </a:lnTo>
                <a:close/>
              </a:path>
            </a:pathLst>
          </a:custGeom>
          <a:blipFill>
            <a:blip r:embed="rId3"/>
            <a:stretch>
              <a:fillRect l="0" t="0" r="0" b="0"/>
            </a:stretch>
          </a:blipFill>
        </p:spPr>
      </p:sp>
      <p:sp>
        <p:nvSpPr>
          <p:cNvPr name="TextBox 4" id="4"/>
          <p:cNvSpPr txBox="true"/>
          <p:nvPr/>
        </p:nvSpPr>
        <p:spPr>
          <a:xfrm rot="0">
            <a:off x="7447647" y="247759"/>
            <a:ext cx="8897838" cy="2452705"/>
          </a:xfrm>
          <a:prstGeom prst="rect">
            <a:avLst/>
          </a:prstGeom>
        </p:spPr>
        <p:txBody>
          <a:bodyPr anchor="t" rtlCol="false" tIns="0" lIns="0" bIns="0" rIns="0">
            <a:spAutoFit/>
          </a:bodyPr>
          <a:lstStyle/>
          <a:p>
            <a:pPr algn="l">
              <a:lnSpc>
                <a:spcPts val="3621"/>
              </a:lnSpc>
            </a:pPr>
            <a:r>
              <a:rPr lang="en-US" sz="2586">
                <a:solidFill>
                  <a:srgbClr val="000000"/>
                </a:solidFill>
                <a:latin typeface="Canva Sans Bold"/>
              </a:rPr>
              <a:t>Node Chart:</a:t>
            </a:r>
          </a:p>
          <a:p>
            <a:pPr algn="l">
              <a:lnSpc>
                <a:spcPts val="3201"/>
              </a:lnSpc>
            </a:pPr>
            <a:r>
              <a:rPr lang="en-US" sz="2286">
                <a:solidFill>
                  <a:srgbClr val="000000"/>
                </a:solidFill>
                <a:latin typeface="Canva Sans"/>
              </a:rPr>
              <a:t>A node chart is a visual representation of the flow of conversation within your chatbot. It illustrates how nodes are connected to each other and the logic that governs the interaction between the bot and the user.</a:t>
            </a:r>
          </a:p>
          <a:p>
            <a:pPr algn="l">
              <a:lnSpc>
                <a:spcPts val="3201"/>
              </a:lnSpc>
            </a:pPr>
          </a:p>
        </p:txBody>
      </p:sp>
      <p:sp>
        <p:nvSpPr>
          <p:cNvPr name="TextBox 5" id="5"/>
          <p:cNvSpPr txBox="true"/>
          <p:nvPr/>
        </p:nvSpPr>
        <p:spPr>
          <a:xfrm rot="0">
            <a:off x="7447647" y="2753660"/>
            <a:ext cx="7607746" cy="2389840"/>
          </a:xfrm>
          <a:prstGeom prst="rect">
            <a:avLst/>
          </a:prstGeom>
        </p:spPr>
        <p:txBody>
          <a:bodyPr anchor="t" rtlCol="false" tIns="0" lIns="0" bIns="0" rIns="0">
            <a:spAutoFit/>
          </a:bodyPr>
          <a:lstStyle/>
          <a:p>
            <a:pPr algn="l" marL="0" indent="0" lvl="0">
              <a:lnSpc>
                <a:spcPts val="3201"/>
              </a:lnSpc>
              <a:spcBef>
                <a:spcPct val="0"/>
              </a:spcBef>
            </a:pPr>
            <a:r>
              <a:rPr lang="en-US" sz="2286" strike="noStrike" u="none">
                <a:solidFill>
                  <a:srgbClr val="000000"/>
                </a:solidFill>
                <a:latin typeface="Canva Sans Bold"/>
              </a:rPr>
              <a:t>Standard Nodes:</a:t>
            </a:r>
          </a:p>
          <a:p>
            <a:pPr algn="l" marL="0" indent="0" lvl="0">
              <a:lnSpc>
                <a:spcPts val="3201"/>
              </a:lnSpc>
              <a:spcBef>
                <a:spcPct val="0"/>
              </a:spcBef>
            </a:pPr>
            <a:r>
              <a:rPr lang="en-US" sz="2286" strike="noStrike" u="none">
                <a:solidFill>
                  <a:srgbClr val="000000"/>
                </a:solidFill>
                <a:latin typeface="Canva Sans"/>
              </a:rPr>
              <a:t>Used for sending messages to the user, such as text, images, buttons, or other rich media. Can include dynamic content and variables to personalize messages.</a:t>
            </a:r>
          </a:p>
          <a:p>
            <a:pPr algn="l" marL="0" indent="0" lvl="0">
              <a:lnSpc>
                <a:spcPts val="3201"/>
              </a:lnSpc>
              <a:spcBef>
                <a:spcPct val="0"/>
              </a:spcBef>
            </a:pPr>
          </a:p>
        </p:txBody>
      </p:sp>
      <p:sp>
        <p:nvSpPr>
          <p:cNvPr name="TextBox 6" id="6"/>
          <p:cNvSpPr txBox="true"/>
          <p:nvPr/>
        </p:nvSpPr>
        <p:spPr>
          <a:xfrm rot="0">
            <a:off x="1513061" y="6961622"/>
            <a:ext cx="6176486" cy="984928"/>
          </a:xfrm>
          <a:prstGeom prst="rect">
            <a:avLst/>
          </a:prstGeom>
        </p:spPr>
        <p:txBody>
          <a:bodyPr anchor="t" rtlCol="false" tIns="0" lIns="0" bIns="0" rIns="0">
            <a:spAutoFit/>
          </a:bodyPr>
          <a:lstStyle/>
          <a:p>
            <a:pPr algn="l" marL="0" indent="0" lvl="0">
              <a:lnSpc>
                <a:spcPts val="3987"/>
              </a:lnSpc>
              <a:spcBef>
                <a:spcPct val="0"/>
              </a:spcBef>
            </a:pPr>
            <a:r>
              <a:rPr lang="en-US" sz="2848" strike="noStrike" u="none">
                <a:solidFill>
                  <a:srgbClr val="000000"/>
                </a:solidFill>
                <a:latin typeface="Canva Sans Bold"/>
              </a:rPr>
              <a:t>Rename:</a:t>
            </a:r>
          </a:p>
          <a:p>
            <a:pPr algn="l" marL="0" indent="0" lvl="0">
              <a:lnSpc>
                <a:spcPts val="3987"/>
              </a:lnSpc>
              <a:spcBef>
                <a:spcPct val="0"/>
              </a:spcBef>
            </a:pPr>
            <a:r>
              <a:rPr lang="en-US" sz="2848" strike="noStrike" u="none">
                <a:solidFill>
                  <a:srgbClr val="000000"/>
                </a:solidFill>
                <a:latin typeface="Canva Sans"/>
              </a:rPr>
              <a:t>rename the name of Standard node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DAGF8fxt7PM</dc:identifier>
  <dcterms:modified xsi:type="dcterms:W3CDTF">2011-08-01T06:04:30Z</dcterms:modified>
  <cp:revision>1</cp:revision>
  <dc:title>ODOP Chatbot</dc:title>
</cp:coreProperties>
</file>