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8" r:id="rId5"/>
    <p:sldId id="269" r:id="rId6"/>
    <p:sldId id="270" r:id="rId7"/>
    <p:sldId id="271" r:id="rId8"/>
    <p:sldId id="272" r:id="rId9"/>
    <p:sldId id="273" r:id="rId10"/>
    <p:sldId id="274" r:id="rId11"/>
    <p:sldId id="275" r:id="rId12"/>
    <p:sldId id="261" r:id="rId13"/>
    <p:sldId id="276" r:id="rId14"/>
    <p:sldId id="277" r:id="rId15"/>
    <p:sldId id="278" r:id="rId16"/>
    <p:sldId id="263" r:id="rId17"/>
    <p:sldId id="264" r:id="rId18"/>
    <p:sldId id="279" r:id="rId19"/>
    <p:sldId id="280" r:id="rId20"/>
    <p:sldId id="281" r:id="rId21"/>
    <p:sldId id="282" r:id="rId22"/>
    <p:sldId id="283" r:id="rId23"/>
    <p:sldId id="284" r:id="rId24"/>
    <p:sldId id="285" r:id="rId25"/>
    <p:sldId id="286" r:id="rId26"/>
    <p:sldId id="287" r:id="rId27"/>
    <p:sldId id="288" r:id="rId28"/>
    <p:sldId id="266" r:id="rId29"/>
  </p:sldIdLst>
  <p:sldSz cx="10693400" cy="7562850"/>
  <p:notesSz cx="10693400" cy="7562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p:cViewPr>
        <p:scale>
          <a:sx n="66" d="100"/>
          <a:sy n="66" d="100"/>
        </p:scale>
        <p:origin x="1666" y="23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4670" y="302514"/>
            <a:ext cx="9624060" cy="12100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34670" y="1739455"/>
            <a:ext cx="9624060"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8/2/2024</a:t>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image" Target="../media/image25.png"/><Relationship Id="rId21" Type="http://schemas.openxmlformats.org/officeDocument/2006/relationships/image" Target="../media/image20.png"/><Relationship Id="rId42" Type="http://schemas.openxmlformats.org/officeDocument/2006/relationships/image" Target="../media/image41.png"/><Relationship Id="rId47" Type="http://schemas.openxmlformats.org/officeDocument/2006/relationships/image" Target="../media/image46.png"/><Relationship Id="rId63" Type="http://schemas.openxmlformats.org/officeDocument/2006/relationships/image" Target="../media/image62.png"/><Relationship Id="rId68" Type="http://schemas.openxmlformats.org/officeDocument/2006/relationships/image" Target="../media/image67.png"/><Relationship Id="rId84" Type="http://schemas.openxmlformats.org/officeDocument/2006/relationships/image" Target="../media/image83.png"/><Relationship Id="rId16" Type="http://schemas.openxmlformats.org/officeDocument/2006/relationships/image" Target="../media/image15.png"/><Relationship Id="rId11" Type="http://schemas.openxmlformats.org/officeDocument/2006/relationships/image" Target="../media/image10.png"/><Relationship Id="rId32" Type="http://schemas.openxmlformats.org/officeDocument/2006/relationships/image" Target="../media/image31.png"/><Relationship Id="rId37" Type="http://schemas.openxmlformats.org/officeDocument/2006/relationships/image" Target="../media/image36.png"/><Relationship Id="rId53" Type="http://schemas.openxmlformats.org/officeDocument/2006/relationships/image" Target="../media/image52.png"/><Relationship Id="rId58" Type="http://schemas.openxmlformats.org/officeDocument/2006/relationships/image" Target="../media/image57.png"/><Relationship Id="rId74" Type="http://schemas.openxmlformats.org/officeDocument/2006/relationships/image" Target="../media/image73.png"/><Relationship Id="rId79" Type="http://schemas.openxmlformats.org/officeDocument/2006/relationships/image" Target="../media/image78.png"/><Relationship Id="rId5" Type="http://schemas.openxmlformats.org/officeDocument/2006/relationships/image" Target="../media/image4.png"/><Relationship Id="rId19" Type="http://schemas.openxmlformats.org/officeDocument/2006/relationships/image" Target="../media/image1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43" Type="http://schemas.openxmlformats.org/officeDocument/2006/relationships/image" Target="../media/image42.png"/><Relationship Id="rId48" Type="http://schemas.openxmlformats.org/officeDocument/2006/relationships/image" Target="../media/image47.png"/><Relationship Id="rId56" Type="http://schemas.openxmlformats.org/officeDocument/2006/relationships/image" Target="../media/image55.png"/><Relationship Id="rId64" Type="http://schemas.openxmlformats.org/officeDocument/2006/relationships/image" Target="../media/image63.png"/><Relationship Id="rId69" Type="http://schemas.openxmlformats.org/officeDocument/2006/relationships/image" Target="../media/image68.png"/><Relationship Id="rId77" Type="http://schemas.openxmlformats.org/officeDocument/2006/relationships/image" Target="../media/image76.png"/><Relationship Id="rId8" Type="http://schemas.openxmlformats.org/officeDocument/2006/relationships/image" Target="../media/image7.png"/><Relationship Id="rId51" Type="http://schemas.openxmlformats.org/officeDocument/2006/relationships/image" Target="../media/image50.png"/><Relationship Id="rId72" Type="http://schemas.openxmlformats.org/officeDocument/2006/relationships/image" Target="../media/image71.png"/><Relationship Id="rId80" Type="http://schemas.openxmlformats.org/officeDocument/2006/relationships/image" Target="../media/image79.png"/><Relationship Id="rId85" Type="http://schemas.openxmlformats.org/officeDocument/2006/relationships/image" Target="../media/image84.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image" Target="../media/image37.png"/><Relationship Id="rId46" Type="http://schemas.openxmlformats.org/officeDocument/2006/relationships/image" Target="../media/image45.png"/><Relationship Id="rId59" Type="http://schemas.openxmlformats.org/officeDocument/2006/relationships/image" Target="../media/image58.png"/><Relationship Id="rId67" Type="http://schemas.openxmlformats.org/officeDocument/2006/relationships/image" Target="../media/image66.png"/><Relationship Id="rId20" Type="http://schemas.openxmlformats.org/officeDocument/2006/relationships/image" Target="../media/image19.png"/><Relationship Id="rId41" Type="http://schemas.openxmlformats.org/officeDocument/2006/relationships/image" Target="../media/image40.png"/><Relationship Id="rId54" Type="http://schemas.openxmlformats.org/officeDocument/2006/relationships/image" Target="../media/image53.png"/><Relationship Id="rId62" Type="http://schemas.openxmlformats.org/officeDocument/2006/relationships/image" Target="../media/image61.png"/><Relationship Id="rId70" Type="http://schemas.openxmlformats.org/officeDocument/2006/relationships/image" Target="../media/image69.png"/><Relationship Id="rId75" Type="http://schemas.openxmlformats.org/officeDocument/2006/relationships/image" Target="../media/image74.png"/><Relationship Id="rId83" Type="http://schemas.openxmlformats.org/officeDocument/2006/relationships/image" Target="../media/image82.png"/><Relationship Id="rId1" Type="http://schemas.openxmlformats.org/officeDocument/2006/relationships/slideLayout" Target="../slideLayouts/slideLayout5.xml"/><Relationship Id="rId6" Type="http://schemas.openxmlformats.org/officeDocument/2006/relationships/image" Target="../media/image5.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png"/><Relationship Id="rId49" Type="http://schemas.openxmlformats.org/officeDocument/2006/relationships/image" Target="../media/image48.png"/><Relationship Id="rId57" Type="http://schemas.openxmlformats.org/officeDocument/2006/relationships/image" Target="../media/image56.png"/><Relationship Id="rId10" Type="http://schemas.openxmlformats.org/officeDocument/2006/relationships/image" Target="../media/image9.png"/><Relationship Id="rId31" Type="http://schemas.openxmlformats.org/officeDocument/2006/relationships/image" Target="../media/image30.png"/><Relationship Id="rId44" Type="http://schemas.openxmlformats.org/officeDocument/2006/relationships/image" Target="../media/image43.png"/><Relationship Id="rId52" Type="http://schemas.openxmlformats.org/officeDocument/2006/relationships/image" Target="../media/image51.png"/><Relationship Id="rId60" Type="http://schemas.openxmlformats.org/officeDocument/2006/relationships/image" Target="../media/image59.png"/><Relationship Id="rId65" Type="http://schemas.openxmlformats.org/officeDocument/2006/relationships/image" Target="../media/image64.png"/><Relationship Id="rId73" Type="http://schemas.openxmlformats.org/officeDocument/2006/relationships/image" Target="../media/image72.png"/><Relationship Id="rId78" Type="http://schemas.openxmlformats.org/officeDocument/2006/relationships/image" Target="../media/image77.png"/><Relationship Id="rId81" Type="http://schemas.openxmlformats.org/officeDocument/2006/relationships/image" Target="../media/image80.png"/><Relationship Id="rId86" Type="http://schemas.openxmlformats.org/officeDocument/2006/relationships/image" Target="../media/image85.jpg"/><Relationship Id="rId4" Type="http://schemas.openxmlformats.org/officeDocument/2006/relationships/image" Target="../media/image3.png"/><Relationship Id="rId9" Type="http://schemas.openxmlformats.org/officeDocument/2006/relationships/image" Target="../media/image8.png"/><Relationship Id="rId13" Type="http://schemas.openxmlformats.org/officeDocument/2006/relationships/image" Target="../media/image12.png"/><Relationship Id="rId18" Type="http://schemas.openxmlformats.org/officeDocument/2006/relationships/image" Target="../media/image17.png"/><Relationship Id="rId39" Type="http://schemas.openxmlformats.org/officeDocument/2006/relationships/image" Target="../media/image38.png"/><Relationship Id="rId34" Type="http://schemas.openxmlformats.org/officeDocument/2006/relationships/image" Target="../media/image33.png"/><Relationship Id="rId50" Type="http://schemas.openxmlformats.org/officeDocument/2006/relationships/image" Target="../media/image49.png"/><Relationship Id="rId55" Type="http://schemas.openxmlformats.org/officeDocument/2006/relationships/image" Target="../media/image54.png"/><Relationship Id="rId76" Type="http://schemas.openxmlformats.org/officeDocument/2006/relationships/image" Target="../media/image75.png"/><Relationship Id="rId7" Type="http://schemas.openxmlformats.org/officeDocument/2006/relationships/image" Target="../media/image6.png"/><Relationship Id="rId71" Type="http://schemas.openxmlformats.org/officeDocument/2006/relationships/image" Target="../media/image70.png"/><Relationship Id="rId2" Type="http://schemas.openxmlformats.org/officeDocument/2006/relationships/image" Target="../media/image1.png"/><Relationship Id="rId29" Type="http://schemas.openxmlformats.org/officeDocument/2006/relationships/image" Target="../media/image28.png"/><Relationship Id="rId24" Type="http://schemas.openxmlformats.org/officeDocument/2006/relationships/image" Target="../media/image23.png"/><Relationship Id="rId40" Type="http://schemas.openxmlformats.org/officeDocument/2006/relationships/image" Target="../media/image39.png"/><Relationship Id="rId45" Type="http://schemas.openxmlformats.org/officeDocument/2006/relationships/image" Target="../media/image44.png"/><Relationship Id="rId66" Type="http://schemas.openxmlformats.org/officeDocument/2006/relationships/image" Target="../media/image65.png"/><Relationship Id="rId61" Type="http://schemas.openxmlformats.org/officeDocument/2006/relationships/image" Target="../media/image60.png"/><Relationship Id="rId82" Type="http://schemas.openxmlformats.org/officeDocument/2006/relationships/image" Target="../media/image81.png"/></Relationships>
</file>

<file path=ppt/slides/_rels/slide1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96.png"/><Relationship Id="rId1" Type="http://schemas.openxmlformats.org/officeDocument/2006/relationships/slideLayout" Target="../slideLayouts/slideLayout5.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11.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5.xml"/><Relationship Id="rId5" Type="http://schemas.openxmlformats.org/officeDocument/2006/relationships/image" Target="../media/image109.png"/><Relationship Id="rId4" Type="http://schemas.openxmlformats.org/officeDocument/2006/relationships/image" Target="../media/image10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96.png"/><Relationship Id="rId1" Type="http://schemas.openxmlformats.org/officeDocument/2006/relationships/slideLayout" Target="../slideLayouts/slideLayout5.xml"/><Relationship Id="rId6" Type="http://schemas.openxmlformats.org/officeDocument/2006/relationships/image" Target="../media/image113.png"/><Relationship Id="rId5" Type="http://schemas.openxmlformats.org/officeDocument/2006/relationships/image" Target="../media/image112.png"/><Relationship Id="rId10" Type="http://schemas.openxmlformats.org/officeDocument/2006/relationships/image" Target="../media/image117.png"/><Relationship Id="rId4" Type="http://schemas.openxmlformats.org/officeDocument/2006/relationships/image" Target="../media/image111.png"/><Relationship Id="rId9" Type="http://schemas.openxmlformats.org/officeDocument/2006/relationships/image" Target="../media/image116.png"/></Relationships>
</file>

<file path=ppt/slides/_rels/slide14.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96.png"/><Relationship Id="rId1" Type="http://schemas.openxmlformats.org/officeDocument/2006/relationships/slideLayout" Target="../slideLayouts/slideLayout5.xml"/><Relationship Id="rId6" Type="http://schemas.openxmlformats.org/officeDocument/2006/relationships/image" Target="../media/image113.png"/><Relationship Id="rId5" Type="http://schemas.openxmlformats.org/officeDocument/2006/relationships/image" Target="../media/image112.png"/><Relationship Id="rId10" Type="http://schemas.openxmlformats.org/officeDocument/2006/relationships/image" Target="../media/image117.png"/><Relationship Id="rId4" Type="http://schemas.openxmlformats.org/officeDocument/2006/relationships/image" Target="../media/image111.png"/><Relationship Id="rId9" Type="http://schemas.openxmlformats.org/officeDocument/2006/relationships/image" Target="../media/image116.png"/></Relationships>
</file>

<file path=ppt/slides/_rels/slide15.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96.png"/><Relationship Id="rId1" Type="http://schemas.openxmlformats.org/officeDocument/2006/relationships/slideLayout" Target="../slideLayouts/slideLayout5.xml"/><Relationship Id="rId6" Type="http://schemas.openxmlformats.org/officeDocument/2006/relationships/image" Target="../media/image113.png"/><Relationship Id="rId5" Type="http://schemas.openxmlformats.org/officeDocument/2006/relationships/image" Target="../media/image112.png"/><Relationship Id="rId10" Type="http://schemas.openxmlformats.org/officeDocument/2006/relationships/image" Target="../media/image117.png"/><Relationship Id="rId4" Type="http://schemas.openxmlformats.org/officeDocument/2006/relationships/image" Target="../media/image111.png"/><Relationship Id="rId9" Type="http://schemas.openxmlformats.org/officeDocument/2006/relationships/image" Target="../media/image116.png"/></Relationships>
</file>

<file path=ppt/slides/_rels/slide16.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image" Target="../media/image121.png"/><Relationship Id="rId7" Type="http://schemas.openxmlformats.org/officeDocument/2006/relationships/image" Target="../media/image125.png"/><Relationship Id="rId2" Type="http://schemas.openxmlformats.org/officeDocument/2006/relationships/image" Target="../media/image120.png"/><Relationship Id="rId1" Type="http://schemas.openxmlformats.org/officeDocument/2006/relationships/slideLayout" Target="../slideLayouts/slideLayout5.xml"/><Relationship Id="rId6" Type="http://schemas.openxmlformats.org/officeDocument/2006/relationships/image" Target="../media/image124.png"/><Relationship Id="rId11" Type="http://schemas.openxmlformats.org/officeDocument/2006/relationships/image" Target="../media/image129.png"/><Relationship Id="rId5" Type="http://schemas.openxmlformats.org/officeDocument/2006/relationships/image" Target="../media/image123.png"/><Relationship Id="rId10" Type="http://schemas.openxmlformats.org/officeDocument/2006/relationships/image" Target="../media/image128.png"/><Relationship Id="rId4" Type="http://schemas.openxmlformats.org/officeDocument/2006/relationships/image" Target="../media/image122.png"/><Relationship Id="rId9" Type="http://schemas.openxmlformats.org/officeDocument/2006/relationships/image" Target="../media/image127.png"/></Relationships>
</file>

<file path=ppt/slides/_rels/slide18.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image" Target="../media/image130.png"/><Relationship Id="rId7" Type="http://schemas.openxmlformats.org/officeDocument/2006/relationships/image" Target="../media/image134.png"/><Relationship Id="rId2" Type="http://schemas.openxmlformats.org/officeDocument/2006/relationships/image" Target="../media/image96.png"/><Relationship Id="rId1" Type="http://schemas.openxmlformats.org/officeDocument/2006/relationships/slideLayout" Target="../slideLayouts/slideLayout5.xml"/><Relationship Id="rId6" Type="http://schemas.openxmlformats.org/officeDocument/2006/relationships/image" Target="../media/image133.png"/><Relationship Id="rId5" Type="http://schemas.openxmlformats.org/officeDocument/2006/relationships/image" Target="../media/image132.png"/><Relationship Id="rId10" Type="http://schemas.openxmlformats.org/officeDocument/2006/relationships/image" Target="../media/image137.png"/><Relationship Id="rId4" Type="http://schemas.openxmlformats.org/officeDocument/2006/relationships/image" Target="../media/image131.png"/><Relationship Id="rId9" Type="http://schemas.openxmlformats.org/officeDocument/2006/relationships/image" Target="../media/image136.png"/></Relationships>
</file>

<file path=ppt/slides/_rels/slide19.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image" Target="../media/image130.png"/><Relationship Id="rId7" Type="http://schemas.openxmlformats.org/officeDocument/2006/relationships/image" Target="../media/image134.png"/><Relationship Id="rId12" Type="http://schemas.openxmlformats.org/officeDocument/2006/relationships/image" Target="../media/image139.png"/><Relationship Id="rId2" Type="http://schemas.openxmlformats.org/officeDocument/2006/relationships/image" Target="../media/image96.png"/><Relationship Id="rId1" Type="http://schemas.openxmlformats.org/officeDocument/2006/relationships/slideLayout" Target="../slideLayouts/slideLayout5.xml"/><Relationship Id="rId6" Type="http://schemas.openxmlformats.org/officeDocument/2006/relationships/image" Target="../media/image133.png"/><Relationship Id="rId11" Type="http://schemas.openxmlformats.org/officeDocument/2006/relationships/image" Target="../media/image138.png"/><Relationship Id="rId5" Type="http://schemas.openxmlformats.org/officeDocument/2006/relationships/image" Target="../media/image132.png"/><Relationship Id="rId10" Type="http://schemas.openxmlformats.org/officeDocument/2006/relationships/image" Target="../media/image137.png"/><Relationship Id="rId4" Type="http://schemas.openxmlformats.org/officeDocument/2006/relationships/image" Target="../media/image131.png"/><Relationship Id="rId9" Type="http://schemas.openxmlformats.org/officeDocument/2006/relationships/image" Target="../media/image136.png"/></Relationships>
</file>

<file path=ppt/slides/_rels/slide2.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5.xml"/><Relationship Id="rId6" Type="http://schemas.openxmlformats.org/officeDocument/2006/relationships/image" Target="../media/image90.png"/><Relationship Id="rId5" Type="http://schemas.openxmlformats.org/officeDocument/2006/relationships/image" Target="../media/image89.png"/><Relationship Id="rId10" Type="http://schemas.openxmlformats.org/officeDocument/2006/relationships/image" Target="../media/image94.png"/><Relationship Id="rId4" Type="http://schemas.openxmlformats.org/officeDocument/2006/relationships/image" Target="../media/image88.png"/><Relationship Id="rId9" Type="http://schemas.openxmlformats.org/officeDocument/2006/relationships/image" Target="../media/image93.png"/></Relationships>
</file>

<file path=ppt/slides/_rels/slide20.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image" Target="../media/image130.png"/><Relationship Id="rId7" Type="http://schemas.openxmlformats.org/officeDocument/2006/relationships/image" Target="../media/image134.png"/><Relationship Id="rId12" Type="http://schemas.openxmlformats.org/officeDocument/2006/relationships/image" Target="../media/image141.png"/><Relationship Id="rId2" Type="http://schemas.openxmlformats.org/officeDocument/2006/relationships/image" Target="../media/image96.png"/><Relationship Id="rId1" Type="http://schemas.openxmlformats.org/officeDocument/2006/relationships/slideLayout" Target="../slideLayouts/slideLayout5.xml"/><Relationship Id="rId6" Type="http://schemas.openxmlformats.org/officeDocument/2006/relationships/image" Target="../media/image133.png"/><Relationship Id="rId11" Type="http://schemas.openxmlformats.org/officeDocument/2006/relationships/image" Target="../media/image140.png"/><Relationship Id="rId5" Type="http://schemas.openxmlformats.org/officeDocument/2006/relationships/image" Target="../media/image132.png"/><Relationship Id="rId10" Type="http://schemas.openxmlformats.org/officeDocument/2006/relationships/image" Target="../media/image137.png"/><Relationship Id="rId4" Type="http://schemas.openxmlformats.org/officeDocument/2006/relationships/image" Target="../media/image131.png"/><Relationship Id="rId9" Type="http://schemas.openxmlformats.org/officeDocument/2006/relationships/image" Target="../media/image136.png"/></Relationships>
</file>

<file path=ppt/slides/_rels/slide21.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image" Target="../media/image130.png"/><Relationship Id="rId7" Type="http://schemas.openxmlformats.org/officeDocument/2006/relationships/image" Target="../media/image134.png"/><Relationship Id="rId2" Type="http://schemas.openxmlformats.org/officeDocument/2006/relationships/image" Target="../media/image96.png"/><Relationship Id="rId1" Type="http://schemas.openxmlformats.org/officeDocument/2006/relationships/slideLayout" Target="../slideLayouts/slideLayout5.xml"/><Relationship Id="rId6" Type="http://schemas.openxmlformats.org/officeDocument/2006/relationships/image" Target="../media/image133.png"/><Relationship Id="rId11" Type="http://schemas.openxmlformats.org/officeDocument/2006/relationships/image" Target="../media/image142.png"/><Relationship Id="rId5" Type="http://schemas.openxmlformats.org/officeDocument/2006/relationships/image" Target="../media/image132.png"/><Relationship Id="rId10" Type="http://schemas.openxmlformats.org/officeDocument/2006/relationships/image" Target="../media/image137.png"/><Relationship Id="rId4" Type="http://schemas.openxmlformats.org/officeDocument/2006/relationships/image" Target="../media/image131.png"/><Relationship Id="rId9" Type="http://schemas.openxmlformats.org/officeDocument/2006/relationships/image" Target="../media/image136.png"/></Relationships>
</file>

<file path=ppt/slides/_rels/slide22.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image" Target="../media/image130.png"/><Relationship Id="rId7" Type="http://schemas.openxmlformats.org/officeDocument/2006/relationships/image" Target="../media/image134.png"/><Relationship Id="rId12" Type="http://schemas.openxmlformats.org/officeDocument/2006/relationships/image" Target="../media/image144.png"/><Relationship Id="rId2" Type="http://schemas.openxmlformats.org/officeDocument/2006/relationships/image" Target="../media/image96.png"/><Relationship Id="rId1" Type="http://schemas.openxmlformats.org/officeDocument/2006/relationships/slideLayout" Target="../slideLayouts/slideLayout5.xml"/><Relationship Id="rId6" Type="http://schemas.openxmlformats.org/officeDocument/2006/relationships/image" Target="../media/image133.png"/><Relationship Id="rId11" Type="http://schemas.openxmlformats.org/officeDocument/2006/relationships/image" Target="../media/image143.png"/><Relationship Id="rId5" Type="http://schemas.openxmlformats.org/officeDocument/2006/relationships/image" Target="../media/image132.png"/><Relationship Id="rId10" Type="http://schemas.openxmlformats.org/officeDocument/2006/relationships/image" Target="../media/image137.png"/><Relationship Id="rId4" Type="http://schemas.openxmlformats.org/officeDocument/2006/relationships/image" Target="../media/image131.png"/><Relationship Id="rId9" Type="http://schemas.openxmlformats.org/officeDocument/2006/relationships/image" Target="../media/image136.png"/></Relationships>
</file>

<file path=ppt/slides/_rels/slide23.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image" Target="../media/image130.png"/><Relationship Id="rId7" Type="http://schemas.openxmlformats.org/officeDocument/2006/relationships/image" Target="../media/image134.png"/><Relationship Id="rId2" Type="http://schemas.openxmlformats.org/officeDocument/2006/relationships/image" Target="../media/image96.png"/><Relationship Id="rId1" Type="http://schemas.openxmlformats.org/officeDocument/2006/relationships/slideLayout" Target="../slideLayouts/slideLayout5.xml"/><Relationship Id="rId6" Type="http://schemas.openxmlformats.org/officeDocument/2006/relationships/image" Target="../media/image133.png"/><Relationship Id="rId11" Type="http://schemas.openxmlformats.org/officeDocument/2006/relationships/image" Target="../media/image145.png"/><Relationship Id="rId5" Type="http://schemas.openxmlformats.org/officeDocument/2006/relationships/image" Target="../media/image132.png"/><Relationship Id="rId10" Type="http://schemas.openxmlformats.org/officeDocument/2006/relationships/image" Target="../media/image137.png"/><Relationship Id="rId4" Type="http://schemas.openxmlformats.org/officeDocument/2006/relationships/image" Target="../media/image131.png"/><Relationship Id="rId9" Type="http://schemas.openxmlformats.org/officeDocument/2006/relationships/image" Target="../media/image136.png"/></Relationships>
</file>

<file path=ppt/slides/_rels/slide24.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image" Target="../media/image130.png"/><Relationship Id="rId7" Type="http://schemas.openxmlformats.org/officeDocument/2006/relationships/image" Target="../media/image134.png"/><Relationship Id="rId2" Type="http://schemas.openxmlformats.org/officeDocument/2006/relationships/image" Target="../media/image96.png"/><Relationship Id="rId1" Type="http://schemas.openxmlformats.org/officeDocument/2006/relationships/slideLayout" Target="../slideLayouts/slideLayout5.xml"/><Relationship Id="rId6" Type="http://schemas.openxmlformats.org/officeDocument/2006/relationships/image" Target="../media/image133.png"/><Relationship Id="rId11" Type="http://schemas.openxmlformats.org/officeDocument/2006/relationships/image" Target="../media/image145.png"/><Relationship Id="rId5" Type="http://schemas.openxmlformats.org/officeDocument/2006/relationships/image" Target="../media/image132.png"/><Relationship Id="rId10" Type="http://schemas.openxmlformats.org/officeDocument/2006/relationships/image" Target="../media/image137.png"/><Relationship Id="rId4" Type="http://schemas.openxmlformats.org/officeDocument/2006/relationships/image" Target="../media/image131.png"/><Relationship Id="rId9" Type="http://schemas.openxmlformats.org/officeDocument/2006/relationships/image" Target="../media/image136.png"/></Relationships>
</file>

<file path=ppt/slides/_rels/slide25.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9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9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96.png"/><Relationship Id="rId1" Type="http://schemas.openxmlformats.org/officeDocument/2006/relationships/slideLayout" Target="../slideLayouts/slideLayout5.xml"/><Relationship Id="rId6" Type="http://schemas.openxmlformats.org/officeDocument/2006/relationships/hyperlink" Target="https://www.kaggle.com/" TargetMode="External"/><Relationship Id="rId5" Type="http://schemas.openxmlformats.org/officeDocument/2006/relationships/hyperlink" Target="https://www.google.com/" TargetMode="External"/><Relationship Id="rId4" Type="http://schemas.openxmlformats.org/officeDocument/2006/relationships/hyperlink" Target="https://openai.com/"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7.png"/><Relationship Id="rId7" Type="http://schemas.openxmlformats.org/officeDocument/2006/relationships/image" Target="../media/image88.png"/><Relationship Id="rId2" Type="http://schemas.openxmlformats.org/officeDocument/2006/relationships/image" Target="../media/image96.png"/><Relationship Id="rId1" Type="http://schemas.openxmlformats.org/officeDocument/2006/relationships/slideLayout" Target="../slideLayouts/slideLayout5.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6.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7.png"/><Relationship Id="rId7" Type="http://schemas.openxmlformats.org/officeDocument/2006/relationships/image" Target="../media/image88.png"/><Relationship Id="rId2" Type="http://schemas.openxmlformats.org/officeDocument/2006/relationships/image" Target="../media/image96.png"/><Relationship Id="rId1" Type="http://schemas.openxmlformats.org/officeDocument/2006/relationships/slideLayout" Target="../slideLayouts/slideLayout5.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7.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7.png"/><Relationship Id="rId7" Type="http://schemas.openxmlformats.org/officeDocument/2006/relationships/image" Target="../media/image88.png"/><Relationship Id="rId2" Type="http://schemas.openxmlformats.org/officeDocument/2006/relationships/image" Target="../media/image96.png"/><Relationship Id="rId1" Type="http://schemas.openxmlformats.org/officeDocument/2006/relationships/slideLayout" Target="../slideLayouts/slideLayout5.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8.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96.png"/><Relationship Id="rId1" Type="http://schemas.openxmlformats.org/officeDocument/2006/relationships/slideLayout" Target="../slideLayouts/slideLayout5.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9.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96.png"/><Relationship Id="rId1" Type="http://schemas.openxmlformats.org/officeDocument/2006/relationships/slideLayout" Target="../slideLayouts/slideLayout5.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95" y="6600444"/>
            <a:ext cx="10686415" cy="192405"/>
          </a:xfrm>
          <a:custGeom>
            <a:avLst/>
            <a:gdLst/>
            <a:ahLst/>
            <a:cxnLst/>
            <a:rect l="l" t="t" r="r" b="b"/>
            <a:pathLst>
              <a:path w="10686415" h="192404">
                <a:moveTo>
                  <a:pt x="0" y="192023"/>
                </a:moveTo>
                <a:lnTo>
                  <a:pt x="10686288" y="192023"/>
                </a:lnTo>
                <a:lnTo>
                  <a:pt x="10686288" y="0"/>
                </a:lnTo>
                <a:lnTo>
                  <a:pt x="0" y="0"/>
                </a:lnTo>
                <a:lnTo>
                  <a:pt x="0" y="192023"/>
                </a:lnTo>
                <a:close/>
              </a:path>
            </a:pathLst>
          </a:custGeom>
          <a:solidFill>
            <a:srgbClr val="051626"/>
          </a:solidFill>
        </p:spPr>
        <p:txBody>
          <a:bodyPr wrap="square" lIns="0" tIns="0" rIns="0" bIns="0" rtlCol="0"/>
          <a:lstStyle/>
          <a:p>
            <a:endParaRPr/>
          </a:p>
        </p:txBody>
      </p:sp>
      <p:grpSp>
        <p:nvGrpSpPr>
          <p:cNvPr id="3" name="object 3"/>
          <p:cNvGrpSpPr/>
          <p:nvPr/>
        </p:nvGrpSpPr>
        <p:grpSpPr>
          <a:xfrm>
            <a:off x="6095" y="769239"/>
            <a:ext cx="10686415" cy="5831205"/>
            <a:chOff x="6095" y="775716"/>
            <a:chExt cx="10686415" cy="5831205"/>
          </a:xfrm>
        </p:grpSpPr>
        <p:sp>
          <p:nvSpPr>
            <p:cNvPr id="4" name="object 4"/>
            <p:cNvSpPr/>
            <p:nvPr/>
          </p:nvSpPr>
          <p:spPr>
            <a:xfrm>
              <a:off x="6095" y="775716"/>
              <a:ext cx="10686415" cy="2394585"/>
            </a:xfrm>
            <a:custGeom>
              <a:avLst/>
              <a:gdLst/>
              <a:ahLst/>
              <a:cxnLst/>
              <a:rect l="l" t="t" r="r" b="b"/>
              <a:pathLst>
                <a:path w="10686415" h="2394585">
                  <a:moveTo>
                    <a:pt x="0" y="2394203"/>
                  </a:moveTo>
                  <a:lnTo>
                    <a:pt x="10686288" y="2394203"/>
                  </a:lnTo>
                  <a:lnTo>
                    <a:pt x="10686288" y="0"/>
                  </a:lnTo>
                  <a:lnTo>
                    <a:pt x="0" y="0"/>
                  </a:lnTo>
                  <a:lnTo>
                    <a:pt x="0" y="2394203"/>
                  </a:lnTo>
                  <a:close/>
                </a:path>
              </a:pathLst>
            </a:custGeom>
            <a:solidFill>
              <a:srgbClr val="051626"/>
            </a:solidFill>
          </p:spPr>
          <p:txBody>
            <a:bodyPr wrap="square" lIns="0" tIns="0" rIns="0" bIns="0" rtlCol="0"/>
            <a:lstStyle/>
            <a:p>
              <a:endParaRPr/>
            </a:p>
          </p:txBody>
        </p:sp>
        <p:pic>
          <p:nvPicPr>
            <p:cNvPr id="5" name="object 5"/>
            <p:cNvPicPr/>
            <p:nvPr/>
          </p:nvPicPr>
          <p:blipFill>
            <a:blip r:embed="rId2" cstate="print"/>
            <a:stretch>
              <a:fillRect/>
            </a:stretch>
          </p:blipFill>
          <p:spPr>
            <a:xfrm>
              <a:off x="375189" y="1957387"/>
              <a:ext cx="161639" cy="207549"/>
            </a:xfrm>
            <a:prstGeom prst="rect">
              <a:avLst/>
            </a:prstGeom>
          </p:spPr>
        </p:pic>
        <p:pic>
          <p:nvPicPr>
            <p:cNvPr id="6" name="object 6"/>
            <p:cNvPicPr/>
            <p:nvPr/>
          </p:nvPicPr>
          <p:blipFill>
            <a:blip r:embed="rId3" cstate="print"/>
            <a:stretch>
              <a:fillRect/>
            </a:stretch>
          </p:blipFill>
          <p:spPr>
            <a:xfrm>
              <a:off x="564260" y="1968055"/>
              <a:ext cx="247173" cy="199929"/>
            </a:xfrm>
            <a:prstGeom prst="rect">
              <a:avLst/>
            </a:prstGeom>
          </p:spPr>
        </p:pic>
        <p:pic>
          <p:nvPicPr>
            <p:cNvPr id="7" name="object 7"/>
            <p:cNvPicPr/>
            <p:nvPr/>
          </p:nvPicPr>
          <p:blipFill>
            <a:blip r:embed="rId4" cstate="print"/>
            <a:stretch>
              <a:fillRect/>
            </a:stretch>
          </p:blipFill>
          <p:spPr>
            <a:xfrm>
              <a:off x="835818" y="2006250"/>
              <a:ext cx="141827" cy="161734"/>
            </a:xfrm>
            <a:prstGeom prst="rect">
              <a:avLst/>
            </a:prstGeom>
          </p:spPr>
        </p:pic>
        <p:pic>
          <p:nvPicPr>
            <p:cNvPr id="8" name="object 8"/>
            <p:cNvPicPr/>
            <p:nvPr/>
          </p:nvPicPr>
          <p:blipFill>
            <a:blip r:embed="rId5" cstate="print"/>
            <a:stretch>
              <a:fillRect/>
            </a:stretch>
          </p:blipFill>
          <p:spPr>
            <a:xfrm>
              <a:off x="1063085" y="1957387"/>
              <a:ext cx="183070" cy="207549"/>
            </a:xfrm>
            <a:prstGeom prst="rect">
              <a:avLst/>
            </a:prstGeom>
          </p:spPr>
        </p:pic>
        <p:pic>
          <p:nvPicPr>
            <p:cNvPr id="9" name="object 9"/>
            <p:cNvPicPr/>
            <p:nvPr/>
          </p:nvPicPr>
          <p:blipFill>
            <a:blip r:embed="rId6" cstate="print"/>
            <a:stretch>
              <a:fillRect/>
            </a:stretch>
          </p:blipFill>
          <p:spPr>
            <a:xfrm>
              <a:off x="1276635" y="2006250"/>
              <a:ext cx="126682" cy="158686"/>
            </a:xfrm>
            <a:prstGeom prst="rect">
              <a:avLst/>
            </a:prstGeom>
          </p:spPr>
        </p:pic>
        <p:pic>
          <p:nvPicPr>
            <p:cNvPr id="10" name="object 10"/>
            <p:cNvPicPr/>
            <p:nvPr/>
          </p:nvPicPr>
          <p:blipFill>
            <a:blip r:embed="rId7" cstate="print"/>
            <a:stretch>
              <a:fillRect/>
            </a:stretch>
          </p:blipFill>
          <p:spPr>
            <a:xfrm>
              <a:off x="1436846" y="2006250"/>
              <a:ext cx="143351" cy="161734"/>
            </a:xfrm>
            <a:prstGeom prst="rect">
              <a:avLst/>
            </a:prstGeom>
          </p:spPr>
        </p:pic>
        <p:pic>
          <p:nvPicPr>
            <p:cNvPr id="11" name="object 11"/>
            <p:cNvPicPr/>
            <p:nvPr/>
          </p:nvPicPr>
          <p:blipFill>
            <a:blip r:embed="rId8" cstate="print"/>
            <a:stretch>
              <a:fillRect/>
            </a:stretch>
          </p:blipFill>
          <p:spPr>
            <a:xfrm>
              <a:off x="1612296" y="1945195"/>
              <a:ext cx="308038" cy="279273"/>
            </a:xfrm>
            <a:prstGeom prst="rect">
              <a:avLst/>
            </a:prstGeom>
          </p:spPr>
        </p:pic>
        <p:sp>
          <p:nvSpPr>
            <p:cNvPr id="12" name="object 12"/>
            <p:cNvSpPr/>
            <p:nvPr/>
          </p:nvSpPr>
          <p:spPr>
            <a:xfrm>
              <a:off x="1952434" y="1943671"/>
              <a:ext cx="38100" cy="221615"/>
            </a:xfrm>
            <a:custGeom>
              <a:avLst/>
              <a:gdLst/>
              <a:ahLst/>
              <a:cxnLst/>
              <a:rect l="l" t="t" r="r" b="b"/>
              <a:pathLst>
                <a:path w="38100" h="221614">
                  <a:moveTo>
                    <a:pt x="25908" y="39624"/>
                  </a:moveTo>
                  <a:lnTo>
                    <a:pt x="12192" y="39624"/>
                  </a:lnTo>
                  <a:lnTo>
                    <a:pt x="7620" y="38100"/>
                  </a:lnTo>
                  <a:lnTo>
                    <a:pt x="4572" y="33528"/>
                  </a:lnTo>
                  <a:lnTo>
                    <a:pt x="1524" y="30480"/>
                  </a:lnTo>
                  <a:lnTo>
                    <a:pt x="0" y="27432"/>
                  </a:lnTo>
                  <a:lnTo>
                    <a:pt x="0" y="12192"/>
                  </a:lnTo>
                  <a:lnTo>
                    <a:pt x="1524" y="7620"/>
                  </a:lnTo>
                  <a:lnTo>
                    <a:pt x="7620" y="1524"/>
                  </a:lnTo>
                  <a:lnTo>
                    <a:pt x="12192" y="0"/>
                  </a:lnTo>
                  <a:lnTo>
                    <a:pt x="25908" y="0"/>
                  </a:lnTo>
                  <a:lnTo>
                    <a:pt x="30480" y="1524"/>
                  </a:lnTo>
                  <a:lnTo>
                    <a:pt x="36576" y="7620"/>
                  </a:lnTo>
                  <a:lnTo>
                    <a:pt x="38100" y="12192"/>
                  </a:lnTo>
                  <a:lnTo>
                    <a:pt x="38100" y="27432"/>
                  </a:lnTo>
                  <a:lnTo>
                    <a:pt x="36576" y="30480"/>
                  </a:lnTo>
                  <a:lnTo>
                    <a:pt x="30480" y="36576"/>
                  </a:lnTo>
                  <a:lnTo>
                    <a:pt x="25908" y="39624"/>
                  </a:lnTo>
                  <a:close/>
                </a:path>
                <a:path w="38100" h="221614">
                  <a:moveTo>
                    <a:pt x="35052" y="221265"/>
                  </a:moveTo>
                  <a:lnTo>
                    <a:pt x="3048" y="221265"/>
                  </a:lnTo>
                  <a:lnTo>
                    <a:pt x="3048" y="67151"/>
                  </a:lnTo>
                  <a:lnTo>
                    <a:pt x="35052" y="67151"/>
                  </a:lnTo>
                  <a:lnTo>
                    <a:pt x="35052" y="221265"/>
                  </a:lnTo>
                  <a:close/>
                </a:path>
              </a:pathLst>
            </a:custGeom>
            <a:solidFill>
              <a:srgbClr val="FFFFFF"/>
            </a:solidFill>
          </p:spPr>
          <p:txBody>
            <a:bodyPr wrap="square" lIns="0" tIns="0" rIns="0" bIns="0" rtlCol="0"/>
            <a:lstStyle/>
            <a:p>
              <a:endParaRPr/>
            </a:p>
          </p:txBody>
        </p:sp>
        <p:pic>
          <p:nvPicPr>
            <p:cNvPr id="13" name="object 13"/>
            <p:cNvPicPr/>
            <p:nvPr/>
          </p:nvPicPr>
          <p:blipFill>
            <a:blip r:embed="rId9" cstate="print"/>
            <a:stretch>
              <a:fillRect/>
            </a:stretch>
          </p:blipFill>
          <p:spPr>
            <a:xfrm>
              <a:off x="2024157" y="2006250"/>
              <a:ext cx="271462" cy="161734"/>
            </a:xfrm>
            <a:prstGeom prst="rect">
              <a:avLst/>
            </a:prstGeom>
          </p:spPr>
        </p:pic>
        <p:sp>
          <p:nvSpPr>
            <p:cNvPr id="14" name="object 14"/>
            <p:cNvSpPr/>
            <p:nvPr/>
          </p:nvSpPr>
          <p:spPr>
            <a:xfrm>
              <a:off x="2394762" y="1957933"/>
              <a:ext cx="92075" cy="207010"/>
            </a:xfrm>
            <a:custGeom>
              <a:avLst/>
              <a:gdLst/>
              <a:ahLst/>
              <a:cxnLst/>
              <a:rect l="l" t="t" r="r" b="b"/>
              <a:pathLst>
                <a:path w="92075" h="207010">
                  <a:moveTo>
                    <a:pt x="91541" y="0"/>
                  </a:moveTo>
                  <a:lnTo>
                    <a:pt x="0" y="0"/>
                  </a:lnTo>
                  <a:lnTo>
                    <a:pt x="0" y="26670"/>
                  </a:lnTo>
                  <a:lnTo>
                    <a:pt x="28956" y="26670"/>
                  </a:lnTo>
                  <a:lnTo>
                    <a:pt x="28956" y="179070"/>
                  </a:lnTo>
                  <a:lnTo>
                    <a:pt x="0" y="179070"/>
                  </a:lnTo>
                  <a:lnTo>
                    <a:pt x="0" y="207010"/>
                  </a:lnTo>
                  <a:lnTo>
                    <a:pt x="91541" y="207010"/>
                  </a:lnTo>
                  <a:lnTo>
                    <a:pt x="91541" y="179070"/>
                  </a:lnTo>
                  <a:lnTo>
                    <a:pt x="62585" y="179070"/>
                  </a:lnTo>
                  <a:lnTo>
                    <a:pt x="62585" y="26670"/>
                  </a:lnTo>
                  <a:lnTo>
                    <a:pt x="91541" y="26670"/>
                  </a:lnTo>
                  <a:lnTo>
                    <a:pt x="91541" y="0"/>
                  </a:lnTo>
                  <a:close/>
                </a:path>
              </a:pathLst>
            </a:custGeom>
            <a:solidFill>
              <a:srgbClr val="FFFFFF"/>
            </a:solidFill>
          </p:spPr>
          <p:txBody>
            <a:bodyPr wrap="square" lIns="0" tIns="0" rIns="0" bIns="0" rtlCol="0"/>
            <a:lstStyle/>
            <a:p>
              <a:endParaRPr/>
            </a:p>
          </p:txBody>
        </p:sp>
        <p:pic>
          <p:nvPicPr>
            <p:cNvPr id="15" name="object 15"/>
            <p:cNvPicPr/>
            <p:nvPr/>
          </p:nvPicPr>
          <p:blipFill>
            <a:blip r:embed="rId10" cstate="print"/>
            <a:stretch>
              <a:fillRect/>
            </a:stretch>
          </p:blipFill>
          <p:spPr>
            <a:xfrm>
              <a:off x="2525934" y="2006250"/>
              <a:ext cx="126682" cy="158686"/>
            </a:xfrm>
            <a:prstGeom prst="rect">
              <a:avLst/>
            </a:prstGeom>
          </p:spPr>
        </p:pic>
        <p:pic>
          <p:nvPicPr>
            <p:cNvPr id="16" name="object 16"/>
            <p:cNvPicPr/>
            <p:nvPr/>
          </p:nvPicPr>
          <p:blipFill>
            <a:blip r:embed="rId11" cstate="print"/>
            <a:stretch>
              <a:fillRect/>
            </a:stretch>
          </p:blipFill>
          <p:spPr>
            <a:xfrm>
              <a:off x="2794444" y="2006250"/>
              <a:ext cx="140303" cy="161734"/>
            </a:xfrm>
            <a:prstGeom prst="rect">
              <a:avLst/>
            </a:prstGeom>
          </p:spPr>
        </p:pic>
        <p:pic>
          <p:nvPicPr>
            <p:cNvPr id="17" name="object 17"/>
            <p:cNvPicPr/>
            <p:nvPr/>
          </p:nvPicPr>
          <p:blipFill>
            <a:blip r:embed="rId12" cstate="print"/>
            <a:stretch>
              <a:fillRect/>
            </a:stretch>
          </p:blipFill>
          <p:spPr>
            <a:xfrm>
              <a:off x="2683001" y="1968055"/>
              <a:ext cx="88487" cy="196881"/>
            </a:xfrm>
            <a:prstGeom prst="rect">
              <a:avLst/>
            </a:prstGeom>
          </p:spPr>
        </p:pic>
        <p:pic>
          <p:nvPicPr>
            <p:cNvPr id="18" name="object 18"/>
            <p:cNvPicPr/>
            <p:nvPr/>
          </p:nvPicPr>
          <p:blipFill>
            <a:blip r:embed="rId13" cstate="print"/>
            <a:stretch>
              <a:fillRect/>
            </a:stretch>
          </p:blipFill>
          <p:spPr>
            <a:xfrm>
              <a:off x="2969894" y="2010822"/>
              <a:ext cx="85439" cy="154114"/>
            </a:xfrm>
            <a:prstGeom prst="rect">
              <a:avLst/>
            </a:prstGeom>
          </p:spPr>
        </p:pic>
        <p:pic>
          <p:nvPicPr>
            <p:cNvPr id="19" name="object 19"/>
            <p:cNvPicPr/>
            <p:nvPr/>
          </p:nvPicPr>
          <p:blipFill>
            <a:blip r:embed="rId14" cstate="print"/>
            <a:stretch>
              <a:fillRect/>
            </a:stretch>
          </p:blipFill>
          <p:spPr>
            <a:xfrm>
              <a:off x="3084290" y="2006250"/>
              <a:ext cx="126682" cy="158686"/>
            </a:xfrm>
            <a:prstGeom prst="rect">
              <a:avLst/>
            </a:prstGeom>
          </p:spPr>
        </p:pic>
        <p:pic>
          <p:nvPicPr>
            <p:cNvPr id="20" name="object 20"/>
            <p:cNvPicPr/>
            <p:nvPr/>
          </p:nvPicPr>
          <p:blipFill>
            <a:blip r:embed="rId15" cstate="print"/>
            <a:stretch>
              <a:fillRect/>
            </a:stretch>
          </p:blipFill>
          <p:spPr>
            <a:xfrm>
              <a:off x="3242881" y="2006250"/>
              <a:ext cx="123539" cy="161734"/>
            </a:xfrm>
            <a:prstGeom prst="rect">
              <a:avLst/>
            </a:prstGeom>
          </p:spPr>
        </p:pic>
        <p:pic>
          <p:nvPicPr>
            <p:cNvPr id="21" name="object 21"/>
            <p:cNvPicPr/>
            <p:nvPr/>
          </p:nvPicPr>
          <p:blipFill>
            <a:blip r:embed="rId16" cstate="print"/>
            <a:stretch>
              <a:fillRect/>
            </a:stretch>
          </p:blipFill>
          <p:spPr>
            <a:xfrm>
              <a:off x="3403092" y="1945195"/>
              <a:ext cx="126587" cy="219741"/>
            </a:xfrm>
            <a:prstGeom prst="rect">
              <a:avLst/>
            </a:prstGeom>
          </p:spPr>
        </p:pic>
        <p:sp>
          <p:nvSpPr>
            <p:cNvPr id="22" name="object 22"/>
            <p:cNvSpPr/>
            <p:nvPr/>
          </p:nvSpPr>
          <p:spPr>
            <a:xfrm>
              <a:off x="3572446" y="1943671"/>
              <a:ext cx="38100" cy="221615"/>
            </a:xfrm>
            <a:custGeom>
              <a:avLst/>
              <a:gdLst/>
              <a:ahLst/>
              <a:cxnLst/>
              <a:rect l="l" t="t" r="r" b="b"/>
              <a:pathLst>
                <a:path w="38100" h="221614">
                  <a:moveTo>
                    <a:pt x="25908" y="39624"/>
                  </a:moveTo>
                  <a:lnTo>
                    <a:pt x="12192" y="39624"/>
                  </a:lnTo>
                  <a:lnTo>
                    <a:pt x="7620" y="38100"/>
                  </a:lnTo>
                  <a:lnTo>
                    <a:pt x="4572" y="33528"/>
                  </a:lnTo>
                  <a:lnTo>
                    <a:pt x="1524" y="30480"/>
                  </a:lnTo>
                  <a:lnTo>
                    <a:pt x="0" y="27432"/>
                  </a:lnTo>
                  <a:lnTo>
                    <a:pt x="0" y="12192"/>
                  </a:lnTo>
                  <a:lnTo>
                    <a:pt x="1524" y="7620"/>
                  </a:lnTo>
                  <a:lnTo>
                    <a:pt x="7620" y="1524"/>
                  </a:lnTo>
                  <a:lnTo>
                    <a:pt x="12192" y="0"/>
                  </a:lnTo>
                  <a:lnTo>
                    <a:pt x="25908" y="0"/>
                  </a:lnTo>
                  <a:lnTo>
                    <a:pt x="30480" y="1524"/>
                  </a:lnTo>
                  <a:lnTo>
                    <a:pt x="36576" y="7620"/>
                  </a:lnTo>
                  <a:lnTo>
                    <a:pt x="38100" y="12192"/>
                  </a:lnTo>
                  <a:lnTo>
                    <a:pt x="38100" y="27432"/>
                  </a:lnTo>
                  <a:lnTo>
                    <a:pt x="36576" y="30480"/>
                  </a:lnTo>
                  <a:lnTo>
                    <a:pt x="30480" y="36576"/>
                  </a:lnTo>
                  <a:lnTo>
                    <a:pt x="25908" y="39624"/>
                  </a:lnTo>
                  <a:close/>
                </a:path>
                <a:path w="38100" h="221614">
                  <a:moveTo>
                    <a:pt x="35052" y="221265"/>
                  </a:moveTo>
                  <a:lnTo>
                    <a:pt x="3048" y="221265"/>
                  </a:lnTo>
                  <a:lnTo>
                    <a:pt x="3048" y="67151"/>
                  </a:lnTo>
                  <a:lnTo>
                    <a:pt x="35052" y="67151"/>
                  </a:lnTo>
                  <a:lnTo>
                    <a:pt x="35052" y="221265"/>
                  </a:lnTo>
                  <a:close/>
                </a:path>
              </a:pathLst>
            </a:custGeom>
            <a:solidFill>
              <a:srgbClr val="FFFFFF"/>
            </a:solidFill>
          </p:spPr>
          <p:txBody>
            <a:bodyPr wrap="square" lIns="0" tIns="0" rIns="0" bIns="0" rtlCol="0"/>
            <a:lstStyle/>
            <a:p>
              <a:endParaRPr/>
            </a:p>
          </p:txBody>
        </p:sp>
        <p:pic>
          <p:nvPicPr>
            <p:cNvPr id="23" name="object 23"/>
            <p:cNvPicPr/>
            <p:nvPr/>
          </p:nvPicPr>
          <p:blipFill>
            <a:blip r:embed="rId17" cstate="print"/>
            <a:stretch>
              <a:fillRect/>
            </a:stretch>
          </p:blipFill>
          <p:spPr>
            <a:xfrm>
              <a:off x="3901916" y="1957387"/>
              <a:ext cx="149447" cy="207549"/>
            </a:xfrm>
            <a:prstGeom prst="rect">
              <a:avLst/>
            </a:prstGeom>
          </p:spPr>
        </p:pic>
        <p:pic>
          <p:nvPicPr>
            <p:cNvPr id="24" name="object 24"/>
            <p:cNvPicPr/>
            <p:nvPr/>
          </p:nvPicPr>
          <p:blipFill>
            <a:blip r:embed="rId18" cstate="print"/>
            <a:stretch>
              <a:fillRect/>
            </a:stretch>
          </p:blipFill>
          <p:spPr>
            <a:xfrm>
              <a:off x="3653218" y="2006250"/>
              <a:ext cx="138874" cy="218217"/>
            </a:xfrm>
            <a:prstGeom prst="rect">
              <a:avLst/>
            </a:prstGeom>
          </p:spPr>
        </p:pic>
        <p:pic>
          <p:nvPicPr>
            <p:cNvPr id="25" name="object 25"/>
            <p:cNvPicPr/>
            <p:nvPr/>
          </p:nvPicPr>
          <p:blipFill>
            <a:blip r:embed="rId19" cstate="print"/>
            <a:stretch>
              <a:fillRect/>
            </a:stretch>
          </p:blipFill>
          <p:spPr>
            <a:xfrm>
              <a:off x="4083367" y="2006250"/>
              <a:ext cx="244125" cy="161734"/>
            </a:xfrm>
            <a:prstGeom prst="rect">
              <a:avLst/>
            </a:prstGeom>
          </p:spPr>
        </p:pic>
        <p:pic>
          <p:nvPicPr>
            <p:cNvPr id="26" name="object 26"/>
            <p:cNvPicPr/>
            <p:nvPr/>
          </p:nvPicPr>
          <p:blipFill>
            <a:blip r:embed="rId20" cstate="print"/>
            <a:stretch>
              <a:fillRect/>
            </a:stretch>
          </p:blipFill>
          <p:spPr>
            <a:xfrm>
              <a:off x="4350353" y="1984819"/>
              <a:ext cx="147923" cy="242697"/>
            </a:xfrm>
            <a:prstGeom prst="rect">
              <a:avLst/>
            </a:prstGeom>
          </p:spPr>
        </p:pic>
        <p:pic>
          <p:nvPicPr>
            <p:cNvPr id="27" name="object 27"/>
            <p:cNvPicPr/>
            <p:nvPr/>
          </p:nvPicPr>
          <p:blipFill>
            <a:blip r:embed="rId21" cstate="print"/>
            <a:stretch>
              <a:fillRect/>
            </a:stretch>
          </p:blipFill>
          <p:spPr>
            <a:xfrm>
              <a:off x="4522755" y="2006250"/>
              <a:ext cx="242506" cy="161734"/>
            </a:xfrm>
            <a:prstGeom prst="rect">
              <a:avLst/>
            </a:prstGeom>
          </p:spPr>
        </p:pic>
        <p:pic>
          <p:nvPicPr>
            <p:cNvPr id="28" name="object 28"/>
            <p:cNvPicPr/>
            <p:nvPr/>
          </p:nvPicPr>
          <p:blipFill>
            <a:blip r:embed="rId22" cstate="print"/>
            <a:stretch>
              <a:fillRect/>
            </a:stretch>
          </p:blipFill>
          <p:spPr>
            <a:xfrm>
              <a:off x="4797266" y="2006250"/>
              <a:ext cx="216598" cy="158686"/>
            </a:xfrm>
            <a:prstGeom prst="rect">
              <a:avLst/>
            </a:prstGeom>
          </p:spPr>
        </p:pic>
        <p:pic>
          <p:nvPicPr>
            <p:cNvPr id="29" name="object 29"/>
            <p:cNvPicPr/>
            <p:nvPr/>
          </p:nvPicPr>
          <p:blipFill>
            <a:blip r:embed="rId23" cstate="print"/>
            <a:stretch>
              <a:fillRect/>
            </a:stretch>
          </p:blipFill>
          <p:spPr>
            <a:xfrm>
              <a:off x="5122163" y="1954339"/>
              <a:ext cx="144970" cy="210597"/>
            </a:xfrm>
            <a:prstGeom prst="rect">
              <a:avLst/>
            </a:prstGeom>
          </p:spPr>
        </p:pic>
        <p:pic>
          <p:nvPicPr>
            <p:cNvPr id="30" name="object 30"/>
            <p:cNvPicPr/>
            <p:nvPr/>
          </p:nvPicPr>
          <p:blipFill>
            <a:blip r:embed="rId24" cstate="print"/>
            <a:stretch>
              <a:fillRect/>
            </a:stretch>
          </p:blipFill>
          <p:spPr>
            <a:xfrm>
              <a:off x="5297614" y="1954339"/>
              <a:ext cx="151066" cy="213645"/>
            </a:xfrm>
            <a:prstGeom prst="rect">
              <a:avLst/>
            </a:prstGeom>
          </p:spPr>
        </p:pic>
        <p:pic>
          <p:nvPicPr>
            <p:cNvPr id="31" name="object 31"/>
            <p:cNvPicPr/>
            <p:nvPr/>
          </p:nvPicPr>
          <p:blipFill>
            <a:blip r:embed="rId25" cstate="print"/>
            <a:stretch>
              <a:fillRect/>
            </a:stretch>
          </p:blipFill>
          <p:spPr>
            <a:xfrm>
              <a:off x="5479160" y="1954339"/>
              <a:ext cx="143351" cy="210597"/>
            </a:xfrm>
            <a:prstGeom prst="rect">
              <a:avLst/>
            </a:prstGeom>
          </p:spPr>
        </p:pic>
        <p:pic>
          <p:nvPicPr>
            <p:cNvPr id="32" name="object 32"/>
            <p:cNvPicPr/>
            <p:nvPr/>
          </p:nvPicPr>
          <p:blipFill>
            <a:blip r:embed="rId26" cstate="print"/>
            <a:stretch>
              <a:fillRect/>
            </a:stretch>
          </p:blipFill>
          <p:spPr>
            <a:xfrm>
              <a:off x="5650039" y="1957387"/>
              <a:ext cx="157067" cy="207549"/>
            </a:xfrm>
            <a:prstGeom prst="rect">
              <a:avLst/>
            </a:prstGeom>
          </p:spPr>
        </p:pic>
        <p:sp>
          <p:nvSpPr>
            <p:cNvPr id="33" name="object 33"/>
            <p:cNvSpPr/>
            <p:nvPr/>
          </p:nvSpPr>
          <p:spPr>
            <a:xfrm>
              <a:off x="373659" y="2471839"/>
              <a:ext cx="181610" cy="200025"/>
            </a:xfrm>
            <a:custGeom>
              <a:avLst/>
              <a:gdLst/>
              <a:ahLst/>
              <a:cxnLst/>
              <a:rect l="l" t="t" r="r" b="b"/>
              <a:pathLst>
                <a:path w="181609" h="200025">
                  <a:moveTo>
                    <a:pt x="115925" y="11963"/>
                  </a:moveTo>
                  <a:lnTo>
                    <a:pt x="0" y="11963"/>
                  </a:lnTo>
                  <a:lnTo>
                    <a:pt x="0" y="39903"/>
                  </a:lnTo>
                  <a:lnTo>
                    <a:pt x="0" y="91973"/>
                  </a:lnTo>
                  <a:lnTo>
                    <a:pt x="0" y="117373"/>
                  </a:lnTo>
                  <a:lnTo>
                    <a:pt x="0" y="199923"/>
                  </a:lnTo>
                  <a:lnTo>
                    <a:pt x="28956" y="199923"/>
                  </a:lnTo>
                  <a:lnTo>
                    <a:pt x="28956" y="117373"/>
                  </a:lnTo>
                  <a:lnTo>
                    <a:pt x="106781" y="117373"/>
                  </a:lnTo>
                  <a:lnTo>
                    <a:pt x="106781" y="91973"/>
                  </a:lnTo>
                  <a:lnTo>
                    <a:pt x="28956" y="91973"/>
                  </a:lnTo>
                  <a:lnTo>
                    <a:pt x="28956" y="39903"/>
                  </a:lnTo>
                  <a:lnTo>
                    <a:pt x="115925" y="39903"/>
                  </a:lnTo>
                  <a:lnTo>
                    <a:pt x="115925" y="11963"/>
                  </a:lnTo>
                  <a:close/>
                </a:path>
                <a:path w="181609" h="200025">
                  <a:moveTo>
                    <a:pt x="178409" y="59524"/>
                  </a:moveTo>
                  <a:lnTo>
                    <a:pt x="149440" y="59524"/>
                  </a:lnTo>
                  <a:lnTo>
                    <a:pt x="149440" y="199923"/>
                  </a:lnTo>
                  <a:lnTo>
                    <a:pt x="178409" y="199923"/>
                  </a:lnTo>
                  <a:lnTo>
                    <a:pt x="178409" y="59524"/>
                  </a:lnTo>
                  <a:close/>
                </a:path>
                <a:path w="181609" h="200025">
                  <a:moveTo>
                    <a:pt x="181457" y="10668"/>
                  </a:moveTo>
                  <a:lnTo>
                    <a:pt x="179933" y="7620"/>
                  </a:lnTo>
                  <a:lnTo>
                    <a:pt x="176885" y="4572"/>
                  </a:lnTo>
                  <a:lnTo>
                    <a:pt x="175361" y="1524"/>
                  </a:lnTo>
                  <a:lnTo>
                    <a:pt x="170789" y="0"/>
                  </a:lnTo>
                  <a:lnTo>
                    <a:pt x="158584" y="0"/>
                  </a:lnTo>
                  <a:lnTo>
                    <a:pt x="154012" y="1524"/>
                  </a:lnTo>
                  <a:lnTo>
                    <a:pt x="147916" y="7620"/>
                  </a:lnTo>
                  <a:lnTo>
                    <a:pt x="146392" y="10668"/>
                  </a:lnTo>
                  <a:lnTo>
                    <a:pt x="146392" y="24384"/>
                  </a:lnTo>
                  <a:lnTo>
                    <a:pt x="147916" y="28956"/>
                  </a:lnTo>
                  <a:lnTo>
                    <a:pt x="150964" y="30480"/>
                  </a:lnTo>
                  <a:lnTo>
                    <a:pt x="154012" y="33528"/>
                  </a:lnTo>
                  <a:lnTo>
                    <a:pt x="158584" y="35052"/>
                  </a:lnTo>
                  <a:lnTo>
                    <a:pt x="170789" y="35052"/>
                  </a:lnTo>
                  <a:lnTo>
                    <a:pt x="175361" y="33528"/>
                  </a:lnTo>
                  <a:lnTo>
                    <a:pt x="176885" y="30480"/>
                  </a:lnTo>
                  <a:lnTo>
                    <a:pt x="179933" y="28956"/>
                  </a:lnTo>
                  <a:lnTo>
                    <a:pt x="181457" y="24384"/>
                  </a:lnTo>
                  <a:lnTo>
                    <a:pt x="181457" y="10668"/>
                  </a:lnTo>
                  <a:close/>
                </a:path>
              </a:pathLst>
            </a:custGeom>
            <a:solidFill>
              <a:srgbClr val="FFFFFF"/>
            </a:solidFill>
          </p:spPr>
          <p:txBody>
            <a:bodyPr wrap="square" lIns="0" tIns="0" rIns="0" bIns="0" rtlCol="0"/>
            <a:lstStyle/>
            <a:p>
              <a:endParaRPr/>
            </a:p>
          </p:txBody>
        </p:sp>
        <p:pic>
          <p:nvPicPr>
            <p:cNvPr id="34" name="object 34"/>
            <p:cNvPicPr/>
            <p:nvPr/>
          </p:nvPicPr>
          <p:blipFill>
            <a:blip r:embed="rId27" cstate="print"/>
            <a:stretch>
              <a:fillRect/>
            </a:stretch>
          </p:blipFill>
          <p:spPr>
            <a:xfrm>
              <a:off x="594836" y="2528220"/>
              <a:ext cx="114395" cy="143541"/>
            </a:xfrm>
            <a:prstGeom prst="rect">
              <a:avLst/>
            </a:prstGeom>
          </p:spPr>
        </p:pic>
        <p:pic>
          <p:nvPicPr>
            <p:cNvPr id="35" name="object 35"/>
            <p:cNvPicPr/>
            <p:nvPr/>
          </p:nvPicPr>
          <p:blipFill>
            <a:blip r:embed="rId28" cstate="print"/>
            <a:stretch>
              <a:fillRect/>
            </a:stretch>
          </p:blipFill>
          <p:spPr>
            <a:xfrm>
              <a:off x="739711" y="2528220"/>
              <a:ext cx="128111" cy="146589"/>
            </a:xfrm>
            <a:prstGeom prst="rect">
              <a:avLst/>
            </a:prstGeom>
          </p:spPr>
        </p:pic>
        <p:sp>
          <p:nvSpPr>
            <p:cNvPr id="36" name="object 36"/>
            <p:cNvSpPr/>
            <p:nvPr/>
          </p:nvSpPr>
          <p:spPr>
            <a:xfrm>
              <a:off x="895349" y="2473356"/>
              <a:ext cx="48895" cy="198755"/>
            </a:xfrm>
            <a:custGeom>
              <a:avLst/>
              <a:gdLst/>
              <a:ahLst/>
              <a:cxnLst/>
              <a:rect l="l" t="t" r="r" b="b"/>
              <a:pathLst>
                <a:path w="48894" h="198755">
                  <a:moveTo>
                    <a:pt x="48768" y="198405"/>
                  </a:moveTo>
                  <a:lnTo>
                    <a:pt x="30480" y="198405"/>
                  </a:lnTo>
                  <a:lnTo>
                    <a:pt x="19812" y="198405"/>
                  </a:lnTo>
                  <a:lnTo>
                    <a:pt x="12192" y="195357"/>
                  </a:lnTo>
                  <a:lnTo>
                    <a:pt x="7620" y="190785"/>
                  </a:lnTo>
                  <a:lnTo>
                    <a:pt x="3048" y="184689"/>
                  </a:lnTo>
                  <a:lnTo>
                    <a:pt x="0" y="178593"/>
                  </a:lnTo>
                  <a:lnTo>
                    <a:pt x="0" y="0"/>
                  </a:lnTo>
                  <a:lnTo>
                    <a:pt x="28956" y="0"/>
                  </a:lnTo>
                  <a:lnTo>
                    <a:pt x="28956" y="173926"/>
                  </a:lnTo>
                  <a:lnTo>
                    <a:pt x="48768" y="173926"/>
                  </a:lnTo>
                  <a:lnTo>
                    <a:pt x="48768" y="198405"/>
                  </a:lnTo>
                  <a:close/>
                </a:path>
              </a:pathLst>
            </a:custGeom>
            <a:solidFill>
              <a:srgbClr val="FFFFFF"/>
            </a:solidFill>
          </p:spPr>
          <p:txBody>
            <a:bodyPr wrap="square" lIns="0" tIns="0" rIns="0" bIns="0" rtlCol="0"/>
            <a:lstStyle/>
            <a:p>
              <a:endParaRPr/>
            </a:p>
          </p:txBody>
        </p:sp>
        <p:pic>
          <p:nvPicPr>
            <p:cNvPr id="37" name="object 37"/>
            <p:cNvPicPr/>
            <p:nvPr/>
          </p:nvPicPr>
          <p:blipFill>
            <a:blip r:embed="rId29" cstate="print"/>
            <a:stretch>
              <a:fillRect/>
            </a:stretch>
          </p:blipFill>
          <p:spPr>
            <a:xfrm>
              <a:off x="1037177" y="2484024"/>
              <a:ext cx="134207" cy="187737"/>
            </a:xfrm>
            <a:prstGeom prst="rect">
              <a:avLst/>
            </a:prstGeom>
          </p:spPr>
        </p:pic>
        <p:pic>
          <p:nvPicPr>
            <p:cNvPr id="38" name="object 38"/>
            <p:cNvPicPr/>
            <p:nvPr/>
          </p:nvPicPr>
          <p:blipFill>
            <a:blip r:embed="rId30" cstate="print"/>
            <a:stretch>
              <a:fillRect/>
            </a:stretch>
          </p:blipFill>
          <p:spPr>
            <a:xfrm>
              <a:off x="1200435" y="2471832"/>
              <a:ext cx="283654" cy="253365"/>
            </a:xfrm>
            <a:prstGeom prst="rect">
              <a:avLst/>
            </a:prstGeom>
          </p:spPr>
        </p:pic>
        <p:pic>
          <p:nvPicPr>
            <p:cNvPr id="39" name="object 39"/>
            <p:cNvPicPr/>
            <p:nvPr/>
          </p:nvPicPr>
          <p:blipFill>
            <a:blip r:embed="rId31" cstate="print"/>
            <a:stretch>
              <a:fillRect/>
            </a:stretch>
          </p:blipFill>
          <p:spPr>
            <a:xfrm>
              <a:off x="1513141" y="2528220"/>
              <a:ext cx="126587" cy="146589"/>
            </a:xfrm>
            <a:prstGeom prst="rect">
              <a:avLst/>
            </a:prstGeom>
          </p:spPr>
        </p:pic>
        <p:pic>
          <p:nvPicPr>
            <p:cNvPr id="40" name="object 40"/>
            <p:cNvPicPr/>
            <p:nvPr/>
          </p:nvPicPr>
          <p:blipFill>
            <a:blip r:embed="rId32" cstate="print"/>
            <a:stretch>
              <a:fillRect/>
            </a:stretch>
          </p:blipFill>
          <p:spPr>
            <a:xfrm>
              <a:off x="1662588" y="2494692"/>
              <a:ext cx="210502" cy="180117"/>
            </a:xfrm>
            <a:prstGeom prst="rect">
              <a:avLst/>
            </a:prstGeom>
          </p:spPr>
        </p:pic>
        <p:pic>
          <p:nvPicPr>
            <p:cNvPr id="41" name="object 41"/>
            <p:cNvPicPr/>
            <p:nvPr/>
          </p:nvPicPr>
          <p:blipFill>
            <a:blip r:embed="rId33" cstate="print"/>
            <a:stretch>
              <a:fillRect/>
            </a:stretch>
          </p:blipFill>
          <p:spPr>
            <a:xfrm>
              <a:off x="1970722" y="2471832"/>
              <a:ext cx="1525428" cy="202977"/>
            </a:xfrm>
            <a:prstGeom prst="rect">
              <a:avLst/>
            </a:prstGeom>
          </p:spPr>
        </p:pic>
        <p:sp>
          <p:nvSpPr>
            <p:cNvPr id="42" name="object 42"/>
            <p:cNvSpPr/>
            <p:nvPr/>
          </p:nvSpPr>
          <p:spPr>
            <a:xfrm>
              <a:off x="5187785" y="997305"/>
              <a:ext cx="67310" cy="166370"/>
            </a:xfrm>
            <a:custGeom>
              <a:avLst/>
              <a:gdLst/>
              <a:ahLst/>
              <a:cxnLst/>
              <a:rect l="l" t="t" r="r" b="b"/>
              <a:pathLst>
                <a:path w="67310" h="166369">
                  <a:moveTo>
                    <a:pt x="67157" y="0"/>
                  </a:moveTo>
                  <a:lnTo>
                    <a:pt x="0" y="0"/>
                  </a:lnTo>
                  <a:lnTo>
                    <a:pt x="0" y="16510"/>
                  </a:lnTo>
                  <a:lnTo>
                    <a:pt x="22860" y="16510"/>
                  </a:lnTo>
                  <a:lnTo>
                    <a:pt x="22860" y="149860"/>
                  </a:lnTo>
                  <a:lnTo>
                    <a:pt x="0" y="149860"/>
                  </a:lnTo>
                  <a:lnTo>
                    <a:pt x="0" y="166370"/>
                  </a:lnTo>
                  <a:lnTo>
                    <a:pt x="67157" y="166370"/>
                  </a:lnTo>
                  <a:lnTo>
                    <a:pt x="67157" y="149860"/>
                  </a:lnTo>
                  <a:lnTo>
                    <a:pt x="42773" y="149860"/>
                  </a:lnTo>
                  <a:lnTo>
                    <a:pt x="42773" y="16510"/>
                  </a:lnTo>
                  <a:lnTo>
                    <a:pt x="67157" y="16510"/>
                  </a:lnTo>
                  <a:lnTo>
                    <a:pt x="67157" y="0"/>
                  </a:lnTo>
                  <a:close/>
                </a:path>
              </a:pathLst>
            </a:custGeom>
            <a:solidFill>
              <a:srgbClr val="FFFFFF"/>
            </a:solidFill>
          </p:spPr>
          <p:txBody>
            <a:bodyPr wrap="square" lIns="0" tIns="0" rIns="0" bIns="0" rtlCol="0"/>
            <a:lstStyle/>
            <a:p>
              <a:endParaRPr/>
            </a:p>
          </p:txBody>
        </p:sp>
        <p:pic>
          <p:nvPicPr>
            <p:cNvPr id="43" name="object 43"/>
            <p:cNvPicPr/>
            <p:nvPr/>
          </p:nvPicPr>
          <p:blipFill>
            <a:blip r:embed="rId34" cstate="print"/>
            <a:stretch>
              <a:fillRect/>
            </a:stretch>
          </p:blipFill>
          <p:spPr>
            <a:xfrm>
              <a:off x="5289994" y="997267"/>
              <a:ext cx="118967" cy="166401"/>
            </a:xfrm>
            <a:prstGeom prst="rect">
              <a:avLst/>
            </a:prstGeom>
          </p:spPr>
        </p:pic>
        <p:pic>
          <p:nvPicPr>
            <p:cNvPr id="44" name="object 44"/>
            <p:cNvPicPr/>
            <p:nvPr/>
          </p:nvPicPr>
          <p:blipFill>
            <a:blip r:embed="rId35" cstate="print"/>
            <a:stretch>
              <a:fillRect/>
            </a:stretch>
          </p:blipFill>
          <p:spPr>
            <a:xfrm>
              <a:off x="5445632" y="997267"/>
              <a:ext cx="149447" cy="166401"/>
            </a:xfrm>
            <a:prstGeom prst="rect">
              <a:avLst/>
            </a:prstGeom>
          </p:spPr>
        </p:pic>
        <p:pic>
          <p:nvPicPr>
            <p:cNvPr id="45" name="object 45"/>
            <p:cNvPicPr/>
            <p:nvPr/>
          </p:nvPicPr>
          <p:blipFill>
            <a:blip r:embed="rId36" cstate="print"/>
            <a:stretch>
              <a:fillRect/>
            </a:stretch>
          </p:blipFill>
          <p:spPr>
            <a:xfrm>
              <a:off x="5682043" y="994219"/>
              <a:ext cx="115919" cy="172497"/>
            </a:xfrm>
            <a:prstGeom prst="rect">
              <a:avLst/>
            </a:prstGeom>
          </p:spPr>
        </p:pic>
        <p:pic>
          <p:nvPicPr>
            <p:cNvPr id="46" name="object 46"/>
            <p:cNvPicPr/>
            <p:nvPr/>
          </p:nvPicPr>
          <p:blipFill>
            <a:blip r:embed="rId37" cstate="print"/>
            <a:stretch>
              <a:fillRect/>
            </a:stretch>
          </p:blipFill>
          <p:spPr>
            <a:xfrm>
              <a:off x="5829966" y="986599"/>
              <a:ext cx="102203" cy="177069"/>
            </a:xfrm>
            <a:prstGeom prst="rect">
              <a:avLst/>
            </a:prstGeom>
          </p:spPr>
        </p:pic>
        <p:sp>
          <p:nvSpPr>
            <p:cNvPr id="47" name="object 47"/>
            <p:cNvSpPr/>
            <p:nvPr/>
          </p:nvSpPr>
          <p:spPr>
            <a:xfrm>
              <a:off x="5953595" y="986599"/>
              <a:ext cx="99060" cy="177165"/>
            </a:xfrm>
            <a:custGeom>
              <a:avLst/>
              <a:gdLst/>
              <a:ahLst/>
              <a:cxnLst/>
              <a:rect l="l" t="t" r="r" b="b"/>
              <a:pathLst>
                <a:path w="99060" h="177165">
                  <a:moveTo>
                    <a:pt x="21336" y="53340"/>
                  </a:moveTo>
                  <a:lnTo>
                    <a:pt x="3048" y="53340"/>
                  </a:lnTo>
                  <a:lnTo>
                    <a:pt x="3048" y="177076"/>
                  </a:lnTo>
                  <a:lnTo>
                    <a:pt x="21336" y="177076"/>
                  </a:lnTo>
                  <a:lnTo>
                    <a:pt x="21336" y="53340"/>
                  </a:lnTo>
                  <a:close/>
                </a:path>
                <a:path w="99060" h="177165">
                  <a:moveTo>
                    <a:pt x="22860" y="6096"/>
                  </a:moveTo>
                  <a:lnTo>
                    <a:pt x="21336" y="3048"/>
                  </a:lnTo>
                  <a:lnTo>
                    <a:pt x="15240" y="0"/>
                  </a:lnTo>
                  <a:lnTo>
                    <a:pt x="7620" y="0"/>
                  </a:lnTo>
                  <a:lnTo>
                    <a:pt x="4572" y="1524"/>
                  </a:lnTo>
                  <a:lnTo>
                    <a:pt x="3048" y="3048"/>
                  </a:lnTo>
                  <a:lnTo>
                    <a:pt x="1524" y="6096"/>
                  </a:lnTo>
                  <a:lnTo>
                    <a:pt x="0" y="7620"/>
                  </a:lnTo>
                  <a:lnTo>
                    <a:pt x="0" y="18288"/>
                  </a:lnTo>
                  <a:lnTo>
                    <a:pt x="1524" y="19812"/>
                  </a:lnTo>
                  <a:lnTo>
                    <a:pt x="3048" y="22860"/>
                  </a:lnTo>
                  <a:lnTo>
                    <a:pt x="4572" y="24384"/>
                  </a:lnTo>
                  <a:lnTo>
                    <a:pt x="18288" y="24384"/>
                  </a:lnTo>
                  <a:lnTo>
                    <a:pt x="21336" y="22860"/>
                  </a:lnTo>
                  <a:lnTo>
                    <a:pt x="22860" y="19812"/>
                  </a:lnTo>
                  <a:lnTo>
                    <a:pt x="22860" y="6096"/>
                  </a:lnTo>
                  <a:close/>
                </a:path>
                <a:path w="99060" h="177165">
                  <a:moveTo>
                    <a:pt x="99060" y="160210"/>
                  </a:moveTo>
                  <a:lnTo>
                    <a:pt x="80772" y="160210"/>
                  </a:lnTo>
                  <a:lnTo>
                    <a:pt x="80772" y="0"/>
                  </a:lnTo>
                  <a:lnTo>
                    <a:pt x="60960" y="0"/>
                  </a:lnTo>
                  <a:lnTo>
                    <a:pt x="60960" y="161734"/>
                  </a:lnTo>
                  <a:lnTo>
                    <a:pt x="64008" y="167830"/>
                  </a:lnTo>
                  <a:lnTo>
                    <a:pt x="70104" y="174028"/>
                  </a:lnTo>
                  <a:lnTo>
                    <a:pt x="74676" y="177076"/>
                  </a:lnTo>
                  <a:lnTo>
                    <a:pt x="82296" y="177076"/>
                  </a:lnTo>
                  <a:lnTo>
                    <a:pt x="99060" y="177076"/>
                  </a:lnTo>
                  <a:lnTo>
                    <a:pt x="99060" y="160210"/>
                  </a:lnTo>
                  <a:close/>
                </a:path>
              </a:pathLst>
            </a:custGeom>
            <a:solidFill>
              <a:srgbClr val="FFFFFF"/>
            </a:solidFill>
          </p:spPr>
          <p:txBody>
            <a:bodyPr wrap="square" lIns="0" tIns="0" rIns="0" bIns="0" rtlCol="0"/>
            <a:lstStyle/>
            <a:p>
              <a:endParaRPr/>
            </a:p>
          </p:txBody>
        </p:sp>
        <p:pic>
          <p:nvPicPr>
            <p:cNvPr id="48" name="object 48"/>
            <p:cNvPicPr/>
            <p:nvPr/>
          </p:nvPicPr>
          <p:blipFill>
            <a:blip r:embed="rId38" cstate="print"/>
            <a:stretch>
              <a:fillRect/>
            </a:stretch>
          </p:blipFill>
          <p:spPr>
            <a:xfrm>
              <a:off x="6078664" y="986599"/>
              <a:ext cx="146398" cy="180117"/>
            </a:xfrm>
            <a:prstGeom prst="rect">
              <a:avLst/>
            </a:prstGeom>
          </p:spPr>
        </p:pic>
        <p:pic>
          <p:nvPicPr>
            <p:cNvPr id="49" name="object 49"/>
            <p:cNvPicPr/>
            <p:nvPr/>
          </p:nvPicPr>
          <p:blipFill>
            <a:blip r:embed="rId39" cstate="print"/>
            <a:stretch>
              <a:fillRect/>
            </a:stretch>
          </p:blipFill>
          <p:spPr>
            <a:xfrm>
              <a:off x="6260115" y="997267"/>
              <a:ext cx="119062" cy="166401"/>
            </a:xfrm>
            <a:prstGeom prst="rect">
              <a:avLst/>
            </a:prstGeom>
          </p:spPr>
        </p:pic>
        <p:pic>
          <p:nvPicPr>
            <p:cNvPr id="50" name="object 50"/>
            <p:cNvPicPr/>
            <p:nvPr/>
          </p:nvPicPr>
          <p:blipFill>
            <a:blip r:embed="rId40" cstate="print"/>
            <a:stretch>
              <a:fillRect/>
            </a:stretch>
          </p:blipFill>
          <p:spPr>
            <a:xfrm>
              <a:off x="6412706" y="1039939"/>
              <a:ext cx="96107" cy="126777"/>
            </a:xfrm>
            <a:prstGeom prst="rect">
              <a:avLst/>
            </a:prstGeom>
          </p:spPr>
        </p:pic>
        <p:sp>
          <p:nvSpPr>
            <p:cNvPr id="51" name="object 51"/>
            <p:cNvSpPr/>
            <p:nvPr/>
          </p:nvSpPr>
          <p:spPr>
            <a:xfrm>
              <a:off x="6546913" y="986599"/>
              <a:ext cx="22860" cy="177165"/>
            </a:xfrm>
            <a:custGeom>
              <a:avLst/>
              <a:gdLst/>
              <a:ahLst/>
              <a:cxnLst/>
              <a:rect l="l" t="t" r="r" b="b"/>
              <a:pathLst>
                <a:path w="22859" h="177165">
                  <a:moveTo>
                    <a:pt x="18288" y="24384"/>
                  </a:moveTo>
                  <a:lnTo>
                    <a:pt x="4572" y="24384"/>
                  </a:lnTo>
                  <a:lnTo>
                    <a:pt x="3048" y="22860"/>
                  </a:lnTo>
                  <a:lnTo>
                    <a:pt x="1524" y="19812"/>
                  </a:lnTo>
                  <a:lnTo>
                    <a:pt x="0" y="18288"/>
                  </a:lnTo>
                  <a:lnTo>
                    <a:pt x="0" y="7620"/>
                  </a:lnTo>
                  <a:lnTo>
                    <a:pt x="1524" y="6096"/>
                  </a:lnTo>
                  <a:lnTo>
                    <a:pt x="3048" y="3048"/>
                  </a:lnTo>
                  <a:lnTo>
                    <a:pt x="4572" y="1524"/>
                  </a:lnTo>
                  <a:lnTo>
                    <a:pt x="7620" y="0"/>
                  </a:lnTo>
                  <a:lnTo>
                    <a:pt x="15240" y="0"/>
                  </a:lnTo>
                  <a:lnTo>
                    <a:pt x="18288" y="1524"/>
                  </a:lnTo>
                  <a:lnTo>
                    <a:pt x="22860" y="6096"/>
                  </a:lnTo>
                  <a:lnTo>
                    <a:pt x="22860" y="19812"/>
                  </a:lnTo>
                  <a:lnTo>
                    <a:pt x="18288" y="24384"/>
                  </a:lnTo>
                  <a:close/>
                </a:path>
                <a:path w="22859" h="177165">
                  <a:moveTo>
                    <a:pt x="21336" y="177069"/>
                  </a:moveTo>
                  <a:lnTo>
                    <a:pt x="1524" y="177069"/>
                  </a:lnTo>
                  <a:lnTo>
                    <a:pt x="1524" y="53340"/>
                  </a:lnTo>
                  <a:lnTo>
                    <a:pt x="21336" y="53340"/>
                  </a:lnTo>
                  <a:lnTo>
                    <a:pt x="21336" y="177069"/>
                  </a:lnTo>
                  <a:close/>
                </a:path>
              </a:pathLst>
            </a:custGeom>
            <a:solidFill>
              <a:srgbClr val="FFFFFF"/>
            </a:solidFill>
          </p:spPr>
          <p:txBody>
            <a:bodyPr wrap="square" lIns="0" tIns="0" rIns="0" bIns="0" rtlCol="0"/>
            <a:lstStyle/>
            <a:p>
              <a:endParaRPr/>
            </a:p>
          </p:txBody>
        </p:sp>
        <p:pic>
          <p:nvPicPr>
            <p:cNvPr id="52" name="object 52"/>
            <p:cNvPicPr/>
            <p:nvPr/>
          </p:nvPicPr>
          <p:blipFill>
            <a:blip r:embed="rId41" cstate="print"/>
            <a:stretch>
              <a:fillRect/>
            </a:stretch>
          </p:blipFill>
          <p:spPr>
            <a:xfrm>
              <a:off x="6607968" y="986599"/>
              <a:ext cx="163163" cy="180117"/>
            </a:xfrm>
            <a:prstGeom prst="rect">
              <a:avLst/>
            </a:prstGeom>
          </p:spPr>
        </p:pic>
        <p:pic>
          <p:nvPicPr>
            <p:cNvPr id="53" name="object 53"/>
            <p:cNvPicPr/>
            <p:nvPr/>
          </p:nvPicPr>
          <p:blipFill>
            <a:blip r:embed="rId42" cstate="print"/>
            <a:stretch>
              <a:fillRect/>
            </a:stretch>
          </p:blipFill>
          <p:spPr>
            <a:xfrm>
              <a:off x="6853523" y="986599"/>
              <a:ext cx="190690" cy="180117"/>
            </a:xfrm>
            <a:prstGeom prst="rect">
              <a:avLst/>
            </a:prstGeom>
          </p:spPr>
        </p:pic>
        <p:sp>
          <p:nvSpPr>
            <p:cNvPr id="54" name="object 54"/>
            <p:cNvSpPr/>
            <p:nvPr/>
          </p:nvSpPr>
          <p:spPr>
            <a:xfrm>
              <a:off x="7076217" y="1039939"/>
              <a:ext cx="62865" cy="123825"/>
            </a:xfrm>
            <a:custGeom>
              <a:avLst/>
              <a:gdLst/>
              <a:ahLst/>
              <a:cxnLst/>
              <a:rect l="l" t="t" r="r" b="b"/>
              <a:pathLst>
                <a:path w="62865" h="123825">
                  <a:moveTo>
                    <a:pt x="18383" y="123729"/>
                  </a:moveTo>
                  <a:lnTo>
                    <a:pt x="0" y="123729"/>
                  </a:lnTo>
                  <a:lnTo>
                    <a:pt x="0" y="0"/>
                  </a:lnTo>
                  <a:lnTo>
                    <a:pt x="18383" y="0"/>
                  </a:lnTo>
                  <a:lnTo>
                    <a:pt x="18383" y="22955"/>
                  </a:lnTo>
                  <a:lnTo>
                    <a:pt x="19907" y="22955"/>
                  </a:lnTo>
                  <a:lnTo>
                    <a:pt x="21431" y="16859"/>
                  </a:lnTo>
                  <a:lnTo>
                    <a:pt x="26003" y="12287"/>
                  </a:lnTo>
                  <a:lnTo>
                    <a:pt x="38195" y="3143"/>
                  </a:lnTo>
                  <a:lnTo>
                    <a:pt x="45815" y="0"/>
                  </a:lnTo>
                  <a:lnTo>
                    <a:pt x="62579" y="0"/>
                  </a:lnTo>
                  <a:lnTo>
                    <a:pt x="62579" y="19907"/>
                  </a:lnTo>
                  <a:lnTo>
                    <a:pt x="41243" y="19907"/>
                  </a:lnTo>
                  <a:lnTo>
                    <a:pt x="33623" y="21431"/>
                  </a:lnTo>
                  <a:lnTo>
                    <a:pt x="27527" y="26003"/>
                  </a:lnTo>
                  <a:lnTo>
                    <a:pt x="21431" y="29051"/>
                  </a:lnTo>
                  <a:lnTo>
                    <a:pt x="18383" y="33623"/>
                  </a:lnTo>
                  <a:lnTo>
                    <a:pt x="18383" y="123729"/>
                  </a:lnTo>
                  <a:close/>
                </a:path>
              </a:pathLst>
            </a:custGeom>
            <a:solidFill>
              <a:srgbClr val="FFFFFF"/>
            </a:solidFill>
          </p:spPr>
          <p:txBody>
            <a:bodyPr wrap="square" lIns="0" tIns="0" rIns="0" bIns="0" rtlCol="0"/>
            <a:lstStyle/>
            <a:p>
              <a:endParaRPr/>
            </a:p>
          </p:txBody>
        </p:sp>
        <p:pic>
          <p:nvPicPr>
            <p:cNvPr id="55" name="object 55"/>
            <p:cNvPicPr/>
            <p:nvPr/>
          </p:nvPicPr>
          <p:blipFill>
            <a:blip r:embed="rId43" cstate="print"/>
            <a:stretch>
              <a:fillRect/>
            </a:stretch>
          </p:blipFill>
          <p:spPr>
            <a:xfrm>
              <a:off x="7204424" y="986599"/>
              <a:ext cx="263842" cy="180117"/>
            </a:xfrm>
            <a:prstGeom prst="rect">
              <a:avLst/>
            </a:prstGeom>
          </p:spPr>
        </p:pic>
        <p:pic>
          <p:nvPicPr>
            <p:cNvPr id="56" name="object 56"/>
            <p:cNvPicPr/>
            <p:nvPr/>
          </p:nvPicPr>
          <p:blipFill>
            <a:blip r:embed="rId44" cstate="print"/>
            <a:stretch>
              <a:fillRect/>
            </a:stretch>
          </p:blipFill>
          <p:spPr>
            <a:xfrm>
              <a:off x="7507986" y="1039939"/>
              <a:ext cx="96011" cy="126777"/>
            </a:xfrm>
            <a:prstGeom prst="rect">
              <a:avLst/>
            </a:prstGeom>
          </p:spPr>
        </p:pic>
        <p:pic>
          <p:nvPicPr>
            <p:cNvPr id="57" name="object 57"/>
            <p:cNvPicPr/>
            <p:nvPr/>
          </p:nvPicPr>
          <p:blipFill>
            <a:blip r:embed="rId45" cstate="print"/>
            <a:stretch>
              <a:fillRect/>
            </a:stretch>
          </p:blipFill>
          <p:spPr>
            <a:xfrm>
              <a:off x="7643717" y="986599"/>
              <a:ext cx="115919" cy="177069"/>
            </a:xfrm>
            <a:prstGeom prst="rect">
              <a:avLst/>
            </a:prstGeom>
          </p:spPr>
        </p:pic>
        <p:pic>
          <p:nvPicPr>
            <p:cNvPr id="58" name="object 58"/>
            <p:cNvPicPr/>
            <p:nvPr/>
          </p:nvPicPr>
          <p:blipFill>
            <a:blip r:embed="rId46" cstate="print"/>
            <a:stretch>
              <a:fillRect/>
            </a:stretch>
          </p:blipFill>
          <p:spPr>
            <a:xfrm>
              <a:off x="7849647" y="996950"/>
              <a:ext cx="213550" cy="169767"/>
            </a:xfrm>
            <a:prstGeom prst="rect">
              <a:avLst/>
            </a:prstGeom>
          </p:spPr>
        </p:pic>
        <p:pic>
          <p:nvPicPr>
            <p:cNvPr id="59" name="object 59"/>
            <p:cNvPicPr/>
            <p:nvPr/>
          </p:nvPicPr>
          <p:blipFill>
            <a:blip r:embed="rId47" cstate="print"/>
            <a:stretch>
              <a:fillRect/>
            </a:stretch>
          </p:blipFill>
          <p:spPr>
            <a:xfrm>
              <a:off x="8084533" y="1036891"/>
              <a:ext cx="109823" cy="129825"/>
            </a:xfrm>
            <a:prstGeom prst="rect">
              <a:avLst/>
            </a:prstGeom>
          </p:spPr>
        </p:pic>
        <p:sp>
          <p:nvSpPr>
            <p:cNvPr id="60" name="object 60"/>
            <p:cNvSpPr/>
            <p:nvPr/>
          </p:nvSpPr>
          <p:spPr>
            <a:xfrm>
              <a:off x="8221789" y="1039939"/>
              <a:ext cx="62865" cy="123825"/>
            </a:xfrm>
            <a:custGeom>
              <a:avLst/>
              <a:gdLst/>
              <a:ahLst/>
              <a:cxnLst/>
              <a:rect l="l" t="t" r="r" b="b"/>
              <a:pathLst>
                <a:path w="62865" h="123825">
                  <a:moveTo>
                    <a:pt x="18383" y="123729"/>
                  </a:moveTo>
                  <a:lnTo>
                    <a:pt x="0" y="123729"/>
                  </a:lnTo>
                  <a:lnTo>
                    <a:pt x="0" y="0"/>
                  </a:lnTo>
                  <a:lnTo>
                    <a:pt x="18383" y="0"/>
                  </a:lnTo>
                  <a:lnTo>
                    <a:pt x="18383" y="22955"/>
                  </a:lnTo>
                  <a:lnTo>
                    <a:pt x="19907" y="22955"/>
                  </a:lnTo>
                  <a:lnTo>
                    <a:pt x="21431" y="16859"/>
                  </a:lnTo>
                  <a:lnTo>
                    <a:pt x="26003" y="12287"/>
                  </a:lnTo>
                  <a:lnTo>
                    <a:pt x="32099" y="7715"/>
                  </a:lnTo>
                  <a:lnTo>
                    <a:pt x="36671" y="3143"/>
                  </a:lnTo>
                  <a:lnTo>
                    <a:pt x="44291" y="0"/>
                  </a:lnTo>
                  <a:lnTo>
                    <a:pt x="62579" y="0"/>
                  </a:lnTo>
                  <a:lnTo>
                    <a:pt x="62579" y="19907"/>
                  </a:lnTo>
                  <a:lnTo>
                    <a:pt x="41243" y="19907"/>
                  </a:lnTo>
                  <a:lnTo>
                    <a:pt x="32099" y="21431"/>
                  </a:lnTo>
                  <a:lnTo>
                    <a:pt x="27527" y="26003"/>
                  </a:lnTo>
                  <a:lnTo>
                    <a:pt x="21431" y="29051"/>
                  </a:lnTo>
                  <a:lnTo>
                    <a:pt x="18383" y="33623"/>
                  </a:lnTo>
                  <a:lnTo>
                    <a:pt x="18383" y="123729"/>
                  </a:lnTo>
                  <a:close/>
                </a:path>
              </a:pathLst>
            </a:custGeom>
            <a:solidFill>
              <a:srgbClr val="FFFFFF"/>
            </a:solidFill>
          </p:spPr>
          <p:txBody>
            <a:bodyPr wrap="square" lIns="0" tIns="0" rIns="0" bIns="0" rtlCol="0"/>
            <a:lstStyle/>
            <a:p>
              <a:endParaRPr/>
            </a:p>
          </p:txBody>
        </p:sp>
        <p:pic>
          <p:nvPicPr>
            <p:cNvPr id="61" name="object 61"/>
            <p:cNvPicPr/>
            <p:nvPr/>
          </p:nvPicPr>
          <p:blipFill>
            <a:blip r:embed="rId48" cstate="print"/>
            <a:stretch>
              <a:fillRect/>
            </a:stretch>
          </p:blipFill>
          <p:spPr>
            <a:xfrm>
              <a:off x="8308752" y="1036891"/>
              <a:ext cx="94583" cy="126777"/>
            </a:xfrm>
            <a:prstGeom prst="rect">
              <a:avLst/>
            </a:prstGeom>
          </p:spPr>
        </p:pic>
        <p:pic>
          <p:nvPicPr>
            <p:cNvPr id="62" name="object 62"/>
            <p:cNvPicPr/>
            <p:nvPr/>
          </p:nvPicPr>
          <p:blipFill>
            <a:blip r:embed="rId49" cstate="print"/>
            <a:stretch>
              <a:fillRect/>
            </a:stretch>
          </p:blipFill>
          <p:spPr>
            <a:xfrm>
              <a:off x="8433911" y="1036891"/>
              <a:ext cx="108299" cy="129825"/>
            </a:xfrm>
            <a:prstGeom prst="rect">
              <a:avLst/>
            </a:prstGeom>
          </p:spPr>
        </p:pic>
        <p:pic>
          <p:nvPicPr>
            <p:cNvPr id="63" name="object 63"/>
            <p:cNvPicPr/>
            <p:nvPr/>
          </p:nvPicPr>
          <p:blipFill>
            <a:blip r:embed="rId50" cstate="print"/>
            <a:stretch>
              <a:fillRect/>
            </a:stretch>
          </p:blipFill>
          <p:spPr>
            <a:xfrm>
              <a:off x="8574214" y="1036891"/>
              <a:ext cx="169259" cy="129825"/>
            </a:xfrm>
            <a:prstGeom prst="rect">
              <a:avLst/>
            </a:prstGeom>
          </p:spPr>
        </p:pic>
        <p:sp>
          <p:nvSpPr>
            <p:cNvPr id="64" name="object 64"/>
            <p:cNvSpPr/>
            <p:nvPr/>
          </p:nvSpPr>
          <p:spPr>
            <a:xfrm>
              <a:off x="8828531" y="1078991"/>
              <a:ext cx="62865" cy="22860"/>
            </a:xfrm>
            <a:custGeom>
              <a:avLst/>
              <a:gdLst/>
              <a:ahLst/>
              <a:cxnLst/>
              <a:rect l="l" t="t" r="r" b="b"/>
              <a:pathLst>
                <a:path w="62865" h="22859">
                  <a:moveTo>
                    <a:pt x="62483" y="22860"/>
                  </a:moveTo>
                  <a:lnTo>
                    <a:pt x="0" y="22860"/>
                  </a:lnTo>
                  <a:lnTo>
                    <a:pt x="0" y="0"/>
                  </a:lnTo>
                  <a:lnTo>
                    <a:pt x="62483" y="0"/>
                  </a:lnTo>
                  <a:lnTo>
                    <a:pt x="62483" y="22860"/>
                  </a:lnTo>
                  <a:close/>
                </a:path>
              </a:pathLst>
            </a:custGeom>
            <a:solidFill>
              <a:srgbClr val="FFFFFF"/>
            </a:solidFill>
          </p:spPr>
          <p:txBody>
            <a:bodyPr wrap="square" lIns="0" tIns="0" rIns="0" bIns="0" rtlCol="0"/>
            <a:lstStyle/>
            <a:p>
              <a:endParaRPr/>
            </a:p>
          </p:txBody>
        </p:sp>
        <p:pic>
          <p:nvPicPr>
            <p:cNvPr id="65" name="object 65"/>
            <p:cNvPicPr/>
            <p:nvPr/>
          </p:nvPicPr>
          <p:blipFill>
            <a:blip r:embed="rId51" cstate="print"/>
            <a:stretch>
              <a:fillRect/>
            </a:stretch>
          </p:blipFill>
          <p:spPr>
            <a:xfrm>
              <a:off x="8986075" y="997267"/>
              <a:ext cx="123539" cy="166401"/>
            </a:xfrm>
            <a:prstGeom prst="rect">
              <a:avLst/>
            </a:prstGeom>
          </p:spPr>
        </p:pic>
        <p:pic>
          <p:nvPicPr>
            <p:cNvPr id="66" name="object 66"/>
            <p:cNvPicPr/>
            <p:nvPr/>
          </p:nvPicPr>
          <p:blipFill>
            <a:blip r:embed="rId52" cstate="print"/>
            <a:stretch>
              <a:fillRect/>
            </a:stretch>
          </p:blipFill>
          <p:spPr>
            <a:xfrm>
              <a:off x="9132474" y="1006411"/>
              <a:ext cx="190690" cy="160305"/>
            </a:xfrm>
            <a:prstGeom prst="rect">
              <a:avLst/>
            </a:prstGeom>
          </p:spPr>
        </p:pic>
        <p:pic>
          <p:nvPicPr>
            <p:cNvPr id="67" name="object 67"/>
            <p:cNvPicPr/>
            <p:nvPr/>
          </p:nvPicPr>
          <p:blipFill>
            <a:blip r:embed="rId53" cstate="print"/>
            <a:stretch>
              <a:fillRect/>
            </a:stretch>
          </p:blipFill>
          <p:spPr>
            <a:xfrm>
              <a:off x="9342977" y="1036891"/>
              <a:ext cx="109823" cy="129825"/>
            </a:xfrm>
            <a:prstGeom prst="rect">
              <a:avLst/>
            </a:prstGeom>
          </p:spPr>
        </p:pic>
        <p:pic>
          <p:nvPicPr>
            <p:cNvPr id="68" name="object 68"/>
            <p:cNvPicPr/>
            <p:nvPr/>
          </p:nvPicPr>
          <p:blipFill>
            <a:blip r:embed="rId54" cstate="print"/>
            <a:stretch>
              <a:fillRect/>
            </a:stretch>
          </p:blipFill>
          <p:spPr>
            <a:xfrm>
              <a:off x="9521475" y="997267"/>
              <a:ext cx="141827" cy="166401"/>
            </a:xfrm>
            <a:prstGeom prst="rect">
              <a:avLst/>
            </a:prstGeom>
          </p:spPr>
        </p:pic>
        <p:pic>
          <p:nvPicPr>
            <p:cNvPr id="69" name="object 69"/>
            <p:cNvPicPr/>
            <p:nvPr/>
          </p:nvPicPr>
          <p:blipFill>
            <a:blip r:embed="rId55" cstate="print"/>
            <a:stretch>
              <a:fillRect/>
            </a:stretch>
          </p:blipFill>
          <p:spPr>
            <a:xfrm>
              <a:off x="9687782" y="1036891"/>
              <a:ext cx="96107" cy="126777"/>
            </a:xfrm>
            <a:prstGeom prst="rect">
              <a:avLst/>
            </a:prstGeom>
          </p:spPr>
        </p:pic>
        <p:pic>
          <p:nvPicPr>
            <p:cNvPr id="70" name="object 70"/>
            <p:cNvPicPr/>
            <p:nvPr/>
          </p:nvPicPr>
          <p:blipFill>
            <a:blip r:embed="rId56" cstate="print"/>
            <a:stretch>
              <a:fillRect/>
            </a:stretch>
          </p:blipFill>
          <p:spPr>
            <a:xfrm>
              <a:off x="9812845" y="1036891"/>
              <a:ext cx="109823" cy="129825"/>
            </a:xfrm>
            <a:prstGeom prst="rect">
              <a:avLst/>
            </a:prstGeom>
          </p:spPr>
        </p:pic>
        <p:pic>
          <p:nvPicPr>
            <p:cNvPr id="71" name="object 71"/>
            <p:cNvPicPr/>
            <p:nvPr/>
          </p:nvPicPr>
          <p:blipFill>
            <a:blip r:embed="rId57" cstate="print"/>
            <a:stretch>
              <a:fillRect/>
            </a:stretch>
          </p:blipFill>
          <p:spPr>
            <a:xfrm>
              <a:off x="9950100" y="986599"/>
              <a:ext cx="233363" cy="224313"/>
            </a:xfrm>
            <a:prstGeom prst="rect">
              <a:avLst/>
            </a:prstGeom>
          </p:spPr>
        </p:pic>
        <p:sp>
          <p:nvSpPr>
            <p:cNvPr id="72" name="object 72"/>
            <p:cNvSpPr/>
            <p:nvPr/>
          </p:nvSpPr>
          <p:spPr>
            <a:xfrm>
              <a:off x="10212514" y="986599"/>
              <a:ext cx="22860" cy="177165"/>
            </a:xfrm>
            <a:custGeom>
              <a:avLst/>
              <a:gdLst/>
              <a:ahLst/>
              <a:cxnLst/>
              <a:rect l="l" t="t" r="r" b="b"/>
              <a:pathLst>
                <a:path w="22859" h="177165">
                  <a:moveTo>
                    <a:pt x="18288" y="24384"/>
                  </a:moveTo>
                  <a:lnTo>
                    <a:pt x="4572" y="24384"/>
                  </a:lnTo>
                  <a:lnTo>
                    <a:pt x="3048" y="22860"/>
                  </a:lnTo>
                  <a:lnTo>
                    <a:pt x="1524" y="19812"/>
                  </a:lnTo>
                  <a:lnTo>
                    <a:pt x="0" y="18288"/>
                  </a:lnTo>
                  <a:lnTo>
                    <a:pt x="0" y="6096"/>
                  </a:lnTo>
                  <a:lnTo>
                    <a:pt x="4572" y="1524"/>
                  </a:lnTo>
                  <a:lnTo>
                    <a:pt x="7620" y="0"/>
                  </a:lnTo>
                  <a:lnTo>
                    <a:pt x="15240" y="0"/>
                  </a:lnTo>
                  <a:lnTo>
                    <a:pt x="18288" y="1524"/>
                  </a:lnTo>
                  <a:lnTo>
                    <a:pt x="22860" y="6096"/>
                  </a:lnTo>
                  <a:lnTo>
                    <a:pt x="22860" y="19812"/>
                  </a:lnTo>
                  <a:lnTo>
                    <a:pt x="18288" y="24384"/>
                  </a:lnTo>
                  <a:close/>
                </a:path>
                <a:path w="22859" h="177165">
                  <a:moveTo>
                    <a:pt x="21336" y="177069"/>
                  </a:moveTo>
                  <a:lnTo>
                    <a:pt x="1524" y="177069"/>
                  </a:lnTo>
                  <a:lnTo>
                    <a:pt x="1524" y="53340"/>
                  </a:lnTo>
                  <a:lnTo>
                    <a:pt x="21336" y="53340"/>
                  </a:lnTo>
                  <a:lnTo>
                    <a:pt x="21336" y="177069"/>
                  </a:lnTo>
                  <a:close/>
                </a:path>
              </a:pathLst>
            </a:custGeom>
            <a:solidFill>
              <a:srgbClr val="FFFFFF"/>
            </a:solidFill>
          </p:spPr>
          <p:txBody>
            <a:bodyPr wrap="square" lIns="0" tIns="0" rIns="0" bIns="0" rtlCol="0"/>
            <a:lstStyle/>
            <a:p>
              <a:endParaRPr/>
            </a:p>
          </p:txBody>
        </p:sp>
        <p:pic>
          <p:nvPicPr>
            <p:cNvPr id="73" name="object 73"/>
            <p:cNvPicPr/>
            <p:nvPr/>
          </p:nvPicPr>
          <p:blipFill>
            <a:blip r:embed="rId58" cstate="print"/>
            <a:stretch>
              <a:fillRect/>
            </a:stretch>
          </p:blipFill>
          <p:spPr>
            <a:xfrm>
              <a:off x="10264330" y="1036891"/>
              <a:ext cx="210501" cy="129825"/>
            </a:xfrm>
            <a:prstGeom prst="rect">
              <a:avLst/>
            </a:prstGeom>
          </p:spPr>
        </p:pic>
        <p:sp>
          <p:nvSpPr>
            <p:cNvPr id="74" name="object 74"/>
            <p:cNvSpPr/>
            <p:nvPr/>
          </p:nvSpPr>
          <p:spPr>
            <a:xfrm>
              <a:off x="6095" y="3169919"/>
              <a:ext cx="10686415" cy="2429510"/>
            </a:xfrm>
            <a:custGeom>
              <a:avLst/>
              <a:gdLst/>
              <a:ahLst/>
              <a:cxnLst/>
              <a:rect l="l" t="t" r="r" b="b"/>
              <a:pathLst>
                <a:path w="10686415" h="2429510">
                  <a:moveTo>
                    <a:pt x="10686288" y="2429256"/>
                  </a:moveTo>
                  <a:lnTo>
                    <a:pt x="0" y="2429256"/>
                  </a:lnTo>
                  <a:lnTo>
                    <a:pt x="0" y="0"/>
                  </a:lnTo>
                  <a:lnTo>
                    <a:pt x="10686288" y="0"/>
                  </a:lnTo>
                  <a:lnTo>
                    <a:pt x="10686288" y="2429256"/>
                  </a:lnTo>
                  <a:close/>
                </a:path>
              </a:pathLst>
            </a:custGeom>
            <a:solidFill>
              <a:srgbClr val="FFFFFF"/>
            </a:solidFill>
          </p:spPr>
          <p:txBody>
            <a:bodyPr wrap="square" lIns="0" tIns="0" rIns="0" bIns="0" rtlCol="0"/>
            <a:lstStyle/>
            <a:p>
              <a:endParaRPr/>
            </a:p>
          </p:txBody>
        </p:sp>
        <p:sp>
          <p:nvSpPr>
            <p:cNvPr id="75" name="object 75"/>
            <p:cNvSpPr/>
            <p:nvPr/>
          </p:nvSpPr>
          <p:spPr>
            <a:xfrm>
              <a:off x="6096" y="3164771"/>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FFFFFF"/>
            </a:solidFill>
          </p:spPr>
          <p:txBody>
            <a:bodyPr wrap="square" lIns="0" tIns="0" rIns="0" bIns="0" rtlCol="0"/>
            <a:lstStyle/>
            <a:p>
              <a:endParaRPr/>
            </a:p>
          </p:txBody>
        </p:sp>
        <p:pic>
          <p:nvPicPr>
            <p:cNvPr id="76" name="object 76"/>
            <p:cNvPicPr/>
            <p:nvPr/>
          </p:nvPicPr>
          <p:blipFill>
            <a:blip r:embed="rId59" cstate="print"/>
            <a:stretch>
              <a:fillRect/>
            </a:stretch>
          </p:blipFill>
          <p:spPr>
            <a:xfrm>
              <a:off x="4264913" y="3868483"/>
              <a:ext cx="120491" cy="164877"/>
            </a:xfrm>
            <a:prstGeom prst="rect">
              <a:avLst/>
            </a:prstGeom>
          </p:spPr>
        </p:pic>
        <p:pic>
          <p:nvPicPr>
            <p:cNvPr id="77" name="object 77"/>
            <p:cNvPicPr/>
            <p:nvPr/>
          </p:nvPicPr>
          <p:blipFill>
            <a:blip r:embed="rId60" cstate="print"/>
            <a:stretch>
              <a:fillRect/>
            </a:stretch>
          </p:blipFill>
          <p:spPr>
            <a:xfrm>
              <a:off x="4409884" y="3856291"/>
              <a:ext cx="253174" cy="224409"/>
            </a:xfrm>
            <a:prstGeom prst="rect">
              <a:avLst/>
            </a:prstGeom>
          </p:spPr>
        </p:pic>
        <p:pic>
          <p:nvPicPr>
            <p:cNvPr id="78" name="object 78"/>
            <p:cNvPicPr/>
            <p:nvPr/>
          </p:nvPicPr>
          <p:blipFill>
            <a:blip r:embed="rId61" cstate="print"/>
            <a:stretch>
              <a:fillRect/>
            </a:stretch>
          </p:blipFill>
          <p:spPr>
            <a:xfrm>
              <a:off x="4688966" y="3906678"/>
              <a:ext cx="111347" cy="129730"/>
            </a:xfrm>
            <a:prstGeom prst="rect">
              <a:avLst/>
            </a:prstGeom>
          </p:spPr>
        </p:pic>
        <p:pic>
          <p:nvPicPr>
            <p:cNvPr id="79" name="object 79"/>
            <p:cNvPicPr/>
            <p:nvPr/>
          </p:nvPicPr>
          <p:blipFill>
            <a:blip r:embed="rId62" cstate="print"/>
            <a:stretch>
              <a:fillRect/>
            </a:stretch>
          </p:blipFill>
          <p:spPr>
            <a:xfrm>
              <a:off x="4821793" y="3876103"/>
              <a:ext cx="187499" cy="160305"/>
            </a:xfrm>
            <a:prstGeom prst="rect">
              <a:avLst/>
            </a:prstGeom>
          </p:spPr>
        </p:pic>
        <p:pic>
          <p:nvPicPr>
            <p:cNvPr id="80" name="object 80"/>
            <p:cNvPicPr/>
            <p:nvPr/>
          </p:nvPicPr>
          <p:blipFill>
            <a:blip r:embed="rId63" cstate="print"/>
            <a:stretch>
              <a:fillRect/>
            </a:stretch>
          </p:blipFill>
          <p:spPr>
            <a:xfrm>
              <a:off x="5094731" y="3868483"/>
              <a:ext cx="129635" cy="164877"/>
            </a:xfrm>
            <a:prstGeom prst="rect">
              <a:avLst/>
            </a:prstGeom>
          </p:spPr>
        </p:pic>
        <p:pic>
          <p:nvPicPr>
            <p:cNvPr id="81" name="object 81"/>
            <p:cNvPicPr/>
            <p:nvPr/>
          </p:nvPicPr>
          <p:blipFill>
            <a:blip r:embed="rId64" cstate="print"/>
            <a:stretch>
              <a:fillRect/>
            </a:stretch>
          </p:blipFill>
          <p:spPr>
            <a:xfrm>
              <a:off x="5253418" y="3906678"/>
              <a:ext cx="114395" cy="129730"/>
            </a:xfrm>
            <a:prstGeom prst="rect">
              <a:avLst/>
            </a:prstGeom>
          </p:spPr>
        </p:pic>
        <p:pic>
          <p:nvPicPr>
            <p:cNvPr id="82" name="object 82"/>
            <p:cNvPicPr/>
            <p:nvPr/>
          </p:nvPicPr>
          <p:blipFill>
            <a:blip r:embed="rId65" cstate="print"/>
            <a:stretch>
              <a:fillRect/>
            </a:stretch>
          </p:blipFill>
          <p:spPr>
            <a:xfrm>
              <a:off x="5595080" y="3906678"/>
              <a:ext cx="111347" cy="129730"/>
            </a:xfrm>
            <a:prstGeom prst="rect">
              <a:avLst/>
            </a:prstGeom>
          </p:spPr>
        </p:pic>
        <p:pic>
          <p:nvPicPr>
            <p:cNvPr id="83" name="object 83"/>
            <p:cNvPicPr/>
            <p:nvPr/>
          </p:nvPicPr>
          <p:blipFill>
            <a:blip r:embed="rId66" cstate="print"/>
            <a:stretch>
              <a:fillRect/>
            </a:stretch>
          </p:blipFill>
          <p:spPr>
            <a:xfrm>
              <a:off x="5393721" y="3906678"/>
              <a:ext cx="173926" cy="126682"/>
            </a:xfrm>
            <a:prstGeom prst="rect">
              <a:avLst/>
            </a:prstGeom>
          </p:spPr>
        </p:pic>
        <p:sp>
          <p:nvSpPr>
            <p:cNvPr id="84" name="object 84"/>
            <p:cNvSpPr/>
            <p:nvPr/>
          </p:nvSpPr>
          <p:spPr>
            <a:xfrm>
              <a:off x="6402038" y="3906678"/>
              <a:ext cx="35560" cy="130175"/>
            </a:xfrm>
            <a:custGeom>
              <a:avLst/>
              <a:gdLst/>
              <a:ahLst/>
              <a:cxnLst/>
              <a:rect l="l" t="t" r="r" b="b"/>
              <a:pathLst>
                <a:path w="35560" h="130175">
                  <a:moveTo>
                    <a:pt x="24384" y="129730"/>
                  </a:moveTo>
                  <a:lnTo>
                    <a:pt x="12192" y="129730"/>
                  </a:lnTo>
                  <a:lnTo>
                    <a:pt x="7620" y="128206"/>
                  </a:lnTo>
                  <a:lnTo>
                    <a:pt x="1524" y="122110"/>
                  </a:lnTo>
                  <a:lnTo>
                    <a:pt x="0" y="117538"/>
                  </a:lnTo>
                  <a:lnTo>
                    <a:pt x="0" y="105251"/>
                  </a:lnTo>
                  <a:lnTo>
                    <a:pt x="1524" y="102203"/>
                  </a:lnTo>
                  <a:lnTo>
                    <a:pt x="7620" y="96107"/>
                  </a:lnTo>
                  <a:lnTo>
                    <a:pt x="12192" y="94583"/>
                  </a:lnTo>
                  <a:lnTo>
                    <a:pt x="24384" y="94583"/>
                  </a:lnTo>
                  <a:lnTo>
                    <a:pt x="27432" y="96107"/>
                  </a:lnTo>
                  <a:lnTo>
                    <a:pt x="33528" y="102203"/>
                  </a:lnTo>
                  <a:lnTo>
                    <a:pt x="35052" y="105251"/>
                  </a:lnTo>
                  <a:lnTo>
                    <a:pt x="35052" y="117538"/>
                  </a:lnTo>
                  <a:lnTo>
                    <a:pt x="33528" y="122110"/>
                  </a:lnTo>
                  <a:lnTo>
                    <a:pt x="30480" y="125158"/>
                  </a:lnTo>
                  <a:lnTo>
                    <a:pt x="28956" y="128206"/>
                  </a:lnTo>
                  <a:lnTo>
                    <a:pt x="24384" y="129730"/>
                  </a:lnTo>
                  <a:close/>
                </a:path>
                <a:path w="35560" h="130175">
                  <a:moveTo>
                    <a:pt x="24384" y="36576"/>
                  </a:moveTo>
                  <a:lnTo>
                    <a:pt x="12192" y="36576"/>
                  </a:lnTo>
                  <a:lnTo>
                    <a:pt x="7620" y="35052"/>
                  </a:lnTo>
                  <a:lnTo>
                    <a:pt x="1524" y="28956"/>
                  </a:lnTo>
                  <a:lnTo>
                    <a:pt x="0" y="24384"/>
                  </a:lnTo>
                  <a:lnTo>
                    <a:pt x="0" y="12192"/>
                  </a:lnTo>
                  <a:lnTo>
                    <a:pt x="1524" y="7620"/>
                  </a:lnTo>
                  <a:lnTo>
                    <a:pt x="7620" y="1524"/>
                  </a:lnTo>
                  <a:lnTo>
                    <a:pt x="12192" y="0"/>
                  </a:lnTo>
                  <a:lnTo>
                    <a:pt x="24384" y="0"/>
                  </a:lnTo>
                  <a:lnTo>
                    <a:pt x="27432" y="1524"/>
                  </a:lnTo>
                  <a:lnTo>
                    <a:pt x="33528" y="7620"/>
                  </a:lnTo>
                  <a:lnTo>
                    <a:pt x="35052" y="12192"/>
                  </a:lnTo>
                  <a:lnTo>
                    <a:pt x="35052" y="24384"/>
                  </a:lnTo>
                  <a:lnTo>
                    <a:pt x="33528" y="28956"/>
                  </a:lnTo>
                  <a:lnTo>
                    <a:pt x="30480" y="32004"/>
                  </a:lnTo>
                  <a:lnTo>
                    <a:pt x="28956" y="35052"/>
                  </a:lnTo>
                  <a:lnTo>
                    <a:pt x="24384" y="36576"/>
                  </a:lnTo>
                  <a:close/>
                </a:path>
              </a:pathLst>
            </a:custGeom>
            <a:solidFill>
              <a:srgbClr val="000000"/>
            </a:solidFill>
          </p:spPr>
          <p:txBody>
            <a:bodyPr wrap="square" lIns="0" tIns="0" rIns="0" bIns="0" rtlCol="0"/>
            <a:lstStyle/>
            <a:p>
              <a:endParaRPr/>
            </a:p>
          </p:txBody>
        </p:sp>
        <p:pic>
          <p:nvPicPr>
            <p:cNvPr id="85" name="object 85"/>
            <p:cNvPicPr/>
            <p:nvPr/>
          </p:nvPicPr>
          <p:blipFill>
            <a:blip r:embed="rId67" cstate="print"/>
            <a:stretch>
              <a:fillRect/>
            </a:stretch>
          </p:blipFill>
          <p:spPr>
            <a:xfrm>
              <a:off x="4264913" y="4156995"/>
              <a:ext cx="123539" cy="169449"/>
            </a:xfrm>
            <a:prstGeom prst="rect">
              <a:avLst/>
            </a:prstGeom>
          </p:spPr>
        </p:pic>
        <p:pic>
          <p:nvPicPr>
            <p:cNvPr id="86" name="object 86"/>
            <p:cNvPicPr/>
            <p:nvPr/>
          </p:nvPicPr>
          <p:blipFill>
            <a:blip r:embed="rId68" cstate="print"/>
            <a:stretch>
              <a:fillRect/>
            </a:stretch>
          </p:blipFill>
          <p:spPr>
            <a:xfrm>
              <a:off x="4426648" y="4196714"/>
              <a:ext cx="102203" cy="126682"/>
            </a:xfrm>
            <a:prstGeom prst="rect">
              <a:avLst/>
            </a:prstGeom>
          </p:spPr>
        </p:pic>
        <p:sp>
          <p:nvSpPr>
            <p:cNvPr id="87" name="object 87"/>
            <p:cNvSpPr/>
            <p:nvPr/>
          </p:nvSpPr>
          <p:spPr>
            <a:xfrm>
              <a:off x="4562379" y="4146327"/>
              <a:ext cx="30480" cy="177165"/>
            </a:xfrm>
            <a:custGeom>
              <a:avLst/>
              <a:gdLst/>
              <a:ahLst/>
              <a:cxnLst/>
              <a:rect l="l" t="t" r="r" b="b"/>
              <a:pathLst>
                <a:path w="30479" h="177164">
                  <a:moveTo>
                    <a:pt x="19812" y="32004"/>
                  </a:moveTo>
                  <a:lnTo>
                    <a:pt x="9144" y="32004"/>
                  </a:lnTo>
                  <a:lnTo>
                    <a:pt x="6096" y="30480"/>
                  </a:lnTo>
                  <a:lnTo>
                    <a:pt x="3048" y="27432"/>
                  </a:lnTo>
                  <a:lnTo>
                    <a:pt x="0" y="21336"/>
                  </a:lnTo>
                  <a:lnTo>
                    <a:pt x="0" y="9144"/>
                  </a:lnTo>
                  <a:lnTo>
                    <a:pt x="1524" y="6096"/>
                  </a:lnTo>
                  <a:lnTo>
                    <a:pt x="6096" y="1524"/>
                  </a:lnTo>
                  <a:lnTo>
                    <a:pt x="9144" y="0"/>
                  </a:lnTo>
                  <a:lnTo>
                    <a:pt x="19812" y="0"/>
                  </a:lnTo>
                  <a:lnTo>
                    <a:pt x="24384" y="1524"/>
                  </a:lnTo>
                  <a:lnTo>
                    <a:pt x="28956" y="6096"/>
                  </a:lnTo>
                  <a:lnTo>
                    <a:pt x="30480" y="9144"/>
                  </a:lnTo>
                  <a:lnTo>
                    <a:pt x="30480" y="21336"/>
                  </a:lnTo>
                  <a:lnTo>
                    <a:pt x="27432" y="27432"/>
                  </a:lnTo>
                  <a:lnTo>
                    <a:pt x="24384" y="30480"/>
                  </a:lnTo>
                  <a:lnTo>
                    <a:pt x="19812" y="32004"/>
                  </a:lnTo>
                  <a:close/>
                </a:path>
                <a:path w="30479" h="177164">
                  <a:moveTo>
                    <a:pt x="27432" y="177069"/>
                  </a:moveTo>
                  <a:lnTo>
                    <a:pt x="1524" y="177069"/>
                  </a:lnTo>
                  <a:lnTo>
                    <a:pt x="1524" y="53435"/>
                  </a:lnTo>
                  <a:lnTo>
                    <a:pt x="27432" y="53435"/>
                  </a:lnTo>
                  <a:lnTo>
                    <a:pt x="27432" y="177069"/>
                  </a:lnTo>
                  <a:close/>
                </a:path>
              </a:pathLst>
            </a:custGeom>
            <a:solidFill>
              <a:srgbClr val="000000"/>
            </a:solidFill>
          </p:spPr>
          <p:txBody>
            <a:bodyPr wrap="square" lIns="0" tIns="0" rIns="0" bIns="0" rtlCol="0"/>
            <a:lstStyle/>
            <a:p>
              <a:endParaRPr/>
            </a:p>
          </p:txBody>
        </p:sp>
        <p:pic>
          <p:nvPicPr>
            <p:cNvPr id="88" name="object 88"/>
            <p:cNvPicPr/>
            <p:nvPr/>
          </p:nvPicPr>
          <p:blipFill>
            <a:blip r:embed="rId69" cstate="print"/>
            <a:stretch>
              <a:fillRect/>
            </a:stretch>
          </p:blipFill>
          <p:spPr>
            <a:xfrm>
              <a:off x="4620387" y="4196714"/>
              <a:ext cx="111347" cy="173926"/>
            </a:xfrm>
            <a:prstGeom prst="rect">
              <a:avLst/>
            </a:prstGeom>
          </p:spPr>
        </p:pic>
        <p:pic>
          <p:nvPicPr>
            <p:cNvPr id="89" name="object 89"/>
            <p:cNvPicPr/>
            <p:nvPr/>
          </p:nvPicPr>
          <p:blipFill>
            <a:blip r:embed="rId70" cstate="print"/>
            <a:stretch>
              <a:fillRect/>
            </a:stretch>
          </p:blipFill>
          <p:spPr>
            <a:xfrm>
              <a:off x="4766786" y="4199762"/>
              <a:ext cx="102203" cy="126682"/>
            </a:xfrm>
            <a:prstGeom prst="rect">
              <a:avLst/>
            </a:prstGeom>
          </p:spPr>
        </p:pic>
        <p:pic>
          <p:nvPicPr>
            <p:cNvPr id="90" name="object 90"/>
            <p:cNvPicPr/>
            <p:nvPr/>
          </p:nvPicPr>
          <p:blipFill>
            <a:blip r:embed="rId71" cstate="print"/>
            <a:stretch>
              <a:fillRect/>
            </a:stretch>
          </p:blipFill>
          <p:spPr>
            <a:xfrm>
              <a:off x="4897945" y="4196714"/>
              <a:ext cx="111347" cy="129730"/>
            </a:xfrm>
            <a:prstGeom prst="rect">
              <a:avLst/>
            </a:prstGeom>
          </p:spPr>
        </p:pic>
        <p:sp>
          <p:nvSpPr>
            <p:cNvPr id="91" name="object 91"/>
            <p:cNvSpPr/>
            <p:nvPr/>
          </p:nvSpPr>
          <p:spPr>
            <a:xfrm>
              <a:off x="5088623" y="4157027"/>
              <a:ext cx="71755" cy="166370"/>
            </a:xfrm>
            <a:custGeom>
              <a:avLst/>
              <a:gdLst/>
              <a:ahLst/>
              <a:cxnLst/>
              <a:rect l="l" t="t" r="r" b="b"/>
              <a:pathLst>
                <a:path w="71754" h="166370">
                  <a:moveTo>
                    <a:pt x="71729" y="0"/>
                  </a:moveTo>
                  <a:lnTo>
                    <a:pt x="0" y="0"/>
                  </a:lnTo>
                  <a:lnTo>
                    <a:pt x="0" y="22860"/>
                  </a:lnTo>
                  <a:lnTo>
                    <a:pt x="22860" y="22860"/>
                  </a:lnTo>
                  <a:lnTo>
                    <a:pt x="22860" y="144780"/>
                  </a:lnTo>
                  <a:lnTo>
                    <a:pt x="0" y="144780"/>
                  </a:lnTo>
                  <a:lnTo>
                    <a:pt x="0" y="166370"/>
                  </a:lnTo>
                  <a:lnTo>
                    <a:pt x="71729" y="166370"/>
                  </a:lnTo>
                  <a:lnTo>
                    <a:pt x="71729" y="144780"/>
                  </a:lnTo>
                  <a:lnTo>
                    <a:pt x="48869" y="144780"/>
                  </a:lnTo>
                  <a:lnTo>
                    <a:pt x="48869" y="22860"/>
                  </a:lnTo>
                  <a:lnTo>
                    <a:pt x="71729" y="22860"/>
                  </a:lnTo>
                  <a:lnTo>
                    <a:pt x="71729" y="0"/>
                  </a:lnTo>
                  <a:close/>
                </a:path>
              </a:pathLst>
            </a:custGeom>
            <a:solidFill>
              <a:srgbClr val="000000"/>
            </a:solidFill>
          </p:spPr>
          <p:txBody>
            <a:bodyPr wrap="square" lIns="0" tIns="0" rIns="0" bIns="0" rtlCol="0"/>
            <a:lstStyle/>
            <a:p>
              <a:endParaRPr/>
            </a:p>
          </p:txBody>
        </p:sp>
        <p:pic>
          <p:nvPicPr>
            <p:cNvPr id="92" name="object 92"/>
            <p:cNvPicPr/>
            <p:nvPr/>
          </p:nvPicPr>
          <p:blipFill>
            <a:blip r:embed="rId72" cstate="print"/>
            <a:stretch>
              <a:fillRect/>
            </a:stretch>
          </p:blipFill>
          <p:spPr>
            <a:xfrm>
              <a:off x="5195411" y="4156995"/>
              <a:ext cx="128111" cy="166401"/>
            </a:xfrm>
            <a:prstGeom prst="rect">
              <a:avLst/>
            </a:prstGeom>
          </p:spPr>
        </p:pic>
        <p:sp>
          <p:nvSpPr>
            <p:cNvPr id="93" name="object 93"/>
            <p:cNvSpPr/>
            <p:nvPr/>
          </p:nvSpPr>
          <p:spPr>
            <a:xfrm>
              <a:off x="6402038" y="4196714"/>
              <a:ext cx="35560" cy="130175"/>
            </a:xfrm>
            <a:custGeom>
              <a:avLst/>
              <a:gdLst/>
              <a:ahLst/>
              <a:cxnLst/>
              <a:rect l="l" t="t" r="r" b="b"/>
              <a:pathLst>
                <a:path w="35560" h="130175">
                  <a:moveTo>
                    <a:pt x="24384" y="129730"/>
                  </a:moveTo>
                  <a:lnTo>
                    <a:pt x="12192" y="129730"/>
                  </a:lnTo>
                  <a:lnTo>
                    <a:pt x="7620" y="128206"/>
                  </a:lnTo>
                  <a:lnTo>
                    <a:pt x="1524" y="122110"/>
                  </a:lnTo>
                  <a:lnTo>
                    <a:pt x="0" y="117443"/>
                  </a:lnTo>
                  <a:lnTo>
                    <a:pt x="0" y="105251"/>
                  </a:lnTo>
                  <a:lnTo>
                    <a:pt x="1524" y="100679"/>
                  </a:lnTo>
                  <a:lnTo>
                    <a:pt x="7620" y="94583"/>
                  </a:lnTo>
                  <a:lnTo>
                    <a:pt x="12192" y="93059"/>
                  </a:lnTo>
                  <a:lnTo>
                    <a:pt x="24384" y="93059"/>
                  </a:lnTo>
                  <a:lnTo>
                    <a:pt x="27432" y="94583"/>
                  </a:lnTo>
                  <a:lnTo>
                    <a:pt x="33528" y="100679"/>
                  </a:lnTo>
                  <a:lnTo>
                    <a:pt x="35052" y="105251"/>
                  </a:lnTo>
                  <a:lnTo>
                    <a:pt x="35052" y="117443"/>
                  </a:lnTo>
                  <a:lnTo>
                    <a:pt x="33528" y="122110"/>
                  </a:lnTo>
                  <a:lnTo>
                    <a:pt x="30480" y="125158"/>
                  </a:lnTo>
                  <a:lnTo>
                    <a:pt x="28956" y="128206"/>
                  </a:lnTo>
                  <a:lnTo>
                    <a:pt x="24384" y="129730"/>
                  </a:lnTo>
                  <a:close/>
                </a:path>
                <a:path w="35560" h="130175">
                  <a:moveTo>
                    <a:pt x="24384" y="36576"/>
                  </a:moveTo>
                  <a:lnTo>
                    <a:pt x="12192" y="36576"/>
                  </a:lnTo>
                  <a:lnTo>
                    <a:pt x="7620" y="35052"/>
                  </a:lnTo>
                  <a:lnTo>
                    <a:pt x="1524" y="28956"/>
                  </a:lnTo>
                  <a:lnTo>
                    <a:pt x="0" y="24384"/>
                  </a:lnTo>
                  <a:lnTo>
                    <a:pt x="0" y="12192"/>
                  </a:lnTo>
                  <a:lnTo>
                    <a:pt x="1524" y="7620"/>
                  </a:lnTo>
                  <a:lnTo>
                    <a:pt x="7620" y="1524"/>
                  </a:lnTo>
                  <a:lnTo>
                    <a:pt x="12192" y="0"/>
                  </a:lnTo>
                  <a:lnTo>
                    <a:pt x="24384" y="0"/>
                  </a:lnTo>
                  <a:lnTo>
                    <a:pt x="27432" y="1524"/>
                  </a:lnTo>
                  <a:lnTo>
                    <a:pt x="33528" y="7620"/>
                  </a:lnTo>
                  <a:lnTo>
                    <a:pt x="35052" y="12192"/>
                  </a:lnTo>
                  <a:lnTo>
                    <a:pt x="35052" y="24384"/>
                  </a:lnTo>
                  <a:lnTo>
                    <a:pt x="33528" y="28956"/>
                  </a:lnTo>
                  <a:lnTo>
                    <a:pt x="30480" y="32004"/>
                  </a:lnTo>
                  <a:lnTo>
                    <a:pt x="28956" y="35052"/>
                  </a:lnTo>
                  <a:lnTo>
                    <a:pt x="24384" y="36576"/>
                  </a:lnTo>
                  <a:close/>
                </a:path>
              </a:pathLst>
            </a:custGeom>
            <a:solidFill>
              <a:srgbClr val="000000"/>
            </a:solidFill>
          </p:spPr>
          <p:txBody>
            <a:bodyPr wrap="square" lIns="0" tIns="0" rIns="0" bIns="0" rtlCol="0"/>
            <a:lstStyle/>
            <a:p>
              <a:endParaRPr/>
            </a:p>
          </p:txBody>
        </p:sp>
        <p:pic>
          <p:nvPicPr>
            <p:cNvPr id="94" name="object 94"/>
            <p:cNvPicPr/>
            <p:nvPr/>
          </p:nvPicPr>
          <p:blipFill>
            <a:blip r:embed="rId73" cstate="print"/>
            <a:stretch>
              <a:fillRect/>
            </a:stretch>
          </p:blipFill>
          <p:spPr>
            <a:xfrm>
              <a:off x="4251197" y="4447286"/>
              <a:ext cx="237934" cy="169195"/>
            </a:xfrm>
            <a:prstGeom prst="rect">
              <a:avLst/>
            </a:prstGeom>
          </p:spPr>
        </p:pic>
        <p:pic>
          <p:nvPicPr>
            <p:cNvPr id="95" name="object 95"/>
            <p:cNvPicPr/>
            <p:nvPr/>
          </p:nvPicPr>
          <p:blipFill>
            <a:blip r:embed="rId74" cstate="print"/>
            <a:stretch>
              <a:fillRect/>
            </a:stretch>
          </p:blipFill>
          <p:spPr>
            <a:xfrm>
              <a:off x="4509039" y="4486656"/>
              <a:ext cx="112871" cy="129825"/>
            </a:xfrm>
            <a:prstGeom prst="rect">
              <a:avLst/>
            </a:prstGeom>
          </p:spPr>
        </p:pic>
        <p:pic>
          <p:nvPicPr>
            <p:cNvPr id="96" name="object 96"/>
            <p:cNvPicPr/>
            <p:nvPr/>
          </p:nvPicPr>
          <p:blipFill>
            <a:blip r:embed="rId75" cstate="print"/>
            <a:stretch>
              <a:fillRect/>
            </a:stretch>
          </p:blipFill>
          <p:spPr>
            <a:xfrm>
              <a:off x="4647818" y="4486656"/>
              <a:ext cx="173926" cy="126777"/>
            </a:xfrm>
            <a:prstGeom prst="rect">
              <a:avLst/>
            </a:prstGeom>
          </p:spPr>
        </p:pic>
        <p:pic>
          <p:nvPicPr>
            <p:cNvPr id="97" name="object 97"/>
            <p:cNvPicPr/>
            <p:nvPr/>
          </p:nvPicPr>
          <p:blipFill>
            <a:blip r:embed="rId76" cstate="print"/>
            <a:stretch>
              <a:fillRect/>
            </a:stretch>
          </p:blipFill>
          <p:spPr>
            <a:xfrm>
              <a:off x="4914709" y="4447032"/>
              <a:ext cx="129730" cy="166401"/>
            </a:xfrm>
            <a:prstGeom prst="rect">
              <a:avLst/>
            </a:prstGeom>
          </p:spPr>
        </p:pic>
        <p:pic>
          <p:nvPicPr>
            <p:cNvPr id="98" name="object 98"/>
            <p:cNvPicPr/>
            <p:nvPr/>
          </p:nvPicPr>
          <p:blipFill>
            <a:blip r:embed="rId77" cstate="print"/>
            <a:stretch>
              <a:fillRect/>
            </a:stretch>
          </p:blipFill>
          <p:spPr>
            <a:xfrm>
              <a:off x="5073396" y="4486656"/>
              <a:ext cx="114395" cy="129825"/>
            </a:xfrm>
            <a:prstGeom prst="rect">
              <a:avLst/>
            </a:prstGeom>
          </p:spPr>
        </p:pic>
        <p:pic>
          <p:nvPicPr>
            <p:cNvPr id="99" name="object 99"/>
            <p:cNvPicPr/>
            <p:nvPr/>
          </p:nvPicPr>
          <p:blipFill>
            <a:blip r:embed="rId78" cstate="print"/>
            <a:stretch>
              <a:fillRect/>
            </a:stretch>
          </p:blipFill>
          <p:spPr>
            <a:xfrm>
              <a:off x="5213699" y="4486656"/>
              <a:ext cx="173926" cy="126777"/>
            </a:xfrm>
            <a:prstGeom prst="rect">
              <a:avLst/>
            </a:prstGeom>
          </p:spPr>
        </p:pic>
        <p:pic>
          <p:nvPicPr>
            <p:cNvPr id="100" name="object 100"/>
            <p:cNvPicPr/>
            <p:nvPr/>
          </p:nvPicPr>
          <p:blipFill>
            <a:blip r:embed="rId79" cstate="print"/>
            <a:stretch>
              <a:fillRect/>
            </a:stretch>
          </p:blipFill>
          <p:spPr>
            <a:xfrm>
              <a:off x="5415057" y="4486656"/>
              <a:ext cx="111347" cy="129825"/>
            </a:xfrm>
            <a:prstGeom prst="rect">
              <a:avLst/>
            </a:prstGeom>
          </p:spPr>
        </p:pic>
        <p:sp>
          <p:nvSpPr>
            <p:cNvPr id="101" name="object 101"/>
            <p:cNvSpPr/>
            <p:nvPr/>
          </p:nvSpPr>
          <p:spPr>
            <a:xfrm>
              <a:off x="6402038" y="4486656"/>
              <a:ext cx="35560" cy="130175"/>
            </a:xfrm>
            <a:custGeom>
              <a:avLst/>
              <a:gdLst/>
              <a:ahLst/>
              <a:cxnLst/>
              <a:rect l="l" t="t" r="r" b="b"/>
              <a:pathLst>
                <a:path w="35560" h="130175">
                  <a:moveTo>
                    <a:pt x="24384" y="129825"/>
                  </a:moveTo>
                  <a:lnTo>
                    <a:pt x="12192" y="129825"/>
                  </a:lnTo>
                  <a:lnTo>
                    <a:pt x="7620" y="128301"/>
                  </a:lnTo>
                  <a:lnTo>
                    <a:pt x="4572" y="125158"/>
                  </a:lnTo>
                  <a:lnTo>
                    <a:pt x="1524" y="122110"/>
                  </a:lnTo>
                  <a:lnTo>
                    <a:pt x="0" y="117538"/>
                  </a:lnTo>
                  <a:lnTo>
                    <a:pt x="0" y="105346"/>
                  </a:lnTo>
                  <a:lnTo>
                    <a:pt x="1524" y="100774"/>
                  </a:lnTo>
                  <a:lnTo>
                    <a:pt x="7620" y="94678"/>
                  </a:lnTo>
                  <a:lnTo>
                    <a:pt x="12192" y="93154"/>
                  </a:lnTo>
                  <a:lnTo>
                    <a:pt x="24384" y="93154"/>
                  </a:lnTo>
                  <a:lnTo>
                    <a:pt x="27432" y="94678"/>
                  </a:lnTo>
                  <a:lnTo>
                    <a:pt x="33528" y="100774"/>
                  </a:lnTo>
                  <a:lnTo>
                    <a:pt x="35052" y="105346"/>
                  </a:lnTo>
                  <a:lnTo>
                    <a:pt x="35052" y="117538"/>
                  </a:lnTo>
                  <a:lnTo>
                    <a:pt x="33528" y="122110"/>
                  </a:lnTo>
                  <a:lnTo>
                    <a:pt x="30480" y="125158"/>
                  </a:lnTo>
                  <a:lnTo>
                    <a:pt x="28956" y="128301"/>
                  </a:lnTo>
                  <a:lnTo>
                    <a:pt x="24384" y="129825"/>
                  </a:lnTo>
                  <a:close/>
                </a:path>
                <a:path w="35560" h="130175">
                  <a:moveTo>
                    <a:pt x="24384" y="35147"/>
                  </a:moveTo>
                  <a:lnTo>
                    <a:pt x="12192" y="35147"/>
                  </a:lnTo>
                  <a:lnTo>
                    <a:pt x="7620" y="33623"/>
                  </a:lnTo>
                  <a:lnTo>
                    <a:pt x="1524" y="27527"/>
                  </a:lnTo>
                  <a:lnTo>
                    <a:pt x="0" y="24479"/>
                  </a:lnTo>
                  <a:lnTo>
                    <a:pt x="0" y="12287"/>
                  </a:lnTo>
                  <a:lnTo>
                    <a:pt x="1524" y="7715"/>
                  </a:lnTo>
                  <a:lnTo>
                    <a:pt x="4572" y="4572"/>
                  </a:lnTo>
                  <a:lnTo>
                    <a:pt x="7620" y="1524"/>
                  </a:lnTo>
                  <a:lnTo>
                    <a:pt x="12192" y="0"/>
                  </a:lnTo>
                  <a:lnTo>
                    <a:pt x="24384" y="0"/>
                  </a:lnTo>
                  <a:lnTo>
                    <a:pt x="27432" y="1524"/>
                  </a:lnTo>
                  <a:lnTo>
                    <a:pt x="30480" y="4572"/>
                  </a:lnTo>
                  <a:lnTo>
                    <a:pt x="33528" y="7715"/>
                  </a:lnTo>
                  <a:lnTo>
                    <a:pt x="35052" y="10763"/>
                  </a:lnTo>
                  <a:lnTo>
                    <a:pt x="35052" y="24479"/>
                  </a:lnTo>
                  <a:lnTo>
                    <a:pt x="33528" y="27527"/>
                  </a:lnTo>
                  <a:lnTo>
                    <a:pt x="30480" y="30575"/>
                  </a:lnTo>
                  <a:lnTo>
                    <a:pt x="28956" y="33623"/>
                  </a:lnTo>
                  <a:lnTo>
                    <a:pt x="24384" y="35147"/>
                  </a:lnTo>
                  <a:close/>
                </a:path>
              </a:pathLst>
            </a:custGeom>
            <a:solidFill>
              <a:srgbClr val="000000"/>
            </a:solidFill>
          </p:spPr>
          <p:txBody>
            <a:bodyPr wrap="square" lIns="0" tIns="0" rIns="0" bIns="0" rtlCol="0"/>
            <a:lstStyle/>
            <a:p>
              <a:endParaRPr/>
            </a:p>
          </p:txBody>
        </p:sp>
        <p:pic>
          <p:nvPicPr>
            <p:cNvPr id="102" name="object 102"/>
            <p:cNvPicPr/>
            <p:nvPr/>
          </p:nvPicPr>
          <p:blipFill>
            <a:blip r:embed="rId80" cstate="print"/>
            <a:stretch>
              <a:fillRect/>
            </a:stretch>
          </p:blipFill>
          <p:spPr>
            <a:xfrm>
              <a:off x="4258817" y="4734020"/>
              <a:ext cx="260889" cy="170878"/>
            </a:xfrm>
            <a:prstGeom prst="rect">
              <a:avLst/>
            </a:prstGeom>
          </p:spPr>
        </p:pic>
        <p:sp>
          <p:nvSpPr>
            <p:cNvPr id="103" name="object 103"/>
            <p:cNvSpPr/>
            <p:nvPr/>
          </p:nvSpPr>
          <p:spPr>
            <a:xfrm>
              <a:off x="4548663" y="4726304"/>
              <a:ext cx="43180" cy="177165"/>
            </a:xfrm>
            <a:custGeom>
              <a:avLst/>
              <a:gdLst/>
              <a:ahLst/>
              <a:cxnLst/>
              <a:rect l="l" t="t" r="r" b="b"/>
              <a:pathLst>
                <a:path w="43179" h="177164">
                  <a:moveTo>
                    <a:pt x="42672" y="177069"/>
                  </a:moveTo>
                  <a:lnTo>
                    <a:pt x="25908" y="177069"/>
                  </a:lnTo>
                  <a:lnTo>
                    <a:pt x="16764" y="177069"/>
                  </a:lnTo>
                  <a:lnTo>
                    <a:pt x="10668" y="174021"/>
                  </a:lnTo>
                  <a:lnTo>
                    <a:pt x="1524" y="164877"/>
                  </a:lnTo>
                  <a:lnTo>
                    <a:pt x="0" y="158781"/>
                  </a:lnTo>
                  <a:lnTo>
                    <a:pt x="0" y="0"/>
                  </a:lnTo>
                  <a:lnTo>
                    <a:pt x="25908" y="0"/>
                  </a:lnTo>
                  <a:lnTo>
                    <a:pt x="25908" y="155733"/>
                  </a:lnTo>
                  <a:lnTo>
                    <a:pt x="42672" y="155733"/>
                  </a:lnTo>
                  <a:lnTo>
                    <a:pt x="42672" y="177069"/>
                  </a:lnTo>
                  <a:close/>
                </a:path>
              </a:pathLst>
            </a:custGeom>
            <a:solidFill>
              <a:srgbClr val="000000"/>
            </a:solidFill>
          </p:spPr>
          <p:txBody>
            <a:bodyPr wrap="square" lIns="0" tIns="0" rIns="0" bIns="0" rtlCol="0"/>
            <a:lstStyle/>
            <a:p>
              <a:endParaRPr/>
            </a:p>
          </p:txBody>
        </p:sp>
        <p:pic>
          <p:nvPicPr>
            <p:cNvPr id="104" name="object 104"/>
            <p:cNvPicPr/>
            <p:nvPr/>
          </p:nvPicPr>
          <p:blipFill>
            <a:blip r:embed="rId81" cstate="print"/>
            <a:stretch>
              <a:fillRect/>
            </a:stretch>
          </p:blipFill>
          <p:spPr>
            <a:xfrm>
              <a:off x="4614291" y="4726304"/>
              <a:ext cx="430149" cy="227457"/>
            </a:xfrm>
            <a:prstGeom prst="rect">
              <a:avLst/>
            </a:prstGeom>
          </p:spPr>
        </p:pic>
        <p:pic>
          <p:nvPicPr>
            <p:cNvPr id="105" name="object 105"/>
            <p:cNvPicPr/>
            <p:nvPr/>
          </p:nvPicPr>
          <p:blipFill>
            <a:blip r:embed="rId82" cstate="print"/>
            <a:stretch>
              <a:fillRect/>
            </a:stretch>
          </p:blipFill>
          <p:spPr>
            <a:xfrm>
              <a:off x="5129879" y="4737068"/>
              <a:ext cx="129635" cy="166306"/>
            </a:xfrm>
            <a:prstGeom prst="rect">
              <a:avLst/>
            </a:prstGeom>
          </p:spPr>
        </p:pic>
        <p:pic>
          <p:nvPicPr>
            <p:cNvPr id="106" name="object 106"/>
            <p:cNvPicPr/>
            <p:nvPr/>
          </p:nvPicPr>
          <p:blipFill>
            <a:blip r:embed="rId83" cstate="print"/>
            <a:stretch>
              <a:fillRect/>
            </a:stretch>
          </p:blipFill>
          <p:spPr>
            <a:xfrm>
              <a:off x="5289994" y="4776691"/>
              <a:ext cx="112871" cy="128206"/>
            </a:xfrm>
            <a:prstGeom prst="rect">
              <a:avLst/>
            </a:prstGeom>
          </p:spPr>
        </p:pic>
        <p:pic>
          <p:nvPicPr>
            <p:cNvPr id="107" name="object 107"/>
            <p:cNvPicPr/>
            <p:nvPr/>
          </p:nvPicPr>
          <p:blipFill>
            <a:blip r:embed="rId84" cstate="print"/>
            <a:stretch>
              <a:fillRect/>
            </a:stretch>
          </p:blipFill>
          <p:spPr>
            <a:xfrm>
              <a:off x="5428773" y="4776691"/>
              <a:ext cx="173926" cy="126682"/>
            </a:xfrm>
            <a:prstGeom prst="rect">
              <a:avLst/>
            </a:prstGeom>
          </p:spPr>
        </p:pic>
        <p:pic>
          <p:nvPicPr>
            <p:cNvPr id="108" name="object 108"/>
            <p:cNvPicPr/>
            <p:nvPr/>
          </p:nvPicPr>
          <p:blipFill>
            <a:blip r:embed="rId85" cstate="print"/>
            <a:stretch>
              <a:fillRect/>
            </a:stretch>
          </p:blipFill>
          <p:spPr>
            <a:xfrm>
              <a:off x="5630132" y="4776692"/>
              <a:ext cx="111347" cy="128206"/>
            </a:xfrm>
            <a:prstGeom prst="rect">
              <a:avLst/>
            </a:prstGeom>
          </p:spPr>
        </p:pic>
        <p:sp>
          <p:nvSpPr>
            <p:cNvPr id="109" name="object 109"/>
            <p:cNvSpPr/>
            <p:nvPr/>
          </p:nvSpPr>
          <p:spPr>
            <a:xfrm>
              <a:off x="6402038" y="4776692"/>
              <a:ext cx="35560" cy="128270"/>
            </a:xfrm>
            <a:custGeom>
              <a:avLst/>
              <a:gdLst/>
              <a:ahLst/>
              <a:cxnLst/>
              <a:rect l="l" t="t" r="r" b="b"/>
              <a:pathLst>
                <a:path w="35560" h="128270">
                  <a:moveTo>
                    <a:pt x="24384" y="128206"/>
                  </a:moveTo>
                  <a:lnTo>
                    <a:pt x="12192" y="128206"/>
                  </a:lnTo>
                  <a:lnTo>
                    <a:pt x="7620" y="126682"/>
                  </a:lnTo>
                  <a:lnTo>
                    <a:pt x="1524" y="120586"/>
                  </a:lnTo>
                  <a:lnTo>
                    <a:pt x="0" y="117538"/>
                  </a:lnTo>
                  <a:lnTo>
                    <a:pt x="0" y="105346"/>
                  </a:lnTo>
                  <a:lnTo>
                    <a:pt x="1524" y="100774"/>
                  </a:lnTo>
                  <a:lnTo>
                    <a:pt x="7620" y="94678"/>
                  </a:lnTo>
                  <a:lnTo>
                    <a:pt x="12192" y="93154"/>
                  </a:lnTo>
                  <a:lnTo>
                    <a:pt x="24384" y="93154"/>
                  </a:lnTo>
                  <a:lnTo>
                    <a:pt x="27432" y="94678"/>
                  </a:lnTo>
                  <a:lnTo>
                    <a:pt x="33528" y="100774"/>
                  </a:lnTo>
                  <a:lnTo>
                    <a:pt x="35052" y="103822"/>
                  </a:lnTo>
                  <a:lnTo>
                    <a:pt x="35052" y="117538"/>
                  </a:lnTo>
                  <a:lnTo>
                    <a:pt x="33528" y="120586"/>
                  </a:lnTo>
                  <a:lnTo>
                    <a:pt x="30480" y="123634"/>
                  </a:lnTo>
                  <a:lnTo>
                    <a:pt x="28956" y="126682"/>
                  </a:lnTo>
                  <a:lnTo>
                    <a:pt x="24384" y="128206"/>
                  </a:lnTo>
                  <a:close/>
                </a:path>
                <a:path w="35560" h="128270">
                  <a:moveTo>
                    <a:pt x="24384" y="35147"/>
                  </a:moveTo>
                  <a:lnTo>
                    <a:pt x="12192" y="35147"/>
                  </a:lnTo>
                  <a:lnTo>
                    <a:pt x="7620" y="33623"/>
                  </a:lnTo>
                  <a:lnTo>
                    <a:pt x="1524" y="27527"/>
                  </a:lnTo>
                  <a:lnTo>
                    <a:pt x="0" y="24479"/>
                  </a:lnTo>
                  <a:lnTo>
                    <a:pt x="0" y="10668"/>
                  </a:lnTo>
                  <a:lnTo>
                    <a:pt x="1524" y="7620"/>
                  </a:lnTo>
                  <a:lnTo>
                    <a:pt x="7620" y="1524"/>
                  </a:lnTo>
                  <a:lnTo>
                    <a:pt x="12192" y="0"/>
                  </a:lnTo>
                  <a:lnTo>
                    <a:pt x="24384" y="0"/>
                  </a:lnTo>
                  <a:lnTo>
                    <a:pt x="27432" y="1524"/>
                  </a:lnTo>
                  <a:lnTo>
                    <a:pt x="33528" y="7620"/>
                  </a:lnTo>
                  <a:lnTo>
                    <a:pt x="35052" y="10668"/>
                  </a:lnTo>
                  <a:lnTo>
                    <a:pt x="35052" y="24479"/>
                  </a:lnTo>
                  <a:lnTo>
                    <a:pt x="33528" y="27527"/>
                  </a:lnTo>
                  <a:lnTo>
                    <a:pt x="30480" y="30575"/>
                  </a:lnTo>
                  <a:lnTo>
                    <a:pt x="28956" y="33623"/>
                  </a:lnTo>
                  <a:lnTo>
                    <a:pt x="24384" y="35147"/>
                  </a:lnTo>
                  <a:close/>
                </a:path>
              </a:pathLst>
            </a:custGeom>
            <a:solidFill>
              <a:srgbClr val="000000"/>
            </a:solidFill>
          </p:spPr>
          <p:txBody>
            <a:bodyPr wrap="square" lIns="0" tIns="0" rIns="0" bIns="0" rtlCol="0"/>
            <a:lstStyle/>
            <a:p>
              <a:endParaRPr/>
            </a:p>
          </p:txBody>
        </p:sp>
        <p:sp>
          <p:nvSpPr>
            <p:cNvPr id="110" name="object 110"/>
            <p:cNvSpPr/>
            <p:nvPr/>
          </p:nvSpPr>
          <p:spPr>
            <a:xfrm>
              <a:off x="371856" y="2316480"/>
              <a:ext cx="8148955" cy="36830"/>
            </a:xfrm>
            <a:custGeom>
              <a:avLst/>
              <a:gdLst/>
              <a:ahLst/>
              <a:cxnLst/>
              <a:rect l="l" t="t" r="r" b="b"/>
              <a:pathLst>
                <a:path w="8148955" h="36830">
                  <a:moveTo>
                    <a:pt x="8148827" y="36575"/>
                  </a:moveTo>
                  <a:lnTo>
                    <a:pt x="0" y="36575"/>
                  </a:lnTo>
                  <a:lnTo>
                    <a:pt x="0" y="0"/>
                  </a:lnTo>
                  <a:lnTo>
                    <a:pt x="8148827" y="0"/>
                  </a:lnTo>
                  <a:lnTo>
                    <a:pt x="8148827" y="36575"/>
                  </a:lnTo>
                  <a:close/>
                </a:path>
              </a:pathLst>
            </a:custGeom>
            <a:solidFill>
              <a:srgbClr val="FFFFFF"/>
            </a:solidFill>
          </p:spPr>
          <p:txBody>
            <a:bodyPr wrap="square" lIns="0" tIns="0" rIns="0" bIns="0" rtlCol="0"/>
            <a:lstStyle/>
            <a:p>
              <a:endParaRPr/>
            </a:p>
          </p:txBody>
        </p:sp>
        <p:sp>
          <p:nvSpPr>
            <p:cNvPr id="111" name="object 111"/>
            <p:cNvSpPr/>
            <p:nvPr/>
          </p:nvSpPr>
          <p:spPr>
            <a:xfrm>
              <a:off x="372141" y="2316099"/>
              <a:ext cx="8147684" cy="36830"/>
            </a:xfrm>
            <a:custGeom>
              <a:avLst/>
              <a:gdLst/>
              <a:ahLst/>
              <a:cxnLst/>
              <a:rect l="l" t="t" r="r" b="b"/>
              <a:pathLst>
                <a:path w="8147684" h="36830">
                  <a:moveTo>
                    <a:pt x="0" y="0"/>
                  </a:moveTo>
                  <a:lnTo>
                    <a:pt x="8147113" y="0"/>
                  </a:lnTo>
                  <a:lnTo>
                    <a:pt x="8147113" y="36671"/>
                  </a:lnTo>
                  <a:lnTo>
                    <a:pt x="0" y="36671"/>
                  </a:lnTo>
                  <a:lnTo>
                    <a:pt x="0" y="0"/>
                  </a:lnTo>
                  <a:close/>
                </a:path>
              </a:pathLst>
            </a:custGeom>
            <a:ln w="12201">
              <a:solidFill>
                <a:srgbClr val="FFFFFF"/>
              </a:solidFill>
            </a:ln>
          </p:spPr>
          <p:txBody>
            <a:bodyPr wrap="square" lIns="0" tIns="0" rIns="0" bIns="0" rtlCol="0"/>
            <a:lstStyle/>
            <a:p>
              <a:endParaRPr/>
            </a:p>
          </p:txBody>
        </p:sp>
        <p:sp>
          <p:nvSpPr>
            <p:cNvPr id="112" name="object 112"/>
            <p:cNvSpPr/>
            <p:nvPr/>
          </p:nvSpPr>
          <p:spPr>
            <a:xfrm>
              <a:off x="6095" y="5477255"/>
              <a:ext cx="10686415" cy="1123315"/>
            </a:xfrm>
            <a:custGeom>
              <a:avLst/>
              <a:gdLst/>
              <a:ahLst/>
              <a:cxnLst/>
              <a:rect l="l" t="t" r="r" b="b"/>
              <a:pathLst>
                <a:path w="10686415" h="1123315">
                  <a:moveTo>
                    <a:pt x="10686288" y="1123188"/>
                  </a:moveTo>
                  <a:lnTo>
                    <a:pt x="0" y="1123188"/>
                  </a:lnTo>
                  <a:lnTo>
                    <a:pt x="0" y="0"/>
                  </a:lnTo>
                  <a:lnTo>
                    <a:pt x="10686288" y="0"/>
                  </a:lnTo>
                  <a:lnTo>
                    <a:pt x="10686288" y="1123188"/>
                  </a:lnTo>
                  <a:close/>
                </a:path>
              </a:pathLst>
            </a:custGeom>
            <a:solidFill>
              <a:srgbClr val="FFFFFF"/>
            </a:solidFill>
          </p:spPr>
          <p:txBody>
            <a:bodyPr wrap="square" lIns="0" tIns="0" rIns="0" bIns="0" rtlCol="0"/>
            <a:lstStyle/>
            <a:p>
              <a:endParaRPr/>
            </a:p>
          </p:txBody>
        </p:sp>
        <p:sp>
          <p:nvSpPr>
            <p:cNvPr id="113" name="object 113"/>
            <p:cNvSpPr/>
            <p:nvPr/>
          </p:nvSpPr>
          <p:spPr>
            <a:xfrm>
              <a:off x="6096" y="5471261"/>
              <a:ext cx="10686415" cy="1136015"/>
            </a:xfrm>
            <a:custGeom>
              <a:avLst/>
              <a:gdLst/>
              <a:ahLst/>
              <a:cxnLst/>
              <a:rect l="l" t="t" r="r" b="b"/>
              <a:pathLst>
                <a:path w="10686415" h="1136015">
                  <a:moveTo>
                    <a:pt x="10686288" y="1123467"/>
                  </a:moveTo>
                  <a:lnTo>
                    <a:pt x="0" y="1123467"/>
                  </a:lnTo>
                  <a:lnTo>
                    <a:pt x="0" y="1135672"/>
                  </a:lnTo>
                  <a:lnTo>
                    <a:pt x="10686288" y="1135672"/>
                  </a:lnTo>
                  <a:lnTo>
                    <a:pt x="10686288" y="1123467"/>
                  </a:lnTo>
                  <a:close/>
                </a:path>
                <a:path w="10686415" h="1136015">
                  <a:moveTo>
                    <a:pt x="10686288" y="0"/>
                  </a:moveTo>
                  <a:lnTo>
                    <a:pt x="0" y="0"/>
                  </a:lnTo>
                  <a:lnTo>
                    <a:pt x="0" y="12192"/>
                  </a:lnTo>
                  <a:lnTo>
                    <a:pt x="10686288" y="12192"/>
                  </a:lnTo>
                  <a:lnTo>
                    <a:pt x="10686288" y="0"/>
                  </a:lnTo>
                  <a:close/>
                </a:path>
              </a:pathLst>
            </a:custGeom>
            <a:solidFill>
              <a:srgbClr val="FFFFFF"/>
            </a:solidFill>
          </p:spPr>
          <p:txBody>
            <a:bodyPr wrap="square" lIns="0" tIns="0" rIns="0" bIns="0" rtlCol="0"/>
            <a:lstStyle/>
            <a:p>
              <a:endParaRPr/>
            </a:p>
          </p:txBody>
        </p:sp>
        <p:pic>
          <p:nvPicPr>
            <p:cNvPr id="114" name="object 114"/>
            <p:cNvPicPr/>
            <p:nvPr/>
          </p:nvPicPr>
          <p:blipFill>
            <a:blip r:embed="rId86" cstate="print"/>
            <a:stretch>
              <a:fillRect/>
            </a:stretch>
          </p:blipFill>
          <p:spPr>
            <a:xfrm>
              <a:off x="8523731" y="5795772"/>
              <a:ext cx="1996439" cy="681227"/>
            </a:xfrm>
            <a:prstGeom prst="rect">
              <a:avLst/>
            </a:prstGeom>
          </p:spPr>
        </p:pic>
      </p:grpSp>
      <p:sp>
        <p:nvSpPr>
          <p:cNvPr id="119" name="TextBox 118"/>
          <p:cNvSpPr txBox="1"/>
          <p:nvPr/>
        </p:nvSpPr>
        <p:spPr>
          <a:xfrm flipH="1">
            <a:off x="6459870" y="3763303"/>
            <a:ext cx="4060300" cy="369332"/>
          </a:xfrm>
          <a:prstGeom prst="rect">
            <a:avLst/>
          </a:prstGeom>
          <a:noFill/>
        </p:spPr>
        <p:txBody>
          <a:bodyPr wrap="square" rtlCol="0">
            <a:spAutoFit/>
          </a:bodyPr>
          <a:lstStyle/>
          <a:p>
            <a:r>
              <a:rPr lang="en-US" dirty="0"/>
              <a:t>Student performance Analysis</a:t>
            </a:r>
          </a:p>
        </p:txBody>
      </p:sp>
      <p:sp>
        <p:nvSpPr>
          <p:cNvPr id="120" name="TextBox 119"/>
          <p:cNvSpPr txBox="1"/>
          <p:nvPr/>
        </p:nvSpPr>
        <p:spPr>
          <a:xfrm flipH="1">
            <a:off x="6455854" y="4050576"/>
            <a:ext cx="4060300" cy="369332"/>
          </a:xfrm>
          <a:prstGeom prst="rect">
            <a:avLst/>
          </a:prstGeom>
          <a:noFill/>
        </p:spPr>
        <p:txBody>
          <a:bodyPr wrap="square" rtlCol="0">
            <a:spAutoFit/>
          </a:bodyPr>
          <a:lstStyle/>
          <a:p>
            <a:r>
              <a:rPr lang="en-US" dirty="0"/>
              <a:t>IBM3077</a:t>
            </a:r>
          </a:p>
        </p:txBody>
      </p:sp>
      <p:sp>
        <p:nvSpPr>
          <p:cNvPr id="121" name="TextBox 120"/>
          <p:cNvSpPr txBox="1"/>
          <p:nvPr/>
        </p:nvSpPr>
        <p:spPr>
          <a:xfrm flipH="1">
            <a:off x="6451838" y="4355612"/>
            <a:ext cx="4060300" cy="369332"/>
          </a:xfrm>
          <a:prstGeom prst="rect">
            <a:avLst/>
          </a:prstGeom>
          <a:noFill/>
        </p:spPr>
        <p:txBody>
          <a:bodyPr wrap="square" rtlCol="0">
            <a:spAutoFit/>
          </a:bodyPr>
          <a:lstStyle/>
          <a:p>
            <a:r>
              <a:rPr lang="en-US" dirty="0"/>
              <a:t>Operatives</a:t>
            </a:r>
          </a:p>
        </p:txBody>
      </p:sp>
      <p:sp>
        <p:nvSpPr>
          <p:cNvPr id="122" name="TextBox 121"/>
          <p:cNvSpPr txBox="1"/>
          <p:nvPr/>
        </p:nvSpPr>
        <p:spPr>
          <a:xfrm flipH="1">
            <a:off x="6455854" y="4623743"/>
            <a:ext cx="4060300" cy="646331"/>
          </a:xfrm>
          <a:prstGeom prst="rect">
            <a:avLst/>
          </a:prstGeom>
          <a:noFill/>
        </p:spPr>
        <p:txBody>
          <a:bodyPr wrap="square" rtlCol="0">
            <a:spAutoFit/>
          </a:bodyPr>
          <a:lstStyle/>
          <a:p>
            <a:r>
              <a:rPr lang="en-US" dirty="0" err="1"/>
              <a:t>Panipat</a:t>
            </a:r>
            <a:r>
              <a:rPr lang="en-US" dirty="0"/>
              <a:t> Institute Of Engineering &amp;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87381" y="1495425"/>
            <a:ext cx="115919" cy="114490"/>
          </a:xfrm>
          <a:prstGeom prst="rect">
            <a:avLst/>
          </a:prstGeom>
        </p:spPr>
      </p:pic>
      <p:grpSp>
        <p:nvGrpSpPr>
          <p:cNvPr id="27" name="object 27"/>
          <p:cNvGrpSpPr/>
          <p:nvPr/>
        </p:nvGrpSpPr>
        <p:grpSpPr>
          <a:xfrm>
            <a:off x="6095" y="6591675"/>
            <a:ext cx="10686415" cy="201295"/>
            <a:chOff x="6095" y="6591675"/>
            <a:chExt cx="10686415" cy="201295"/>
          </a:xfrm>
        </p:grpSpPr>
        <p:sp>
          <p:nvSpPr>
            <p:cNvPr id="28" name="object 28"/>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29" name="object 29"/>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32" name="TextBox 31"/>
          <p:cNvSpPr txBox="1"/>
          <p:nvPr/>
        </p:nvSpPr>
        <p:spPr>
          <a:xfrm flipH="1">
            <a:off x="1079500" y="1826876"/>
            <a:ext cx="8382000" cy="3570208"/>
          </a:xfrm>
          <a:prstGeom prst="rect">
            <a:avLst/>
          </a:prstGeom>
          <a:noFill/>
        </p:spPr>
        <p:txBody>
          <a:bodyPr wrap="square" rtlCol="0">
            <a:spAutoFit/>
          </a:bodyPr>
          <a:lstStyle/>
          <a:p>
            <a:r>
              <a:rPr lang="en-US" b="1" dirty="0"/>
              <a:t>Extracurricular Activities</a:t>
            </a:r>
            <a:endParaRPr lang="en-US" dirty="0"/>
          </a:p>
          <a:p>
            <a:r>
              <a:rPr lang="en-US" sz="1400" b="1" dirty="0"/>
              <a:t>    Extracurricular</a:t>
            </a:r>
            <a:r>
              <a:rPr lang="en-US" sz="1400" dirty="0"/>
              <a:t>: Participation in extracurricular activities (0 = No, 1 = Yes).</a:t>
            </a:r>
          </a:p>
          <a:p>
            <a:r>
              <a:rPr lang="en-US" sz="1400" b="1" dirty="0"/>
              <a:t>    Sports</a:t>
            </a:r>
            <a:r>
              <a:rPr lang="en-US" sz="1400" dirty="0"/>
              <a:t>: Participation in sports (0 = No, 1 = Yes).</a:t>
            </a:r>
          </a:p>
          <a:p>
            <a:r>
              <a:rPr lang="en-US" sz="1400" b="1" dirty="0"/>
              <a:t>    Music</a:t>
            </a:r>
            <a:r>
              <a:rPr lang="en-US" sz="1400" dirty="0"/>
              <a:t>: Participation in music activities (0 = No, 1 = Yes).</a:t>
            </a:r>
          </a:p>
          <a:p>
            <a:r>
              <a:rPr lang="en-US" sz="1400" b="1" dirty="0"/>
              <a:t>    Volunteering</a:t>
            </a:r>
            <a:r>
              <a:rPr lang="en-US" sz="1400" dirty="0"/>
              <a:t>: Participation in volunteering (0 = No, 1 = Yes).</a:t>
            </a:r>
          </a:p>
          <a:p>
            <a:endParaRPr lang="en-US" sz="1400" dirty="0"/>
          </a:p>
          <a:p>
            <a:r>
              <a:rPr lang="en-US" b="1" dirty="0"/>
              <a:t>Academic Performance</a:t>
            </a:r>
            <a:endParaRPr lang="en-US" dirty="0"/>
          </a:p>
          <a:p>
            <a:r>
              <a:rPr lang="en-US" sz="1400" b="1" dirty="0"/>
              <a:t>    GPA</a:t>
            </a:r>
            <a:r>
              <a:rPr lang="en-US" sz="1400" dirty="0"/>
              <a:t>: Grade Point Average (2.0 to 4.0), influenced by study habits, parental involvement, and                           </a:t>
            </a:r>
            <a:r>
              <a:rPr lang="en-US" sz="1400" dirty="0" err="1">
                <a:solidFill>
                  <a:schemeClr val="bg1"/>
                </a:solidFill>
              </a:rPr>
              <a:t>nk</a:t>
            </a:r>
            <a:r>
              <a:rPr lang="en-US" sz="1400" dirty="0">
                <a:solidFill>
                  <a:schemeClr val="bg1"/>
                </a:solidFill>
              </a:rPr>
              <a:t> </a:t>
            </a:r>
            <a:r>
              <a:rPr lang="en-US" sz="1400" dirty="0"/>
              <a:t>extracurricular activities.</a:t>
            </a:r>
          </a:p>
          <a:p>
            <a:endParaRPr lang="en-US" sz="1400" dirty="0"/>
          </a:p>
          <a:p>
            <a:r>
              <a:rPr lang="en-US" b="1" dirty="0"/>
              <a:t>Target Variable: Grade Class</a:t>
            </a:r>
            <a:endParaRPr lang="en-US" dirty="0"/>
          </a:p>
          <a:p>
            <a:r>
              <a:rPr lang="en-US" sz="1400" b="1" dirty="0"/>
              <a:t>    </a:t>
            </a:r>
            <a:r>
              <a:rPr lang="en-US" sz="1400" b="1" dirty="0" err="1"/>
              <a:t>GradeClass</a:t>
            </a:r>
            <a:r>
              <a:rPr lang="en-US" sz="1400" dirty="0"/>
              <a:t>: Classification of students' grades based on GPA.</a:t>
            </a:r>
          </a:p>
          <a:p>
            <a:endParaRPr lang="en-US" sz="1400" dirty="0"/>
          </a:p>
          <a:p>
            <a:endParaRPr lang="en-US" sz="1400" dirty="0"/>
          </a:p>
          <a:p>
            <a:endParaRPr lang="en-US" sz="1400" dirty="0"/>
          </a:p>
        </p:txBody>
      </p:sp>
      <p:sp>
        <p:nvSpPr>
          <p:cNvPr id="33" name="TextBox 32"/>
          <p:cNvSpPr txBox="1"/>
          <p:nvPr/>
        </p:nvSpPr>
        <p:spPr>
          <a:xfrm>
            <a:off x="927100" y="1242100"/>
            <a:ext cx="6781800" cy="584775"/>
          </a:xfrm>
          <a:prstGeom prst="rect">
            <a:avLst/>
          </a:prstGeom>
          <a:noFill/>
        </p:spPr>
        <p:txBody>
          <a:bodyPr wrap="square" rtlCol="0">
            <a:spAutoFit/>
          </a:bodyPr>
          <a:lstStyle/>
          <a:p>
            <a:r>
              <a:rPr lang="en-US" sz="3200" b="1" dirty="0">
                <a:latin typeface="+mj-lt"/>
              </a:rPr>
              <a:t>Data description</a:t>
            </a:r>
          </a:p>
        </p:txBody>
      </p:sp>
      <p:grpSp>
        <p:nvGrpSpPr>
          <p:cNvPr id="15" name="object 2"/>
          <p:cNvGrpSpPr/>
          <p:nvPr/>
        </p:nvGrpSpPr>
        <p:grpSpPr>
          <a:xfrm>
            <a:off x="72377" y="69198"/>
            <a:ext cx="716485" cy="359427"/>
            <a:chOff x="239363" y="1119377"/>
            <a:chExt cx="541655" cy="191135"/>
          </a:xfrm>
        </p:grpSpPr>
        <p:pic>
          <p:nvPicPr>
            <p:cNvPr id="16" name="object 3"/>
            <p:cNvPicPr/>
            <p:nvPr/>
          </p:nvPicPr>
          <p:blipFill>
            <a:blip r:embed="rId3" cstate="print"/>
            <a:stretch>
              <a:fillRect/>
            </a:stretch>
          </p:blipFill>
          <p:spPr>
            <a:xfrm>
              <a:off x="239363" y="1119377"/>
              <a:ext cx="144970" cy="186213"/>
            </a:xfrm>
            <a:prstGeom prst="rect">
              <a:avLst/>
            </a:prstGeom>
          </p:spPr>
        </p:pic>
        <p:pic>
          <p:nvPicPr>
            <p:cNvPr id="17" name="object 4"/>
            <p:cNvPicPr/>
            <p:nvPr/>
          </p:nvPicPr>
          <p:blipFill>
            <a:blip r:embed="rId4" cstate="print"/>
            <a:stretch>
              <a:fillRect/>
            </a:stretch>
          </p:blipFill>
          <p:spPr>
            <a:xfrm>
              <a:off x="408717" y="1128522"/>
              <a:ext cx="222694" cy="181641"/>
            </a:xfrm>
            <a:prstGeom prst="rect">
              <a:avLst/>
            </a:prstGeom>
          </p:spPr>
        </p:pic>
        <p:pic>
          <p:nvPicPr>
            <p:cNvPr id="24" name="object 5"/>
            <p:cNvPicPr/>
            <p:nvPr/>
          </p:nvPicPr>
          <p:blipFill>
            <a:blip r:embed="rId5" cstate="print"/>
            <a:stretch>
              <a:fillRect/>
            </a:stretch>
          </p:blipFill>
          <p:spPr>
            <a:xfrm>
              <a:off x="652748" y="1163669"/>
              <a:ext cx="128206" cy="146494"/>
            </a:xfrm>
            <a:prstGeom prst="rect">
              <a:avLst/>
            </a:prstGeom>
          </p:spPr>
        </p:pic>
      </p:grpSp>
      <p:pic>
        <p:nvPicPr>
          <p:cNvPr id="26" name="object 6"/>
          <p:cNvPicPr/>
          <p:nvPr/>
        </p:nvPicPr>
        <p:blipFill>
          <a:blip r:embed="rId6" cstate="print"/>
          <a:stretch>
            <a:fillRect/>
          </a:stretch>
        </p:blipFill>
        <p:spPr>
          <a:xfrm>
            <a:off x="874142" y="86395"/>
            <a:ext cx="1348358" cy="341881"/>
          </a:xfrm>
          <a:prstGeom prst="rect">
            <a:avLst/>
          </a:prstGeom>
        </p:spPr>
      </p:pic>
    </p:spTree>
    <p:extLst>
      <p:ext uri="{BB962C8B-B14F-4D97-AF65-F5344CB8AC3E}">
        <p14:creationId xmlns:p14="http://schemas.microsoft.com/office/powerpoint/2010/main" val="2549200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7"/>
          <p:cNvGrpSpPr/>
          <p:nvPr/>
        </p:nvGrpSpPr>
        <p:grpSpPr>
          <a:xfrm>
            <a:off x="6095" y="6591675"/>
            <a:ext cx="10686415" cy="201295"/>
            <a:chOff x="6095" y="6591675"/>
            <a:chExt cx="10686415" cy="201295"/>
          </a:xfrm>
        </p:grpSpPr>
        <p:sp>
          <p:nvSpPr>
            <p:cNvPr id="28" name="object 28"/>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29" name="object 29"/>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32" name="TextBox 31"/>
          <p:cNvSpPr txBox="1"/>
          <p:nvPr/>
        </p:nvSpPr>
        <p:spPr>
          <a:xfrm flipH="1">
            <a:off x="1079500" y="1826876"/>
            <a:ext cx="8382000" cy="307777"/>
          </a:xfrm>
          <a:prstGeom prst="rect">
            <a:avLst/>
          </a:prstGeom>
          <a:noFill/>
        </p:spPr>
        <p:txBody>
          <a:bodyPr wrap="square" rtlCol="0">
            <a:spAutoFit/>
          </a:bodyPr>
          <a:lstStyle/>
          <a:p>
            <a:endParaRPr lang="en-US" sz="1400" dirty="0"/>
          </a:p>
        </p:txBody>
      </p:sp>
      <p:sp>
        <p:nvSpPr>
          <p:cNvPr id="33" name="TextBox 32"/>
          <p:cNvSpPr txBox="1"/>
          <p:nvPr/>
        </p:nvSpPr>
        <p:spPr>
          <a:xfrm>
            <a:off x="371545" y="651988"/>
            <a:ext cx="9593163" cy="5632311"/>
          </a:xfrm>
          <a:prstGeom prst="rect">
            <a:avLst/>
          </a:prstGeom>
          <a:noFill/>
        </p:spPr>
        <p:txBody>
          <a:bodyPr wrap="square" rtlCol="0">
            <a:spAutoFit/>
          </a:bodyPr>
          <a:lstStyle/>
          <a:p>
            <a:r>
              <a:rPr lang="en-US" sz="2000" b="1" dirty="0">
                <a:latin typeface="+mj-lt"/>
              </a:rPr>
              <a:t>1. Import Data</a:t>
            </a:r>
          </a:p>
          <a:p>
            <a:r>
              <a:rPr lang="en-US" sz="2000" b="1" dirty="0">
                <a:latin typeface="+mj-lt"/>
              </a:rPr>
              <a:t>   </a:t>
            </a:r>
            <a:r>
              <a:rPr lang="en-US" sz="2000" dirty="0">
                <a:latin typeface="+mj-lt"/>
              </a:rPr>
              <a:t>- Load dataset into analysis tool (e.g., Python, Excel, R).</a:t>
            </a:r>
          </a:p>
          <a:p>
            <a:r>
              <a:rPr lang="en-US" sz="2000" b="1" dirty="0">
                <a:latin typeface="+mj-lt"/>
              </a:rPr>
              <a:t>2. Check for Missing Values</a:t>
            </a:r>
          </a:p>
          <a:p>
            <a:r>
              <a:rPr lang="en-US" sz="2000" b="1" dirty="0">
                <a:latin typeface="+mj-lt"/>
              </a:rPr>
              <a:t>   - Identify: </a:t>
            </a:r>
            <a:r>
              <a:rPr lang="en-US" sz="2000" dirty="0">
                <a:latin typeface="+mj-lt"/>
              </a:rPr>
              <a:t>Detect null or empty cells</a:t>
            </a:r>
            <a:r>
              <a:rPr lang="en-US" sz="2000" b="1" dirty="0">
                <a:latin typeface="+mj-lt"/>
              </a:rPr>
              <a:t>.</a:t>
            </a:r>
          </a:p>
          <a:p>
            <a:r>
              <a:rPr lang="en-US" sz="2000" b="1" dirty="0">
                <a:latin typeface="+mj-lt"/>
              </a:rPr>
              <a:t>   - Strategy:</a:t>
            </a:r>
          </a:p>
          <a:p>
            <a:r>
              <a:rPr lang="en-US" sz="2000" b="1" dirty="0">
                <a:latin typeface="+mj-lt"/>
              </a:rPr>
              <a:t>     - Imputation: </a:t>
            </a:r>
            <a:r>
              <a:rPr lang="en-US" sz="2000" dirty="0">
                <a:latin typeface="+mj-lt"/>
              </a:rPr>
              <a:t>Fill with mean, median, or mode.</a:t>
            </a:r>
          </a:p>
          <a:p>
            <a:r>
              <a:rPr lang="en-US" sz="2000" b="1" dirty="0">
                <a:latin typeface="+mj-lt"/>
              </a:rPr>
              <a:t>     - Removal: </a:t>
            </a:r>
            <a:r>
              <a:rPr lang="en-US" sz="2000" dirty="0">
                <a:latin typeface="+mj-lt"/>
              </a:rPr>
              <a:t>Drop rows/columns with insignificant missing values.</a:t>
            </a:r>
          </a:p>
          <a:p>
            <a:r>
              <a:rPr lang="en-US" sz="2000" b="1" dirty="0">
                <a:latin typeface="+mj-lt"/>
              </a:rPr>
              <a:t>3. Handle Outliers</a:t>
            </a:r>
          </a:p>
          <a:p>
            <a:r>
              <a:rPr lang="en-US" sz="2000" b="1" dirty="0">
                <a:latin typeface="+mj-lt"/>
              </a:rPr>
              <a:t>   - Identify: </a:t>
            </a:r>
            <a:r>
              <a:rPr lang="en-US" sz="2000" dirty="0">
                <a:latin typeface="+mj-lt"/>
              </a:rPr>
              <a:t>Use box plots or z-scores.</a:t>
            </a:r>
          </a:p>
          <a:p>
            <a:r>
              <a:rPr lang="en-US" sz="2000" b="1" dirty="0">
                <a:latin typeface="+mj-lt"/>
              </a:rPr>
              <a:t>   - Address:</a:t>
            </a:r>
          </a:p>
          <a:p>
            <a:r>
              <a:rPr lang="en-US" sz="2000" b="1" dirty="0">
                <a:latin typeface="+mj-lt"/>
              </a:rPr>
              <a:t>     - Remove</a:t>
            </a:r>
            <a:r>
              <a:rPr lang="en-US" sz="2000" dirty="0">
                <a:latin typeface="+mj-lt"/>
              </a:rPr>
              <a:t>: Exclude values outside a defined range.</a:t>
            </a:r>
          </a:p>
          <a:p>
            <a:r>
              <a:rPr lang="en-US" sz="2000" b="1" dirty="0">
                <a:latin typeface="+mj-lt"/>
              </a:rPr>
              <a:t>     - Cap: </a:t>
            </a:r>
            <a:r>
              <a:rPr lang="en-US" sz="2000" dirty="0">
                <a:latin typeface="+mj-lt"/>
              </a:rPr>
              <a:t>Limit values to a specific percentile.</a:t>
            </a:r>
          </a:p>
          <a:p>
            <a:r>
              <a:rPr lang="en-US" sz="2000" b="1" dirty="0">
                <a:latin typeface="+mj-lt"/>
              </a:rPr>
              <a:t>4. Encode Categorical Variables</a:t>
            </a:r>
          </a:p>
          <a:p>
            <a:r>
              <a:rPr lang="en-US" sz="2000" b="1" dirty="0">
                <a:latin typeface="+mj-lt"/>
              </a:rPr>
              <a:t>   - One-Hot Encoding: </a:t>
            </a:r>
            <a:r>
              <a:rPr lang="en-US" sz="2000" dirty="0">
                <a:latin typeface="+mj-lt"/>
              </a:rPr>
              <a:t>Create binary columns for each category.</a:t>
            </a:r>
          </a:p>
          <a:p>
            <a:r>
              <a:rPr lang="en-US" sz="2000" b="1" dirty="0">
                <a:latin typeface="+mj-lt"/>
              </a:rPr>
              <a:t>   - Label Encoding: </a:t>
            </a:r>
            <a:r>
              <a:rPr lang="en-US" sz="2000" dirty="0">
                <a:latin typeface="+mj-lt"/>
              </a:rPr>
              <a:t>Assign numerical values to categories.</a:t>
            </a:r>
          </a:p>
          <a:p>
            <a:r>
              <a:rPr lang="en-US" sz="2000" b="1" dirty="0">
                <a:latin typeface="+mj-lt"/>
              </a:rPr>
              <a:t>5. Normalize/Standardize Numerical Variables</a:t>
            </a:r>
          </a:p>
          <a:p>
            <a:r>
              <a:rPr lang="en-US" sz="2000" b="1" dirty="0">
                <a:latin typeface="+mj-lt"/>
              </a:rPr>
              <a:t>   - Normalize: </a:t>
            </a:r>
            <a:r>
              <a:rPr lang="en-US" sz="2000" dirty="0">
                <a:latin typeface="+mj-lt"/>
              </a:rPr>
              <a:t>Scale values to a 0-1 range.</a:t>
            </a:r>
          </a:p>
          <a:p>
            <a:r>
              <a:rPr lang="en-US" sz="2000" b="1" dirty="0">
                <a:latin typeface="+mj-lt"/>
              </a:rPr>
              <a:t>   - Standardize: </a:t>
            </a:r>
            <a:r>
              <a:rPr lang="en-US" sz="2000" dirty="0">
                <a:latin typeface="+mj-lt"/>
              </a:rPr>
              <a:t>Adjust values to a mean of 0 and standard deviation of </a:t>
            </a:r>
            <a:r>
              <a:rPr lang="en-US" sz="2000" b="1" dirty="0">
                <a:latin typeface="+mj-lt"/>
              </a:rPr>
              <a:t>1.</a:t>
            </a:r>
          </a:p>
        </p:txBody>
      </p:sp>
      <p:grpSp>
        <p:nvGrpSpPr>
          <p:cNvPr id="14" name="object 2"/>
          <p:cNvGrpSpPr/>
          <p:nvPr/>
        </p:nvGrpSpPr>
        <p:grpSpPr>
          <a:xfrm>
            <a:off x="35534" y="43052"/>
            <a:ext cx="662966" cy="309373"/>
            <a:chOff x="312610" y="1094898"/>
            <a:chExt cx="541655" cy="191135"/>
          </a:xfrm>
        </p:grpSpPr>
        <p:pic>
          <p:nvPicPr>
            <p:cNvPr id="18" name="object 3"/>
            <p:cNvPicPr/>
            <p:nvPr/>
          </p:nvPicPr>
          <p:blipFill>
            <a:blip r:embed="rId2" cstate="print"/>
            <a:stretch>
              <a:fillRect/>
            </a:stretch>
          </p:blipFill>
          <p:spPr>
            <a:xfrm>
              <a:off x="312610" y="1094898"/>
              <a:ext cx="144875" cy="186308"/>
            </a:xfrm>
            <a:prstGeom prst="rect">
              <a:avLst/>
            </a:prstGeom>
          </p:spPr>
        </p:pic>
        <p:pic>
          <p:nvPicPr>
            <p:cNvPr id="19" name="object 4"/>
            <p:cNvPicPr/>
            <p:nvPr/>
          </p:nvPicPr>
          <p:blipFill>
            <a:blip r:embed="rId3" cstate="print"/>
            <a:stretch>
              <a:fillRect/>
            </a:stretch>
          </p:blipFill>
          <p:spPr>
            <a:xfrm>
              <a:off x="481964" y="1104137"/>
              <a:ext cx="222694" cy="181641"/>
            </a:xfrm>
            <a:prstGeom prst="rect">
              <a:avLst/>
            </a:prstGeom>
          </p:spPr>
        </p:pic>
        <p:pic>
          <p:nvPicPr>
            <p:cNvPr id="20" name="object 5"/>
            <p:cNvPicPr/>
            <p:nvPr/>
          </p:nvPicPr>
          <p:blipFill>
            <a:blip r:embed="rId4" cstate="print"/>
            <a:stretch>
              <a:fillRect/>
            </a:stretch>
          </p:blipFill>
          <p:spPr>
            <a:xfrm>
              <a:off x="725995" y="1139189"/>
              <a:ext cx="128111" cy="146589"/>
            </a:xfrm>
            <a:prstGeom prst="rect">
              <a:avLst/>
            </a:prstGeom>
          </p:spPr>
        </p:pic>
      </p:grpSp>
      <p:pic>
        <p:nvPicPr>
          <p:cNvPr id="21" name="object 6"/>
          <p:cNvPicPr/>
          <p:nvPr/>
        </p:nvPicPr>
        <p:blipFill>
          <a:blip r:embed="rId5" cstate="print"/>
          <a:stretch>
            <a:fillRect/>
          </a:stretch>
        </p:blipFill>
        <p:spPr>
          <a:xfrm>
            <a:off x="751867" y="14652"/>
            <a:ext cx="2156433" cy="413973"/>
          </a:xfrm>
          <a:prstGeom prst="rect">
            <a:avLst/>
          </a:prstGeom>
        </p:spPr>
      </p:pic>
    </p:spTree>
    <p:extLst>
      <p:ext uri="{BB962C8B-B14F-4D97-AF65-F5344CB8AC3E}">
        <p14:creationId xmlns:p14="http://schemas.microsoft.com/office/powerpoint/2010/main" val="1864994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2E039F-DD98-49F3-C4B1-5D4686B89648}"/>
              </a:ext>
            </a:extLst>
          </p:cNvPr>
          <p:cNvSpPr txBox="1"/>
          <p:nvPr/>
        </p:nvSpPr>
        <p:spPr>
          <a:xfrm>
            <a:off x="698500" y="428625"/>
            <a:ext cx="6934200" cy="4985980"/>
          </a:xfrm>
          <a:prstGeom prst="rect">
            <a:avLst/>
          </a:prstGeom>
          <a:noFill/>
        </p:spPr>
        <p:txBody>
          <a:bodyPr wrap="square" rtlCol="0">
            <a:spAutoFit/>
          </a:bodyPr>
          <a:lstStyle/>
          <a:p>
            <a:r>
              <a:rPr lang="en-US" sz="2400" b="1" dirty="0"/>
              <a:t>Data Cleaning Part in Project:-</a:t>
            </a:r>
          </a:p>
          <a:p>
            <a:r>
              <a:rPr lang="en-US" dirty="0"/>
              <a:t>After thoroughly reviewing the student performance dataset, we found no issues requiring data cleaning. The dataset is complete, with no missing values, outliers, or inconsistencies. Additionally, all categorical and numerical variables are well-defined and within expected ranges. Thus, the data is ready for analysis without further preprocessing.</a:t>
            </a:r>
          </a:p>
          <a:p>
            <a:endParaRPr lang="en-US" dirty="0"/>
          </a:p>
          <a:p>
            <a:endParaRPr lang="en-US" dirty="0"/>
          </a:p>
          <a:p>
            <a:r>
              <a:rPr lang="en-US" sz="2400" b="1" dirty="0"/>
              <a:t>Label Encoding:-</a:t>
            </a:r>
          </a:p>
          <a:p>
            <a:r>
              <a:rPr lang="en-US" dirty="0"/>
              <a:t>We applied label encoding to several categorical columns to prepare the data for linear regression analysis. Specifically, the columns ethnicity, gender, parental education, and parental support were converted into numerical values. This encoding ensures that these categorical variables can be effectively used in the linear regression model, helping to quantify their impact on student performance.</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87381" y="1495425"/>
            <a:ext cx="115919" cy="114490"/>
          </a:xfrm>
          <a:prstGeom prst="rect">
            <a:avLst/>
          </a:prstGeom>
        </p:spPr>
      </p:pic>
      <p:grpSp>
        <p:nvGrpSpPr>
          <p:cNvPr id="27" name="object 27"/>
          <p:cNvGrpSpPr/>
          <p:nvPr/>
        </p:nvGrpSpPr>
        <p:grpSpPr>
          <a:xfrm>
            <a:off x="6095" y="6591675"/>
            <a:ext cx="10686415" cy="201295"/>
            <a:chOff x="6095" y="6591675"/>
            <a:chExt cx="10686415" cy="201295"/>
          </a:xfrm>
        </p:grpSpPr>
        <p:sp>
          <p:nvSpPr>
            <p:cNvPr id="28" name="object 28"/>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29" name="object 29"/>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33" name="TextBox 32"/>
          <p:cNvSpPr txBox="1"/>
          <p:nvPr/>
        </p:nvSpPr>
        <p:spPr>
          <a:xfrm>
            <a:off x="927100" y="1242100"/>
            <a:ext cx="6781800" cy="1015663"/>
          </a:xfrm>
          <a:prstGeom prst="rect">
            <a:avLst/>
          </a:prstGeom>
          <a:noFill/>
        </p:spPr>
        <p:txBody>
          <a:bodyPr wrap="square" rtlCol="0">
            <a:spAutoFit/>
          </a:bodyPr>
          <a:lstStyle/>
          <a:p>
            <a:r>
              <a:rPr lang="en-US" sz="3200" b="1" dirty="0">
                <a:latin typeface="+mj-lt"/>
              </a:rPr>
              <a:t>Analytical Tools and Methods used</a:t>
            </a:r>
          </a:p>
          <a:p>
            <a:r>
              <a:rPr lang="en-US" sz="2800" b="1" dirty="0">
                <a:latin typeface="+mj-lt"/>
              </a:rPr>
              <a:t>    Tools:</a:t>
            </a:r>
            <a:endParaRPr lang="en-US" sz="2000" b="1" dirty="0">
              <a:latin typeface="+mj-lt"/>
            </a:endParaRPr>
          </a:p>
        </p:txBody>
      </p:sp>
      <p:grpSp>
        <p:nvGrpSpPr>
          <p:cNvPr id="13" name="object 2"/>
          <p:cNvGrpSpPr/>
          <p:nvPr/>
        </p:nvGrpSpPr>
        <p:grpSpPr>
          <a:xfrm>
            <a:off x="77538" y="69642"/>
            <a:ext cx="697898" cy="358771"/>
            <a:chOff x="288226" y="1082706"/>
            <a:chExt cx="541655" cy="191135"/>
          </a:xfrm>
        </p:grpSpPr>
        <p:pic>
          <p:nvPicPr>
            <p:cNvPr id="14" name="object 3"/>
            <p:cNvPicPr/>
            <p:nvPr/>
          </p:nvPicPr>
          <p:blipFill>
            <a:blip r:embed="rId3" cstate="print"/>
            <a:stretch>
              <a:fillRect/>
            </a:stretch>
          </p:blipFill>
          <p:spPr>
            <a:xfrm>
              <a:off x="288226" y="1082706"/>
              <a:ext cx="144875" cy="186213"/>
            </a:xfrm>
            <a:prstGeom prst="rect">
              <a:avLst/>
            </a:prstGeom>
          </p:spPr>
        </p:pic>
        <p:pic>
          <p:nvPicPr>
            <p:cNvPr id="18" name="object 4"/>
            <p:cNvPicPr/>
            <p:nvPr/>
          </p:nvPicPr>
          <p:blipFill>
            <a:blip r:embed="rId4" cstate="print"/>
            <a:stretch>
              <a:fillRect/>
            </a:stretch>
          </p:blipFill>
          <p:spPr>
            <a:xfrm>
              <a:off x="457485" y="1091850"/>
              <a:ext cx="222694" cy="181641"/>
            </a:xfrm>
            <a:prstGeom prst="rect">
              <a:avLst/>
            </a:prstGeom>
          </p:spPr>
        </p:pic>
        <p:pic>
          <p:nvPicPr>
            <p:cNvPr id="19" name="object 5"/>
            <p:cNvPicPr/>
            <p:nvPr/>
          </p:nvPicPr>
          <p:blipFill>
            <a:blip r:embed="rId5" cstate="print"/>
            <a:stretch>
              <a:fillRect/>
            </a:stretch>
          </p:blipFill>
          <p:spPr>
            <a:xfrm>
              <a:off x="701611" y="1126998"/>
              <a:ext cx="128111" cy="146494"/>
            </a:xfrm>
            <a:prstGeom prst="rect">
              <a:avLst/>
            </a:prstGeom>
          </p:spPr>
        </p:pic>
      </p:grpSp>
      <p:grpSp>
        <p:nvGrpSpPr>
          <p:cNvPr id="20" name="object 6"/>
          <p:cNvGrpSpPr/>
          <p:nvPr/>
        </p:nvGrpSpPr>
        <p:grpSpPr>
          <a:xfrm>
            <a:off x="809947" y="69643"/>
            <a:ext cx="1183953" cy="435182"/>
            <a:chOff x="906017" y="1070514"/>
            <a:chExt cx="1007110" cy="253365"/>
          </a:xfrm>
        </p:grpSpPr>
        <p:pic>
          <p:nvPicPr>
            <p:cNvPr id="21" name="object 7"/>
            <p:cNvPicPr/>
            <p:nvPr/>
          </p:nvPicPr>
          <p:blipFill>
            <a:blip r:embed="rId6" cstate="print"/>
            <a:stretch>
              <a:fillRect/>
            </a:stretch>
          </p:blipFill>
          <p:spPr>
            <a:xfrm>
              <a:off x="906017" y="1082706"/>
              <a:ext cx="166211" cy="186213"/>
            </a:xfrm>
            <a:prstGeom prst="rect">
              <a:avLst/>
            </a:prstGeom>
          </p:spPr>
        </p:pic>
        <p:pic>
          <p:nvPicPr>
            <p:cNvPr id="22" name="object 8"/>
            <p:cNvPicPr/>
            <p:nvPr/>
          </p:nvPicPr>
          <p:blipFill>
            <a:blip r:embed="rId7" cstate="print"/>
            <a:stretch>
              <a:fillRect/>
            </a:stretch>
          </p:blipFill>
          <p:spPr>
            <a:xfrm>
              <a:off x="1098232" y="1126998"/>
              <a:ext cx="114395" cy="141922"/>
            </a:xfrm>
            <a:prstGeom prst="rect">
              <a:avLst/>
            </a:prstGeom>
          </p:spPr>
        </p:pic>
        <p:pic>
          <p:nvPicPr>
            <p:cNvPr id="23" name="object 9"/>
            <p:cNvPicPr/>
            <p:nvPr/>
          </p:nvPicPr>
          <p:blipFill>
            <a:blip r:embed="rId8" cstate="print"/>
            <a:stretch>
              <a:fillRect/>
            </a:stretch>
          </p:blipFill>
          <p:spPr>
            <a:xfrm>
              <a:off x="1243107" y="1126998"/>
              <a:ext cx="128111" cy="146494"/>
            </a:xfrm>
            <a:prstGeom prst="rect">
              <a:avLst/>
            </a:prstGeom>
          </p:spPr>
        </p:pic>
        <p:pic>
          <p:nvPicPr>
            <p:cNvPr id="25" name="object 10"/>
            <p:cNvPicPr/>
            <p:nvPr/>
          </p:nvPicPr>
          <p:blipFill>
            <a:blip r:embed="rId9" cstate="print"/>
            <a:stretch>
              <a:fillRect/>
            </a:stretch>
          </p:blipFill>
          <p:spPr>
            <a:xfrm>
              <a:off x="1400270" y="1072038"/>
              <a:ext cx="309657" cy="251840"/>
            </a:xfrm>
            <a:prstGeom prst="rect">
              <a:avLst/>
            </a:prstGeom>
          </p:spPr>
        </p:pic>
        <p:sp>
          <p:nvSpPr>
            <p:cNvPr id="30" name="object 11"/>
            <p:cNvSpPr/>
            <p:nvPr/>
          </p:nvSpPr>
          <p:spPr>
            <a:xfrm>
              <a:off x="1738883" y="1070514"/>
              <a:ext cx="35560" cy="198755"/>
            </a:xfrm>
            <a:custGeom>
              <a:avLst/>
              <a:gdLst/>
              <a:ahLst/>
              <a:cxnLst/>
              <a:rect l="l" t="t" r="r" b="b"/>
              <a:pathLst>
                <a:path w="35560" h="198755">
                  <a:moveTo>
                    <a:pt x="24384" y="35147"/>
                  </a:moveTo>
                  <a:lnTo>
                    <a:pt x="12192" y="35147"/>
                  </a:lnTo>
                  <a:lnTo>
                    <a:pt x="7620" y="33623"/>
                  </a:lnTo>
                  <a:lnTo>
                    <a:pt x="4572" y="30575"/>
                  </a:lnTo>
                  <a:lnTo>
                    <a:pt x="1524" y="27432"/>
                  </a:lnTo>
                  <a:lnTo>
                    <a:pt x="0" y="24384"/>
                  </a:lnTo>
                  <a:lnTo>
                    <a:pt x="0" y="10668"/>
                  </a:lnTo>
                  <a:lnTo>
                    <a:pt x="1524" y="7620"/>
                  </a:lnTo>
                  <a:lnTo>
                    <a:pt x="7620" y="1524"/>
                  </a:lnTo>
                  <a:lnTo>
                    <a:pt x="12192" y="0"/>
                  </a:lnTo>
                  <a:lnTo>
                    <a:pt x="24384" y="0"/>
                  </a:lnTo>
                  <a:lnTo>
                    <a:pt x="28956" y="1524"/>
                  </a:lnTo>
                  <a:lnTo>
                    <a:pt x="30480" y="4572"/>
                  </a:lnTo>
                  <a:lnTo>
                    <a:pt x="33528" y="7620"/>
                  </a:lnTo>
                  <a:lnTo>
                    <a:pt x="35052" y="10668"/>
                  </a:lnTo>
                  <a:lnTo>
                    <a:pt x="35052" y="24384"/>
                  </a:lnTo>
                  <a:lnTo>
                    <a:pt x="33528" y="27432"/>
                  </a:lnTo>
                  <a:lnTo>
                    <a:pt x="30480" y="30575"/>
                  </a:lnTo>
                  <a:lnTo>
                    <a:pt x="28956" y="33623"/>
                  </a:lnTo>
                  <a:lnTo>
                    <a:pt x="24384" y="35147"/>
                  </a:lnTo>
                  <a:close/>
                </a:path>
                <a:path w="35560" h="198755">
                  <a:moveTo>
                    <a:pt x="32004" y="198405"/>
                  </a:moveTo>
                  <a:lnTo>
                    <a:pt x="3048" y="198405"/>
                  </a:lnTo>
                  <a:lnTo>
                    <a:pt x="3048" y="59531"/>
                  </a:lnTo>
                  <a:lnTo>
                    <a:pt x="32004" y="59531"/>
                  </a:lnTo>
                  <a:lnTo>
                    <a:pt x="32004" y="198405"/>
                  </a:lnTo>
                  <a:close/>
                </a:path>
              </a:pathLst>
            </a:custGeom>
            <a:solidFill>
              <a:srgbClr val="000000"/>
            </a:solidFill>
          </p:spPr>
          <p:txBody>
            <a:bodyPr wrap="square" lIns="0" tIns="0" rIns="0" bIns="0" rtlCol="0"/>
            <a:lstStyle/>
            <a:p>
              <a:endParaRPr/>
            </a:p>
          </p:txBody>
        </p:sp>
        <p:pic>
          <p:nvPicPr>
            <p:cNvPr id="31" name="object 12"/>
            <p:cNvPicPr/>
            <p:nvPr/>
          </p:nvPicPr>
          <p:blipFill>
            <a:blip r:embed="rId10" cstate="print"/>
            <a:stretch>
              <a:fillRect/>
            </a:stretch>
          </p:blipFill>
          <p:spPr>
            <a:xfrm>
              <a:off x="1801367" y="1126997"/>
              <a:ext cx="111347" cy="146494"/>
            </a:xfrm>
            <a:prstGeom prst="rect">
              <a:avLst/>
            </a:prstGeom>
          </p:spPr>
        </p:pic>
      </p:grpSp>
      <p:sp>
        <p:nvSpPr>
          <p:cNvPr id="2" name="TextBox 1"/>
          <p:cNvSpPr txBox="1"/>
          <p:nvPr/>
        </p:nvSpPr>
        <p:spPr>
          <a:xfrm>
            <a:off x="1546509" y="2256375"/>
            <a:ext cx="6096000" cy="1477328"/>
          </a:xfrm>
          <a:prstGeom prst="rect">
            <a:avLst/>
          </a:prstGeom>
          <a:noFill/>
        </p:spPr>
        <p:txBody>
          <a:bodyPr wrap="square" rtlCol="0">
            <a:spAutoFit/>
          </a:bodyPr>
          <a:lstStyle/>
          <a:p>
            <a:pPr marL="400050" indent="-400050">
              <a:buFont typeface="+mj-lt"/>
              <a:buAutoNum type="romanLcPeriod"/>
            </a:pPr>
            <a:r>
              <a:rPr lang="en-US" sz="1800" dirty="0" err="1"/>
              <a:t>scikit</a:t>
            </a:r>
            <a:r>
              <a:rPr lang="en-US" sz="1800" dirty="0"/>
              <a:t> learn</a:t>
            </a:r>
          </a:p>
          <a:p>
            <a:pPr marL="400050" indent="-400050">
              <a:buFont typeface="+mj-lt"/>
              <a:buAutoNum type="romanLcPeriod"/>
            </a:pPr>
            <a:r>
              <a:rPr lang="en-US" sz="1800" dirty="0" err="1"/>
              <a:t>Matplotl</a:t>
            </a:r>
            <a:r>
              <a:rPr lang="en-US" dirty="0" err="1"/>
              <a:t>ib</a:t>
            </a:r>
            <a:endParaRPr lang="en-US" dirty="0"/>
          </a:p>
          <a:p>
            <a:pPr marL="400050" indent="-400050">
              <a:buFont typeface="+mj-lt"/>
              <a:buAutoNum type="romanLcPeriod"/>
            </a:pPr>
            <a:r>
              <a:rPr lang="en-US" sz="1800" dirty="0" err="1"/>
              <a:t>Seaborn</a:t>
            </a:r>
            <a:endParaRPr lang="en-US" sz="1800" dirty="0"/>
          </a:p>
          <a:p>
            <a:pPr marL="400050" indent="-400050">
              <a:buFont typeface="+mj-lt"/>
              <a:buAutoNum type="romanLcPeriod"/>
            </a:pPr>
            <a:r>
              <a:rPr lang="en-US" sz="1800" dirty="0" err="1"/>
              <a:t>Plotly</a:t>
            </a:r>
            <a:endParaRPr lang="en-US" sz="1800" dirty="0"/>
          </a:p>
          <a:p>
            <a:pPr marL="400050" indent="-400050">
              <a:buFont typeface="+mj-lt"/>
              <a:buAutoNum type="romanLcPeriod"/>
            </a:pPr>
            <a:endParaRPr lang="en-US" dirty="0"/>
          </a:p>
        </p:txBody>
      </p:sp>
      <p:sp>
        <p:nvSpPr>
          <p:cNvPr id="34" name="TextBox 33"/>
          <p:cNvSpPr txBox="1"/>
          <p:nvPr/>
        </p:nvSpPr>
        <p:spPr>
          <a:xfrm>
            <a:off x="928471" y="3276250"/>
            <a:ext cx="6781800" cy="1015663"/>
          </a:xfrm>
          <a:prstGeom prst="rect">
            <a:avLst/>
          </a:prstGeom>
          <a:noFill/>
        </p:spPr>
        <p:txBody>
          <a:bodyPr wrap="square" rtlCol="0">
            <a:spAutoFit/>
          </a:bodyPr>
          <a:lstStyle/>
          <a:p>
            <a:endParaRPr lang="en-US" sz="3200" b="1" dirty="0">
              <a:latin typeface="+mj-lt"/>
            </a:endParaRPr>
          </a:p>
          <a:p>
            <a:r>
              <a:rPr lang="en-US" sz="2800" b="1" dirty="0">
                <a:latin typeface="+mj-lt"/>
              </a:rPr>
              <a:t>    Methods:</a:t>
            </a:r>
            <a:endParaRPr lang="en-US" sz="2000" b="1" dirty="0">
              <a:latin typeface="+mj-lt"/>
            </a:endParaRPr>
          </a:p>
        </p:txBody>
      </p:sp>
      <p:sp>
        <p:nvSpPr>
          <p:cNvPr id="35" name="TextBox 34"/>
          <p:cNvSpPr txBox="1"/>
          <p:nvPr/>
        </p:nvSpPr>
        <p:spPr>
          <a:xfrm>
            <a:off x="1546509" y="4291913"/>
            <a:ext cx="6096000" cy="2031325"/>
          </a:xfrm>
          <a:prstGeom prst="rect">
            <a:avLst/>
          </a:prstGeom>
          <a:noFill/>
        </p:spPr>
        <p:txBody>
          <a:bodyPr wrap="square" rtlCol="0">
            <a:spAutoFit/>
          </a:bodyPr>
          <a:lstStyle/>
          <a:p>
            <a:pPr marL="400050" indent="-400050">
              <a:buFont typeface="+mj-lt"/>
              <a:buAutoNum type="romanLcPeriod"/>
            </a:pPr>
            <a:r>
              <a:rPr lang="en-US" sz="1800" dirty="0"/>
              <a:t>Descriptive statistics</a:t>
            </a:r>
          </a:p>
          <a:p>
            <a:pPr marL="400050" indent="-400050">
              <a:buFont typeface="+mj-lt"/>
              <a:buAutoNum type="romanLcPeriod"/>
            </a:pPr>
            <a:r>
              <a:rPr lang="en-US" dirty="0"/>
              <a:t>Exploratory Data Analysis (EDA)</a:t>
            </a:r>
          </a:p>
          <a:p>
            <a:pPr marL="400050" indent="-400050">
              <a:buFont typeface="+mj-lt"/>
              <a:buAutoNum type="romanLcPeriod"/>
            </a:pPr>
            <a:r>
              <a:rPr lang="en-US" sz="1800" dirty="0"/>
              <a:t>Regression Analysis</a:t>
            </a:r>
          </a:p>
          <a:p>
            <a:pPr marL="400050" indent="-400050">
              <a:buFont typeface="+mj-lt"/>
              <a:buAutoNum type="romanLcPeriod"/>
            </a:pPr>
            <a:r>
              <a:rPr lang="en-US" sz="1800" dirty="0"/>
              <a:t>Classification</a:t>
            </a:r>
          </a:p>
          <a:p>
            <a:pPr marL="400050" indent="-400050">
              <a:buFont typeface="+mj-lt"/>
              <a:buAutoNum type="romanLcPeriod"/>
            </a:pPr>
            <a:r>
              <a:rPr lang="en-US" dirty="0"/>
              <a:t>Clustering</a:t>
            </a:r>
          </a:p>
          <a:p>
            <a:pPr marL="400050" indent="-400050">
              <a:buFont typeface="+mj-lt"/>
              <a:buAutoNum type="romanLcPeriod"/>
            </a:pPr>
            <a:r>
              <a:rPr lang="en-US" sz="1800" dirty="0"/>
              <a:t>Correlation Analysis</a:t>
            </a:r>
          </a:p>
          <a:p>
            <a:pPr marL="400050" indent="-400050">
              <a:buFont typeface="+mj-lt"/>
              <a:buAutoNum type="romanLcPeriod"/>
            </a:pPr>
            <a:endParaRPr lang="en-US" dirty="0"/>
          </a:p>
        </p:txBody>
      </p:sp>
    </p:spTree>
    <p:extLst>
      <p:ext uri="{BB962C8B-B14F-4D97-AF65-F5344CB8AC3E}">
        <p14:creationId xmlns:p14="http://schemas.microsoft.com/office/powerpoint/2010/main" val="481881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87381" y="1495425"/>
            <a:ext cx="115919" cy="114490"/>
          </a:xfrm>
          <a:prstGeom prst="rect">
            <a:avLst/>
          </a:prstGeom>
        </p:spPr>
      </p:pic>
      <p:grpSp>
        <p:nvGrpSpPr>
          <p:cNvPr id="27" name="object 27"/>
          <p:cNvGrpSpPr/>
          <p:nvPr/>
        </p:nvGrpSpPr>
        <p:grpSpPr>
          <a:xfrm>
            <a:off x="6095" y="6591675"/>
            <a:ext cx="10686415" cy="201295"/>
            <a:chOff x="6095" y="6591675"/>
            <a:chExt cx="10686415" cy="201295"/>
          </a:xfrm>
        </p:grpSpPr>
        <p:sp>
          <p:nvSpPr>
            <p:cNvPr id="28" name="object 28"/>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29" name="object 29"/>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33" name="TextBox 32"/>
          <p:cNvSpPr txBox="1"/>
          <p:nvPr/>
        </p:nvSpPr>
        <p:spPr>
          <a:xfrm>
            <a:off x="1087796" y="1237032"/>
            <a:ext cx="6781800" cy="1569660"/>
          </a:xfrm>
          <a:prstGeom prst="rect">
            <a:avLst/>
          </a:prstGeom>
          <a:noFill/>
        </p:spPr>
        <p:txBody>
          <a:bodyPr wrap="square" rtlCol="0">
            <a:spAutoFit/>
          </a:bodyPr>
          <a:lstStyle/>
          <a:p>
            <a:r>
              <a:rPr lang="en-US" sz="3200" b="1" dirty="0">
                <a:latin typeface="+mj-lt"/>
              </a:rPr>
              <a:t>Key Findings</a:t>
            </a:r>
          </a:p>
          <a:p>
            <a:endParaRPr lang="en-US" sz="3200" dirty="0"/>
          </a:p>
          <a:p>
            <a:endParaRPr lang="en-US" sz="3200" b="1" dirty="0">
              <a:latin typeface="+mj-lt"/>
            </a:endParaRPr>
          </a:p>
        </p:txBody>
      </p:sp>
      <p:grpSp>
        <p:nvGrpSpPr>
          <p:cNvPr id="13" name="object 2"/>
          <p:cNvGrpSpPr/>
          <p:nvPr/>
        </p:nvGrpSpPr>
        <p:grpSpPr>
          <a:xfrm>
            <a:off x="77538" y="69642"/>
            <a:ext cx="697898" cy="358771"/>
            <a:chOff x="288226" y="1082706"/>
            <a:chExt cx="541655" cy="191135"/>
          </a:xfrm>
        </p:grpSpPr>
        <p:pic>
          <p:nvPicPr>
            <p:cNvPr id="14" name="object 3"/>
            <p:cNvPicPr/>
            <p:nvPr/>
          </p:nvPicPr>
          <p:blipFill>
            <a:blip r:embed="rId3" cstate="print"/>
            <a:stretch>
              <a:fillRect/>
            </a:stretch>
          </p:blipFill>
          <p:spPr>
            <a:xfrm>
              <a:off x="288226" y="1082706"/>
              <a:ext cx="144875" cy="186213"/>
            </a:xfrm>
            <a:prstGeom prst="rect">
              <a:avLst/>
            </a:prstGeom>
          </p:spPr>
        </p:pic>
        <p:pic>
          <p:nvPicPr>
            <p:cNvPr id="18" name="object 4"/>
            <p:cNvPicPr/>
            <p:nvPr/>
          </p:nvPicPr>
          <p:blipFill>
            <a:blip r:embed="rId4" cstate="print"/>
            <a:stretch>
              <a:fillRect/>
            </a:stretch>
          </p:blipFill>
          <p:spPr>
            <a:xfrm>
              <a:off x="457485" y="1091850"/>
              <a:ext cx="222694" cy="181641"/>
            </a:xfrm>
            <a:prstGeom prst="rect">
              <a:avLst/>
            </a:prstGeom>
          </p:spPr>
        </p:pic>
        <p:pic>
          <p:nvPicPr>
            <p:cNvPr id="19" name="object 5"/>
            <p:cNvPicPr/>
            <p:nvPr/>
          </p:nvPicPr>
          <p:blipFill>
            <a:blip r:embed="rId5" cstate="print"/>
            <a:stretch>
              <a:fillRect/>
            </a:stretch>
          </p:blipFill>
          <p:spPr>
            <a:xfrm>
              <a:off x="701611" y="1126998"/>
              <a:ext cx="128111" cy="146494"/>
            </a:xfrm>
            <a:prstGeom prst="rect">
              <a:avLst/>
            </a:prstGeom>
          </p:spPr>
        </p:pic>
      </p:grpSp>
      <p:grpSp>
        <p:nvGrpSpPr>
          <p:cNvPr id="20" name="object 6"/>
          <p:cNvGrpSpPr/>
          <p:nvPr/>
        </p:nvGrpSpPr>
        <p:grpSpPr>
          <a:xfrm>
            <a:off x="809947" y="69643"/>
            <a:ext cx="1183953" cy="435182"/>
            <a:chOff x="906017" y="1070514"/>
            <a:chExt cx="1007110" cy="253365"/>
          </a:xfrm>
        </p:grpSpPr>
        <p:pic>
          <p:nvPicPr>
            <p:cNvPr id="21" name="object 7"/>
            <p:cNvPicPr/>
            <p:nvPr/>
          </p:nvPicPr>
          <p:blipFill>
            <a:blip r:embed="rId6" cstate="print"/>
            <a:stretch>
              <a:fillRect/>
            </a:stretch>
          </p:blipFill>
          <p:spPr>
            <a:xfrm>
              <a:off x="906017" y="1082706"/>
              <a:ext cx="166211" cy="186213"/>
            </a:xfrm>
            <a:prstGeom prst="rect">
              <a:avLst/>
            </a:prstGeom>
          </p:spPr>
        </p:pic>
        <p:pic>
          <p:nvPicPr>
            <p:cNvPr id="22" name="object 8"/>
            <p:cNvPicPr/>
            <p:nvPr/>
          </p:nvPicPr>
          <p:blipFill>
            <a:blip r:embed="rId7" cstate="print"/>
            <a:stretch>
              <a:fillRect/>
            </a:stretch>
          </p:blipFill>
          <p:spPr>
            <a:xfrm>
              <a:off x="1098232" y="1126998"/>
              <a:ext cx="114395" cy="141922"/>
            </a:xfrm>
            <a:prstGeom prst="rect">
              <a:avLst/>
            </a:prstGeom>
          </p:spPr>
        </p:pic>
        <p:pic>
          <p:nvPicPr>
            <p:cNvPr id="23" name="object 9"/>
            <p:cNvPicPr/>
            <p:nvPr/>
          </p:nvPicPr>
          <p:blipFill>
            <a:blip r:embed="rId8" cstate="print"/>
            <a:stretch>
              <a:fillRect/>
            </a:stretch>
          </p:blipFill>
          <p:spPr>
            <a:xfrm>
              <a:off x="1243107" y="1126998"/>
              <a:ext cx="128111" cy="146494"/>
            </a:xfrm>
            <a:prstGeom prst="rect">
              <a:avLst/>
            </a:prstGeom>
          </p:spPr>
        </p:pic>
        <p:pic>
          <p:nvPicPr>
            <p:cNvPr id="25" name="object 10"/>
            <p:cNvPicPr/>
            <p:nvPr/>
          </p:nvPicPr>
          <p:blipFill>
            <a:blip r:embed="rId9" cstate="print"/>
            <a:stretch>
              <a:fillRect/>
            </a:stretch>
          </p:blipFill>
          <p:spPr>
            <a:xfrm>
              <a:off x="1400270" y="1072038"/>
              <a:ext cx="309657" cy="251840"/>
            </a:xfrm>
            <a:prstGeom prst="rect">
              <a:avLst/>
            </a:prstGeom>
          </p:spPr>
        </p:pic>
        <p:sp>
          <p:nvSpPr>
            <p:cNvPr id="30" name="object 11"/>
            <p:cNvSpPr/>
            <p:nvPr/>
          </p:nvSpPr>
          <p:spPr>
            <a:xfrm>
              <a:off x="1738883" y="1070514"/>
              <a:ext cx="35560" cy="198755"/>
            </a:xfrm>
            <a:custGeom>
              <a:avLst/>
              <a:gdLst/>
              <a:ahLst/>
              <a:cxnLst/>
              <a:rect l="l" t="t" r="r" b="b"/>
              <a:pathLst>
                <a:path w="35560" h="198755">
                  <a:moveTo>
                    <a:pt x="24384" y="35147"/>
                  </a:moveTo>
                  <a:lnTo>
                    <a:pt x="12192" y="35147"/>
                  </a:lnTo>
                  <a:lnTo>
                    <a:pt x="7620" y="33623"/>
                  </a:lnTo>
                  <a:lnTo>
                    <a:pt x="4572" y="30575"/>
                  </a:lnTo>
                  <a:lnTo>
                    <a:pt x="1524" y="27432"/>
                  </a:lnTo>
                  <a:lnTo>
                    <a:pt x="0" y="24384"/>
                  </a:lnTo>
                  <a:lnTo>
                    <a:pt x="0" y="10668"/>
                  </a:lnTo>
                  <a:lnTo>
                    <a:pt x="1524" y="7620"/>
                  </a:lnTo>
                  <a:lnTo>
                    <a:pt x="7620" y="1524"/>
                  </a:lnTo>
                  <a:lnTo>
                    <a:pt x="12192" y="0"/>
                  </a:lnTo>
                  <a:lnTo>
                    <a:pt x="24384" y="0"/>
                  </a:lnTo>
                  <a:lnTo>
                    <a:pt x="28956" y="1524"/>
                  </a:lnTo>
                  <a:lnTo>
                    <a:pt x="30480" y="4572"/>
                  </a:lnTo>
                  <a:lnTo>
                    <a:pt x="33528" y="7620"/>
                  </a:lnTo>
                  <a:lnTo>
                    <a:pt x="35052" y="10668"/>
                  </a:lnTo>
                  <a:lnTo>
                    <a:pt x="35052" y="24384"/>
                  </a:lnTo>
                  <a:lnTo>
                    <a:pt x="33528" y="27432"/>
                  </a:lnTo>
                  <a:lnTo>
                    <a:pt x="30480" y="30575"/>
                  </a:lnTo>
                  <a:lnTo>
                    <a:pt x="28956" y="33623"/>
                  </a:lnTo>
                  <a:lnTo>
                    <a:pt x="24384" y="35147"/>
                  </a:lnTo>
                  <a:close/>
                </a:path>
                <a:path w="35560" h="198755">
                  <a:moveTo>
                    <a:pt x="32004" y="198405"/>
                  </a:moveTo>
                  <a:lnTo>
                    <a:pt x="3048" y="198405"/>
                  </a:lnTo>
                  <a:lnTo>
                    <a:pt x="3048" y="59531"/>
                  </a:lnTo>
                  <a:lnTo>
                    <a:pt x="32004" y="59531"/>
                  </a:lnTo>
                  <a:lnTo>
                    <a:pt x="32004" y="198405"/>
                  </a:lnTo>
                  <a:close/>
                </a:path>
              </a:pathLst>
            </a:custGeom>
            <a:solidFill>
              <a:srgbClr val="000000"/>
            </a:solidFill>
          </p:spPr>
          <p:txBody>
            <a:bodyPr wrap="square" lIns="0" tIns="0" rIns="0" bIns="0" rtlCol="0"/>
            <a:lstStyle/>
            <a:p>
              <a:endParaRPr/>
            </a:p>
          </p:txBody>
        </p:sp>
        <p:pic>
          <p:nvPicPr>
            <p:cNvPr id="31" name="object 12"/>
            <p:cNvPicPr/>
            <p:nvPr/>
          </p:nvPicPr>
          <p:blipFill>
            <a:blip r:embed="rId10" cstate="print"/>
            <a:stretch>
              <a:fillRect/>
            </a:stretch>
          </p:blipFill>
          <p:spPr>
            <a:xfrm>
              <a:off x="1801367" y="1126997"/>
              <a:ext cx="111347" cy="146494"/>
            </a:xfrm>
            <a:prstGeom prst="rect">
              <a:avLst/>
            </a:prstGeom>
          </p:spPr>
        </p:pic>
      </p:grpSp>
      <p:sp>
        <p:nvSpPr>
          <p:cNvPr id="24" name="TextBox 23"/>
          <p:cNvSpPr txBox="1"/>
          <p:nvPr/>
        </p:nvSpPr>
        <p:spPr>
          <a:xfrm>
            <a:off x="1537572" y="1609915"/>
            <a:ext cx="6781800" cy="7355860"/>
          </a:xfrm>
          <a:prstGeom prst="rect">
            <a:avLst/>
          </a:prstGeom>
          <a:noFill/>
        </p:spPr>
        <p:txBody>
          <a:bodyPr wrap="square" rtlCol="0">
            <a:spAutoFit/>
          </a:bodyPr>
          <a:lstStyle/>
          <a:p>
            <a:pPr marL="571500" indent="-571500">
              <a:buFont typeface="+mj-lt"/>
              <a:buAutoNum type="romanUcPeriod"/>
            </a:pPr>
            <a:r>
              <a:rPr lang="en-US" sz="3200" b="1" dirty="0">
                <a:latin typeface="+mj-lt"/>
              </a:rPr>
              <a:t>Accuracy: </a:t>
            </a:r>
            <a:r>
              <a:rPr lang="en-US" sz="2400" dirty="0">
                <a:latin typeface="+mj-lt"/>
              </a:rPr>
              <a:t>0.97</a:t>
            </a:r>
          </a:p>
          <a:p>
            <a:pPr marL="571500" indent="-571500">
              <a:buFont typeface="+mj-lt"/>
              <a:buAutoNum type="romanUcPeriod"/>
            </a:pPr>
            <a:r>
              <a:rPr lang="en-US" sz="3200" b="1" dirty="0">
                <a:latin typeface="+mj-lt"/>
              </a:rPr>
              <a:t>Precision</a:t>
            </a:r>
          </a:p>
          <a:p>
            <a:r>
              <a:rPr lang="en-US" sz="3200" b="1" dirty="0">
                <a:latin typeface="+mj-lt"/>
              </a:rPr>
              <a:t>           </a:t>
            </a:r>
            <a:r>
              <a:rPr lang="en-US" dirty="0"/>
              <a:t>(Class 0): 0.99</a:t>
            </a:r>
          </a:p>
          <a:p>
            <a:r>
              <a:rPr lang="en-US" dirty="0"/>
              <a:t>                (Class 1): 0.96</a:t>
            </a:r>
          </a:p>
          <a:p>
            <a:r>
              <a:rPr lang="en-US" dirty="0"/>
              <a:t>                (Class 2): 0.98</a:t>
            </a:r>
          </a:p>
          <a:p>
            <a:pPr marL="571500" indent="-571500">
              <a:buAutoNum type="romanUcPeriod" startAt="3"/>
            </a:pPr>
            <a:r>
              <a:rPr lang="en-US" sz="2800" b="1" dirty="0"/>
              <a:t>Recall:</a:t>
            </a:r>
          </a:p>
          <a:p>
            <a:r>
              <a:rPr lang="en-US" sz="2800" b="1" dirty="0"/>
              <a:t>          </a:t>
            </a:r>
            <a:r>
              <a:rPr lang="en-US" dirty="0"/>
              <a:t>(Class 0): 0.98</a:t>
            </a:r>
          </a:p>
          <a:p>
            <a:r>
              <a:rPr lang="en-US" dirty="0"/>
              <a:t>                (Class 1): 0.98</a:t>
            </a:r>
          </a:p>
          <a:p>
            <a:r>
              <a:rPr lang="en-US" dirty="0"/>
              <a:t>                (Class 2): 0.96</a:t>
            </a:r>
          </a:p>
          <a:p>
            <a:r>
              <a:rPr lang="en-US" sz="2800" b="1" dirty="0"/>
              <a:t>IV. F1-Score:</a:t>
            </a:r>
          </a:p>
          <a:p>
            <a:r>
              <a:rPr lang="en-US" sz="2800" b="1" dirty="0"/>
              <a:t>          </a:t>
            </a:r>
            <a:r>
              <a:rPr lang="en-US" dirty="0"/>
              <a:t>(Class 0): 0.98</a:t>
            </a:r>
          </a:p>
          <a:p>
            <a:r>
              <a:rPr lang="en-US" dirty="0"/>
              <a:t>                (Class 1): 0.97</a:t>
            </a:r>
          </a:p>
          <a:p>
            <a:r>
              <a:rPr lang="en-US" dirty="0"/>
              <a:t>                (Class 2): 0.97</a:t>
            </a:r>
          </a:p>
          <a:p>
            <a:endParaRPr lang="en-US" sz="2800" b="1" dirty="0"/>
          </a:p>
          <a:p>
            <a:endParaRPr lang="en-US" sz="3200" b="1" dirty="0"/>
          </a:p>
          <a:p>
            <a:endParaRPr lang="en-US" sz="3200" b="1" dirty="0">
              <a:latin typeface="+mj-lt"/>
            </a:endParaRPr>
          </a:p>
          <a:p>
            <a:endParaRPr lang="en-US" sz="3200" dirty="0"/>
          </a:p>
          <a:p>
            <a:endParaRPr lang="en-US" sz="3200" b="1" dirty="0">
              <a:latin typeface="+mj-lt"/>
            </a:endParaRPr>
          </a:p>
        </p:txBody>
      </p:sp>
    </p:spTree>
    <p:extLst>
      <p:ext uri="{BB962C8B-B14F-4D97-AF65-F5344CB8AC3E}">
        <p14:creationId xmlns:p14="http://schemas.microsoft.com/office/powerpoint/2010/main" val="1196886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87381" y="1495425"/>
            <a:ext cx="115919" cy="114490"/>
          </a:xfrm>
          <a:prstGeom prst="rect">
            <a:avLst/>
          </a:prstGeom>
        </p:spPr>
      </p:pic>
      <p:grpSp>
        <p:nvGrpSpPr>
          <p:cNvPr id="27" name="object 27"/>
          <p:cNvGrpSpPr/>
          <p:nvPr/>
        </p:nvGrpSpPr>
        <p:grpSpPr>
          <a:xfrm>
            <a:off x="6095" y="6591675"/>
            <a:ext cx="10686415" cy="201295"/>
            <a:chOff x="6095" y="6591675"/>
            <a:chExt cx="10686415" cy="201295"/>
          </a:xfrm>
        </p:grpSpPr>
        <p:sp>
          <p:nvSpPr>
            <p:cNvPr id="28" name="object 28"/>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29" name="object 29"/>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33" name="TextBox 32"/>
          <p:cNvSpPr txBox="1"/>
          <p:nvPr/>
        </p:nvSpPr>
        <p:spPr>
          <a:xfrm>
            <a:off x="927100" y="1242100"/>
            <a:ext cx="6781800" cy="584775"/>
          </a:xfrm>
          <a:prstGeom prst="rect">
            <a:avLst/>
          </a:prstGeom>
          <a:noFill/>
        </p:spPr>
        <p:txBody>
          <a:bodyPr wrap="square" rtlCol="0">
            <a:spAutoFit/>
          </a:bodyPr>
          <a:lstStyle/>
          <a:p>
            <a:r>
              <a:rPr lang="en-US" sz="3200" b="1" dirty="0">
                <a:latin typeface="+mj-lt"/>
              </a:rPr>
              <a:t>Insights derived</a:t>
            </a:r>
          </a:p>
        </p:txBody>
      </p:sp>
      <p:grpSp>
        <p:nvGrpSpPr>
          <p:cNvPr id="13" name="object 2"/>
          <p:cNvGrpSpPr/>
          <p:nvPr/>
        </p:nvGrpSpPr>
        <p:grpSpPr>
          <a:xfrm>
            <a:off x="77538" y="69642"/>
            <a:ext cx="697898" cy="358771"/>
            <a:chOff x="288226" y="1082706"/>
            <a:chExt cx="541655" cy="191135"/>
          </a:xfrm>
        </p:grpSpPr>
        <p:pic>
          <p:nvPicPr>
            <p:cNvPr id="14" name="object 3"/>
            <p:cNvPicPr/>
            <p:nvPr/>
          </p:nvPicPr>
          <p:blipFill>
            <a:blip r:embed="rId3" cstate="print"/>
            <a:stretch>
              <a:fillRect/>
            </a:stretch>
          </p:blipFill>
          <p:spPr>
            <a:xfrm>
              <a:off x="288226" y="1082706"/>
              <a:ext cx="144875" cy="186213"/>
            </a:xfrm>
            <a:prstGeom prst="rect">
              <a:avLst/>
            </a:prstGeom>
          </p:spPr>
        </p:pic>
        <p:pic>
          <p:nvPicPr>
            <p:cNvPr id="18" name="object 4"/>
            <p:cNvPicPr/>
            <p:nvPr/>
          </p:nvPicPr>
          <p:blipFill>
            <a:blip r:embed="rId4" cstate="print"/>
            <a:stretch>
              <a:fillRect/>
            </a:stretch>
          </p:blipFill>
          <p:spPr>
            <a:xfrm>
              <a:off x="457485" y="1091850"/>
              <a:ext cx="222694" cy="181641"/>
            </a:xfrm>
            <a:prstGeom prst="rect">
              <a:avLst/>
            </a:prstGeom>
          </p:spPr>
        </p:pic>
        <p:pic>
          <p:nvPicPr>
            <p:cNvPr id="19" name="object 5"/>
            <p:cNvPicPr/>
            <p:nvPr/>
          </p:nvPicPr>
          <p:blipFill>
            <a:blip r:embed="rId5" cstate="print"/>
            <a:stretch>
              <a:fillRect/>
            </a:stretch>
          </p:blipFill>
          <p:spPr>
            <a:xfrm>
              <a:off x="701611" y="1126998"/>
              <a:ext cx="128111" cy="146494"/>
            </a:xfrm>
            <a:prstGeom prst="rect">
              <a:avLst/>
            </a:prstGeom>
          </p:spPr>
        </p:pic>
      </p:grpSp>
      <p:grpSp>
        <p:nvGrpSpPr>
          <p:cNvPr id="20" name="object 6"/>
          <p:cNvGrpSpPr/>
          <p:nvPr/>
        </p:nvGrpSpPr>
        <p:grpSpPr>
          <a:xfrm>
            <a:off x="809947" y="69643"/>
            <a:ext cx="1183953" cy="435182"/>
            <a:chOff x="906017" y="1070514"/>
            <a:chExt cx="1007110" cy="253365"/>
          </a:xfrm>
        </p:grpSpPr>
        <p:pic>
          <p:nvPicPr>
            <p:cNvPr id="21" name="object 7"/>
            <p:cNvPicPr/>
            <p:nvPr/>
          </p:nvPicPr>
          <p:blipFill>
            <a:blip r:embed="rId6" cstate="print"/>
            <a:stretch>
              <a:fillRect/>
            </a:stretch>
          </p:blipFill>
          <p:spPr>
            <a:xfrm>
              <a:off x="906017" y="1082706"/>
              <a:ext cx="166211" cy="186213"/>
            </a:xfrm>
            <a:prstGeom prst="rect">
              <a:avLst/>
            </a:prstGeom>
          </p:spPr>
        </p:pic>
        <p:pic>
          <p:nvPicPr>
            <p:cNvPr id="22" name="object 8"/>
            <p:cNvPicPr/>
            <p:nvPr/>
          </p:nvPicPr>
          <p:blipFill>
            <a:blip r:embed="rId7" cstate="print"/>
            <a:stretch>
              <a:fillRect/>
            </a:stretch>
          </p:blipFill>
          <p:spPr>
            <a:xfrm>
              <a:off x="1098232" y="1126998"/>
              <a:ext cx="114395" cy="141922"/>
            </a:xfrm>
            <a:prstGeom prst="rect">
              <a:avLst/>
            </a:prstGeom>
          </p:spPr>
        </p:pic>
        <p:pic>
          <p:nvPicPr>
            <p:cNvPr id="23" name="object 9"/>
            <p:cNvPicPr/>
            <p:nvPr/>
          </p:nvPicPr>
          <p:blipFill>
            <a:blip r:embed="rId8" cstate="print"/>
            <a:stretch>
              <a:fillRect/>
            </a:stretch>
          </p:blipFill>
          <p:spPr>
            <a:xfrm>
              <a:off x="1243107" y="1126998"/>
              <a:ext cx="128111" cy="146494"/>
            </a:xfrm>
            <a:prstGeom prst="rect">
              <a:avLst/>
            </a:prstGeom>
          </p:spPr>
        </p:pic>
        <p:pic>
          <p:nvPicPr>
            <p:cNvPr id="25" name="object 10"/>
            <p:cNvPicPr/>
            <p:nvPr/>
          </p:nvPicPr>
          <p:blipFill>
            <a:blip r:embed="rId9" cstate="print"/>
            <a:stretch>
              <a:fillRect/>
            </a:stretch>
          </p:blipFill>
          <p:spPr>
            <a:xfrm>
              <a:off x="1400270" y="1072038"/>
              <a:ext cx="309657" cy="251840"/>
            </a:xfrm>
            <a:prstGeom prst="rect">
              <a:avLst/>
            </a:prstGeom>
          </p:spPr>
        </p:pic>
        <p:sp>
          <p:nvSpPr>
            <p:cNvPr id="30" name="object 11"/>
            <p:cNvSpPr/>
            <p:nvPr/>
          </p:nvSpPr>
          <p:spPr>
            <a:xfrm>
              <a:off x="1738883" y="1070514"/>
              <a:ext cx="35560" cy="198755"/>
            </a:xfrm>
            <a:custGeom>
              <a:avLst/>
              <a:gdLst/>
              <a:ahLst/>
              <a:cxnLst/>
              <a:rect l="l" t="t" r="r" b="b"/>
              <a:pathLst>
                <a:path w="35560" h="198755">
                  <a:moveTo>
                    <a:pt x="24384" y="35147"/>
                  </a:moveTo>
                  <a:lnTo>
                    <a:pt x="12192" y="35147"/>
                  </a:lnTo>
                  <a:lnTo>
                    <a:pt x="7620" y="33623"/>
                  </a:lnTo>
                  <a:lnTo>
                    <a:pt x="4572" y="30575"/>
                  </a:lnTo>
                  <a:lnTo>
                    <a:pt x="1524" y="27432"/>
                  </a:lnTo>
                  <a:lnTo>
                    <a:pt x="0" y="24384"/>
                  </a:lnTo>
                  <a:lnTo>
                    <a:pt x="0" y="10668"/>
                  </a:lnTo>
                  <a:lnTo>
                    <a:pt x="1524" y="7620"/>
                  </a:lnTo>
                  <a:lnTo>
                    <a:pt x="7620" y="1524"/>
                  </a:lnTo>
                  <a:lnTo>
                    <a:pt x="12192" y="0"/>
                  </a:lnTo>
                  <a:lnTo>
                    <a:pt x="24384" y="0"/>
                  </a:lnTo>
                  <a:lnTo>
                    <a:pt x="28956" y="1524"/>
                  </a:lnTo>
                  <a:lnTo>
                    <a:pt x="30480" y="4572"/>
                  </a:lnTo>
                  <a:lnTo>
                    <a:pt x="33528" y="7620"/>
                  </a:lnTo>
                  <a:lnTo>
                    <a:pt x="35052" y="10668"/>
                  </a:lnTo>
                  <a:lnTo>
                    <a:pt x="35052" y="24384"/>
                  </a:lnTo>
                  <a:lnTo>
                    <a:pt x="33528" y="27432"/>
                  </a:lnTo>
                  <a:lnTo>
                    <a:pt x="30480" y="30575"/>
                  </a:lnTo>
                  <a:lnTo>
                    <a:pt x="28956" y="33623"/>
                  </a:lnTo>
                  <a:lnTo>
                    <a:pt x="24384" y="35147"/>
                  </a:lnTo>
                  <a:close/>
                </a:path>
                <a:path w="35560" h="198755">
                  <a:moveTo>
                    <a:pt x="32004" y="198405"/>
                  </a:moveTo>
                  <a:lnTo>
                    <a:pt x="3048" y="198405"/>
                  </a:lnTo>
                  <a:lnTo>
                    <a:pt x="3048" y="59531"/>
                  </a:lnTo>
                  <a:lnTo>
                    <a:pt x="32004" y="59531"/>
                  </a:lnTo>
                  <a:lnTo>
                    <a:pt x="32004" y="198405"/>
                  </a:lnTo>
                  <a:close/>
                </a:path>
              </a:pathLst>
            </a:custGeom>
            <a:solidFill>
              <a:srgbClr val="000000"/>
            </a:solidFill>
          </p:spPr>
          <p:txBody>
            <a:bodyPr wrap="square" lIns="0" tIns="0" rIns="0" bIns="0" rtlCol="0"/>
            <a:lstStyle/>
            <a:p>
              <a:endParaRPr/>
            </a:p>
          </p:txBody>
        </p:sp>
        <p:pic>
          <p:nvPicPr>
            <p:cNvPr id="31" name="object 12"/>
            <p:cNvPicPr/>
            <p:nvPr/>
          </p:nvPicPr>
          <p:blipFill>
            <a:blip r:embed="rId10" cstate="print"/>
            <a:stretch>
              <a:fillRect/>
            </a:stretch>
          </p:blipFill>
          <p:spPr>
            <a:xfrm>
              <a:off x="1801367" y="1126997"/>
              <a:ext cx="111347" cy="146494"/>
            </a:xfrm>
            <a:prstGeom prst="rect">
              <a:avLst/>
            </a:prstGeom>
          </p:spPr>
        </p:pic>
      </p:grpSp>
      <p:sp>
        <p:nvSpPr>
          <p:cNvPr id="24" name="TextBox 23"/>
          <p:cNvSpPr txBox="1"/>
          <p:nvPr/>
        </p:nvSpPr>
        <p:spPr>
          <a:xfrm>
            <a:off x="1390988" y="1648015"/>
            <a:ext cx="7765712" cy="4955203"/>
          </a:xfrm>
          <a:prstGeom prst="rect">
            <a:avLst/>
          </a:prstGeom>
          <a:noFill/>
        </p:spPr>
        <p:txBody>
          <a:bodyPr wrap="square" rtlCol="0">
            <a:spAutoFit/>
          </a:bodyPr>
          <a:lstStyle/>
          <a:p>
            <a:pPr marL="571500" indent="-571500">
              <a:buFont typeface="+mj-lt"/>
              <a:buAutoNum type="romanUcPeriod"/>
            </a:pPr>
            <a:r>
              <a:rPr lang="en-US" sz="2800" b="1" dirty="0">
                <a:latin typeface="+mj-lt"/>
              </a:rPr>
              <a:t>Accuracy: </a:t>
            </a:r>
          </a:p>
          <a:p>
            <a:r>
              <a:rPr lang="en-US" sz="2800" b="1" dirty="0">
                <a:latin typeface="+mj-lt"/>
              </a:rPr>
              <a:t>      </a:t>
            </a:r>
            <a:r>
              <a:rPr lang="en-US" sz="1600" dirty="0"/>
              <a:t>This represents the percentage of correctly classified instances out of all instances. An accuracy of 97% suggests that the model performs exceptionally well on classification tasks.</a:t>
            </a:r>
            <a:endParaRPr lang="en-US" sz="1600" b="1" dirty="0">
              <a:latin typeface="+mj-lt"/>
            </a:endParaRPr>
          </a:p>
          <a:p>
            <a:pPr marL="571500" indent="-571500">
              <a:buFont typeface="+mj-lt"/>
              <a:buAutoNum type="romanUcPeriod"/>
            </a:pPr>
            <a:r>
              <a:rPr lang="en-US" sz="2800" b="1" dirty="0">
                <a:latin typeface="+mj-lt"/>
              </a:rPr>
              <a:t>Precision</a:t>
            </a:r>
          </a:p>
          <a:p>
            <a:r>
              <a:rPr lang="en-US" sz="1600" dirty="0"/>
              <a:t>         Precision measures the proportion of true positive predictions among all positive predictions made by the model. The model is highly precise for all classes, with the highest precision for Class 0.</a:t>
            </a:r>
          </a:p>
          <a:p>
            <a:pPr marL="571500" indent="-571500">
              <a:buAutoNum type="romanUcPeriod" startAt="3"/>
            </a:pPr>
            <a:r>
              <a:rPr lang="en-US" sz="2400" b="1" dirty="0"/>
              <a:t>Recall:</a:t>
            </a:r>
          </a:p>
          <a:p>
            <a:r>
              <a:rPr lang="en-US" sz="1600" dirty="0"/>
              <a:t>      Recall measures the proportion of actual positives correctly identified by the model. The model has high recall for all classes, indicating it successfully identifies most of the true positives.</a:t>
            </a:r>
          </a:p>
          <a:p>
            <a:r>
              <a:rPr lang="en-US" sz="2400" b="1" dirty="0"/>
              <a:t>IV. F1-Score:</a:t>
            </a:r>
          </a:p>
          <a:p>
            <a:r>
              <a:rPr lang="en-US" sz="2400" b="1" dirty="0"/>
              <a:t>          </a:t>
            </a:r>
            <a:r>
              <a:rPr lang="en-US" sz="1600" dirty="0"/>
              <a:t>The F1-score is the harmonic mean of precision and recall. High F1-scores across all classes suggest a balanced performance between precision and recall, indicating the model's robustness.</a:t>
            </a:r>
          </a:p>
        </p:txBody>
      </p:sp>
    </p:spTree>
    <p:extLst>
      <p:ext uri="{BB962C8B-B14F-4D97-AF65-F5344CB8AC3E}">
        <p14:creationId xmlns:p14="http://schemas.microsoft.com/office/powerpoint/2010/main" val="441987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2610" y="1143761"/>
            <a:ext cx="1336166" cy="251841"/>
          </a:xfrm>
          <a:prstGeom prst="rect">
            <a:avLst/>
          </a:prstGeom>
        </p:spPr>
      </p:pic>
      <p:pic>
        <p:nvPicPr>
          <p:cNvPr id="3" name="object 3"/>
          <p:cNvPicPr/>
          <p:nvPr/>
        </p:nvPicPr>
        <p:blipFill>
          <a:blip r:embed="rId3" cstate="print"/>
          <a:stretch>
            <a:fillRect/>
          </a:stretch>
        </p:blipFill>
        <p:spPr>
          <a:xfrm>
            <a:off x="1748027" y="1145286"/>
            <a:ext cx="1600104" cy="250317"/>
          </a:xfrm>
          <a:prstGeom prst="rect">
            <a:avLst/>
          </a:prstGeom>
        </p:spPr>
      </p:pic>
      <p:grpSp>
        <p:nvGrpSpPr>
          <p:cNvPr id="82" name="object 82"/>
          <p:cNvGrpSpPr/>
          <p:nvPr/>
        </p:nvGrpSpPr>
        <p:grpSpPr>
          <a:xfrm>
            <a:off x="6095" y="6628130"/>
            <a:ext cx="10686415" cy="201295"/>
            <a:chOff x="6095" y="6591675"/>
            <a:chExt cx="10686415" cy="201295"/>
          </a:xfrm>
        </p:grpSpPr>
        <p:sp>
          <p:nvSpPr>
            <p:cNvPr id="83" name="object 83"/>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84" name="object 84"/>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86" name="TextBox 85">
            <a:extLst>
              <a:ext uri="{FF2B5EF4-FFF2-40B4-BE49-F238E27FC236}">
                <a16:creationId xmlns:a16="http://schemas.microsoft.com/office/drawing/2014/main" id="{EABD611C-F3BD-1D38-B403-499E87103028}"/>
              </a:ext>
            </a:extLst>
          </p:cNvPr>
          <p:cNvSpPr txBox="1"/>
          <p:nvPr/>
        </p:nvSpPr>
        <p:spPr>
          <a:xfrm>
            <a:off x="850900" y="1657766"/>
            <a:ext cx="7322756" cy="4247317"/>
          </a:xfrm>
          <a:prstGeom prst="rect">
            <a:avLst/>
          </a:prstGeom>
          <a:noFill/>
        </p:spPr>
        <p:txBody>
          <a:bodyPr wrap="square">
            <a:spAutoFit/>
          </a:bodyPr>
          <a:lstStyle/>
          <a:p>
            <a:pPr>
              <a:buFont typeface="+mj-lt"/>
              <a:buAutoNum type="arabicPeriod"/>
            </a:pPr>
            <a:r>
              <a:rPr lang="en-US" b="1" dirty="0"/>
              <a:t>Formulated Hypothesis: </a:t>
            </a:r>
            <a:r>
              <a:rPr lang="en-US" dirty="0"/>
              <a:t>"Students who engage in extracurricular activities (sports, music, or volunteering) will have higher GPAs compared to those who do not participate in such activities."</a:t>
            </a:r>
          </a:p>
          <a:p>
            <a:pPr>
              <a:buFont typeface="+mj-lt"/>
              <a:buAutoNum type="arabicPeriod"/>
            </a:pPr>
            <a:r>
              <a:rPr lang="en-US" b="1" dirty="0"/>
              <a:t>Rationale Behind the Hypothesis: </a:t>
            </a:r>
            <a:r>
              <a:rPr lang="en-US" dirty="0"/>
              <a:t>Extracurricular activities can develop time management skills, discipline, and cognitive abilities that may translate to improved academic performance. They also provide stress relief and social connections that could positively impact overall well-being and, consequently, academic achievement.</a:t>
            </a:r>
          </a:p>
          <a:p>
            <a:pPr>
              <a:buFont typeface="+mj-lt"/>
              <a:buAutoNum type="arabicPeriod"/>
            </a:pPr>
            <a:r>
              <a:rPr lang="en-US" b="1" dirty="0"/>
              <a:t>Method for Testing the Hypothesis:</a:t>
            </a:r>
          </a:p>
          <a:p>
            <a:pPr>
              <a:buFont typeface="Arial" panose="020B0604020202020204" pitchFamily="34" charset="0"/>
              <a:buChar char="•"/>
            </a:pPr>
            <a:r>
              <a:rPr lang="en-US" dirty="0"/>
              <a:t>Conduct a statistical analysis comparing the mean GPAs of students involved in extracurricular activities versus those who are not.</a:t>
            </a:r>
          </a:p>
          <a:p>
            <a:pPr>
              <a:buFont typeface="Arial" panose="020B0604020202020204" pitchFamily="34" charset="0"/>
              <a:buChar char="•"/>
            </a:pPr>
            <a:r>
              <a:rPr lang="en-US" dirty="0"/>
              <a:t>Use t-tests or ANOVA to determine if there's a significant difference between the groups.</a:t>
            </a:r>
          </a:p>
          <a:p>
            <a:pPr>
              <a:buFont typeface="Arial" panose="020B0604020202020204" pitchFamily="34" charset="0"/>
              <a:buChar char="•"/>
            </a:pPr>
            <a:r>
              <a:rPr lang="en-US" dirty="0"/>
              <a:t>Control for other variables like study time, parental education, and absences to isolate the effect of extracurricular activities.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41300" y="276225"/>
            <a:ext cx="985519" cy="203200"/>
            <a:chOff x="300418" y="1119282"/>
            <a:chExt cx="985519" cy="203200"/>
          </a:xfrm>
        </p:grpSpPr>
        <p:pic>
          <p:nvPicPr>
            <p:cNvPr id="3" name="object 3"/>
            <p:cNvPicPr/>
            <p:nvPr/>
          </p:nvPicPr>
          <p:blipFill>
            <a:blip r:embed="rId2" cstate="print"/>
            <a:stretch>
              <a:fillRect/>
            </a:stretch>
          </p:blipFill>
          <p:spPr>
            <a:xfrm>
              <a:off x="300418" y="1128522"/>
              <a:ext cx="135731" cy="193833"/>
            </a:xfrm>
            <a:prstGeom prst="rect">
              <a:avLst/>
            </a:prstGeom>
          </p:spPr>
        </p:pic>
        <p:pic>
          <p:nvPicPr>
            <p:cNvPr id="4" name="object 4"/>
            <p:cNvPicPr/>
            <p:nvPr/>
          </p:nvPicPr>
          <p:blipFill>
            <a:blip r:embed="rId3" cstate="print"/>
            <a:stretch>
              <a:fillRect/>
            </a:stretch>
          </p:blipFill>
          <p:spPr>
            <a:xfrm>
              <a:off x="460533" y="1175861"/>
              <a:ext cx="128206" cy="146494"/>
            </a:xfrm>
            <a:prstGeom prst="rect">
              <a:avLst/>
            </a:prstGeom>
          </p:spPr>
        </p:pic>
        <p:sp>
          <p:nvSpPr>
            <p:cNvPr id="5" name="object 5"/>
            <p:cNvSpPr/>
            <p:nvPr/>
          </p:nvSpPr>
          <p:spPr>
            <a:xfrm>
              <a:off x="620744" y="1120902"/>
              <a:ext cx="48895" cy="197485"/>
            </a:xfrm>
            <a:custGeom>
              <a:avLst/>
              <a:gdLst/>
              <a:ahLst/>
              <a:cxnLst/>
              <a:rect l="l" t="t" r="r" b="b"/>
              <a:pathLst>
                <a:path w="48895" h="197484">
                  <a:moveTo>
                    <a:pt x="48768" y="196881"/>
                  </a:moveTo>
                  <a:lnTo>
                    <a:pt x="28956" y="196881"/>
                  </a:lnTo>
                  <a:lnTo>
                    <a:pt x="19812" y="196881"/>
                  </a:lnTo>
                  <a:lnTo>
                    <a:pt x="12192" y="195357"/>
                  </a:lnTo>
                  <a:lnTo>
                    <a:pt x="7620" y="190785"/>
                  </a:lnTo>
                  <a:lnTo>
                    <a:pt x="3048" y="184689"/>
                  </a:lnTo>
                  <a:lnTo>
                    <a:pt x="0" y="178593"/>
                  </a:lnTo>
                  <a:lnTo>
                    <a:pt x="0" y="0"/>
                  </a:lnTo>
                  <a:lnTo>
                    <a:pt x="28956" y="0"/>
                  </a:lnTo>
                  <a:lnTo>
                    <a:pt x="28956" y="174021"/>
                  </a:lnTo>
                  <a:lnTo>
                    <a:pt x="48768" y="174021"/>
                  </a:lnTo>
                  <a:lnTo>
                    <a:pt x="48768" y="196881"/>
                  </a:lnTo>
                  <a:close/>
                </a:path>
              </a:pathLst>
            </a:custGeom>
            <a:solidFill>
              <a:srgbClr val="000000"/>
            </a:solidFill>
          </p:spPr>
          <p:txBody>
            <a:bodyPr wrap="square" lIns="0" tIns="0" rIns="0" bIns="0" rtlCol="0"/>
            <a:lstStyle/>
            <a:p>
              <a:endParaRPr/>
            </a:p>
          </p:txBody>
        </p:sp>
        <p:pic>
          <p:nvPicPr>
            <p:cNvPr id="6" name="object 6"/>
            <p:cNvPicPr/>
            <p:nvPr/>
          </p:nvPicPr>
          <p:blipFill>
            <a:blip r:embed="rId4" cstate="print"/>
            <a:stretch>
              <a:fillRect/>
            </a:stretch>
          </p:blipFill>
          <p:spPr>
            <a:xfrm>
              <a:off x="695515" y="1178909"/>
              <a:ext cx="114395" cy="143446"/>
            </a:xfrm>
            <a:prstGeom prst="rect">
              <a:avLst/>
            </a:prstGeom>
          </p:spPr>
        </p:pic>
        <p:pic>
          <p:nvPicPr>
            <p:cNvPr id="7" name="object 7"/>
            <p:cNvPicPr/>
            <p:nvPr/>
          </p:nvPicPr>
          <p:blipFill>
            <a:blip r:embed="rId5" cstate="print"/>
            <a:stretch>
              <a:fillRect/>
            </a:stretch>
          </p:blipFill>
          <p:spPr>
            <a:xfrm>
              <a:off x="837437" y="1140714"/>
              <a:ext cx="80772" cy="177069"/>
            </a:xfrm>
            <a:prstGeom prst="rect">
              <a:avLst/>
            </a:prstGeom>
          </p:spPr>
        </p:pic>
        <p:sp>
          <p:nvSpPr>
            <p:cNvPr id="8" name="object 8"/>
            <p:cNvSpPr/>
            <p:nvPr/>
          </p:nvSpPr>
          <p:spPr>
            <a:xfrm>
              <a:off x="947165" y="1119282"/>
              <a:ext cx="33655" cy="198755"/>
            </a:xfrm>
            <a:custGeom>
              <a:avLst/>
              <a:gdLst/>
              <a:ahLst/>
              <a:cxnLst/>
              <a:rect l="l" t="t" r="r" b="b"/>
              <a:pathLst>
                <a:path w="33655" h="198755">
                  <a:moveTo>
                    <a:pt x="22860" y="35147"/>
                  </a:moveTo>
                  <a:lnTo>
                    <a:pt x="10668" y="35147"/>
                  </a:lnTo>
                  <a:lnTo>
                    <a:pt x="6096" y="33623"/>
                  </a:lnTo>
                  <a:lnTo>
                    <a:pt x="3048" y="30575"/>
                  </a:lnTo>
                  <a:lnTo>
                    <a:pt x="1524" y="27432"/>
                  </a:lnTo>
                  <a:lnTo>
                    <a:pt x="0" y="24384"/>
                  </a:lnTo>
                  <a:lnTo>
                    <a:pt x="0" y="10668"/>
                  </a:lnTo>
                  <a:lnTo>
                    <a:pt x="3048" y="4572"/>
                  </a:lnTo>
                  <a:lnTo>
                    <a:pt x="6096" y="1524"/>
                  </a:lnTo>
                  <a:lnTo>
                    <a:pt x="10668" y="0"/>
                  </a:lnTo>
                  <a:lnTo>
                    <a:pt x="22860" y="0"/>
                  </a:lnTo>
                  <a:lnTo>
                    <a:pt x="27432" y="1524"/>
                  </a:lnTo>
                  <a:lnTo>
                    <a:pt x="30480" y="4572"/>
                  </a:lnTo>
                  <a:lnTo>
                    <a:pt x="33528" y="10668"/>
                  </a:lnTo>
                  <a:lnTo>
                    <a:pt x="33528" y="24384"/>
                  </a:lnTo>
                  <a:lnTo>
                    <a:pt x="32004" y="27432"/>
                  </a:lnTo>
                  <a:lnTo>
                    <a:pt x="30480" y="30575"/>
                  </a:lnTo>
                  <a:lnTo>
                    <a:pt x="27432" y="33623"/>
                  </a:lnTo>
                  <a:lnTo>
                    <a:pt x="22860" y="35147"/>
                  </a:lnTo>
                  <a:close/>
                </a:path>
                <a:path w="33655" h="198755">
                  <a:moveTo>
                    <a:pt x="32004" y="198405"/>
                  </a:moveTo>
                  <a:lnTo>
                    <a:pt x="1524" y="198405"/>
                  </a:lnTo>
                  <a:lnTo>
                    <a:pt x="1524" y="59531"/>
                  </a:lnTo>
                  <a:lnTo>
                    <a:pt x="32004" y="59531"/>
                  </a:lnTo>
                  <a:lnTo>
                    <a:pt x="32004" y="198405"/>
                  </a:lnTo>
                  <a:close/>
                </a:path>
              </a:pathLst>
            </a:custGeom>
            <a:solidFill>
              <a:srgbClr val="000000"/>
            </a:solidFill>
          </p:spPr>
          <p:txBody>
            <a:bodyPr wrap="square" lIns="0" tIns="0" rIns="0" bIns="0" rtlCol="0"/>
            <a:lstStyle/>
            <a:p>
              <a:endParaRPr/>
            </a:p>
          </p:txBody>
        </p:sp>
        <p:pic>
          <p:nvPicPr>
            <p:cNvPr id="9" name="object 9"/>
            <p:cNvPicPr/>
            <p:nvPr/>
          </p:nvPicPr>
          <p:blipFill>
            <a:blip r:embed="rId6" cstate="print"/>
            <a:stretch>
              <a:fillRect/>
            </a:stretch>
          </p:blipFill>
          <p:spPr>
            <a:xfrm>
              <a:off x="1011269" y="1175861"/>
              <a:ext cx="126587" cy="146494"/>
            </a:xfrm>
            <a:prstGeom prst="rect">
              <a:avLst/>
            </a:prstGeom>
          </p:spPr>
        </p:pic>
        <p:pic>
          <p:nvPicPr>
            <p:cNvPr id="10" name="object 10"/>
            <p:cNvPicPr/>
            <p:nvPr/>
          </p:nvPicPr>
          <p:blipFill>
            <a:blip r:embed="rId7" cstate="print"/>
            <a:stretch>
              <a:fillRect/>
            </a:stretch>
          </p:blipFill>
          <p:spPr>
            <a:xfrm>
              <a:off x="1171384" y="1175861"/>
              <a:ext cx="114395" cy="141922"/>
            </a:xfrm>
            <a:prstGeom prst="rect">
              <a:avLst/>
            </a:prstGeom>
          </p:spPr>
        </p:pic>
      </p:grpSp>
      <p:grpSp>
        <p:nvGrpSpPr>
          <p:cNvPr id="11" name="object 11"/>
          <p:cNvGrpSpPr/>
          <p:nvPr/>
        </p:nvGrpSpPr>
        <p:grpSpPr>
          <a:xfrm>
            <a:off x="1384300" y="297657"/>
            <a:ext cx="790575" cy="256540"/>
            <a:chOff x="1391030" y="1119282"/>
            <a:chExt cx="790575" cy="256540"/>
          </a:xfrm>
        </p:grpSpPr>
        <p:pic>
          <p:nvPicPr>
            <p:cNvPr id="12" name="object 12"/>
            <p:cNvPicPr/>
            <p:nvPr/>
          </p:nvPicPr>
          <p:blipFill>
            <a:blip r:embed="rId8" cstate="print"/>
            <a:stretch>
              <a:fillRect/>
            </a:stretch>
          </p:blipFill>
          <p:spPr>
            <a:xfrm>
              <a:off x="1391030" y="1131570"/>
              <a:ext cx="144970" cy="186213"/>
            </a:xfrm>
            <a:prstGeom prst="rect">
              <a:avLst/>
            </a:prstGeom>
          </p:spPr>
        </p:pic>
        <p:pic>
          <p:nvPicPr>
            <p:cNvPr id="13" name="object 13"/>
            <p:cNvPicPr/>
            <p:nvPr/>
          </p:nvPicPr>
          <p:blipFill>
            <a:blip r:embed="rId9" cstate="print"/>
            <a:stretch>
              <a:fillRect/>
            </a:stretch>
          </p:blipFill>
          <p:spPr>
            <a:xfrm>
              <a:off x="1561909" y="1175861"/>
              <a:ext cx="125063" cy="146494"/>
            </a:xfrm>
            <a:prstGeom prst="rect">
              <a:avLst/>
            </a:prstGeom>
          </p:spPr>
        </p:pic>
        <p:pic>
          <p:nvPicPr>
            <p:cNvPr id="14" name="object 14"/>
            <p:cNvPicPr/>
            <p:nvPr/>
          </p:nvPicPr>
          <p:blipFill>
            <a:blip r:embed="rId10" cstate="print"/>
            <a:stretch>
              <a:fillRect/>
            </a:stretch>
          </p:blipFill>
          <p:spPr>
            <a:xfrm>
              <a:off x="1708403" y="1175861"/>
              <a:ext cx="111347" cy="146494"/>
            </a:xfrm>
            <a:prstGeom prst="rect">
              <a:avLst/>
            </a:prstGeom>
          </p:spPr>
        </p:pic>
        <p:sp>
          <p:nvSpPr>
            <p:cNvPr id="15" name="object 15"/>
            <p:cNvSpPr/>
            <p:nvPr/>
          </p:nvSpPr>
          <p:spPr>
            <a:xfrm>
              <a:off x="1848707" y="1119282"/>
              <a:ext cx="35560" cy="198755"/>
            </a:xfrm>
            <a:custGeom>
              <a:avLst/>
              <a:gdLst/>
              <a:ahLst/>
              <a:cxnLst/>
              <a:rect l="l" t="t" r="r" b="b"/>
              <a:pathLst>
                <a:path w="35560" h="198755">
                  <a:moveTo>
                    <a:pt x="24384" y="35147"/>
                  </a:moveTo>
                  <a:lnTo>
                    <a:pt x="12192" y="35147"/>
                  </a:lnTo>
                  <a:lnTo>
                    <a:pt x="7620" y="33623"/>
                  </a:lnTo>
                  <a:lnTo>
                    <a:pt x="4572" y="30575"/>
                  </a:lnTo>
                  <a:lnTo>
                    <a:pt x="1524" y="27432"/>
                  </a:lnTo>
                  <a:lnTo>
                    <a:pt x="0" y="24384"/>
                  </a:lnTo>
                  <a:lnTo>
                    <a:pt x="0" y="10668"/>
                  </a:lnTo>
                  <a:lnTo>
                    <a:pt x="1524" y="7620"/>
                  </a:lnTo>
                  <a:lnTo>
                    <a:pt x="7620" y="1524"/>
                  </a:lnTo>
                  <a:lnTo>
                    <a:pt x="12192" y="0"/>
                  </a:lnTo>
                  <a:lnTo>
                    <a:pt x="24384" y="0"/>
                  </a:lnTo>
                  <a:lnTo>
                    <a:pt x="28956" y="1524"/>
                  </a:lnTo>
                  <a:lnTo>
                    <a:pt x="30480" y="4572"/>
                  </a:lnTo>
                  <a:lnTo>
                    <a:pt x="33528" y="7620"/>
                  </a:lnTo>
                  <a:lnTo>
                    <a:pt x="35052" y="10668"/>
                  </a:lnTo>
                  <a:lnTo>
                    <a:pt x="35052" y="24384"/>
                  </a:lnTo>
                  <a:lnTo>
                    <a:pt x="33528" y="27432"/>
                  </a:lnTo>
                  <a:lnTo>
                    <a:pt x="30480" y="30575"/>
                  </a:lnTo>
                  <a:lnTo>
                    <a:pt x="28956" y="33623"/>
                  </a:lnTo>
                  <a:lnTo>
                    <a:pt x="24384" y="35147"/>
                  </a:lnTo>
                  <a:close/>
                </a:path>
                <a:path w="35560" h="198755">
                  <a:moveTo>
                    <a:pt x="32004" y="198405"/>
                  </a:moveTo>
                  <a:lnTo>
                    <a:pt x="3048" y="198405"/>
                  </a:lnTo>
                  <a:lnTo>
                    <a:pt x="3048" y="59531"/>
                  </a:lnTo>
                  <a:lnTo>
                    <a:pt x="32004" y="59531"/>
                  </a:lnTo>
                  <a:lnTo>
                    <a:pt x="32004" y="198405"/>
                  </a:lnTo>
                  <a:close/>
                </a:path>
              </a:pathLst>
            </a:custGeom>
            <a:solidFill>
              <a:srgbClr val="000000"/>
            </a:solidFill>
          </p:spPr>
          <p:txBody>
            <a:bodyPr wrap="square" lIns="0" tIns="0" rIns="0" bIns="0" rtlCol="0"/>
            <a:lstStyle/>
            <a:p>
              <a:endParaRPr/>
            </a:p>
          </p:txBody>
        </p:sp>
        <p:pic>
          <p:nvPicPr>
            <p:cNvPr id="16" name="object 16"/>
            <p:cNvPicPr/>
            <p:nvPr/>
          </p:nvPicPr>
          <p:blipFill>
            <a:blip r:embed="rId11" cstate="print"/>
            <a:stretch>
              <a:fillRect/>
            </a:stretch>
          </p:blipFill>
          <p:spPr>
            <a:xfrm>
              <a:off x="1911191" y="1157477"/>
              <a:ext cx="134302" cy="218313"/>
            </a:xfrm>
            <a:prstGeom prst="rect">
              <a:avLst/>
            </a:prstGeom>
          </p:spPr>
        </p:pic>
        <p:pic>
          <p:nvPicPr>
            <p:cNvPr id="17" name="object 17"/>
            <p:cNvPicPr/>
            <p:nvPr/>
          </p:nvPicPr>
          <p:blipFill>
            <a:blip r:embed="rId7" cstate="print"/>
            <a:stretch>
              <a:fillRect/>
            </a:stretch>
          </p:blipFill>
          <p:spPr>
            <a:xfrm>
              <a:off x="2066829" y="1175861"/>
              <a:ext cx="114395" cy="141922"/>
            </a:xfrm>
            <a:prstGeom prst="rect">
              <a:avLst/>
            </a:prstGeom>
          </p:spPr>
        </p:pic>
      </p:grpSp>
      <p:grpSp>
        <p:nvGrpSpPr>
          <p:cNvPr id="67" name="object 67"/>
          <p:cNvGrpSpPr/>
          <p:nvPr/>
        </p:nvGrpSpPr>
        <p:grpSpPr>
          <a:xfrm>
            <a:off x="6095" y="6591675"/>
            <a:ext cx="10686415" cy="201295"/>
            <a:chOff x="6095" y="6591675"/>
            <a:chExt cx="10686415" cy="201295"/>
          </a:xfrm>
        </p:grpSpPr>
        <p:sp>
          <p:nvSpPr>
            <p:cNvPr id="68" name="object 68"/>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69" name="object 69"/>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71" name="TextBox 70">
            <a:extLst>
              <a:ext uri="{FF2B5EF4-FFF2-40B4-BE49-F238E27FC236}">
                <a16:creationId xmlns:a16="http://schemas.microsoft.com/office/drawing/2014/main" id="{CD45E6C0-0817-CF00-8653-3B403AA29CF7}"/>
              </a:ext>
            </a:extLst>
          </p:cNvPr>
          <p:cNvSpPr txBox="1"/>
          <p:nvPr/>
        </p:nvSpPr>
        <p:spPr>
          <a:xfrm>
            <a:off x="241300" y="544698"/>
            <a:ext cx="10215880" cy="6186309"/>
          </a:xfrm>
          <a:prstGeom prst="rect">
            <a:avLst/>
          </a:prstGeom>
          <a:noFill/>
        </p:spPr>
        <p:txBody>
          <a:bodyPr wrap="square">
            <a:spAutoFit/>
          </a:bodyPr>
          <a:lstStyle/>
          <a:p>
            <a:r>
              <a:rPr lang="en-US" b="1" dirty="0"/>
              <a:t>Data Preparation:</a:t>
            </a:r>
          </a:p>
          <a:p>
            <a:r>
              <a:rPr lang="en-US" dirty="0"/>
              <a:t>- Created binary variables for participation in sports, music, and volunteering.</a:t>
            </a:r>
          </a:p>
          <a:p>
            <a:r>
              <a:rPr lang="en-US" dirty="0"/>
              <a:t>- Calculated a composite score for "extracurricular involvement."</a:t>
            </a:r>
          </a:p>
          <a:p>
            <a:r>
              <a:rPr lang="en-US" b="1" dirty="0"/>
              <a:t>Statistical Analysis:</a:t>
            </a:r>
          </a:p>
          <a:p>
            <a:r>
              <a:rPr lang="en-US" dirty="0"/>
              <a:t>- Conducted t-tests to compare GPA means between participants and non-participants in extracurricular activities.</a:t>
            </a:r>
          </a:p>
          <a:p>
            <a:r>
              <a:rPr lang="en-US" dirty="0"/>
              <a:t>- Performed a multiple regression analysis with GPA as the dependent variable and extracurricular involvement as an independent variable, controlling for other factors.</a:t>
            </a:r>
          </a:p>
          <a:p>
            <a:r>
              <a:rPr lang="en-US" b="1" dirty="0"/>
              <a:t>Visualization:</a:t>
            </a:r>
          </a:p>
          <a:p>
            <a:r>
              <a:rPr lang="en-US" dirty="0"/>
              <a:t>- Produced box plots showing GPA distributions for each extracurricular activity.</a:t>
            </a:r>
          </a:p>
          <a:p>
            <a:r>
              <a:rPr lang="en-US" dirty="0"/>
              <a:t>- Created a scatter plot of the extracurricular involvement score versus GPA.</a:t>
            </a:r>
          </a:p>
          <a:p>
            <a:r>
              <a:rPr lang="en-US" b="1" dirty="0"/>
              <a:t>Alignment with SDGs:</a:t>
            </a:r>
          </a:p>
          <a:p>
            <a:r>
              <a:rPr lang="en-US" dirty="0"/>
              <a:t>- The research supports SDG 4 (Quality Education) by exploring factors that may enhance academic outcomes and SDG 3 (Good Health and Well-being) by promoting holistic student development through extracurricular activities.</a:t>
            </a:r>
          </a:p>
          <a:p>
            <a:r>
              <a:rPr lang="en-US" b="1" dirty="0"/>
              <a:t>Solution and Recommendations:</a:t>
            </a:r>
          </a:p>
          <a:p>
            <a:r>
              <a:rPr lang="en-US" dirty="0"/>
              <a:t>- If results support the hypothesis, advocate for more funding and opportunities for extracurricular activities.</a:t>
            </a:r>
          </a:p>
          <a:p>
            <a:r>
              <a:rPr lang="en-US" dirty="0"/>
              <a:t>- If not, investigate alternative factors influencing academic performance.</a:t>
            </a:r>
          </a:p>
          <a:p>
            <a:r>
              <a:rPr lang="en-US" dirty="0"/>
              <a:t>- Develop programs integrating academic and extracurricular skills.</a:t>
            </a:r>
          </a:p>
          <a:p>
            <a:r>
              <a:rPr lang="en-US" dirty="0"/>
              <a:t>- Raise awareness among parents and educators about the benefits of balanced extracurricular involvement.</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87381" y="1495425"/>
            <a:ext cx="115919" cy="114490"/>
          </a:xfrm>
          <a:prstGeom prst="rect">
            <a:avLst/>
          </a:prstGeom>
        </p:spPr>
      </p:pic>
      <p:grpSp>
        <p:nvGrpSpPr>
          <p:cNvPr id="27" name="object 27"/>
          <p:cNvGrpSpPr/>
          <p:nvPr/>
        </p:nvGrpSpPr>
        <p:grpSpPr>
          <a:xfrm>
            <a:off x="6095" y="6591675"/>
            <a:ext cx="10686415" cy="201295"/>
            <a:chOff x="6095" y="6591675"/>
            <a:chExt cx="10686415" cy="201295"/>
          </a:xfrm>
        </p:grpSpPr>
        <p:sp>
          <p:nvSpPr>
            <p:cNvPr id="28" name="object 28"/>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29" name="object 29"/>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33" name="TextBox 32"/>
          <p:cNvSpPr txBox="1"/>
          <p:nvPr/>
        </p:nvSpPr>
        <p:spPr>
          <a:xfrm>
            <a:off x="927100" y="1242100"/>
            <a:ext cx="6781800" cy="584775"/>
          </a:xfrm>
          <a:prstGeom prst="rect">
            <a:avLst/>
          </a:prstGeom>
          <a:noFill/>
        </p:spPr>
        <p:txBody>
          <a:bodyPr wrap="square" rtlCol="0">
            <a:spAutoFit/>
          </a:bodyPr>
          <a:lstStyle/>
          <a:p>
            <a:r>
              <a:rPr lang="en-US" sz="3200" b="1" dirty="0">
                <a:latin typeface="+mj-lt"/>
              </a:rPr>
              <a:t>Data Visualization techniques used</a:t>
            </a:r>
          </a:p>
        </p:txBody>
      </p:sp>
      <p:sp>
        <p:nvSpPr>
          <p:cNvPr id="24" name="TextBox 23"/>
          <p:cNvSpPr txBox="1"/>
          <p:nvPr/>
        </p:nvSpPr>
        <p:spPr>
          <a:xfrm>
            <a:off x="1406774" y="1894410"/>
            <a:ext cx="6781800" cy="3785652"/>
          </a:xfrm>
          <a:prstGeom prst="rect">
            <a:avLst/>
          </a:prstGeom>
          <a:noFill/>
        </p:spPr>
        <p:txBody>
          <a:bodyPr wrap="square" rtlCol="0">
            <a:spAutoFit/>
          </a:bodyPr>
          <a:lstStyle/>
          <a:p>
            <a:pPr marL="571500" indent="-571500">
              <a:buFont typeface="+mj-lt"/>
              <a:buAutoNum type="romanUcPeriod"/>
            </a:pPr>
            <a:r>
              <a:rPr lang="en-US" sz="2000" dirty="0">
                <a:latin typeface="+mj-lt"/>
              </a:rPr>
              <a:t>Histogram</a:t>
            </a:r>
          </a:p>
          <a:p>
            <a:pPr marL="571500" indent="-571500">
              <a:buFont typeface="+mj-lt"/>
              <a:buAutoNum type="romanUcPeriod"/>
            </a:pPr>
            <a:r>
              <a:rPr lang="en-US" sz="2000" dirty="0"/>
              <a:t>Boxplot</a:t>
            </a:r>
          </a:p>
          <a:p>
            <a:pPr marL="571500" indent="-571500">
              <a:buFont typeface="+mj-lt"/>
              <a:buAutoNum type="romanUcPeriod"/>
            </a:pPr>
            <a:r>
              <a:rPr lang="en-US" sz="2000" dirty="0"/>
              <a:t>KDE plot</a:t>
            </a:r>
          </a:p>
          <a:p>
            <a:pPr marL="571500" indent="-571500">
              <a:buFont typeface="+mj-lt"/>
              <a:buAutoNum type="romanUcPeriod"/>
            </a:pPr>
            <a:r>
              <a:rPr lang="en-US" sz="2000" dirty="0" err="1"/>
              <a:t>Barplot</a:t>
            </a:r>
            <a:endParaRPr lang="en-US" sz="2000" dirty="0"/>
          </a:p>
          <a:p>
            <a:pPr marL="571500" indent="-571500">
              <a:buFont typeface="+mj-lt"/>
              <a:buAutoNum type="romanUcPeriod"/>
            </a:pPr>
            <a:r>
              <a:rPr lang="en-US" sz="2000" dirty="0"/>
              <a:t>Contingency Table </a:t>
            </a:r>
            <a:r>
              <a:rPr lang="en-US" sz="2000" dirty="0" err="1"/>
              <a:t>heatmap</a:t>
            </a:r>
            <a:endParaRPr lang="en-US" sz="2000" dirty="0"/>
          </a:p>
          <a:p>
            <a:pPr marL="571500" indent="-571500">
              <a:buFont typeface="+mj-lt"/>
              <a:buAutoNum type="romanUcPeriod"/>
            </a:pPr>
            <a:r>
              <a:rPr lang="en-US" sz="2000" dirty="0" err="1"/>
              <a:t>Heatmap</a:t>
            </a:r>
            <a:r>
              <a:rPr lang="en-US" sz="2000" dirty="0"/>
              <a:t> </a:t>
            </a:r>
          </a:p>
          <a:p>
            <a:pPr marL="571500" indent="-571500">
              <a:buFont typeface="+mj-lt"/>
              <a:buAutoNum type="romanUcPeriod"/>
            </a:pPr>
            <a:r>
              <a:rPr lang="en-US" sz="2000" dirty="0"/>
              <a:t>Scatter Plot</a:t>
            </a:r>
          </a:p>
          <a:p>
            <a:pPr marL="571500" indent="-571500">
              <a:buFont typeface="+mj-lt"/>
              <a:buAutoNum type="romanUcPeriod"/>
            </a:pPr>
            <a:r>
              <a:rPr lang="en-US" sz="2000" dirty="0" err="1"/>
              <a:t>Jointplot</a:t>
            </a:r>
            <a:endParaRPr lang="en-US" sz="2000" dirty="0"/>
          </a:p>
          <a:p>
            <a:pPr marL="571500" indent="-571500">
              <a:buFont typeface="+mj-lt"/>
              <a:buAutoNum type="romanUcPeriod"/>
            </a:pPr>
            <a:r>
              <a:rPr lang="en-US" sz="2000" dirty="0" err="1"/>
              <a:t>Faceplot</a:t>
            </a:r>
            <a:endParaRPr lang="en-US" sz="2000" dirty="0"/>
          </a:p>
          <a:p>
            <a:pPr marL="571500" indent="-571500">
              <a:buFont typeface="+mj-lt"/>
              <a:buAutoNum type="romanUcPeriod"/>
            </a:pPr>
            <a:r>
              <a:rPr lang="en-US" sz="2000" dirty="0" err="1"/>
              <a:t>PairPlot</a:t>
            </a:r>
            <a:endParaRPr lang="en-US" sz="2000" dirty="0"/>
          </a:p>
          <a:p>
            <a:pPr marL="571500" indent="-571500">
              <a:buFont typeface="+mj-lt"/>
              <a:buAutoNum type="romanUcPeriod"/>
            </a:pPr>
            <a:endParaRPr lang="en-US" sz="2000" dirty="0"/>
          </a:p>
          <a:p>
            <a:pPr marL="571500" indent="-571500">
              <a:buFont typeface="+mj-lt"/>
              <a:buAutoNum type="romanUcPeriod"/>
            </a:pPr>
            <a:endParaRPr lang="en-US" sz="2000" dirty="0"/>
          </a:p>
        </p:txBody>
      </p:sp>
      <p:grpSp>
        <p:nvGrpSpPr>
          <p:cNvPr id="55" name="object 2"/>
          <p:cNvGrpSpPr/>
          <p:nvPr/>
        </p:nvGrpSpPr>
        <p:grpSpPr>
          <a:xfrm>
            <a:off x="40255" y="58231"/>
            <a:ext cx="1312794" cy="369526"/>
            <a:chOff x="330898" y="1107186"/>
            <a:chExt cx="1397635" cy="203200"/>
          </a:xfrm>
        </p:grpSpPr>
        <p:pic>
          <p:nvPicPr>
            <p:cNvPr id="56" name="object 3"/>
            <p:cNvPicPr/>
            <p:nvPr/>
          </p:nvPicPr>
          <p:blipFill>
            <a:blip r:embed="rId3" cstate="print"/>
            <a:stretch>
              <a:fillRect/>
            </a:stretch>
          </p:blipFill>
          <p:spPr>
            <a:xfrm>
              <a:off x="330898" y="1119378"/>
              <a:ext cx="158686" cy="186213"/>
            </a:xfrm>
            <a:prstGeom prst="rect">
              <a:avLst/>
            </a:prstGeom>
          </p:spPr>
        </p:pic>
        <p:sp>
          <p:nvSpPr>
            <p:cNvPr id="57" name="object 4"/>
            <p:cNvSpPr/>
            <p:nvPr/>
          </p:nvSpPr>
          <p:spPr>
            <a:xfrm>
              <a:off x="512445" y="1107186"/>
              <a:ext cx="33655" cy="198755"/>
            </a:xfrm>
            <a:custGeom>
              <a:avLst/>
              <a:gdLst/>
              <a:ahLst/>
              <a:cxnLst/>
              <a:rect l="l" t="t" r="r" b="b"/>
              <a:pathLst>
                <a:path w="33654" h="198755">
                  <a:moveTo>
                    <a:pt x="22860" y="35052"/>
                  </a:moveTo>
                  <a:lnTo>
                    <a:pt x="10668" y="35052"/>
                  </a:lnTo>
                  <a:lnTo>
                    <a:pt x="6096" y="33528"/>
                  </a:lnTo>
                  <a:lnTo>
                    <a:pt x="0" y="27432"/>
                  </a:lnTo>
                  <a:lnTo>
                    <a:pt x="0" y="7620"/>
                  </a:lnTo>
                  <a:lnTo>
                    <a:pt x="6096" y="1524"/>
                  </a:lnTo>
                  <a:lnTo>
                    <a:pt x="10668" y="0"/>
                  </a:lnTo>
                  <a:lnTo>
                    <a:pt x="22860" y="0"/>
                  </a:lnTo>
                  <a:lnTo>
                    <a:pt x="27432" y="1524"/>
                  </a:lnTo>
                  <a:lnTo>
                    <a:pt x="30480" y="4572"/>
                  </a:lnTo>
                  <a:lnTo>
                    <a:pt x="33528" y="10668"/>
                  </a:lnTo>
                  <a:lnTo>
                    <a:pt x="33528" y="24384"/>
                  </a:lnTo>
                  <a:lnTo>
                    <a:pt x="30480" y="30480"/>
                  </a:lnTo>
                  <a:lnTo>
                    <a:pt x="27432" y="33528"/>
                  </a:lnTo>
                  <a:lnTo>
                    <a:pt x="22860" y="35052"/>
                  </a:lnTo>
                  <a:close/>
                </a:path>
                <a:path w="33654" h="198755">
                  <a:moveTo>
                    <a:pt x="30480" y="198405"/>
                  </a:moveTo>
                  <a:lnTo>
                    <a:pt x="1524" y="198405"/>
                  </a:lnTo>
                  <a:lnTo>
                    <a:pt x="1524" y="59531"/>
                  </a:lnTo>
                  <a:lnTo>
                    <a:pt x="30480" y="59531"/>
                  </a:lnTo>
                  <a:lnTo>
                    <a:pt x="30480" y="198405"/>
                  </a:lnTo>
                  <a:close/>
                </a:path>
              </a:pathLst>
            </a:custGeom>
            <a:solidFill>
              <a:srgbClr val="000000"/>
            </a:solidFill>
          </p:spPr>
          <p:txBody>
            <a:bodyPr wrap="square" lIns="0" tIns="0" rIns="0" bIns="0" rtlCol="0"/>
            <a:lstStyle/>
            <a:p>
              <a:endParaRPr/>
            </a:p>
          </p:txBody>
        </p:sp>
        <p:pic>
          <p:nvPicPr>
            <p:cNvPr id="58" name="object 5"/>
            <p:cNvPicPr/>
            <p:nvPr/>
          </p:nvPicPr>
          <p:blipFill>
            <a:blip r:embed="rId4" cstate="print"/>
            <a:stretch>
              <a:fillRect/>
            </a:stretch>
          </p:blipFill>
          <p:spPr>
            <a:xfrm>
              <a:off x="573500" y="1163669"/>
              <a:ext cx="111347" cy="146494"/>
            </a:xfrm>
            <a:prstGeom prst="rect">
              <a:avLst/>
            </a:prstGeom>
          </p:spPr>
        </p:pic>
        <p:pic>
          <p:nvPicPr>
            <p:cNvPr id="59" name="object 6"/>
            <p:cNvPicPr/>
            <p:nvPr/>
          </p:nvPicPr>
          <p:blipFill>
            <a:blip r:embed="rId5" cstate="print"/>
            <a:stretch>
              <a:fillRect/>
            </a:stretch>
          </p:blipFill>
          <p:spPr>
            <a:xfrm>
              <a:off x="715327" y="1166717"/>
              <a:ext cx="115919" cy="143446"/>
            </a:xfrm>
            <a:prstGeom prst="rect">
              <a:avLst/>
            </a:prstGeom>
          </p:spPr>
        </p:pic>
        <p:pic>
          <p:nvPicPr>
            <p:cNvPr id="60" name="object 7"/>
            <p:cNvPicPr/>
            <p:nvPr/>
          </p:nvPicPr>
          <p:blipFill>
            <a:blip r:embed="rId6" cstate="print"/>
            <a:stretch>
              <a:fillRect/>
            </a:stretch>
          </p:blipFill>
          <p:spPr>
            <a:xfrm>
              <a:off x="861726" y="1163669"/>
              <a:ext cx="128206" cy="146494"/>
            </a:xfrm>
            <a:prstGeom prst="rect">
              <a:avLst/>
            </a:prstGeom>
          </p:spPr>
        </p:pic>
        <p:sp>
          <p:nvSpPr>
            <p:cNvPr id="61" name="object 8"/>
            <p:cNvSpPr/>
            <p:nvPr/>
          </p:nvSpPr>
          <p:spPr>
            <a:xfrm>
              <a:off x="1018781" y="1107185"/>
              <a:ext cx="108585" cy="198755"/>
            </a:xfrm>
            <a:custGeom>
              <a:avLst/>
              <a:gdLst/>
              <a:ahLst/>
              <a:cxnLst/>
              <a:rect l="l" t="t" r="r" b="b"/>
              <a:pathLst>
                <a:path w="108584" h="198755">
                  <a:moveTo>
                    <a:pt x="48869" y="175552"/>
                  </a:moveTo>
                  <a:lnTo>
                    <a:pt x="29057" y="175552"/>
                  </a:lnTo>
                  <a:lnTo>
                    <a:pt x="29057" y="1524"/>
                  </a:lnTo>
                  <a:lnTo>
                    <a:pt x="0" y="1524"/>
                  </a:lnTo>
                  <a:lnTo>
                    <a:pt x="0" y="180124"/>
                  </a:lnTo>
                  <a:lnTo>
                    <a:pt x="3048" y="186220"/>
                  </a:lnTo>
                  <a:lnTo>
                    <a:pt x="7620" y="192316"/>
                  </a:lnTo>
                  <a:lnTo>
                    <a:pt x="12192" y="196888"/>
                  </a:lnTo>
                  <a:lnTo>
                    <a:pt x="19812" y="198412"/>
                  </a:lnTo>
                  <a:lnTo>
                    <a:pt x="30581" y="198412"/>
                  </a:lnTo>
                  <a:lnTo>
                    <a:pt x="48869" y="198412"/>
                  </a:lnTo>
                  <a:lnTo>
                    <a:pt x="48869" y="175552"/>
                  </a:lnTo>
                  <a:close/>
                </a:path>
                <a:path w="108584" h="198755">
                  <a:moveTo>
                    <a:pt x="105359" y="59537"/>
                  </a:moveTo>
                  <a:lnTo>
                    <a:pt x="76403" y="59537"/>
                  </a:lnTo>
                  <a:lnTo>
                    <a:pt x="76403" y="198412"/>
                  </a:lnTo>
                  <a:lnTo>
                    <a:pt x="105359" y="198412"/>
                  </a:lnTo>
                  <a:lnTo>
                    <a:pt x="105359" y="59537"/>
                  </a:lnTo>
                  <a:close/>
                </a:path>
                <a:path w="108584" h="198755">
                  <a:moveTo>
                    <a:pt x="108407" y="10668"/>
                  </a:moveTo>
                  <a:lnTo>
                    <a:pt x="106883" y="7620"/>
                  </a:lnTo>
                  <a:lnTo>
                    <a:pt x="100787" y="1524"/>
                  </a:lnTo>
                  <a:lnTo>
                    <a:pt x="97739" y="0"/>
                  </a:lnTo>
                  <a:lnTo>
                    <a:pt x="85547" y="0"/>
                  </a:lnTo>
                  <a:lnTo>
                    <a:pt x="80975" y="1524"/>
                  </a:lnTo>
                  <a:lnTo>
                    <a:pt x="74879" y="7620"/>
                  </a:lnTo>
                  <a:lnTo>
                    <a:pt x="73355" y="10668"/>
                  </a:lnTo>
                  <a:lnTo>
                    <a:pt x="73355" y="24384"/>
                  </a:lnTo>
                  <a:lnTo>
                    <a:pt x="74879" y="27432"/>
                  </a:lnTo>
                  <a:lnTo>
                    <a:pt x="80975" y="33528"/>
                  </a:lnTo>
                  <a:lnTo>
                    <a:pt x="85547" y="35052"/>
                  </a:lnTo>
                  <a:lnTo>
                    <a:pt x="97739" y="35052"/>
                  </a:lnTo>
                  <a:lnTo>
                    <a:pt x="102311" y="33528"/>
                  </a:lnTo>
                  <a:lnTo>
                    <a:pt x="103835" y="30480"/>
                  </a:lnTo>
                  <a:lnTo>
                    <a:pt x="106883" y="27432"/>
                  </a:lnTo>
                  <a:lnTo>
                    <a:pt x="108407" y="24384"/>
                  </a:lnTo>
                  <a:lnTo>
                    <a:pt x="108407" y="10668"/>
                  </a:lnTo>
                  <a:close/>
                </a:path>
              </a:pathLst>
            </a:custGeom>
            <a:solidFill>
              <a:srgbClr val="000000"/>
            </a:solidFill>
          </p:spPr>
          <p:txBody>
            <a:bodyPr wrap="square" lIns="0" tIns="0" rIns="0" bIns="0" rtlCol="0"/>
            <a:lstStyle/>
            <a:p>
              <a:endParaRPr/>
            </a:p>
          </p:txBody>
        </p:sp>
        <p:pic>
          <p:nvPicPr>
            <p:cNvPr id="62" name="object 9"/>
            <p:cNvPicPr/>
            <p:nvPr/>
          </p:nvPicPr>
          <p:blipFill>
            <a:blip r:embed="rId7" cstate="print"/>
            <a:stretch>
              <a:fillRect/>
            </a:stretch>
          </p:blipFill>
          <p:spPr>
            <a:xfrm>
              <a:off x="1154620" y="1166717"/>
              <a:ext cx="111347" cy="138874"/>
            </a:xfrm>
            <a:prstGeom prst="rect">
              <a:avLst/>
            </a:prstGeom>
          </p:spPr>
        </p:pic>
        <p:pic>
          <p:nvPicPr>
            <p:cNvPr id="63" name="object 10"/>
            <p:cNvPicPr/>
            <p:nvPr/>
          </p:nvPicPr>
          <p:blipFill>
            <a:blip r:embed="rId8" cstate="print"/>
            <a:stretch>
              <a:fillRect/>
            </a:stretch>
          </p:blipFill>
          <p:spPr>
            <a:xfrm>
              <a:off x="1285779" y="1128522"/>
              <a:ext cx="222694" cy="181641"/>
            </a:xfrm>
            <a:prstGeom prst="rect">
              <a:avLst/>
            </a:prstGeom>
          </p:spPr>
        </p:pic>
        <p:sp>
          <p:nvSpPr>
            <p:cNvPr id="64" name="object 11"/>
            <p:cNvSpPr/>
            <p:nvPr/>
          </p:nvSpPr>
          <p:spPr>
            <a:xfrm>
              <a:off x="1537525" y="1107186"/>
              <a:ext cx="33655" cy="198755"/>
            </a:xfrm>
            <a:custGeom>
              <a:avLst/>
              <a:gdLst/>
              <a:ahLst/>
              <a:cxnLst/>
              <a:rect l="l" t="t" r="r" b="b"/>
              <a:pathLst>
                <a:path w="33655" h="198755">
                  <a:moveTo>
                    <a:pt x="22860" y="35052"/>
                  </a:moveTo>
                  <a:lnTo>
                    <a:pt x="10668" y="35052"/>
                  </a:lnTo>
                  <a:lnTo>
                    <a:pt x="6096" y="33528"/>
                  </a:lnTo>
                  <a:lnTo>
                    <a:pt x="3048" y="30480"/>
                  </a:lnTo>
                  <a:lnTo>
                    <a:pt x="0" y="24384"/>
                  </a:lnTo>
                  <a:lnTo>
                    <a:pt x="0" y="10668"/>
                  </a:lnTo>
                  <a:lnTo>
                    <a:pt x="3048" y="4572"/>
                  </a:lnTo>
                  <a:lnTo>
                    <a:pt x="6096" y="1524"/>
                  </a:lnTo>
                  <a:lnTo>
                    <a:pt x="10668" y="0"/>
                  </a:lnTo>
                  <a:lnTo>
                    <a:pt x="22860" y="0"/>
                  </a:lnTo>
                  <a:lnTo>
                    <a:pt x="27432" y="1524"/>
                  </a:lnTo>
                  <a:lnTo>
                    <a:pt x="30480" y="4572"/>
                  </a:lnTo>
                  <a:lnTo>
                    <a:pt x="33528" y="10668"/>
                  </a:lnTo>
                  <a:lnTo>
                    <a:pt x="33528" y="24384"/>
                  </a:lnTo>
                  <a:lnTo>
                    <a:pt x="30480" y="30480"/>
                  </a:lnTo>
                  <a:lnTo>
                    <a:pt x="27432" y="33528"/>
                  </a:lnTo>
                  <a:lnTo>
                    <a:pt x="22860" y="35052"/>
                  </a:lnTo>
                  <a:close/>
                </a:path>
                <a:path w="33655" h="198755">
                  <a:moveTo>
                    <a:pt x="30480" y="198405"/>
                  </a:moveTo>
                  <a:lnTo>
                    <a:pt x="1524" y="198405"/>
                  </a:lnTo>
                  <a:lnTo>
                    <a:pt x="1524" y="59531"/>
                  </a:lnTo>
                  <a:lnTo>
                    <a:pt x="30480" y="59531"/>
                  </a:lnTo>
                  <a:lnTo>
                    <a:pt x="30480" y="198405"/>
                  </a:lnTo>
                  <a:close/>
                </a:path>
              </a:pathLst>
            </a:custGeom>
            <a:solidFill>
              <a:srgbClr val="000000"/>
            </a:solidFill>
          </p:spPr>
          <p:txBody>
            <a:bodyPr wrap="square" lIns="0" tIns="0" rIns="0" bIns="0" rtlCol="0"/>
            <a:lstStyle/>
            <a:p>
              <a:endParaRPr/>
            </a:p>
          </p:txBody>
        </p:sp>
        <p:pic>
          <p:nvPicPr>
            <p:cNvPr id="65" name="object 12"/>
            <p:cNvPicPr/>
            <p:nvPr/>
          </p:nvPicPr>
          <p:blipFill>
            <a:blip r:embed="rId9" cstate="print"/>
            <a:stretch>
              <a:fillRect/>
            </a:stretch>
          </p:blipFill>
          <p:spPr>
            <a:xfrm>
              <a:off x="1601533" y="1163669"/>
              <a:ext cx="126587" cy="146494"/>
            </a:xfrm>
            <a:prstGeom prst="rect">
              <a:avLst/>
            </a:prstGeom>
          </p:spPr>
        </p:pic>
      </p:grpSp>
      <p:pic>
        <p:nvPicPr>
          <p:cNvPr id="66" name="object 14"/>
          <p:cNvPicPr/>
          <p:nvPr/>
        </p:nvPicPr>
        <p:blipFill>
          <a:blip r:embed="rId10" cstate="print"/>
          <a:stretch>
            <a:fillRect/>
          </a:stretch>
        </p:blipFill>
        <p:spPr>
          <a:xfrm>
            <a:off x="1353049" y="170535"/>
            <a:ext cx="107451" cy="258090"/>
          </a:xfrm>
          <a:prstGeom prst="rect">
            <a:avLst/>
          </a:prstGeom>
        </p:spPr>
      </p:pic>
    </p:spTree>
    <p:extLst>
      <p:ext uri="{BB962C8B-B14F-4D97-AF65-F5344CB8AC3E}">
        <p14:creationId xmlns:p14="http://schemas.microsoft.com/office/powerpoint/2010/main" val="2832893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87381" y="923735"/>
            <a:ext cx="115919" cy="114490"/>
          </a:xfrm>
          <a:prstGeom prst="rect">
            <a:avLst/>
          </a:prstGeom>
        </p:spPr>
      </p:pic>
      <p:grpSp>
        <p:nvGrpSpPr>
          <p:cNvPr id="27" name="object 27"/>
          <p:cNvGrpSpPr/>
          <p:nvPr/>
        </p:nvGrpSpPr>
        <p:grpSpPr>
          <a:xfrm>
            <a:off x="6095" y="6591675"/>
            <a:ext cx="10686415" cy="201295"/>
            <a:chOff x="6095" y="6591675"/>
            <a:chExt cx="10686415" cy="201295"/>
          </a:xfrm>
        </p:grpSpPr>
        <p:sp>
          <p:nvSpPr>
            <p:cNvPr id="28" name="object 28"/>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29" name="object 29"/>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33" name="TextBox 32"/>
          <p:cNvSpPr txBox="1"/>
          <p:nvPr/>
        </p:nvSpPr>
        <p:spPr>
          <a:xfrm>
            <a:off x="918562" y="661323"/>
            <a:ext cx="6781800" cy="584775"/>
          </a:xfrm>
          <a:prstGeom prst="rect">
            <a:avLst/>
          </a:prstGeom>
          <a:noFill/>
        </p:spPr>
        <p:txBody>
          <a:bodyPr wrap="square" rtlCol="0">
            <a:spAutoFit/>
          </a:bodyPr>
          <a:lstStyle/>
          <a:p>
            <a:r>
              <a:rPr lang="en-US" sz="3200" b="1" dirty="0">
                <a:latin typeface="+mj-lt"/>
              </a:rPr>
              <a:t>Charts, Graphs, Plots</a:t>
            </a:r>
          </a:p>
        </p:txBody>
      </p:sp>
      <p:grpSp>
        <p:nvGrpSpPr>
          <p:cNvPr id="55" name="object 2"/>
          <p:cNvGrpSpPr/>
          <p:nvPr/>
        </p:nvGrpSpPr>
        <p:grpSpPr>
          <a:xfrm>
            <a:off x="40255" y="58231"/>
            <a:ext cx="1312794" cy="369526"/>
            <a:chOff x="330898" y="1107186"/>
            <a:chExt cx="1397635" cy="203200"/>
          </a:xfrm>
        </p:grpSpPr>
        <p:pic>
          <p:nvPicPr>
            <p:cNvPr id="56" name="object 3"/>
            <p:cNvPicPr/>
            <p:nvPr/>
          </p:nvPicPr>
          <p:blipFill>
            <a:blip r:embed="rId3" cstate="print"/>
            <a:stretch>
              <a:fillRect/>
            </a:stretch>
          </p:blipFill>
          <p:spPr>
            <a:xfrm>
              <a:off x="330898" y="1119378"/>
              <a:ext cx="158686" cy="186213"/>
            </a:xfrm>
            <a:prstGeom prst="rect">
              <a:avLst/>
            </a:prstGeom>
          </p:spPr>
        </p:pic>
        <p:sp>
          <p:nvSpPr>
            <p:cNvPr id="57" name="object 4"/>
            <p:cNvSpPr/>
            <p:nvPr/>
          </p:nvSpPr>
          <p:spPr>
            <a:xfrm>
              <a:off x="512445" y="1107186"/>
              <a:ext cx="33655" cy="198755"/>
            </a:xfrm>
            <a:custGeom>
              <a:avLst/>
              <a:gdLst/>
              <a:ahLst/>
              <a:cxnLst/>
              <a:rect l="l" t="t" r="r" b="b"/>
              <a:pathLst>
                <a:path w="33654" h="198755">
                  <a:moveTo>
                    <a:pt x="22860" y="35052"/>
                  </a:moveTo>
                  <a:lnTo>
                    <a:pt x="10668" y="35052"/>
                  </a:lnTo>
                  <a:lnTo>
                    <a:pt x="6096" y="33528"/>
                  </a:lnTo>
                  <a:lnTo>
                    <a:pt x="0" y="27432"/>
                  </a:lnTo>
                  <a:lnTo>
                    <a:pt x="0" y="7620"/>
                  </a:lnTo>
                  <a:lnTo>
                    <a:pt x="6096" y="1524"/>
                  </a:lnTo>
                  <a:lnTo>
                    <a:pt x="10668" y="0"/>
                  </a:lnTo>
                  <a:lnTo>
                    <a:pt x="22860" y="0"/>
                  </a:lnTo>
                  <a:lnTo>
                    <a:pt x="27432" y="1524"/>
                  </a:lnTo>
                  <a:lnTo>
                    <a:pt x="30480" y="4572"/>
                  </a:lnTo>
                  <a:lnTo>
                    <a:pt x="33528" y="10668"/>
                  </a:lnTo>
                  <a:lnTo>
                    <a:pt x="33528" y="24384"/>
                  </a:lnTo>
                  <a:lnTo>
                    <a:pt x="30480" y="30480"/>
                  </a:lnTo>
                  <a:lnTo>
                    <a:pt x="27432" y="33528"/>
                  </a:lnTo>
                  <a:lnTo>
                    <a:pt x="22860" y="35052"/>
                  </a:lnTo>
                  <a:close/>
                </a:path>
                <a:path w="33654" h="198755">
                  <a:moveTo>
                    <a:pt x="30480" y="198405"/>
                  </a:moveTo>
                  <a:lnTo>
                    <a:pt x="1524" y="198405"/>
                  </a:lnTo>
                  <a:lnTo>
                    <a:pt x="1524" y="59531"/>
                  </a:lnTo>
                  <a:lnTo>
                    <a:pt x="30480" y="59531"/>
                  </a:lnTo>
                  <a:lnTo>
                    <a:pt x="30480" y="198405"/>
                  </a:lnTo>
                  <a:close/>
                </a:path>
              </a:pathLst>
            </a:custGeom>
            <a:solidFill>
              <a:srgbClr val="000000"/>
            </a:solidFill>
          </p:spPr>
          <p:txBody>
            <a:bodyPr wrap="square" lIns="0" tIns="0" rIns="0" bIns="0" rtlCol="0"/>
            <a:lstStyle/>
            <a:p>
              <a:endParaRPr/>
            </a:p>
          </p:txBody>
        </p:sp>
        <p:pic>
          <p:nvPicPr>
            <p:cNvPr id="58" name="object 5"/>
            <p:cNvPicPr/>
            <p:nvPr/>
          </p:nvPicPr>
          <p:blipFill>
            <a:blip r:embed="rId4" cstate="print"/>
            <a:stretch>
              <a:fillRect/>
            </a:stretch>
          </p:blipFill>
          <p:spPr>
            <a:xfrm>
              <a:off x="573500" y="1163669"/>
              <a:ext cx="111347" cy="146494"/>
            </a:xfrm>
            <a:prstGeom prst="rect">
              <a:avLst/>
            </a:prstGeom>
          </p:spPr>
        </p:pic>
        <p:pic>
          <p:nvPicPr>
            <p:cNvPr id="59" name="object 6"/>
            <p:cNvPicPr/>
            <p:nvPr/>
          </p:nvPicPr>
          <p:blipFill>
            <a:blip r:embed="rId5" cstate="print"/>
            <a:stretch>
              <a:fillRect/>
            </a:stretch>
          </p:blipFill>
          <p:spPr>
            <a:xfrm>
              <a:off x="715327" y="1166717"/>
              <a:ext cx="115919" cy="143446"/>
            </a:xfrm>
            <a:prstGeom prst="rect">
              <a:avLst/>
            </a:prstGeom>
          </p:spPr>
        </p:pic>
        <p:pic>
          <p:nvPicPr>
            <p:cNvPr id="60" name="object 7"/>
            <p:cNvPicPr/>
            <p:nvPr/>
          </p:nvPicPr>
          <p:blipFill>
            <a:blip r:embed="rId6" cstate="print"/>
            <a:stretch>
              <a:fillRect/>
            </a:stretch>
          </p:blipFill>
          <p:spPr>
            <a:xfrm>
              <a:off x="861726" y="1163669"/>
              <a:ext cx="128206" cy="146494"/>
            </a:xfrm>
            <a:prstGeom prst="rect">
              <a:avLst/>
            </a:prstGeom>
          </p:spPr>
        </p:pic>
        <p:sp>
          <p:nvSpPr>
            <p:cNvPr id="61" name="object 8"/>
            <p:cNvSpPr/>
            <p:nvPr/>
          </p:nvSpPr>
          <p:spPr>
            <a:xfrm>
              <a:off x="1018781" y="1107185"/>
              <a:ext cx="108585" cy="198755"/>
            </a:xfrm>
            <a:custGeom>
              <a:avLst/>
              <a:gdLst/>
              <a:ahLst/>
              <a:cxnLst/>
              <a:rect l="l" t="t" r="r" b="b"/>
              <a:pathLst>
                <a:path w="108584" h="198755">
                  <a:moveTo>
                    <a:pt x="48869" y="175552"/>
                  </a:moveTo>
                  <a:lnTo>
                    <a:pt x="29057" y="175552"/>
                  </a:lnTo>
                  <a:lnTo>
                    <a:pt x="29057" y="1524"/>
                  </a:lnTo>
                  <a:lnTo>
                    <a:pt x="0" y="1524"/>
                  </a:lnTo>
                  <a:lnTo>
                    <a:pt x="0" y="180124"/>
                  </a:lnTo>
                  <a:lnTo>
                    <a:pt x="3048" y="186220"/>
                  </a:lnTo>
                  <a:lnTo>
                    <a:pt x="7620" y="192316"/>
                  </a:lnTo>
                  <a:lnTo>
                    <a:pt x="12192" y="196888"/>
                  </a:lnTo>
                  <a:lnTo>
                    <a:pt x="19812" y="198412"/>
                  </a:lnTo>
                  <a:lnTo>
                    <a:pt x="30581" y="198412"/>
                  </a:lnTo>
                  <a:lnTo>
                    <a:pt x="48869" y="198412"/>
                  </a:lnTo>
                  <a:lnTo>
                    <a:pt x="48869" y="175552"/>
                  </a:lnTo>
                  <a:close/>
                </a:path>
                <a:path w="108584" h="198755">
                  <a:moveTo>
                    <a:pt x="105359" y="59537"/>
                  </a:moveTo>
                  <a:lnTo>
                    <a:pt x="76403" y="59537"/>
                  </a:lnTo>
                  <a:lnTo>
                    <a:pt x="76403" y="198412"/>
                  </a:lnTo>
                  <a:lnTo>
                    <a:pt x="105359" y="198412"/>
                  </a:lnTo>
                  <a:lnTo>
                    <a:pt x="105359" y="59537"/>
                  </a:lnTo>
                  <a:close/>
                </a:path>
                <a:path w="108584" h="198755">
                  <a:moveTo>
                    <a:pt x="108407" y="10668"/>
                  </a:moveTo>
                  <a:lnTo>
                    <a:pt x="106883" y="7620"/>
                  </a:lnTo>
                  <a:lnTo>
                    <a:pt x="100787" y="1524"/>
                  </a:lnTo>
                  <a:lnTo>
                    <a:pt x="97739" y="0"/>
                  </a:lnTo>
                  <a:lnTo>
                    <a:pt x="85547" y="0"/>
                  </a:lnTo>
                  <a:lnTo>
                    <a:pt x="80975" y="1524"/>
                  </a:lnTo>
                  <a:lnTo>
                    <a:pt x="74879" y="7620"/>
                  </a:lnTo>
                  <a:lnTo>
                    <a:pt x="73355" y="10668"/>
                  </a:lnTo>
                  <a:lnTo>
                    <a:pt x="73355" y="24384"/>
                  </a:lnTo>
                  <a:lnTo>
                    <a:pt x="74879" y="27432"/>
                  </a:lnTo>
                  <a:lnTo>
                    <a:pt x="80975" y="33528"/>
                  </a:lnTo>
                  <a:lnTo>
                    <a:pt x="85547" y="35052"/>
                  </a:lnTo>
                  <a:lnTo>
                    <a:pt x="97739" y="35052"/>
                  </a:lnTo>
                  <a:lnTo>
                    <a:pt x="102311" y="33528"/>
                  </a:lnTo>
                  <a:lnTo>
                    <a:pt x="103835" y="30480"/>
                  </a:lnTo>
                  <a:lnTo>
                    <a:pt x="106883" y="27432"/>
                  </a:lnTo>
                  <a:lnTo>
                    <a:pt x="108407" y="24384"/>
                  </a:lnTo>
                  <a:lnTo>
                    <a:pt x="108407" y="10668"/>
                  </a:lnTo>
                  <a:close/>
                </a:path>
              </a:pathLst>
            </a:custGeom>
            <a:solidFill>
              <a:srgbClr val="000000"/>
            </a:solidFill>
          </p:spPr>
          <p:txBody>
            <a:bodyPr wrap="square" lIns="0" tIns="0" rIns="0" bIns="0" rtlCol="0"/>
            <a:lstStyle/>
            <a:p>
              <a:endParaRPr/>
            </a:p>
          </p:txBody>
        </p:sp>
        <p:pic>
          <p:nvPicPr>
            <p:cNvPr id="62" name="object 9"/>
            <p:cNvPicPr/>
            <p:nvPr/>
          </p:nvPicPr>
          <p:blipFill>
            <a:blip r:embed="rId7" cstate="print"/>
            <a:stretch>
              <a:fillRect/>
            </a:stretch>
          </p:blipFill>
          <p:spPr>
            <a:xfrm>
              <a:off x="1154620" y="1166717"/>
              <a:ext cx="111347" cy="138874"/>
            </a:xfrm>
            <a:prstGeom prst="rect">
              <a:avLst/>
            </a:prstGeom>
          </p:spPr>
        </p:pic>
        <p:pic>
          <p:nvPicPr>
            <p:cNvPr id="63" name="object 10"/>
            <p:cNvPicPr/>
            <p:nvPr/>
          </p:nvPicPr>
          <p:blipFill>
            <a:blip r:embed="rId8" cstate="print"/>
            <a:stretch>
              <a:fillRect/>
            </a:stretch>
          </p:blipFill>
          <p:spPr>
            <a:xfrm>
              <a:off x="1285779" y="1128522"/>
              <a:ext cx="222694" cy="181641"/>
            </a:xfrm>
            <a:prstGeom prst="rect">
              <a:avLst/>
            </a:prstGeom>
          </p:spPr>
        </p:pic>
        <p:sp>
          <p:nvSpPr>
            <p:cNvPr id="64" name="object 11"/>
            <p:cNvSpPr/>
            <p:nvPr/>
          </p:nvSpPr>
          <p:spPr>
            <a:xfrm>
              <a:off x="1537525" y="1107186"/>
              <a:ext cx="33655" cy="198755"/>
            </a:xfrm>
            <a:custGeom>
              <a:avLst/>
              <a:gdLst/>
              <a:ahLst/>
              <a:cxnLst/>
              <a:rect l="l" t="t" r="r" b="b"/>
              <a:pathLst>
                <a:path w="33655" h="198755">
                  <a:moveTo>
                    <a:pt x="22860" y="35052"/>
                  </a:moveTo>
                  <a:lnTo>
                    <a:pt x="10668" y="35052"/>
                  </a:lnTo>
                  <a:lnTo>
                    <a:pt x="6096" y="33528"/>
                  </a:lnTo>
                  <a:lnTo>
                    <a:pt x="3048" y="30480"/>
                  </a:lnTo>
                  <a:lnTo>
                    <a:pt x="0" y="24384"/>
                  </a:lnTo>
                  <a:lnTo>
                    <a:pt x="0" y="10668"/>
                  </a:lnTo>
                  <a:lnTo>
                    <a:pt x="3048" y="4572"/>
                  </a:lnTo>
                  <a:lnTo>
                    <a:pt x="6096" y="1524"/>
                  </a:lnTo>
                  <a:lnTo>
                    <a:pt x="10668" y="0"/>
                  </a:lnTo>
                  <a:lnTo>
                    <a:pt x="22860" y="0"/>
                  </a:lnTo>
                  <a:lnTo>
                    <a:pt x="27432" y="1524"/>
                  </a:lnTo>
                  <a:lnTo>
                    <a:pt x="30480" y="4572"/>
                  </a:lnTo>
                  <a:lnTo>
                    <a:pt x="33528" y="10668"/>
                  </a:lnTo>
                  <a:lnTo>
                    <a:pt x="33528" y="24384"/>
                  </a:lnTo>
                  <a:lnTo>
                    <a:pt x="30480" y="30480"/>
                  </a:lnTo>
                  <a:lnTo>
                    <a:pt x="27432" y="33528"/>
                  </a:lnTo>
                  <a:lnTo>
                    <a:pt x="22860" y="35052"/>
                  </a:lnTo>
                  <a:close/>
                </a:path>
                <a:path w="33655" h="198755">
                  <a:moveTo>
                    <a:pt x="30480" y="198405"/>
                  </a:moveTo>
                  <a:lnTo>
                    <a:pt x="1524" y="198405"/>
                  </a:lnTo>
                  <a:lnTo>
                    <a:pt x="1524" y="59531"/>
                  </a:lnTo>
                  <a:lnTo>
                    <a:pt x="30480" y="59531"/>
                  </a:lnTo>
                  <a:lnTo>
                    <a:pt x="30480" y="198405"/>
                  </a:lnTo>
                  <a:close/>
                </a:path>
              </a:pathLst>
            </a:custGeom>
            <a:solidFill>
              <a:srgbClr val="000000"/>
            </a:solidFill>
          </p:spPr>
          <p:txBody>
            <a:bodyPr wrap="square" lIns="0" tIns="0" rIns="0" bIns="0" rtlCol="0"/>
            <a:lstStyle/>
            <a:p>
              <a:endParaRPr/>
            </a:p>
          </p:txBody>
        </p:sp>
        <p:pic>
          <p:nvPicPr>
            <p:cNvPr id="65" name="object 12"/>
            <p:cNvPicPr/>
            <p:nvPr/>
          </p:nvPicPr>
          <p:blipFill>
            <a:blip r:embed="rId9" cstate="print"/>
            <a:stretch>
              <a:fillRect/>
            </a:stretch>
          </p:blipFill>
          <p:spPr>
            <a:xfrm>
              <a:off x="1601533" y="1163669"/>
              <a:ext cx="126587" cy="146494"/>
            </a:xfrm>
            <a:prstGeom prst="rect">
              <a:avLst/>
            </a:prstGeom>
          </p:spPr>
        </p:pic>
      </p:grpSp>
      <p:pic>
        <p:nvPicPr>
          <p:cNvPr id="66" name="object 14"/>
          <p:cNvPicPr/>
          <p:nvPr/>
        </p:nvPicPr>
        <p:blipFill>
          <a:blip r:embed="rId10" cstate="print"/>
          <a:stretch>
            <a:fillRect/>
          </a:stretch>
        </p:blipFill>
        <p:spPr>
          <a:xfrm>
            <a:off x="1353049" y="170535"/>
            <a:ext cx="107451" cy="258090"/>
          </a:xfrm>
          <a:prstGeom prst="rect">
            <a:avLst/>
          </a:prstGeom>
        </p:spPr>
      </p:pic>
      <p:pic>
        <p:nvPicPr>
          <p:cNvPr id="2" name="Picture 1"/>
          <p:cNvPicPr>
            <a:picLocks noChangeAspect="1"/>
          </p:cNvPicPr>
          <p:nvPr/>
        </p:nvPicPr>
        <p:blipFill>
          <a:blip r:embed="rId11"/>
          <a:stretch>
            <a:fillRect/>
          </a:stretch>
        </p:blipFill>
        <p:spPr>
          <a:xfrm>
            <a:off x="114781" y="1789253"/>
            <a:ext cx="3991054" cy="3994411"/>
          </a:xfrm>
          <a:prstGeom prst="rect">
            <a:avLst/>
          </a:prstGeom>
        </p:spPr>
      </p:pic>
      <p:pic>
        <p:nvPicPr>
          <p:cNvPr id="4" name="Picture 3"/>
          <p:cNvPicPr>
            <a:picLocks noChangeAspect="1"/>
          </p:cNvPicPr>
          <p:nvPr/>
        </p:nvPicPr>
        <p:blipFill>
          <a:blip r:embed="rId12"/>
          <a:stretch>
            <a:fillRect/>
          </a:stretch>
        </p:blipFill>
        <p:spPr>
          <a:xfrm>
            <a:off x="5194300" y="1869402"/>
            <a:ext cx="3910973" cy="3914262"/>
          </a:xfrm>
          <a:prstGeom prst="rect">
            <a:avLst/>
          </a:prstGeom>
        </p:spPr>
      </p:pic>
    </p:spTree>
    <p:extLst>
      <p:ext uri="{BB962C8B-B14F-4D97-AF65-F5344CB8AC3E}">
        <p14:creationId xmlns:p14="http://schemas.microsoft.com/office/powerpoint/2010/main" val="1373736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32422" y="1143349"/>
            <a:ext cx="642620" cy="191770"/>
            <a:chOff x="332422" y="1143349"/>
            <a:chExt cx="642620" cy="191770"/>
          </a:xfrm>
        </p:grpSpPr>
        <p:pic>
          <p:nvPicPr>
            <p:cNvPr id="3" name="object 3"/>
            <p:cNvPicPr/>
            <p:nvPr/>
          </p:nvPicPr>
          <p:blipFill>
            <a:blip r:embed="rId2" cstate="print"/>
            <a:stretch>
              <a:fillRect/>
            </a:stretch>
          </p:blipFill>
          <p:spPr>
            <a:xfrm>
              <a:off x="332422" y="1143349"/>
              <a:ext cx="266985" cy="191198"/>
            </a:xfrm>
            <a:prstGeom prst="rect">
              <a:avLst/>
            </a:prstGeom>
          </p:spPr>
        </p:pic>
        <p:pic>
          <p:nvPicPr>
            <p:cNvPr id="4" name="object 4"/>
            <p:cNvPicPr/>
            <p:nvPr/>
          </p:nvPicPr>
          <p:blipFill>
            <a:blip r:embed="rId3" cstate="print"/>
            <a:stretch>
              <a:fillRect/>
            </a:stretch>
          </p:blipFill>
          <p:spPr>
            <a:xfrm>
              <a:off x="622268" y="1188053"/>
              <a:ext cx="128111" cy="146494"/>
            </a:xfrm>
            <a:prstGeom prst="rect">
              <a:avLst/>
            </a:prstGeom>
          </p:spPr>
        </p:pic>
        <p:pic>
          <p:nvPicPr>
            <p:cNvPr id="5" name="object 5"/>
            <p:cNvPicPr/>
            <p:nvPr/>
          </p:nvPicPr>
          <p:blipFill>
            <a:blip r:embed="rId4" cstate="print"/>
            <a:stretch>
              <a:fillRect/>
            </a:stretch>
          </p:blipFill>
          <p:spPr>
            <a:xfrm>
              <a:off x="779430" y="1188053"/>
              <a:ext cx="195167" cy="141922"/>
            </a:xfrm>
            <a:prstGeom prst="rect">
              <a:avLst/>
            </a:prstGeom>
          </p:spPr>
        </p:pic>
      </p:grpSp>
      <p:grpSp>
        <p:nvGrpSpPr>
          <p:cNvPr id="6" name="object 6"/>
          <p:cNvGrpSpPr/>
          <p:nvPr/>
        </p:nvGrpSpPr>
        <p:grpSpPr>
          <a:xfrm>
            <a:off x="1079849" y="1133094"/>
            <a:ext cx="1108075" cy="201930"/>
            <a:chOff x="1079849" y="1133094"/>
            <a:chExt cx="1108075" cy="201930"/>
          </a:xfrm>
        </p:grpSpPr>
        <p:pic>
          <p:nvPicPr>
            <p:cNvPr id="7" name="object 7"/>
            <p:cNvPicPr/>
            <p:nvPr/>
          </p:nvPicPr>
          <p:blipFill>
            <a:blip r:embed="rId5" cstate="print"/>
            <a:stretch>
              <a:fillRect/>
            </a:stretch>
          </p:blipFill>
          <p:spPr>
            <a:xfrm>
              <a:off x="1079849" y="1143762"/>
              <a:ext cx="172402" cy="186213"/>
            </a:xfrm>
            <a:prstGeom prst="rect">
              <a:avLst/>
            </a:prstGeom>
          </p:spPr>
        </p:pic>
        <p:pic>
          <p:nvPicPr>
            <p:cNvPr id="8" name="object 8"/>
            <p:cNvPicPr/>
            <p:nvPr/>
          </p:nvPicPr>
          <p:blipFill>
            <a:blip r:embed="rId6" cstate="print"/>
            <a:stretch>
              <a:fillRect/>
            </a:stretch>
          </p:blipFill>
          <p:spPr>
            <a:xfrm>
              <a:off x="1285779" y="1188053"/>
              <a:ext cx="125158" cy="146494"/>
            </a:xfrm>
            <a:prstGeom prst="rect">
              <a:avLst/>
            </a:prstGeom>
          </p:spPr>
        </p:pic>
        <p:pic>
          <p:nvPicPr>
            <p:cNvPr id="9" name="object 9"/>
            <p:cNvPicPr/>
            <p:nvPr/>
          </p:nvPicPr>
          <p:blipFill>
            <a:blip r:embed="rId7" cstate="print"/>
            <a:stretch>
              <a:fillRect/>
            </a:stretch>
          </p:blipFill>
          <p:spPr>
            <a:xfrm>
              <a:off x="1444466" y="1188053"/>
              <a:ext cx="195262" cy="141922"/>
            </a:xfrm>
            <a:prstGeom prst="rect">
              <a:avLst/>
            </a:prstGeom>
          </p:spPr>
        </p:pic>
        <p:pic>
          <p:nvPicPr>
            <p:cNvPr id="10" name="object 10"/>
            <p:cNvPicPr/>
            <p:nvPr/>
          </p:nvPicPr>
          <p:blipFill>
            <a:blip r:embed="rId8" cstate="print"/>
            <a:stretch>
              <a:fillRect/>
            </a:stretch>
          </p:blipFill>
          <p:spPr>
            <a:xfrm>
              <a:off x="1679352" y="1133094"/>
              <a:ext cx="125063" cy="201453"/>
            </a:xfrm>
            <a:prstGeom prst="rect">
              <a:avLst/>
            </a:prstGeom>
          </p:spPr>
        </p:pic>
        <p:pic>
          <p:nvPicPr>
            <p:cNvPr id="11" name="object 11"/>
            <p:cNvPicPr/>
            <p:nvPr/>
          </p:nvPicPr>
          <p:blipFill>
            <a:blip r:embed="rId9" cstate="print"/>
            <a:stretch>
              <a:fillRect/>
            </a:stretch>
          </p:blipFill>
          <p:spPr>
            <a:xfrm>
              <a:off x="1828895" y="1188053"/>
              <a:ext cx="125063" cy="146494"/>
            </a:xfrm>
            <a:prstGeom prst="rect">
              <a:avLst/>
            </a:prstGeom>
          </p:spPr>
        </p:pic>
        <p:pic>
          <p:nvPicPr>
            <p:cNvPr id="12" name="object 12"/>
            <p:cNvPicPr/>
            <p:nvPr/>
          </p:nvPicPr>
          <p:blipFill>
            <a:blip r:embed="rId10" cstate="print"/>
            <a:stretch>
              <a:fillRect/>
            </a:stretch>
          </p:blipFill>
          <p:spPr>
            <a:xfrm>
              <a:off x="1985962" y="1188053"/>
              <a:ext cx="201358" cy="146494"/>
            </a:xfrm>
            <a:prstGeom prst="rect">
              <a:avLst/>
            </a:prstGeom>
          </p:spPr>
        </p:pic>
      </p:grpSp>
      <p:grpSp>
        <p:nvGrpSpPr>
          <p:cNvPr id="13" name="object 13"/>
          <p:cNvGrpSpPr/>
          <p:nvPr/>
        </p:nvGrpSpPr>
        <p:grpSpPr>
          <a:xfrm>
            <a:off x="6095" y="6591675"/>
            <a:ext cx="10686415" cy="201295"/>
            <a:chOff x="6095" y="6591675"/>
            <a:chExt cx="10686415" cy="201295"/>
          </a:xfrm>
        </p:grpSpPr>
        <p:sp>
          <p:nvSpPr>
            <p:cNvPr id="14" name="object 14"/>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15" name="object 15"/>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16" name="TextBox 15"/>
          <p:cNvSpPr txBox="1"/>
          <p:nvPr/>
        </p:nvSpPr>
        <p:spPr>
          <a:xfrm>
            <a:off x="2462675" y="1038225"/>
            <a:ext cx="2849746" cy="2350971"/>
          </a:xfrm>
          <a:prstGeom prst="rect">
            <a:avLst/>
          </a:prstGeom>
          <a:noFill/>
        </p:spPr>
        <p:txBody>
          <a:bodyPr wrap="square" rtlCol="0">
            <a:spAutoFit/>
          </a:bodyPr>
          <a:lstStyle/>
          <a:p>
            <a:r>
              <a:rPr lang="en-US" sz="2400" dirty="0"/>
              <a:t>Mohan Jha</a:t>
            </a:r>
          </a:p>
          <a:p>
            <a:r>
              <a:rPr lang="en-US" sz="2400" dirty="0" err="1"/>
              <a:t>Shivam</a:t>
            </a:r>
            <a:r>
              <a:rPr lang="en-US" sz="2400" dirty="0"/>
              <a:t> </a:t>
            </a:r>
          </a:p>
          <a:p>
            <a:r>
              <a:rPr lang="en-US" sz="2400" dirty="0"/>
              <a:t>Isha </a:t>
            </a:r>
            <a:r>
              <a:rPr lang="en-US" sz="2400" dirty="0" err="1"/>
              <a:t>Khurana</a:t>
            </a:r>
            <a:endParaRPr lang="en-US" sz="2400" dirty="0"/>
          </a:p>
          <a:p>
            <a:r>
              <a:rPr lang="en-US" sz="2400" dirty="0"/>
              <a:t>Anurag </a:t>
            </a:r>
            <a:r>
              <a:rPr lang="en-US" sz="2400" dirty="0" err="1"/>
              <a:t>Saikia</a:t>
            </a:r>
            <a:endParaRPr lang="en-US" sz="2400" dirty="0"/>
          </a:p>
          <a:p>
            <a:r>
              <a:rPr lang="en-US" sz="2400" dirty="0"/>
              <a:t>Nikhil </a:t>
            </a:r>
            <a:r>
              <a:rPr lang="en-US" sz="2400" dirty="0" err="1"/>
              <a:t>Bhola</a:t>
            </a:r>
            <a:endParaRPr lang="en-US" sz="2400" dirty="0"/>
          </a:p>
          <a:p>
            <a:r>
              <a:rPr lang="en-US" sz="2400" dirty="0"/>
              <a:t>Harsh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87381" y="923735"/>
            <a:ext cx="115919" cy="114490"/>
          </a:xfrm>
          <a:prstGeom prst="rect">
            <a:avLst/>
          </a:prstGeom>
        </p:spPr>
      </p:pic>
      <p:grpSp>
        <p:nvGrpSpPr>
          <p:cNvPr id="27" name="object 27"/>
          <p:cNvGrpSpPr/>
          <p:nvPr/>
        </p:nvGrpSpPr>
        <p:grpSpPr>
          <a:xfrm>
            <a:off x="6095" y="6591675"/>
            <a:ext cx="10686415" cy="201295"/>
            <a:chOff x="6095" y="6591675"/>
            <a:chExt cx="10686415" cy="201295"/>
          </a:xfrm>
        </p:grpSpPr>
        <p:sp>
          <p:nvSpPr>
            <p:cNvPr id="28" name="object 28"/>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29" name="object 29"/>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33" name="TextBox 32"/>
          <p:cNvSpPr txBox="1"/>
          <p:nvPr/>
        </p:nvSpPr>
        <p:spPr>
          <a:xfrm>
            <a:off x="918562" y="661323"/>
            <a:ext cx="6781800" cy="584775"/>
          </a:xfrm>
          <a:prstGeom prst="rect">
            <a:avLst/>
          </a:prstGeom>
          <a:noFill/>
        </p:spPr>
        <p:txBody>
          <a:bodyPr wrap="square" rtlCol="0">
            <a:spAutoFit/>
          </a:bodyPr>
          <a:lstStyle/>
          <a:p>
            <a:r>
              <a:rPr lang="en-US" sz="3200" b="1" dirty="0">
                <a:latin typeface="+mj-lt"/>
              </a:rPr>
              <a:t>Charts, Graphs, Plots</a:t>
            </a:r>
          </a:p>
        </p:txBody>
      </p:sp>
      <p:grpSp>
        <p:nvGrpSpPr>
          <p:cNvPr id="55" name="object 2"/>
          <p:cNvGrpSpPr/>
          <p:nvPr/>
        </p:nvGrpSpPr>
        <p:grpSpPr>
          <a:xfrm>
            <a:off x="40255" y="58231"/>
            <a:ext cx="1312794" cy="369526"/>
            <a:chOff x="330898" y="1107186"/>
            <a:chExt cx="1397635" cy="203200"/>
          </a:xfrm>
        </p:grpSpPr>
        <p:pic>
          <p:nvPicPr>
            <p:cNvPr id="56" name="object 3"/>
            <p:cNvPicPr/>
            <p:nvPr/>
          </p:nvPicPr>
          <p:blipFill>
            <a:blip r:embed="rId3" cstate="print"/>
            <a:stretch>
              <a:fillRect/>
            </a:stretch>
          </p:blipFill>
          <p:spPr>
            <a:xfrm>
              <a:off x="330898" y="1119378"/>
              <a:ext cx="158686" cy="186213"/>
            </a:xfrm>
            <a:prstGeom prst="rect">
              <a:avLst/>
            </a:prstGeom>
          </p:spPr>
        </p:pic>
        <p:sp>
          <p:nvSpPr>
            <p:cNvPr id="57" name="object 4"/>
            <p:cNvSpPr/>
            <p:nvPr/>
          </p:nvSpPr>
          <p:spPr>
            <a:xfrm>
              <a:off x="512445" y="1107186"/>
              <a:ext cx="33655" cy="198755"/>
            </a:xfrm>
            <a:custGeom>
              <a:avLst/>
              <a:gdLst/>
              <a:ahLst/>
              <a:cxnLst/>
              <a:rect l="l" t="t" r="r" b="b"/>
              <a:pathLst>
                <a:path w="33654" h="198755">
                  <a:moveTo>
                    <a:pt x="22860" y="35052"/>
                  </a:moveTo>
                  <a:lnTo>
                    <a:pt x="10668" y="35052"/>
                  </a:lnTo>
                  <a:lnTo>
                    <a:pt x="6096" y="33528"/>
                  </a:lnTo>
                  <a:lnTo>
                    <a:pt x="0" y="27432"/>
                  </a:lnTo>
                  <a:lnTo>
                    <a:pt x="0" y="7620"/>
                  </a:lnTo>
                  <a:lnTo>
                    <a:pt x="6096" y="1524"/>
                  </a:lnTo>
                  <a:lnTo>
                    <a:pt x="10668" y="0"/>
                  </a:lnTo>
                  <a:lnTo>
                    <a:pt x="22860" y="0"/>
                  </a:lnTo>
                  <a:lnTo>
                    <a:pt x="27432" y="1524"/>
                  </a:lnTo>
                  <a:lnTo>
                    <a:pt x="30480" y="4572"/>
                  </a:lnTo>
                  <a:lnTo>
                    <a:pt x="33528" y="10668"/>
                  </a:lnTo>
                  <a:lnTo>
                    <a:pt x="33528" y="24384"/>
                  </a:lnTo>
                  <a:lnTo>
                    <a:pt x="30480" y="30480"/>
                  </a:lnTo>
                  <a:lnTo>
                    <a:pt x="27432" y="33528"/>
                  </a:lnTo>
                  <a:lnTo>
                    <a:pt x="22860" y="35052"/>
                  </a:lnTo>
                  <a:close/>
                </a:path>
                <a:path w="33654" h="198755">
                  <a:moveTo>
                    <a:pt x="30480" y="198405"/>
                  </a:moveTo>
                  <a:lnTo>
                    <a:pt x="1524" y="198405"/>
                  </a:lnTo>
                  <a:lnTo>
                    <a:pt x="1524" y="59531"/>
                  </a:lnTo>
                  <a:lnTo>
                    <a:pt x="30480" y="59531"/>
                  </a:lnTo>
                  <a:lnTo>
                    <a:pt x="30480" y="198405"/>
                  </a:lnTo>
                  <a:close/>
                </a:path>
              </a:pathLst>
            </a:custGeom>
            <a:solidFill>
              <a:srgbClr val="000000"/>
            </a:solidFill>
          </p:spPr>
          <p:txBody>
            <a:bodyPr wrap="square" lIns="0" tIns="0" rIns="0" bIns="0" rtlCol="0"/>
            <a:lstStyle/>
            <a:p>
              <a:endParaRPr/>
            </a:p>
          </p:txBody>
        </p:sp>
        <p:pic>
          <p:nvPicPr>
            <p:cNvPr id="58" name="object 5"/>
            <p:cNvPicPr/>
            <p:nvPr/>
          </p:nvPicPr>
          <p:blipFill>
            <a:blip r:embed="rId4" cstate="print"/>
            <a:stretch>
              <a:fillRect/>
            </a:stretch>
          </p:blipFill>
          <p:spPr>
            <a:xfrm>
              <a:off x="573500" y="1163669"/>
              <a:ext cx="111347" cy="146494"/>
            </a:xfrm>
            <a:prstGeom prst="rect">
              <a:avLst/>
            </a:prstGeom>
          </p:spPr>
        </p:pic>
        <p:pic>
          <p:nvPicPr>
            <p:cNvPr id="59" name="object 6"/>
            <p:cNvPicPr/>
            <p:nvPr/>
          </p:nvPicPr>
          <p:blipFill>
            <a:blip r:embed="rId5" cstate="print"/>
            <a:stretch>
              <a:fillRect/>
            </a:stretch>
          </p:blipFill>
          <p:spPr>
            <a:xfrm>
              <a:off x="715327" y="1166717"/>
              <a:ext cx="115919" cy="143446"/>
            </a:xfrm>
            <a:prstGeom prst="rect">
              <a:avLst/>
            </a:prstGeom>
          </p:spPr>
        </p:pic>
        <p:pic>
          <p:nvPicPr>
            <p:cNvPr id="60" name="object 7"/>
            <p:cNvPicPr/>
            <p:nvPr/>
          </p:nvPicPr>
          <p:blipFill>
            <a:blip r:embed="rId6" cstate="print"/>
            <a:stretch>
              <a:fillRect/>
            </a:stretch>
          </p:blipFill>
          <p:spPr>
            <a:xfrm>
              <a:off x="861726" y="1163669"/>
              <a:ext cx="128206" cy="146494"/>
            </a:xfrm>
            <a:prstGeom prst="rect">
              <a:avLst/>
            </a:prstGeom>
          </p:spPr>
        </p:pic>
        <p:sp>
          <p:nvSpPr>
            <p:cNvPr id="61" name="object 8"/>
            <p:cNvSpPr/>
            <p:nvPr/>
          </p:nvSpPr>
          <p:spPr>
            <a:xfrm>
              <a:off x="1018781" y="1107185"/>
              <a:ext cx="108585" cy="198755"/>
            </a:xfrm>
            <a:custGeom>
              <a:avLst/>
              <a:gdLst/>
              <a:ahLst/>
              <a:cxnLst/>
              <a:rect l="l" t="t" r="r" b="b"/>
              <a:pathLst>
                <a:path w="108584" h="198755">
                  <a:moveTo>
                    <a:pt x="48869" y="175552"/>
                  </a:moveTo>
                  <a:lnTo>
                    <a:pt x="29057" y="175552"/>
                  </a:lnTo>
                  <a:lnTo>
                    <a:pt x="29057" y="1524"/>
                  </a:lnTo>
                  <a:lnTo>
                    <a:pt x="0" y="1524"/>
                  </a:lnTo>
                  <a:lnTo>
                    <a:pt x="0" y="180124"/>
                  </a:lnTo>
                  <a:lnTo>
                    <a:pt x="3048" y="186220"/>
                  </a:lnTo>
                  <a:lnTo>
                    <a:pt x="7620" y="192316"/>
                  </a:lnTo>
                  <a:lnTo>
                    <a:pt x="12192" y="196888"/>
                  </a:lnTo>
                  <a:lnTo>
                    <a:pt x="19812" y="198412"/>
                  </a:lnTo>
                  <a:lnTo>
                    <a:pt x="30581" y="198412"/>
                  </a:lnTo>
                  <a:lnTo>
                    <a:pt x="48869" y="198412"/>
                  </a:lnTo>
                  <a:lnTo>
                    <a:pt x="48869" y="175552"/>
                  </a:lnTo>
                  <a:close/>
                </a:path>
                <a:path w="108584" h="198755">
                  <a:moveTo>
                    <a:pt x="105359" y="59537"/>
                  </a:moveTo>
                  <a:lnTo>
                    <a:pt x="76403" y="59537"/>
                  </a:lnTo>
                  <a:lnTo>
                    <a:pt x="76403" y="198412"/>
                  </a:lnTo>
                  <a:lnTo>
                    <a:pt x="105359" y="198412"/>
                  </a:lnTo>
                  <a:lnTo>
                    <a:pt x="105359" y="59537"/>
                  </a:lnTo>
                  <a:close/>
                </a:path>
                <a:path w="108584" h="198755">
                  <a:moveTo>
                    <a:pt x="108407" y="10668"/>
                  </a:moveTo>
                  <a:lnTo>
                    <a:pt x="106883" y="7620"/>
                  </a:lnTo>
                  <a:lnTo>
                    <a:pt x="100787" y="1524"/>
                  </a:lnTo>
                  <a:lnTo>
                    <a:pt x="97739" y="0"/>
                  </a:lnTo>
                  <a:lnTo>
                    <a:pt x="85547" y="0"/>
                  </a:lnTo>
                  <a:lnTo>
                    <a:pt x="80975" y="1524"/>
                  </a:lnTo>
                  <a:lnTo>
                    <a:pt x="74879" y="7620"/>
                  </a:lnTo>
                  <a:lnTo>
                    <a:pt x="73355" y="10668"/>
                  </a:lnTo>
                  <a:lnTo>
                    <a:pt x="73355" y="24384"/>
                  </a:lnTo>
                  <a:lnTo>
                    <a:pt x="74879" y="27432"/>
                  </a:lnTo>
                  <a:lnTo>
                    <a:pt x="80975" y="33528"/>
                  </a:lnTo>
                  <a:lnTo>
                    <a:pt x="85547" y="35052"/>
                  </a:lnTo>
                  <a:lnTo>
                    <a:pt x="97739" y="35052"/>
                  </a:lnTo>
                  <a:lnTo>
                    <a:pt x="102311" y="33528"/>
                  </a:lnTo>
                  <a:lnTo>
                    <a:pt x="103835" y="30480"/>
                  </a:lnTo>
                  <a:lnTo>
                    <a:pt x="106883" y="27432"/>
                  </a:lnTo>
                  <a:lnTo>
                    <a:pt x="108407" y="24384"/>
                  </a:lnTo>
                  <a:lnTo>
                    <a:pt x="108407" y="10668"/>
                  </a:lnTo>
                  <a:close/>
                </a:path>
              </a:pathLst>
            </a:custGeom>
            <a:solidFill>
              <a:srgbClr val="000000"/>
            </a:solidFill>
          </p:spPr>
          <p:txBody>
            <a:bodyPr wrap="square" lIns="0" tIns="0" rIns="0" bIns="0" rtlCol="0"/>
            <a:lstStyle/>
            <a:p>
              <a:endParaRPr/>
            </a:p>
          </p:txBody>
        </p:sp>
        <p:pic>
          <p:nvPicPr>
            <p:cNvPr id="62" name="object 9"/>
            <p:cNvPicPr/>
            <p:nvPr/>
          </p:nvPicPr>
          <p:blipFill>
            <a:blip r:embed="rId7" cstate="print"/>
            <a:stretch>
              <a:fillRect/>
            </a:stretch>
          </p:blipFill>
          <p:spPr>
            <a:xfrm>
              <a:off x="1154620" y="1166717"/>
              <a:ext cx="111347" cy="138874"/>
            </a:xfrm>
            <a:prstGeom prst="rect">
              <a:avLst/>
            </a:prstGeom>
          </p:spPr>
        </p:pic>
        <p:pic>
          <p:nvPicPr>
            <p:cNvPr id="63" name="object 10"/>
            <p:cNvPicPr/>
            <p:nvPr/>
          </p:nvPicPr>
          <p:blipFill>
            <a:blip r:embed="rId8" cstate="print"/>
            <a:stretch>
              <a:fillRect/>
            </a:stretch>
          </p:blipFill>
          <p:spPr>
            <a:xfrm>
              <a:off x="1285779" y="1128522"/>
              <a:ext cx="222694" cy="181641"/>
            </a:xfrm>
            <a:prstGeom prst="rect">
              <a:avLst/>
            </a:prstGeom>
          </p:spPr>
        </p:pic>
        <p:sp>
          <p:nvSpPr>
            <p:cNvPr id="64" name="object 11"/>
            <p:cNvSpPr/>
            <p:nvPr/>
          </p:nvSpPr>
          <p:spPr>
            <a:xfrm>
              <a:off x="1537525" y="1107186"/>
              <a:ext cx="33655" cy="198755"/>
            </a:xfrm>
            <a:custGeom>
              <a:avLst/>
              <a:gdLst/>
              <a:ahLst/>
              <a:cxnLst/>
              <a:rect l="l" t="t" r="r" b="b"/>
              <a:pathLst>
                <a:path w="33655" h="198755">
                  <a:moveTo>
                    <a:pt x="22860" y="35052"/>
                  </a:moveTo>
                  <a:lnTo>
                    <a:pt x="10668" y="35052"/>
                  </a:lnTo>
                  <a:lnTo>
                    <a:pt x="6096" y="33528"/>
                  </a:lnTo>
                  <a:lnTo>
                    <a:pt x="3048" y="30480"/>
                  </a:lnTo>
                  <a:lnTo>
                    <a:pt x="0" y="24384"/>
                  </a:lnTo>
                  <a:lnTo>
                    <a:pt x="0" y="10668"/>
                  </a:lnTo>
                  <a:lnTo>
                    <a:pt x="3048" y="4572"/>
                  </a:lnTo>
                  <a:lnTo>
                    <a:pt x="6096" y="1524"/>
                  </a:lnTo>
                  <a:lnTo>
                    <a:pt x="10668" y="0"/>
                  </a:lnTo>
                  <a:lnTo>
                    <a:pt x="22860" y="0"/>
                  </a:lnTo>
                  <a:lnTo>
                    <a:pt x="27432" y="1524"/>
                  </a:lnTo>
                  <a:lnTo>
                    <a:pt x="30480" y="4572"/>
                  </a:lnTo>
                  <a:lnTo>
                    <a:pt x="33528" y="10668"/>
                  </a:lnTo>
                  <a:lnTo>
                    <a:pt x="33528" y="24384"/>
                  </a:lnTo>
                  <a:lnTo>
                    <a:pt x="30480" y="30480"/>
                  </a:lnTo>
                  <a:lnTo>
                    <a:pt x="27432" y="33528"/>
                  </a:lnTo>
                  <a:lnTo>
                    <a:pt x="22860" y="35052"/>
                  </a:lnTo>
                  <a:close/>
                </a:path>
                <a:path w="33655" h="198755">
                  <a:moveTo>
                    <a:pt x="30480" y="198405"/>
                  </a:moveTo>
                  <a:lnTo>
                    <a:pt x="1524" y="198405"/>
                  </a:lnTo>
                  <a:lnTo>
                    <a:pt x="1524" y="59531"/>
                  </a:lnTo>
                  <a:lnTo>
                    <a:pt x="30480" y="59531"/>
                  </a:lnTo>
                  <a:lnTo>
                    <a:pt x="30480" y="198405"/>
                  </a:lnTo>
                  <a:close/>
                </a:path>
              </a:pathLst>
            </a:custGeom>
            <a:solidFill>
              <a:srgbClr val="000000"/>
            </a:solidFill>
          </p:spPr>
          <p:txBody>
            <a:bodyPr wrap="square" lIns="0" tIns="0" rIns="0" bIns="0" rtlCol="0"/>
            <a:lstStyle/>
            <a:p>
              <a:endParaRPr/>
            </a:p>
          </p:txBody>
        </p:sp>
        <p:pic>
          <p:nvPicPr>
            <p:cNvPr id="65" name="object 12"/>
            <p:cNvPicPr/>
            <p:nvPr/>
          </p:nvPicPr>
          <p:blipFill>
            <a:blip r:embed="rId9" cstate="print"/>
            <a:stretch>
              <a:fillRect/>
            </a:stretch>
          </p:blipFill>
          <p:spPr>
            <a:xfrm>
              <a:off x="1601533" y="1163669"/>
              <a:ext cx="126587" cy="146494"/>
            </a:xfrm>
            <a:prstGeom prst="rect">
              <a:avLst/>
            </a:prstGeom>
          </p:spPr>
        </p:pic>
      </p:grpSp>
      <p:pic>
        <p:nvPicPr>
          <p:cNvPr id="66" name="object 14"/>
          <p:cNvPicPr/>
          <p:nvPr/>
        </p:nvPicPr>
        <p:blipFill>
          <a:blip r:embed="rId10" cstate="print"/>
          <a:stretch>
            <a:fillRect/>
          </a:stretch>
        </p:blipFill>
        <p:spPr>
          <a:xfrm>
            <a:off x="1353049" y="170535"/>
            <a:ext cx="107451" cy="258090"/>
          </a:xfrm>
          <a:prstGeom prst="rect">
            <a:avLst/>
          </a:prstGeom>
        </p:spPr>
      </p:pic>
      <p:pic>
        <p:nvPicPr>
          <p:cNvPr id="5" name="Picture 4"/>
          <p:cNvPicPr>
            <a:picLocks noChangeAspect="1"/>
          </p:cNvPicPr>
          <p:nvPr/>
        </p:nvPicPr>
        <p:blipFill>
          <a:blip r:embed="rId11"/>
          <a:stretch>
            <a:fillRect/>
          </a:stretch>
        </p:blipFill>
        <p:spPr>
          <a:xfrm>
            <a:off x="40255" y="1785855"/>
            <a:ext cx="4471987" cy="3451125"/>
          </a:xfrm>
          <a:prstGeom prst="rect">
            <a:avLst/>
          </a:prstGeom>
        </p:spPr>
      </p:pic>
      <p:pic>
        <p:nvPicPr>
          <p:cNvPr id="7" name="Picture 6"/>
          <p:cNvPicPr>
            <a:picLocks noChangeAspect="1"/>
          </p:cNvPicPr>
          <p:nvPr/>
        </p:nvPicPr>
        <p:blipFill>
          <a:blip r:embed="rId12"/>
          <a:stretch>
            <a:fillRect/>
          </a:stretch>
        </p:blipFill>
        <p:spPr>
          <a:xfrm>
            <a:off x="5118100" y="1850843"/>
            <a:ext cx="4615885" cy="3386137"/>
          </a:xfrm>
          <a:prstGeom prst="rect">
            <a:avLst/>
          </a:prstGeom>
        </p:spPr>
      </p:pic>
    </p:spTree>
    <p:extLst>
      <p:ext uri="{BB962C8B-B14F-4D97-AF65-F5344CB8AC3E}">
        <p14:creationId xmlns:p14="http://schemas.microsoft.com/office/powerpoint/2010/main" val="2323530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87381" y="923735"/>
            <a:ext cx="115919" cy="114490"/>
          </a:xfrm>
          <a:prstGeom prst="rect">
            <a:avLst/>
          </a:prstGeom>
        </p:spPr>
      </p:pic>
      <p:grpSp>
        <p:nvGrpSpPr>
          <p:cNvPr id="27" name="object 27"/>
          <p:cNvGrpSpPr/>
          <p:nvPr/>
        </p:nvGrpSpPr>
        <p:grpSpPr>
          <a:xfrm>
            <a:off x="6095" y="6591675"/>
            <a:ext cx="10686415" cy="201295"/>
            <a:chOff x="6095" y="6591675"/>
            <a:chExt cx="10686415" cy="201295"/>
          </a:xfrm>
        </p:grpSpPr>
        <p:sp>
          <p:nvSpPr>
            <p:cNvPr id="28" name="object 28"/>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29" name="object 29"/>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33" name="TextBox 32"/>
          <p:cNvSpPr txBox="1"/>
          <p:nvPr/>
        </p:nvSpPr>
        <p:spPr>
          <a:xfrm>
            <a:off x="918562" y="661323"/>
            <a:ext cx="6781800" cy="584775"/>
          </a:xfrm>
          <a:prstGeom prst="rect">
            <a:avLst/>
          </a:prstGeom>
          <a:noFill/>
        </p:spPr>
        <p:txBody>
          <a:bodyPr wrap="square" rtlCol="0">
            <a:spAutoFit/>
          </a:bodyPr>
          <a:lstStyle/>
          <a:p>
            <a:r>
              <a:rPr lang="en-US" sz="3200" b="1" dirty="0">
                <a:latin typeface="+mj-lt"/>
              </a:rPr>
              <a:t>Charts, Graphs, Plots</a:t>
            </a:r>
          </a:p>
        </p:txBody>
      </p:sp>
      <p:grpSp>
        <p:nvGrpSpPr>
          <p:cNvPr id="55" name="object 2"/>
          <p:cNvGrpSpPr/>
          <p:nvPr/>
        </p:nvGrpSpPr>
        <p:grpSpPr>
          <a:xfrm>
            <a:off x="40255" y="58231"/>
            <a:ext cx="1312794" cy="369526"/>
            <a:chOff x="330898" y="1107186"/>
            <a:chExt cx="1397635" cy="203200"/>
          </a:xfrm>
        </p:grpSpPr>
        <p:pic>
          <p:nvPicPr>
            <p:cNvPr id="56" name="object 3"/>
            <p:cNvPicPr/>
            <p:nvPr/>
          </p:nvPicPr>
          <p:blipFill>
            <a:blip r:embed="rId3" cstate="print"/>
            <a:stretch>
              <a:fillRect/>
            </a:stretch>
          </p:blipFill>
          <p:spPr>
            <a:xfrm>
              <a:off x="330898" y="1119378"/>
              <a:ext cx="158686" cy="186213"/>
            </a:xfrm>
            <a:prstGeom prst="rect">
              <a:avLst/>
            </a:prstGeom>
          </p:spPr>
        </p:pic>
        <p:sp>
          <p:nvSpPr>
            <p:cNvPr id="57" name="object 4"/>
            <p:cNvSpPr/>
            <p:nvPr/>
          </p:nvSpPr>
          <p:spPr>
            <a:xfrm>
              <a:off x="512445" y="1107186"/>
              <a:ext cx="33655" cy="198755"/>
            </a:xfrm>
            <a:custGeom>
              <a:avLst/>
              <a:gdLst/>
              <a:ahLst/>
              <a:cxnLst/>
              <a:rect l="l" t="t" r="r" b="b"/>
              <a:pathLst>
                <a:path w="33654" h="198755">
                  <a:moveTo>
                    <a:pt x="22860" y="35052"/>
                  </a:moveTo>
                  <a:lnTo>
                    <a:pt x="10668" y="35052"/>
                  </a:lnTo>
                  <a:lnTo>
                    <a:pt x="6096" y="33528"/>
                  </a:lnTo>
                  <a:lnTo>
                    <a:pt x="0" y="27432"/>
                  </a:lnTo>
                  <a:lnTo>
                    <a:pt x="0" y="7620"/>
                  </a:lnTo>
                  <a:lnTo>
                    <a:pt x="6096" y="1524"/>
                  </a:lnTo>
                  <a:lnTo>
                    <a:pt x="10668" y="0"/>
                  </a:lnTo>
                  <a:lnTo>
                    <a:pt x="22860" y="0"/>
                  </a:lnTo>
                  <a:lnTo>
                    <a:pt x="27432" y="1524"/>
                  </a:lnTo>
                  <a:lnTo>
                    <a:pt x="30480" y="4572"/>
                  </a:lnTo>
                  <a:lnTo>
                    <a:pt x="33528" y="10668"/>
                  </a:lnTo>
                  <a:lnTo>
                    <a:pt x="33528" y="24384"/>
                  </a:lnTo>
                  <a:lnTo>
                    <a:pt x="30480" y="30480"/>
                  </a:lnTo>
                  <a:lnTo>
                    <a:pt x="27432" y="33528"/>
                  </a:lnTo>
                  <a:lnTo>
                    <a:pt x="22860" y="35052"/>
                  </a:lnTo>
                  <a:close/>
                </a:path>
                <a:path w="33654" h="198755">
                  <a:moveTo>
                    <a:pt x="30480" y="198405"/>
                  </a:moveTo>
                  <a:lnTo>
                    <a:pt x="1524" y="198405"/>
                  </a:lnTo>
                  <a:lnTo>
                    <a:pt x="1524" y="59531"/>
                  </a:lnTo>
                  <a:lnTo>
                    <a:pt x="30480" y="59531"/>
                  </a:lnTo>
                  <a:lnTo>
                    <a:pt x="30480" y="198405"/>
                  </a:lnTo>
                  <a:close/>
                </a:path>
              </a:pathLst>
            </a:custGeom>
            <a:solidFill>
              <a:srgbClr val="000000"/>
            </a:solidFill>
          </p:spPr>
          <p:txBody>
            <a:bodyPr wrap="square" lIns="0" tIns="0" rIns="0" bIns="0" rtlCol="0"/>
            <a:lstStyle/>
            <a:p>
              <a:endParaRPr/>
            </a:p>
          </p:txBody>
        </p:sp>
        <p:pic>
          <p:nvPicPr>
            <p:cNvPr id="58" name="object 5"/>
            <p:cNvPicPr/>
            <p:nvPr/>
          </p:nvPicPr>
          <p:blipFill>
            <a:blip r:embed="rId4" cstate="print"/>
            <a:stretch>
              <a:fillRect/>
            </a:stretch>
          </p:blipFill>
          <p:spPr>
            <a:xfrm>
              <a:off x="573500" y="1163669"/>
              <a:ext cx="111347" cy="146494"/>
            </a:xfrm>
            <a:prstGeom prst="rect">
              <a:avLst/>
            </a:prstGeom>
          </p:spPr>
        </p:pic>
        <p:pic>
          <p:nvPicPr>
            <p:cNvPr id="59" name="object 6"/>
            <p:cNvPicPr/>
            <p:nvPr/>
          </p:nvPicPr>
          <p:blipFill>
            <a:blip r:embed="rId5" cstate="print"/>
            <a:stretch>
              <a:fillRect/>
            </a:stretch>
          </p:blipFill>
          <p:spPr>
            <a:xfrm>
              <a:off x="715327" y="1166717"/>
              <a:ext cx="115919" cy="143446"/>
            </a:xfrm>
            <a:prstGeom prst="rect">
              <a:avLst/>
            </a:prstGeom>
          </p:spPr>
        </p:pic>
        <p:pic>
          <p:nvPicPr>
            <p:cNvPr id="60" name="object 7"/>
            <p:cNvPicPr/>
            <p:nvPr/>
          </p:nvPicPr>
          <p:blipFill>
            <a:blip r:embed="rId6" cstate="print"/>
            <a:stretch>
              <a:fillRect/>
            </a:stretch>
          </p:blipFill>
          <p:spPr>
            <a:xfrm>
              <a:off x="861726" y="1163669"/>
              <a:ext cx="128206" cy="146494"/>
            </a:xfrm>
            <a:prstGeom prst="rect">
              <a:avLst/>
            </a:prstGeom>
          </p:spPr>
        </p:pic>
        <p:sp>
          <p:nvSpPr>
            <p:cNvPr id="61" name="object 8"/>
            <p:cNvSpPr/>
            <p:nvPr/>
          </p:nvSpPr>
          <p:spPr>
            <a:xfrm>
              <a:off x="1018781" y="1107185"/>
              <a:ext cx="108585" cy="198755"/>
            </a:xfrm>
            <a:custGeom>
              <a:avLst/>
              <a:gdLst/>
              <a:ahLst/>
              <a:cxnLst/>
              <a:rect l="l" t="t" r="r" b="b"/>
              <a:pathLst>
                <a:path w="108584" h="198755">
                  <a:moveTo>
                    <a:pt x="48869" y="175552"/>
                  </a:moveTo>
                  <a:lnTo>
                    <a:pt x="29057" y="175552"/>
                  </a:lnTo>
                  <a:lnTo>
                    <a:pt x="29057" y="1524"/>
                  </a:lnTo>
                  <a:lnTo>
                    <a:pt x="0" y="1524"/>
                  </a:lnTo>
                  <a:lnTo>
                    <a:pt x="0" y="180124"/>
                  </a:lnTo>
                  <a:lnTo>
                    <a:pt x="3048" y="186220"/>
                  </a:lnTo>
                  <a:lnTo>
                    <a:pt x="7620" y="192316"/>
                  </a:lnTo>
                  <a:lnTo>
                    <a:pt x="12192" y="196888"/>
                  </a:lnTo>
                  <a:lnTo>
                    <a:pt x="19812" y="198412"/>
                  </a:lnTo>
                  <a:lnTo>
                    <a:pt x="30581" y="198412"/>
                  </a:lnTo>
                  <a:lnTo>
                    <a:pt x="48869" y="198412"/>
                  </a:lnTo>
                  <a:lnTo>
                    <a:pt x="48869" y="175552"/>
                  </a:lnTo>
                  <a:close/>
                </a:path>
                <a:path w="108584" h="198755">
                  <a:moveTo>
                    <a:pt x="105359" y="59537"/>
                  </a:moveTo>
                  <a:lnTo>
                    <a:pt x="76403" y="59537"/>
                  </a:lnTo>
                  <a:lnTo>
                    <a:pt x="76403" y="198412"/>
                  </a:lnTo>
                  <a:lnTo>
                    <a:pt x="105359" y="198412"/>
                  </a:lnTo>
                  <a:lnTo>
                    <a:pt x="105359" y="59537"/>
                  </a:lnTo>
                  <a:close/>
                </a:path>
                <a:path w="108584" h="198755">
                  <a:moveTo>
                    <a:pt x="108407" y="10668"/>
                  </a:moveTo>
                  <a:lnTo>
                    <a:pt x="106883" y="7620"/>
                  </a:lnTo>
                  <a:lnTo>
                    <a:pt x="100787" y="1524"/>
                  </a:lnTo>
                  <a:lnTo>
                    <a:pt x="97739" y="0"/>
                  </a:lnTo>
                  <a:lnTo>
                    <a:pt x="85547" y="0"/>
                  </a:lnTo>
                  <a:lnTo>
                    <a:pt x="80975" y="1524"/>
                  </a:lnTo>
                  <a:lnTo>
                    <a:pt x="74879" y="7620"/>
                  </a:lnTo>
                  <a:lnTo>
                    <a:pt x="73355" y="10668"/>
                  </a:lnTo>
                  <a:lnTo>
                    <a:pt x="73355" y="24384"/>
                  </a:lnTo>
                  <a:lnTo>
                    <a:pt x="74879" y="27432"/>
                  </a:lnTo>
                  <a:lnTo>
                    <a:pt x="80975" y="33528"/>
                  </a:lnTo>
                  <a:lnTo>
                    <a:pt x="85547" y="35052"/>
                  </a:lnTo>
                  <a:lnTo>
                    <a:pt x="97739" y="35052"/>
                  </a:lnTo>
                  <a:lnTo>
                    <a:pt x="102311" y="33528"/>
                  </a:lnTo>
                  <a:lnTo>
                    <a:pt x="103835" y="30480"/>
                  </a:lnTo>
                  <a:lnTo>
                    <a:pt x="106883" y="27432"/>
                  </a:lnTo>
                  <a:lnTo>
                    <a:pt x="108407" y="24384"/>
                  </a:lnTo>
                  <a:lnTo>
                    <a:pt x="108407" y="10668"/>
                  </a:lnTo>
                  <a:close/>
                </a:path>
              </a:pathLst>
            </a:custGeom>
            <a:solidFill>
              <a:srgbClr val="000000"/>
            </a:solidFill>
          </p:spPr>
          <p:txBody>
            <a:bodyPr wrap="square" lIns="0" tIns="0" rIns="0" bIns="0" rtlCol="0"/>
            <a:lstStyle/>
            <a:p>
              <a:endParaRPr/>
            </a:p>
          </p:txBody>
        </p:sp>
        <p:pic>
          <p:nvPicPr>
            <p:cNvPr id="62" name="object 9"/>
            <p:cNvPicPr/>
            <p:nvPr/>
          </p:nvPicPr>
          <p:blipFill>
            <a:blip r:embed="rId7" cstate="print"/>
            <a:stretch>
              <a:fillRect/>
            </a:stretch>
          </p:blipFill>
          <p:spPr>
            <a:xfrm>
              <a:off x="1154620" y="1166717"/>
              <a:ext cx="111347" cy="138874"/>
            </a:xfrm>
            <a:prstGeom prst="rect">
              <a:avLst/>
            </a:prstGeom>
          </p:spPr>
        </p:pic>
        <p:pic>
          <p:nvPicPr>
            <p:cNvPr id="63" name="object 10"/>
            <p:cNvPicPr/>
            <p:nvPr/>
          </p:nvPicPr>
          <p:blipFill>
            <a:blip r:embed="rId8" cstate="print"/>
            <a:stretch>
              <a:fillRect/>
            </a:stretch>
          </p:blipFill>
          <p:spPr>
            <a:xfrm>
              <a:off x="1285779" y="1128522"/>
              <a:ext cx="222694" cy="181641"/>
            </a:xfrm>
            <a:prstGeom prst="rect">
              <a:avLst/>
            </a:prstGeom>
          </p:spPr>
        </p:pic>
        <p:sp>
          <p:nvSpPr>
            <p:cNvPr id="64" name="object 11"/>
            <p:cNvSpPr/>
            <p:nvPr/>
          </p:nvSpPr>
          <p:spPr>
            <a:xfrm>
              <a:off x="1537525" y="1107186"/>
              <a:ext cx="33655" cy="198755"/>
            </a:xfrm>
            <a:custGeom>
              <a:avLst/>
              <a:gdLst/>
              <a:ahLst/>
              <a:cxnLst/>
              <a:rect l="l" t="t" r="r" b="b"/>
              <a:pathLst>
                <a:path w="33655" h="198755">
                  <a:moveTo>
                    <a:pt x="22860" y="35052"/>
                  </a:moveTo>
                  <a:lnTo>
                    <a:pt x="10668" y="35052"/>
                  </a:lnTo>
                  <a:lnTo>
                    <a:pt x="6096" y="33528"/>
                  </a:lnTo>
                  <a:lnTo>
                    <a:pt x="3048" y="30480"/>
                  </a:lnTo>
                  <a:lnTo>
                    <a:pt x="0" y="24384"/>
                  </a:lnTo>
                  <a:lnTo>
                    <a:pt x="0" y="10668"/>
                  </a:lnTo>
                  <a:lnTo>
                    <a:pt x="3048" y="4572"/>
                  </a:lnTo>
                  <a:lnTo>
                    <a:pt x="6096" y="1524"/>
                  </a:lnTo>
                  <a:lnTo>
                    <a:pt x="10668" y="0"/>
                  </a:lnTo>
                  <a:lnTo>
                    <a:pt x="22860" y="0"/>
                  </a:lnTo>
                  <a:lnTo>
                    <a:pt x="27432" y="1524"/>
                  </a:lnTo>
                  <a:lnTo>
                    <a:pt x="30480" y="4572"/>
                  </a:lnTo>
                  <a:lnTo>
                    <a:pt x="33528" y="10668"/>
                  </a:lnTo>
                  <a:lnTo>
                    <a:pt x="33528" y="24384"/>
                  </a:lnTo>
                  <a:lnTo>
                    <a:pt x="30480" y="30480"/>
                  </a:lnTo>
                  <a:lnTo>
                    <a:pt x="27432" y="33528"/>
                  </a:lnTo>
                  <a:lnTo>
                    <a:pt x="22860" y="35052"/>
                  </a:lnTo>
                  <a:close/>
                </a:path>
                <a:path w="33655" h="198755">
                  <a:moveTo>
                    <a:pt x="30480" y="198405"/>
                  </a:moveTo>
                  <a:lnTo>
                    <a:pt x="1524" y="198405"/>
                  </a:lnTo>
                  <a:lnTo>
                    <a:pt x="1524" y="59531"/>
                  </a:lnTo>
                  <a:lnTo>
                    <a:pt x="30480" y="59531"/>
                  </a:lnTo>
                  <a:lnTo>
                    <a:pt x="30480" y="198405"/>
                  </a:lnTo>
                  <a:close/>
                </a:path>
              </a:pathLst>
            </a:custGeom>
            <a:solidFill>
              <a:srgbClr val="000000"/>
            </a:solidFill>
          </p:spPr>
          <p:txBody>
            <a:bodyPr wrap="square" lIns="0" tIns="0" rIns="0" bIns="0" rtlCol="0"/>
            <a:lstStyle/>
            <a:p>
              <a:endParaRPr/>
            </a:p>
          </p:txBody>
        </p:sp>
        <p:pic>
          <p:nvPicPr>
            <p:cNvPr id="65" name="object 12"/>
            <p:cNvPicPr/>
            <p:nvPr/>
          </p:nvPicPr>
          <p:blipFill>
            <a:blip r:embed="rId9" cstate="print"/>
            <a:stretch>
              <a:fillRect/>
            </a:stretch>
          </p:blipFill>
          <p:spPr>
            <a:xfrm>
              <a:off x="1601533" y="1163669"/>
              <a:ext cx="126587" cy="146494"/>
            </a:xfrm>
            <a:prstGeom prst="rect">
              <a:avLst/>
            </a:prstGeom>
          </p:spPr>
        </p:pic>
      </p:grpSp>
      <p:pic>
        <p:nvPicPr>
          <p:cNvPr id="66" name="object 14"/>
          <p:cNvPicPr/>
          <p:nvPr/>
        </p:nvPicPr>
        <p:blipFill>
          <a:blip r:embed="rId10" cstate="print"/>
          <a:stretch>
            <a:fillRect/>
          </a:stretch>
        </p:blipFill>
        <p:spPr>
          <a:xfrm>
            <a:off x="1353049" y="170535"/>
            <a:ext cx="107451" cy="258090"/>
          </a:xfrm>
          <a:prstGeom prst="rect">
            <a:avLst/>
          </a:prstGeom>
        </p:spPr>
      </p:pic>
      <p:pic>
        <p:nvPicPr>
          <p:cNvPr id="2" name="Picture 1"/>
          <p:cNvPicPr>
            <a:picLocks noChangeAspect="1"/>
          </p:cNvPicPr>
          <p:nvPr/>
        </p:nvPicPr>
        <p:blipFill rotWithShape="1">
          <a:blip r:embed="rId11"/>
          <a:srcRect b="60778"/>
          <a:stretch/>
        </p:blipFill>
        <p:spPr>
          <a:xfrm>
            <a:off x="269601" y="2181225"/>
            <a:ext cx="5226366" cy="3478429"/>
          </a:xfrm>
          <a:prstGeom prst="rect">
            <a:avLst/>
          </a:prstGeom>
        </p:spPr>
      </p:pic>
      <p:pic>
        <p:nvPicPr>
          <p:cNvPr id="22" name="Picture 21"/>
          <p:cNvPicPr>
            <a:picLocks noChangeAspect="1"/>
          </p:cNvPicPr>
          <p:nvPr/>
        </p:nvPicPr>
        <p:blipFill rotWithShape="1">
          <a:blip r:embed="rId11"/>
          <a:srcRect t="39861"/>
          <a:stretch/>
        </p:blipFill>
        <p:spPr>
          <a:xfrm>
            <a:off x="5727700" y="1619705"/>
            <a:ext cx="4471987" cy="4563671"/>
          </a:xfrm>
          <a:prstGeom prst="rect">
            <a:avLst/>
          </a:prstGeom>
        </p:spPr>
      </p:pic>
    </p:spTree>
    <p:extLst>
      <p:ext uri="{BB962C8B-B14F-4D97-AF65-F5344CB8AC3E}">
        <p14:creationId xmlns:p14="http://schemas.microsoft.com/office/powerpoint/2010/main" val="2212666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87381" y="923735"/>
            <a:ext cx="115919" cy="114490"/>
          </a:xfrm>
          <a:prstGeom prst="rect">
            <a:avLst/>
          </a:prstGeom>
        </p:spPr>
      </p:pic>
      <p:grpSp>
        <p:nvGrpSpPr>
          <p:cNvPr id="27" name="object 27"/>
          <p:cNvGrpSpPr/>
          <p:nvPr/>
        </p:nvGrpSpPr>
        <p:grpSpPr>
          <a:xfrm>
            <a:off x="6095" y="6591675"/>
            <a:ext cx="10686415" cy="201295"/>
            <a:chOff x="6095" y="6591675"/>
            <a:chExt cx="10686415" cy="201295"/>
          </a:xfrm>
        </p:grpSpPr>
        <p:sp>
          <p:nvSpPr>
            <p:cNvPr id="28" name="object 28"/>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29" name="object 29"/>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33" name="TextBox 32"/>
          <p:cNvSpPr txBox="1"/>
          <p:nvPr/>
        </p:nvSpPr>
        <p:spPr>
          <a:xfrm>
            <a:off x="918562" y="661323"/>
            <a:ext cx="6781800" cy="584775"/>
          </a:xfrm>
          <a:prstGeom prst="rect">
            <a:avLst/>
          </a:prstGeom>
          <a:noFill/>
        </p:spPr>
        <p:txBody>
          <a:bodyPr wrap="square" rtlCol="0">
            <a:spAutoFit/>
          </a:bodyPr>
          <a:lstStyle/>
          <a:p>
            <a:r>
              <a:rPr lang="en-US" sz="3200" b="1" dirty="0">
                <a:latin typeface="+mj-lt"/>
              </a:rPr>
              <a:t>Charts, Graphs, Plots</a:t>
            </a:r>
          </a:p>
        </p:txBody>
      </p:sp>
      <p:grpSp>
        <p:nvGrpSpPr>
          <p:cNvPr id="55" name="object 2"/>
          <p:cNvGrpSpPr/>
          <p:nvPr/>
        </p:nvGrpSpPr>
        <p:grpSpPr>
          <a:xfrm>
            <a:off x="40255" y="58231"/>
            <a:ext cx="1312794" cy="369526"/>
            <a:chOff x="330898" y="1107186"/>
            <a:chExt cx="1397635" cy="203200"/>
          </a:xfrm>
        </p:grpSpPr>
        <p:pic>
          <p:nvPicPr>
            <p:cNvPr id="56" name="object 3"/>
            <p:cNvPicPr/>
            <p:nvPr/>
          </p:nvPicPr>
          <p:blipFill>
            <a:blip r:embed="rId3" cstate="print"/>
            <a:stretch>
              <a:fillRect/>
            </a:stretch>
          </p:blipFill>
          <p:spPr>
            <a:xfrm>
              <a:off x="330898" y="1119378"/>
              <a:ext cx="158686" cy="186213"/>
            </a:xfrm>
            <a:prstGeom prst="rect">
              <a:avLst/>
            </a:prstGeom>
          </p:spPr>
        </p:pic>
        <p:sp>
          <p:nvSpPr>
            <p:cNvPr id="57" name="object 4"/>
            <p:cNvSpPr/>
            <p:nvPr/>
          </p:nvSpPr>
          <p:spPr>
            <a:xfrm>
              <a:off x="512445" y="1107186"/>
              <a:ext cx="33655" cy="198755"/>
            </a:xfrm>
            <a:custGeom>
              <a:avLst/>
              <a:gdLst/>
              <a:ahLst/>
              <a:cxnLst/>
              <a:rect l="l" t="t" r="r" b="b"/>
              <a:pathLst>
                <a:path w="33654" h="198755">
                  <a:moveTo>
                    <a:pt x="22860" y="35052"/>
                  </a:moveTo>
                  <a:lnTo>
                    <a:pt x="10668" y="35052"/>
                  </a:lnTo>
                  <a:lnTo>
                    <a:pt x="6096" y="33528"/>
                  </a:lnTo>
                  <a:lnTo>
                    <a:pt x="0" y="27432"/>
                  </a:lnTo>
                  <a:lnTo>
                    <a:pt x="0" y="7620"/>
                  </a:lnTo>
                  <a:lnTo>
                    <a:pt x="6096" y="1524"/>
                  </a:lnTo>
                  <a:lnTo>
                    <a:pt x="10668" y="0"/>
                  </a:lnTo>
                  <a:lnTo>
                    <a:pt x="22860" y="0"/>
                  </a:lnTo>
                  <a:lnTo>
                    <a:pt x="27432" y="1524"/>
                  </a:lnTo>
                  <a:lnTo>
                    <a:pt x="30480" y="4572"/>
                  </a:lnTo>
                  <a:lnTo>
                    <a:pt x="33528" y="10668"/>
                  </a:lnTo>
                  <a:lnTo>
                    <a:pt x="33528" y="24384"/>
                  </a:lnTo>
                  <a:lnTo>
                    <a:pt x="30480" y="30480"/>
                  </a:lnTo>
                  <a:lnTo>
                    <a:pt x="27432" y="33528"/>
                  </a:lnTo>
                  <a:lnTo>
                    <a:pt x="22860" y="35052"/>
                  </a:lnTo>
                  <a:close/>
                </a:path>
                <a:path w="33654" h="198755">
                  <a:moveTo>
                    <a:pt x="30480" y="198405"/>
                  </a:moveTo>
                  <a:lnTo>
                    <a:pt x="1524" y="198405"/>
                  </a:lnTo>
                  <a:lnTo>
                    <a:pt x="1524" y="59531"/>
                  </a:lnTo>
                  <a:lnTo>
                    <a:pt x="30480" y="59531"/>
                  </a:lnTo>
                  <a:lnTo>
                    <a:pt x="30480" y="198405"/>
                  </a:lnTo>
                  <a:close/>
                </a:path>
              </a:pathLst>
            </a:custGeom>
            <a:solidFill>
              <a:srgbClr val="000000"/>
            </a:solidFill>
          </p:spPr>
          <p:txBody>
            <a:bodyPr wrap="square" lIns="0" tIns="0" rIns="0" bIns="0" rtlCol="0"/>
            <a:lstStyle/>
            <a:p>
              <a:endParaRPr/>
            </a:p>
          </p:txBody>
        </p:sp>
        <p:pic>
          <p:nvPicPr>
            <p:cNvPr id="58" name="object 5"/>
            <p:cNvPicPr/>
            <p:nvPr/>
          </p:nvPicPr>
          <p:blipFill>
            <a:blip r:embed="rId4" cstate="print"/>
            <a:stretch>
              <a:fillRect/>
            </a:stretch>
          </p:blipFill>
          <p:spPr>
            <a:xfrm>
              <a:off x="573500" y="1163669"/>
              <a:ext cx="111347" cy="146494"/>
            </a:xfrm>
            <a:prstGeom prst="rect">
              <a:avLst/>
            </a:prstGeom>
          </p:spPr>
        </p:pic>
        <p:pic>
          <p:nvPicPr>
            <p:cNvPr id="59" name="object 6"/>
            <p:cNvPicPr/>
            <p:nvPr/>
          </p:nvPicPr>
          <p:blipFill>
            <a:blip r:embed="rId5" cstate="print"/>
            <a:stretch>
              <a:fillRect/>
            </a:stretch>
          </p:blipFill>
          <p:spPr>
            <a:xfrm>
              <a:off x="715327" y="1166717"/>
              <a:ext cx="115919" cy="143446"/>
            </a:xfrm>
            <a:prstGeom prst="rect">
              <a:avLst/>
            </a:prstGeom>
          </p:spPr>
        </p:pic>
        <p:pic>
          <p:nvPicPr>
            <p:cNvPr id="60" name="object 7"/>
            <p:cNvPicPr/>
            <p:nvPr/>
          </p:nvPicPr>
          <p:blipFill>
            <a:blip r:embed="rId6" cstate="print"/>
            <a:stretch>
              <a:fillRect/>
            </a:stretch>
          </p:blipFill>
          <p:spPr>
            <a:xfrm>
              <a:off x="861726" y="1163669"/>
              <a:ext cx="128206" cy="146494"/>
            </a:xfrm>
            <a:prstGeom prst="rect">
              <a:avLst/>
            </a:prstGeom>
          </p:spPr>
        </p:pic>
        <p:sp>
          <p:nvSpPr>
            <p:cNvPr id="61" name="object 8"/>
            <p:cNvSpPr/>
            <p:nvPr/>
          </p:nvSpPr>
          <p:spPr>
            <a:xfrm>
              <a:off x="1018781" y="1107185"/>
              <a:ext cx="108585" cy="198755"/>
            </a:xfrm>
            <a:custGeom>
              <a:avLst/>
              <a:gdLst/>
              <a:ahLst/>
              <a:cxnLst/>
              <a:rect l="l" t="t" r="r" b="b"/>
              <a:pathLst>
                <a:path w="108584" h="198755">
                  <a:moveTo>
                    <a:pt x="48869" y="175552"/>
                  </a:moveTo>
                  <a:lnTo>
                    <a:pt x="29057" y="175552"/>
                  </a:lnTo>
                  <a:lnTo>
                    <a:pt x="29057" y="1524"/>
                  </a:lnTo>
                  <a:lnTo>
                    <a:pt x="0" y="1524"/>
                  </a:lnTo>
                  <a:lnTo>
                    <a:pt x="0" y="180124"/>
                  </a:lnTo>
                  <a:lnTo>
                    <a:pt x="3048" y="186220"/>
                  </a:lnTo>
                  <a:lnTo>
                    <a:pt x="7620" y="192316"/>
                  </a:lnTo>
                  <a:lnTo>
                    <a:pt x="12192" y="196888"/>
                  </a:lnTo>
                  <a:lnTo>
                    <a:pt x="19812" y="198412"/>
                  </a:lnTo>
                  <a:lnTo>
                    <a:pt x="30581" y="198412"/>
                  </a:lnTo>
                  <a:lnTo>
                    <a:pt x="48869" y="198412"/>
                  </a:lnTo>
                  <a:lnTo>
                    <a:pt x="48869" y="175552"/>
                  </a:lnTo>
                  <a:close/>
                </a:path>
                <a:path w="108584" h="198755">
                  <a:moveTo>
                    <a:pt x="105359" y="59537"/>
                  </a:moveTo>
                  <a:lnTo>
                    <a:pt x="76403" y="59537"/>
                  </a:lnTo>
                  <a:lnTo>
                    <a:pt x="76403" y="198412"/>
                  </a:lnTo>
                  <a:lnTo>
                    <a:pt x="105359" y="198412"/>
                  </a:lnTo>
                  <a:lnTo>
                    <a:pt x="105359" y="59537"/>
                  </a:lnTo>
                  <a:close/>
                </a:path>
                <a:path w="108584" h="198755">
                  <a:moveTo>
                    <a:pt x="108407" y="10668"/>
                  </a:moveTo>
                  <a:lnTo>
                    <a:pt x="106883" y="7620"/>
                  </a:lnTo>
                  <a:lnTo>
                    <a:pt x="100787" y="1524"/>
                  </a:lnTo>
                  <a:lnTo>
                    <a:pt x="97739" y="0"/>
                  </a:lnTo>
                  <a:lnTo>
                    <a:pt x="85547" y="0"/>
                  </a:lnTo>
                  <a:lnTo>
                    <a:pt x="80975" y="1524"/>
                  </a:lnTo>
                  <a:lnTo>
                    <a:pt x="74879" y="7620"/>
                  </a:lnTo>
                  <a:lnTo>
                    <a:pt x="73355" y="10668"/>
                  </a:lnTo>
                  <a:lnTo>
                    <a:pt x="73355" y="24384"/>
                  </a:lnTo>
                  <a:lnTo>
                    <a:pt x="74879" y="27432"/>
                  </a:lnTo>
                  <a:lnTo>
                    <a:pt x="80975" y="33528"/>
                  </a:lnTo>
                  <a:lnTo>
                    <a:pt x="85547" y="35052"/>
                  </a:lnTo>
                  <a:lnTo>
                    <a:pt x="97739" y="35052"/>
                  </a:lnTo>
                  <a:lnTo>
                    <a:pt x="102311" y="33528"/>
                  </a:lnTo>
                  <a:lnTo>
                    <a:pt x="103835" y="30480"/>
                  </a:lnTo>
                  <a:lnTo>
                    <a:pt x="106883" y="27432"/>
                  </a:lnTo>
                  <a:lnTo>
                    <a:pt x="108407" y="24384"/>
                  </a:lnTo>
                  <a:lnTo>
                    <a:pt x="108407" y="10668"/>
                  </a:lnTo>
                  <a:close/>
                </a:path>
              </a:pathLst>
            </a:custGeom>
            <a:solidFill>
              <a:srgbClr val="000000"/>
            </a:solidFill>
          </p:spPr>
          <p:txBody>
            <a:bodyPr wrap="square" lIns="0" tIns="0" rIns="0" bIns="0" rtlCol="0"/>
            <a:lstStyle/>
            <a:p>
              <a:endParaRPr/>
            </a:p>
          </p:txBody>
        </p:sp>
        <p:pic>
          <p:nvPicPr>
            <p:cNvPr id="62" name="object 9"/>
            <p:cNvPicPr/>
            <p:nvPr/>
          </p:nvPicPr>
          <p:blipFill>
            <a:blip r:embed="rId7" cstate="print"/>
            <a:stretch>
              <a:fillRect/>
            </a:stretch>
          </p:blipFill>
          <p:spPr>
            <a:xfrm>
              <a:off x="1154620" y="1166717"/>
              <a:ext cx="111347" cy="138874"/>
            </a:xfrm>
            <a:prstGeom prst="rect">
              <a:avLst/>
            </a:prstGeom>
          </p:spPr>
        </p:pic>
        <p:pic>
          <p:nvPicPr>
            <p:cNvPr id="63" name="object 10"/>
            <p:cNvPicPr/>
            <p:nvPr/>
          </p:nvPicPr>
          <p:blipFill>
            <a:blip r:embed="rId8" cstate="print"/>
            <a:stretch>
              <a:fillRect/>
            </a:stretch>
          </p:blipFill>
          <p:spPr>
            <a:xfrm>
              <a:off x="1285779" y="1128522"/>
              <a:ext cx="222694" cy="181641"/>
            </a:xfrm>
            <a:prstGeom prst="rect">
              <a:avLst/>
            </a:prstGeom>
          </p:spPr>
        </p:pic>
        <p:sp>
          <p:nvSpPr>
            <p:cNvPr id="64" name="object 11"/>
            <p:cNvSpPr/>
            <p:nvPr/>
          </p:nvSpPr>
          <p:spPr>
            <a:xfrm>
              <a:off x="1537525" y="1107186"/>
              <a:ext cx="33655" cy="198755"/>
            </a:xfrm>
            <a:custGeom>
              <a:avLst/>
              <a:gdLst/>
              <a:ahLst/>
              <a:cxnLst/>
              <a:rect l="l" t="t" r="r" b="b"/>
              <a:pathLst>
                <a:path w="33655" h="198755">
                  <a:moveTo>
                    <a:pt x="22860" y="35052"/>
                  </a:moveTo>
                  <a:lnTo>
                    <a:pt x="10668" y="35052"/>
                  </a:lnTo>
                  <a:lnTo>
                    <a:pt x="6096" y="33528"/>
                  </a:lnTo>
                  <a:lnTo>
                    <a:pt x="3048" y="30480"/>
                  </a:lnTo>
                  <a:lnTo>
                    <a:pt x="0" y="24384"/>
                  </a:lnTo>
                  <a:lnTo>
                    <a:pt x="0" y="10668"/>
                  </a:lnTo>
                  <a:lnTo>
                    <a:pt x="3048" y="4572"/>
                  </a:lnTo>
                  <a:lnTo>
                    <a:pt x="6096" y="1524"/>
                  </a:lnTo>
                  <a:lnTo>
                    <a:pt x="10668" y="0"/>
                  </a:lnTo>
                  <a:lnTo>
                    <a:pt x="22860" y="0"/>
                  </a:lnTo>
                  <a:lnTo>
                    <a:pt x="27432" y="1524"/>
                  </a:lnTo>
                  <a:lnTo>
                    <a:pt x="30480" y="4572"/>
                  </a:lnTo>
                  <a:lnTo>
                    <a:pt x="33528" y="10668"/>
                  </a:lnTo>
                  <a:lnTo>
                    <a:pt x="33528" y="24384"/>
                  </a:lnTo>
                  <a:lnTo>
                    <a:pt x="30480" y="30480"/>
                  </a:lnTo>
                  <a:lnTo>
                    <a:pt x="27432" y="33528"/>
                  </a:lnTo>
                  <a:lnTo>
                    <a:pt x="22860" y="35052"/>
                  </a:lnTo>
                  <a:close/>
                </a:path>
                <a:path w="33655" h="198755">
                  <a:moveTo>
                    <a:pt x="30480" y="198405"/>
                  </a:moveTo>
                  <a:lnTo>
                    <a:pt x="1524" y="198405"/>
                  </a:lnTo>
                  <a:lnTo>
                    <a:pt x="1524" y="59531"/>
                  </a:lnTo>
                  <a:lnTo>
                    <a:pt x="30480" y="59531"/>
                  </a:lnTo>
                  <a:lnTo>
                    <a:pt x="30480" y="198405"/>
                  </a:lnTo>
                  <a:close/>
                </a:path>
              </a:pathLst>
            </a:custGeom>
            <a:solidFill>
              <a:srgbClr val="000000"/>
            </a:solidFill>
          </p:spPr>
          <p:txBody>
            <a:bodyPr wrap="square" lIns="0" tIns="0" rIns="0" bIns="0" rtlCol="0"/>
            <a:lstStyle/>
            <a:p>
              <a:endParaRPr/>
            </a:p>
          </p:txBody>
        </p:sp>
        <p:pic>
          <p:nvPicPr>
            <p:cNvPr id="65" name="object 12"/>
            <p:cNvPicPr/>
            <p:nvPr/>
          </p:nvPicPr>
          <p:blipFill>
            <a:blip r:embed="rId9" cstate="print"/>
            <a:stretch>
              <a:fillRect/>
            </a:stretch>
          </p:blipFill>
          <p:spPr>
            <a:xfrm>
              <a:off x="1601533" y="1163669"/>
              <a:ext cx="126587" cy="146494"/>
            </a:xfrm>
            <a:prstGeom prst="rect">
              <a:avLst/>
            </a:prstGeom>
          </p:spPr>
        </p:pic>
      </p:grpSp>
      <p:pic>
        <p:nvPicPr>
          <p:cNvPr id="66" name="object 14"/>
          <p:cNvPicPr/>
          <p:nvPr/>
        </p:nvPicPr>
        <p:blipFill>
          <a:blip r:embed="rId10" cstate="print"/>
          <a:stretch>
            <a:fillRect/>
          </a:stretch>
        </p:blipFill>
        <p:spPr>
          <a:xfrm>
            <a:off x="1353049" y="170535"/>
            <a:ext cx="107451" cy="258090"/>
          </a:xfrm>
          <a:prstGeom prst="rect">
            <a:avLst/>
          </a:prstGeom>
        </p:spPr>
      </p:pic>
      <p:pic>
        <p:nvPicPr>
          <p:cNvPr id="4" name="Picture 3"/>
          <p:cNvPicPr>
            <a:picLocks noChangeAspect="1"/>
          </p:cNvPicPr>
          <p:nvPr/>
        </p:nvPicPr>
        <p:blipFill>
          <a:blip r:embed="rId11"/>
          <a:stretch>
            <a:fillRect/>
          </a:stretch>
        </p:blipFill>
        <p:spPr>
          <a:xfrm>
            <a:off x="5041900" y="2201146"/>
            <a:ext cx="5652168" cy="4239126"/>
          </a:xfrm>
          <a:prstGeom prst="rect">
            <a:avLst/>
          </a:prstGeom>
        </p:spPr>
      </p:pic>
      <p:pic>
        <p:nvPicPr>
          <p:cNvPr id="5" name="Picture 4"/>
          <p:cNvPicPr>
            <a:picLocks noChangeAspect="1"/>
          </p:cNvPicPr>
          <p:nvPr/>
        </p:nvPicPr>
        <p:blipFill>
          <a:blip r:embed="rId12"/>
          <a:stretch>
            <a:fillRect/>
          </a:stretch>
        </p:blipFill>
        <p:spPr>
          <a:xfrm>
            <a:off x="320424" y="1925048"/>
            <a:ext cx="4721476" cy="4658313"/>
          </a:xfrm>
          <a:prstGeom prst="rect">
            <a:avLst/>
          </a:prstGeom>
        </p:spPr>
      </p:pic>
    </p:spTree>
    <p:extLst>
      <p:ext uri="{BB962C8B-B14F-4D97-AF65-F5344CB8AC3E}">
        <p14:creationId xmlns:p14="http://schemas.microsoft.com/office/powerpoint/2010/main" val="3683355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87381" y="923735"/>
            <a:ext cx="115919" cy="114490"/>
          </a:xfrm>
          <a:prstGeom prst="rect">
            <a:avLst/>
          </a:prstGeom>
        </p:spPr>
      </p:pic>
      <p:grpSp>
        <p:nvGrpSpPr>
          <p:cNvPr id="27" name="object 27"/>
          <p:cNvGrpSpPr/>
          <p:nvPr/>
        </p:nvGrpSpPr>
        <p:grpSpPr>
          <a:xfrm>
            <a:off x="6095" y="6591675"/>
            <a:ext cx="10686415" cy="201295"/>
            <a:chOff x="6095" y="6591675"/>
            <a:chExt cx="10686415" cy="201295"/>
          </a:xfrm>
        </p:grpSpPr>
        <p:sp>
          <p:nvSpPr>
            <p:cNvPr id="28" name="object 28"/>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29" name="object 29"/>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33" name="TextBox 32"/>
          <p:cNvSpPr txBox="1"/>
          <p:nvPr/>
        </p:nvSpPr>
        <p:spPr>
          <a:xfrm>
            <a:off x="918562" y="661323"/>
            <a:ext cx="6781800" cy="584775"/>
          </a:xfrm>
          <a:prstGeom prst="rect">
            <a:avLst/>
          </a:prstGeom>
          <a:noFill/>
        </p:spPr>
        <p:txBody>
          <a:bodyPr wrap="square" rtlCol="0">
            <a:spAutoFit/>
          </a:bodyPr>
          <a:lstStyle/>
          <a:p>
            <a:r>
              <a:rPr lang="en-US" sz="3200" b="1" dirty="0">
                <a:latin typeface="+mj-lt"/>
              </a:rPr>
              <a:t>Charts, Graphs, Plots</a:t>
            </a:r>
          </a:p>
        </p:txBody>
      </p:sp>
      <p:grpSp>
        <p:nvGrpSpPr>
          <p:cNvPr id="55" name="object 2"/>
          <p:cNvGrpSpPr/>
          <p:nvPr/>
        </p:nvGrpSpPr>
        <p:grpSpPr>
          <a:xfrm>
            <a:off x="40255" y="58231"/>
            <a:ext cx="1312794" cy="369526"/>
            <a:chOff x="330898" y="1107186"/>
            <a:chExt cx="1397635" cy="203200"/>
          </a:xfrm>
        </p:grpSpPr>
        <p:pic>
          <p:nvPicPr>
            <p:cNvPr id="56" name="object 3"/>
            <p:cNvPicPr/>
            <p:nvPr/>
          </p:nvPicPr>
          <p:blipFill>
            <a:blip r:embed="rId3" cstate="print"/>
            <a:stretch>
              <a:fillRect/>
            </a:stretch>
          </p:blipFill>
          <p:spPr>
            <a:xfrm>
              <a:off x="330898" y="1119378"/>
              <a:ext cx="158686" cy="186213"/>
            </a:xfrm>
            <a:prstGeom prst="rect">
              <a:avLst/>
            </a:prstGeom>
          </p:spPr>
        </p:pic>
        <p:sp>
          <p:nvSpPr>
            <p:cNvPr id="57" name="object 4"/>
            <p:cNvSpPr/>
            <p:nvPr/>
          </p:nvSpPr>
          <p:spPr>
            <a:xfrm>
              <a:off x="512445" y="1107186"/>
              <a:ext cx="33655" cy="198755"/>
            </a:xfrm>
            <a:custGeom>
              <a:avLst/>
              <a:gdLst/>
              <a:ahLst/>
              <a:cxnLst/>
              <a:rect l="l" t="t" r="r" b="b"/>
              <a:pathLst>
                <a:path w="33654" h="198755">
                  <a:moveTo>
                    <a:pt x="22860" y="35052"/>
                  </a:moveTo>
                  <a:lnTo>
                    <a:pt x="10668" y="35052"/>
                  </a:lnTo>
                  <a:lnTo>
                    <a:pt x="6096" y="33528"/>
                  </a:lnTo>
                  <a:lnTo>
                    <a:pt x="0" y="27432"/>
                  </a:lnTo>
                  <a:lnTo>
                    <a:pt x="0" y="7620"/>
                  </a:lnTo>
                  <a:lnTo>
                    <a:pt x="6096" y="1524"/>
                  </a:lnTo>
                  <a:lnTo>
                    <a:pt x="10668" y="0"/>
                  </a:lnTo>
                  <a:lnTo>
                    <a:pt x="22860" y="0"/>
                  </a:lnTo>
                  <a:lnTo>
                    <a:pt x="27432" y="1524"/>
                  </a:lnTo>
                  <a:lnTo>
                    <a:pt x="30480" y="4572"/>
                  </a:lnTo>
                  <a:lnTo>
                    <a:pt x="33528" y="10668"/>
                  </a:lnTo>
                  <a:lnTo>
                    <a:pt x="33528" y="24384"/>
                  </a:lnTo>
                  <a:lnTo>
                    <a:pt x="30480" y="30480"/>
                  </a:lnTo>
                  <a:lnTo>
                    <a:pt x="27432" y="33528"/>
                  </a:lnTo>
                  <a:lnTo>
                    <a:pt x="22860" y="35052"/>
                  </a:lnTo>
                  <a:close/>
                </a:path>
                <a:path w="33654" h="198755">
                  <a:moveTo>
                    <a:pt x="30480" y="198405"/>
                  </a:moveTo>
                  <a:lnTo>
                    <a:pt x="1524" y="198405"/>
                  </a:lnTo>
                  <a:lnTo>
                    <a:pt x="1524" y="59531"/>
                  </a:lnTo>
                  <a:lnTo>
                    <a:pt x="30480" y="59531"/>
                  </a:lnTo>
                  <a:lnTo>
                    <a:pt x="30480" y="198405"/>
                  </a:lnTo>
                  <a:close/>
                </a:path>
              </a:pathLst>
            </a:custGeom>
            <a:solidFill>
              <a:srgbClr val="000000"/>
            </a:solidFill>
          </p:spPr>
          <p:txBody>
            <a:bodyPr wrap="square" lIns="0" tIns="0" rIns="0" bIns="0" rtlCol="0"/>
            <a:lstStyle/>
            <a:p>
              <a:endParaRPr/>
            </a:p>
          </p:txBody>
        </p:sp>
        <p:pic>
          <p:nvPicPr>
            <p:cNvPr id="58" name="object 5"/>
            <p:cNvPicPr/>
            <p:nvPr/>
          </p:nvPicPr>
          <p:blipFill>
            <a:blip r:embed="rId4" cstate="print"/>
            <a:stretch>
              <a:fillRect/>
            </a:stretch>
          </p:blipFill>
          <p:spPr>
            <a:xfrm>
              <a:off x="573500" y="1163669"/>
              <a:ext cx="111347" cy="146494"/>
            </a:xfrm>
            <a:prstGeom prst="rect">
              <a:avLst/>
            </a:prstGeom>
          </p:spPr>
        </p:pic>
        <p:pic>
          <p:nvPicPr>
            <p:cNvPr id="59" name="object 6"/>
            <p:cNvPicPr/>
            <p:nvPr/>
          </p:nvPicPr>
          <p:blipFill>
            <a:blip r:embed="rId5" cstate="print"/>
            <a:stretch>
              <a:fillRect/>
            </a:stretch>
          </p:blipFill>
          <p:spPr>
            <a:xfrm>
              <a:off x="715327" y="1166717"/>
              <a:ext cx="115919" cy="143446"/>
            </a:xfrm>
            <a:prstGeom prst="rect">
              <a:avLst/>
            </a:prstGeom>
          </p:spPr>
        </p:pic>
        <p:pic>
          <p:nvPicPr>
            <p:cNvPr id="60" name="object 7"/>
            <p:cNvPicPr/>
            <p:nvPr/>
          </p:nvPicPr>
          <p:blipFill>
            <a:blip r:embed="rId6" cstate="print"/>
            <a:stretch>
              <a:fillRect/>
            </a:stretch>
          </p:blipFill>
          <p:spPr>
            <a:xfrm>
              <a:off x="861726" y="1163669"/>
              <a:ext cx="128206" cy="146494"/>
            </a:xfrm>
            <a:prstGeom prst="rect">
              <a:avLst/>
            </a:prstGeom>
          </p:spPr>
        </p:pic>
        <p:sp>
          <p:nvSpPr>
            <p:cNvPr id="61" name="object 8"/>
            <p:cNvSpPr/>
            <p:nvPr/>
          </p:nvSpPr>
          <p:spPr>
            <a:xfrm>
              <a:off x="1018781" y="1107185"/>
              <a:ext cx="108585" cy="198755"/>
            </a:xfrm>
            <a:custGeom>
              <a:avLst/>
              <a:gdLst/>
              <a:ahLst/>
              <a:cxnLst/>
              <a:rect l="l" t="t" r="r" b="b"/>
              <a:pathLst>
                <a:path w="108584" h="198755">
                  <a:moveTo>
                    <a:pt x="48869" y="175552"/>
                  </a:moveTo>
                  <a:lnTo>
                    <a:pt x="29057" y="175552"/>
                  </a:lnTo>
                  <a:lnTo>
                    <a:pt x="29057" y="1524"/>
                  </a:lnTo>
                  <a:lnTo>
                    <a:pt x="0" y="1524"/>
                  </a:lnTo>
                  <a:lnTo>
                    <a:pt x="0" y="180124"/>
                  </a:lnTo>
                  <a:lnTo>
                    <a:pt x="3048" y="186220"/>
                  </a:lnTo>
                  <a:lnTo>
                    <a:pt x="7620" y="192316"/>
                  </a:lnTo>
                  <a:lnTo>
                    <a:pt x="12192" y="196888"/>
                  </a:lnTo>
                  <a:lnTo>
                    <a:pt x="19812" y="198412"/>
                  </a:lnTo>
                  <a:lnTo>
                    <a:pt x="30581" y="198412"/>
                  </a:lnTo>
                  <a:lnTo>
                    <a:pt x="48869" y="198412"/>
                  </a:lnTo>
                  <a:lnTo>
                    <a:pt x="48869" y="175552"/>
                  </a:lnTo>
                  <a:close/>
                </a:path>
                <a:path w="108584" h="198755">
                  <a:moveTo>
                    <a:pt x="105359" y="59537"/>
                  </a:moveTo>
                  <a:lnTo>
                    <a:pt x="76403" y="59537"/>
                  </a:lnTo>
                  <a:lnTo>
                    <a:pt x="76403" y="198412"/>
                  </a:lnTo>
                  <a:lnTo>
                    <a:pt x="105359" y="198412"/>
                  </a:lnTo>
                  <a:lnTo>
                    <a:pt x="105359" y="59537"/>
                  </a:lnTo>
                  <a:close/>
                </a:path>
                <a:path w="108584" h="198755">
                  <a:moveTo>
                    <a:pt x="108407" y="10668"/>
                  </a:moveTo>
                  <a:lnTo>
                    <a:pt x="106883" y="7620"/>
                  </a:lnTo>
                  <a:lnTo>
                    <a:pt x="100787" y="1524"/>
                  </a:lnTo>
                  <a:lnTo>
                    <a:pt x="97739" y="0"/>
                  </a:lnTo>
                  <a:lnTo>
                    <a:pt x="85547" y="0"/>
                  </a:lnTo>
                  <a:lnTo>
                    <a:pt x="80975" y="1524"/>
                  </a:lnTo>
                  <a:lnTo>
                    <a:pt x="74879" y="7620"/>
                  </a:lnTo>
                  <a:lnTo>
                    <a:pt x="73355" y="10668"/>
                  </a:lnTo>
                  <a:lnTo>
                    <a:pt x="73355" y="24384"/>
                  </a:lnTo>
                  <a:lnTo>
                    <a:pt x="74879" y="27432"/>
                  </a:lnTo>
                  <a:lnTo>
                    <a:pt x="80975" y="33528"/>
                  </a:lnTo>
                  <a:lnTo>
                    <a:pt x="85547" y="35052"/>
                  </a:lnTo>
                  <a:lnTo>
                    <a:pt x="97739" y="35052"/>
                  </a:lnTo>
                  <a:lnTo>
                    <a:pt x="102311" y="33528"/>
                  </a:lnTo>
                  <a:lnTo>
                    <a:pt x="103835" y="30480"/>
                  </a:lnTo>
                  <a:lnTo>
                    <a:pt x="106883" y="27432"/>
                  </a:lnTo>
                  <a:lnTo>
                    <a:pt x="108407" y="24384"/>
                  </a:lnTo>
                  <a:lnTo>
                    <a:pt x="108407" y="10668"/>
                  </a:lnTo>
                  <a:close/>
                </a:path>
              </a:pathLst>
            </a:custGeom>
            <a:solidFill>
              <a:srgbClr val="000000"/>
            </a:solidFill>
          </p:spPr>
          <p:txBody>
            <a:bodyPr wrap="square" lIns="0" tIns="0" rIns="0" bIns="0" rtlCol="0"/>
            <a:lstStyle/>
            <a:p>
              <a:endParaRPr/>
            </a:p>
          </p:txBody>
        </p:sp>
        <p:pic>
          <p:nvPicPr>
            <p:cNvPr id="62" name="object 9"/>
            <p:cNvPicPr/>
            <p:nvPr/>
          </p:nvPicPr>
          <p:blipFill>
            <a:blip r:embed="rId7" cstate="print"/>
            <a:stretch>
              <a:fillRect/>
            </a:stretch>
          </p:blipFill>
          <p:spPr>
            <a:xfrm>
              <a:off x="1154620" y="1166717"/>
              <a:ext cx="111347" cy="138874"/>
            </a:xfrm>
            <a:prstGeom prst="rect">
              <a:avLst/>
            </a:prstGeom>
          </p:spPr>
        </p:pic>
        <p:pic>
          <p:nvPicPr>
            <p:cNvPr id="63" name="object 10"/>
            <p:cNvPicPr/>
            <p:nvPr/>
          </p:nvPicPr>
          <p:blipFill>
            <a:blip r:embed="rId8" cstate="print"/>
            <a:stretch>
              <a:fillRect/>
            </a:stretch>
          </p:blipFill>
          <p:spPr>
            <a:xfrm>
              <a:off x="1285779" y="1128522"/>
              <a:ext cx="222694" cy="181641"/>
            </a:xfrm>
            <a:prstGeom prst="rect">
              <a:avLst/>
            </a:prstGeom>
          </p:spPr>
        </p:pic>
        <p:sp>
          <p:nvSpPr>
            <p:cNvPr id="64" name="object 11"/>
            <p:cNvSpPr/>
            <p:nvPr/>
          </p:nvSpPr>
          <p:spPr>
            <a:xfrm>
              <a:off x="1537525" y="1107186"/>
              <a:ext cx="33655" cy="198755"/>
            </a:xfrm>
            <a:custGeom>
              <a:avLst/>
              <a:gdLst/>
              <a:ahLst/>
              <a:cxnLst/>
              <a:rect l="l" t="t" r="r" b="b"/>
              <a:pathLst>
                <a:path w="33655" h="198755">
                  <a:moveTo>
                    <a:pt x="22860" y="35052"/>
                  </a:moveTo>
                  <a:lnTo>
                    <a:pt x="10668" y="35052"/>
                  </a:lnTo>
                  <a:lnTo>
                    <a:pt x="6096" y="33528"/>
                  </a:lnTo>
                  <a:lnTo>
                    <a:pt x="3048" y="30480"/>
                  </a:lnTo>
                  <a:lnTo>
                    <a:pt x="0" y="24384"/>
                  </a:lnTo>
                  <a:lnTo>
                    <a:pt x="0" y="10668"/>
                  </a:lnTo>
                  <a:lnTo>
                    <a:pt x="3048" y="4572"/>
                  </a:lnTo>
                  <a:lnTo>
                    <a:pt x="6096" y="1524"/>
                  </a:lnTo>
                  <a:lnTo>
                    <a:pt x="10668" y="0"/>
                  </a:lnTo>
                  <a:lnTo>
                    <a:pt x="22860" y="0"/>
                  </a:lnTo>
                  <a:lnTo>
                    <a:pt x="27432" y="1524"/>
                  </a:lnTo>
                  <a:lnTo>
                    <a:pt x="30480" y="4572"/>
                  </a:lnTo>
                  <a:lnTo>
                    <a:pt x="33528" y="10668"/>
                  </a:lnTo>
                  <a:lnTo>
                    <a:pt x="33528" y="24384"/>
                  </a:lnTo>
                  <a:lnTo>
                    <a:pt x="30480" y="30480"/>
                  </a:lnTo>
                  <a:lnTo>
                    <a:pt x="27432" y="33528"/>
                  </a:lnTo>
                  <a:lnTo>
                    <a:pt x="22860" y="35052"/>
                  </a:lnTo>
                  <a:close/>
                </a:path>
                <a:path w="33655" h="198755">
                  <a:moveTo>
                    <a:pt x="30480" y="198405"/>
                  </a:moveTo>
                  <a:lnTo>
                    <a:pt x="1524" y="198405"/>
                  </a:lnTo>
                  <a:lnTo>
                    <a:pt x="1524" y="59531"/>
                  </a:lnTo>
                  <a:lnTo>
                    <a:pt x="30480" y="59531"/>
                  </a:lnTo>
                  <a:lnTo>
                    <a:pt x="30480" y="198405"/>
                  </a:lnTo>
                  <a:close/>
                </a:path>
              </a:pathLst>
            </a:custGeom>
            <a:solidFill>
              <a:srgbClr val="000000"/>
            </a:solidFill>
          </p:spPr>
          <p:txBody>
            <a:bodyPr wrap="square" lIns="0" tIns="0" rIns="0" bIns="0" rtlCol="0"/>
            <a:lstStyle/>
            <a:p>
              <a:endParaRPr/>
            </a:p>
          </p:txBody>
        </p:sp>
        <p:pic>
          <p:nvPicPr>
            <p:cNvPr id="65" name="object 12"/>
            <p:cNvPicPr/>
            <p:nvPr/>
          </p:nvPicPr>
          <p:blipFill>
            <a:blip r:embed="rId9" cstate="print"/>
            <a:stretch>
              <a:fillRect/>
            </a:stretch>
          </p:blipFill>
          <p:spPr>
            <a:xfrm>
              <a:off x="1601533" y="1163669"/>
              <a:ext cx="126587" cy="146494"/>
            </a:xfrm>
            <a:prstGeom prst="rect">
              <a:avLst/>
            </a:prstGeom>
          </p:spPr>
        </p:pic>
      </p:grpSp>
      <p:pic>
        <p:nvPicPr>
          <p:cNvPr id="66" name="object 14"/>
          <p:cNvPicPr/>
          <p:nvPr/>
        </p:nvPicPr>
        <p:blipFill>
          <a:blip r:embed="rId10" cstate="print"/>
          <a:stretch>
            <a:fillRect/>
          </a:stretch>
        </p:blipFill>
        <p:spPr>
          <a:xfrm>
            <a:off x="1353049" y="170535"/>
            <a:ext cx="107451" cy="258090"/>
          </a:xfrm>
          <a:prstGeom prst="rect">
            <a:avLst/>
          </a:prstGeom>
        </p:spPr>
      </p:pic>
      <p:pic>
        <p:nvPicPr>
          <p:cNvPr id="2" name="Picture 1"/>
          <p:cNvPicPr>
            <a:picLocks noChangeAspect="1"/>
          </p:cNvPicPr>
          <p:nvPr/>
        </p:nvPicPr>
        <p:blipFill>
          <a:blip r:embed="rId11"/>
          <a:stretch>
            <a:fillRect/>
          </a:stretch>
        </p:blipFill>
        <p:spPr>
          <a:xfrm>
            <a:off x="1917700" y="1394432"/>
            <a:ext cx="6894954" cy="5206393"/>
          </a:xfrm>
          <a:prstGeom prst="rect">
            <a:avLst/>
          </a:prstGeom>
        </p:spPr>
      </p:pic>
    </p:spTree>
    <p:extLst>
      <p:ext uri="{BB962C8B-B14F-4D97-AF65-F5344CB8AC3E}">
        <p14:creationId xmlns:p14="http://schemas.microsoft.com/office/powerpoint/2010/main" val="2851985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87381" y="923735"/>
            <a:ext cx="115919" cy="114490"/>
          </a:xfrm>
          <a:prstGeom prst="rect">
            <a:avLst/>
          </a:prstGeom>
        </p:spPr>
      </p:pic>
      <p:grpSp>
        <p:nvGrpSpPr>
          <p:cNvPr id="27" name="object 27"/>
          <p:cNvGrpSpPr/>
          <p:nvPr/>
        </p:nvGrpSpPr>
        <p:grpSpPr>
          <a:xfrm>
            <a:off x="6095" y="6591675"/>
            <a:ext cx="10686415" cy="201295"/>
            <a:chOff x="6095" y="6591675"/>
            <a:chExt cx="10686415" cy="201295"/>
          </a:xfrm>
        </p:grpSpPr>
        <p:sp>
          <p:nvSpPr>
            <p:cNvPr id="28" name="object 28"/>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29" name="object 29"/>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33" name="TextBox 32"/>
          <p:cNvSpPr txBox="1"/>
          <p:nvPr/>
        </p:nvSpPr>
        <p:spPr>
          <a:xfrm>
            <a:off x="918562" y="661323"/>
            <a:ext cx="6781800" cy="584775"/>
          </a:xfrm>
          <a:prstGeom prst="rect">
            <a:avLst/>
          </a:prstGeom>
          <a:noFill/>
        </p:spPr>
        <p:txBody>
          <a:bodyPr wrap="square" rtlCol="0">
            <a:spAutoFit/>
          </a:bodyPr>
          <a:lstStyle/>
          <a:p>
            <a:r>
              <a:rPr lang="en-US" sz="3200" b="1" dirty="0">
                <a:latin typeface="+mj-lt"/>
              </a:rPr>
              <a:t>Key Visual Insights</a:t>
            </a:r>
          </a:p>
        </p:txBody>
      </p:sp>
      <p:grpSp>
        <p:nvGrpSpPr>
          <p:cNvPr id="55" name="object 2"/>
          <p:cNvGrpSpPr/>
          <p:nvPr/>
        </p:nvGrpSpPr>
        <p:grpSpPr>
          <a:xfrm>
            <a:off x="40255" y="58231"/>
            <a:ext cx="1312794" cy="369526"/>
            <a:chOff x="330898" y="1107186"/>
            <a:chExt cx="1397635" cy="203200"/>
          </a:xfrm>
        </p:grpSpPr>
        <p:pic>
          <p:nvPicPr>
            <p:cNvPr id="56" name="object 3"/>
            <p:cNvPicPr/>
            <p:nvPr/>
          </p:nvPicPr>
          <p:blipFill>
            <a:blip r:embed="rId3" cstate="print"/>
            <a:stretch>
              <a:fillRect/>
            </a:stretch>
          </p:blipFill>
          <p:spPr>
            <a:xfrm>
              <a:off x="330898" y="1119378"/>
              <a:ext cx="158686" cy="186213"/>
            </a:xfrm>
            <a:prstGeom prst="rect">
              <a:avLst/>
            </a:prstGeom>
          </p:spPr>
        </p:pic>
        <p:sp>
          <p:nvSpPr>
            <p:cNvPr id="57" name="object 4"/>
            <p:cNvSpPr/>
            <p:nvPr/>
          </p:nvSpPr>
          <p:spPr>
            <a:xfrm>
              <a:off x="512445" y="1107186"/>
              <a:ext cx="33655" cy="198755"/>
            </a:xfrm>
            <a:custGeom>
              <a:avLst/>
              <a:gdLst/>
              <a:ahLst/>
              <a:cxnLst/>
              <a:rect l="l" t="t" r="r" b="b"/>
              <a:pathLst>
                <a:path w="33654" h="198755">
                  <a:moveTo>
                    <a:pt x="22860" y="35052"/>
                  </a:moveTo>
                  <a:lnTo>
                    <a:pt x="10668" y="35052"/>
                  </a:lnTo>
                  <a:lnTo>
                    <a:pt x="6096" y="33528"/>
                  </a:lnTo>
                  <a:lnTo>
                    <a:pt x="0" y="27432"/>
                  </a:lnTo>
                  <a:lnTo>
                    <a:pt x="0" y="7620"/>
                  </a:lnTo>
                  <a:lnTo>
                    <a:pt x="6096" y="1524"/>
                  </a:lnTo>
                  <a:lnTo>
                    <a:pt x="10668" y="0"/>
                  </a:lnTo>
                  <a:lnTo>
                    <a:pt x="22860" y="0"/>
                  </a:lnTo>
                  <a:lnTo>
                    <a:pt x="27432" y="1524"/>
                  </a:lnTo>
                  <a:lnTo>
                    <a:pt x="30480" y="4572"/>
                  </a:lnTo>
                  <a:lnTo>
                    <a:pt x="33528" y="10668"/>
                  </a:lnTo>
                  <a:lnTo>
                    <a:pt x="33528" y="24384"/>
                  </a:lnTo>
                  <a:lnTo>
                    <a:pt x="30480" y="30480"/>
                  </a:lnTo>
                  <a:lnTo>
                    <a:pt x="27432" y="33528"/>
                  </a:lnTo>
                  <a:lnTo>
                    <a:pt x="22860" y="35052"/>
                  </a:lnTo>
                  <a:close/>
                </a:path>
                <a:path w="33654" h="198755">
                  <a:moveTo>
                    <a:pt x="30480" y="198405"/>
                  </a:moveTo>
                  <a:lnTo>
                    <a:pt x="1524" y="198405"/>
                  </a:lnTo>
                  <a:lnTo>
                    <a:pt x="1524" y="59531"/>
                  </a:lnTo>
                  <a:lnTo>
                    <a:pt x="30480" y="59531"/>
                  </a:lnTo>
                  <a:lnTo>
                    <a:pt x="30480" y="198405"/>
                  </a:lnTo>
                  <a:close/>
                </a:path>
              </a:pathLst>
            </a:custGeom>
            <a:solidFill>
              <a:srgbClr val="000000"/>
            </a:solidFill>
          </p:spPr>
          <p:txBody>
            <a:bodyPr wrap="square" lIns="0" tIns="0" rIns="0" bIns="0" rtlCol="0"/>
            <a:lstStyle/>
            <a:p>
              <a:endParaRPr/>
            </a:p>
          </p:txBody>
        </p:sp>
        <p:pic>
          <p:nvPicPr>
            <p:cNvPr id="58" name="object 5"/>
            <p:cNvPicPr/>
            <p:nvPr/>
          </p:nvPicPr>
          <p:blipFill>
            <a:blip r:embed="rId4" cstate="print"/>
            <a:stretch>
              <a:fillRect/>
            </a:stretch>
          </p:blipFill>
          <p:spPr>
            <a:xfrm>
              <a:off x="573500" y="1163669"/>
              <a:ext cx="111347" cy="146494"/>
            </a:xfrm>
            <a:prstGeom prst="rect">
              <a:avLst/>
            </a:prstGeom>
          </p:spPr>
        </p:pic>
        <p:pic>
          <p:nvPicPr>
            <p:cNvPr id="59" name="object 6"/>
            <p:cNvPicPr/>
            <p:nvPr/>
          </p:nvPicPr>
          <p:blipFill>
            <a:blip r:embed="rId5" cstate="print"/>
            <a:stretch>
              <a:fillRect/>
            </a:stretch>
          </p:blipFill>
          <p:spPr>
            <a:xfrm>
              <a:off x="715327" y="1166717"/>
              <a:ext cx="115919" cy="143446"/>
            </a:xfrm>
            <a:prstGeom prst="rect">
              <a:avLst/>
            </a:prstGeom>
          </p:spPr>
        </p:pic>
        <p:pic>
          <p:nvPicPr>
            <p:cNvPr id="60" name="object 7"/>
            <p:cNvPicPr/>
            <p:nvPr/>
          </p:nvPicPr>
          <p:blipFill>
            <a:blip r:embed="rId6" cstate="print"/>
            <a:stretch>
              <a:fillRect/>
            </a:stretch>
          </p:blipFill>
          <p:spPr>
            <a:xfrm>
              <a:off x="861726" y="1163669"/>
              <a:ext cx="128206" cy="146494"/>
            </a:xfrm>
            <a:prstGeom prst="rect">
              <a:avLst/>
            </a:prstGeom>
          </p:spPr>
        </p:pic>
        <p:sp>
          <p:nvSpPr>
            <p:cNvPr id="61" name="object 8"/>
            <p:cNvSpPr/>
            <p:nvPr/>
          </p:nvSpPr>
          <p:spPr>
            <a:xfrm>
              <a:off x="1018781" y="1107185"/>
              <a:ext cx="108585" cy="198755"/>
            </a:xfrm>
            <a:custGeom>
              <a:avLst/>
              <a:gdLst/>
              <a:ahLst/>
              <a:cxnLst/>
              <a:rect l="l" t="t" r="r" b="b"/>
              <a:pathLst>
                <a:path w="108584" h="198755">
                  <a:moveTo>
                    <a:pt x="48869" y="175552"/>
                  </a:moveTo>
                  <a:lnTo>
                    <a:pt x="29057" y="175552"/>
                  </a:lnTo>
                  <a:lnTo>
                    <a:pt x="29057" y="1524"/>
                  </a:lnTo>
                  <a:lnTo>
                    <a:pt x="0" y="1524"/>
                  </a:lnTo>
                  <a:lnTo>
                    <a:pt x="0" y="180124"/>
                  </a:lnTo>
                  <a:lnTo>
                    <a:pt x="3048" y="186220"/>
                  </a:lnTo>
                  <a:lnTo>
                    <a:pt x="7620" y="192316"/>
                  </a:lnTo>
                  <a:lnTo>
                    <a:pt x="12192" y="196888"/>
                  </a:lnTo>
                  <a:lnTo>
                    <a:pt x="19812" y="198412"/>
                  </a:lnTo>
                  <a:lnTo>
                    <a:pt x="30581" y="198412"/>
                  </a:lnTo>
                  <a:lnTo>
                    <a:pt x="48869" y="198412"/>
                  </a:lnTo>
                  <a:lnTo>
                    <a:pt x="48869" y="175552"/>
                  </a:lnTo>
                  <a:close/>
                </a:path>
                <a:path w="108584" h="198755">
                  <a:moveTo>
                    <a:pt x="105359" y="59537"/>
                  </a:moveTo>
                  <a:lnTo>
                    <a:pt x="76403" y="59537"/>
                  </a:lnTo>
                  <a:lnTo>
                    <a:pt x="76403" y="198412"/>
                  </a:lnTo>
                  <a:lnTo>
                    <a:pt x="105359" y="198412"/>
                  </a:lnTo>
                  <a:lnTo>
                    <a:pt x="105359" y="59537"/>
                  </a:lnTo>
                  <a:close/>
                </a:path>
                <a:path w="108584" h="198755">
                  <a:moveTo>
                    <a:pt x="108407" y="10668"/>
                  </a:moveTo>
                  <a:lnTo>
                    <a:pt x="106883" y="7620"/>
                  </a:lnTo>
                  <a:lnTo>
                    <a:pt x="100787" y="1524"/>
                  </a:lnTo>
                  <a:lnTo>
                    <a:pt x="97739" y="0"/>
                  </a:lnTo>
                  <a:lnTo>
                    <a:pt x="85547" y="0"/>
                  </a:lnTo>
                  <a:lnTo>
                    <a:pt x="80975" y="1524"/>
                  </a:lnTo>
                  <a:lnTo>
                    <a:pt x="74879" y="7620"/>
                  </a:lnTo>
                  <a:lnTo>
                    <a:pt x="73355" y="10668"/>
                  </a:lnTo>
                  <a:lnTo>
                    <a:pt x="73355" y="24384"/>
                  </a:lnTo>
                  <a:lnTo>
                    <a:pt x="74879" y="27432"/>
                  </a:lnTo>
                  <a:lnTo>
                    <a:pt x="80975" y="33528"/>
                  </a:lnTo>
                  <a:lnTo>
                    <a:pt x="85547" y="35052"/>
                  </a:lnTo>
                  <a:lnTo>
                    <a:pt x="97739" y="35052"/>
                  </a:lnTo>
                  <a:lnTo>
                    <a:pt x="102311" y="33528"/>
                  </a:lnTo>
                  <a:lnTo>
                    <a:pt x="103835" y="30480"/>
                  </a:lnTo>
                  <a:lnTo>
                    <a:pt x="106883" y="27432"/>
                  </a:lnTo>
                  <a:lnTo>
                    <a:pt x="108407" y="24384"/>
                  </a:lnTo>
                  <a:lnTo>
                    <a:pt x="108407" y="10668"/>
                  </a:lnTo>
                  <a:close/>
                </a:path>
              </a:pathLst>
            </a:custGeom>
            <a:solidFill>
              <a:srgbClr val="000000"/>
            </a:solidFill>
          </p:spPr>
          <p:txBody>
            <a:bodyPr wrap="square" lIns="0" tIns="0" rIns="0" bIns="0" rtlCol="0"/>
            <a:lstStyle/>
            <a:p>
              <a:endParaRPr/>
            </a:p>
          </p:txBody>
        </p:sp>
        <p:pic>
          <p:nvPicPr>
            <p:cNvPr id="62" name="object 9"/>
            <p:cNvPicPr/>
            <p:nvPr/>
          </p:nvPicPr>
          <p:blipFill>
            <a:blip r:embed="rId7" cstate="print"/>
            <a:stretch>
              <a:fillRect/>
            </a:stretch>
          </p:blipFill>
          <p:spPr>
            <a:xfrm>
              <a:off x="1154620" y="1166717"/>
              <a:ext cx="111347" cy="138874"/>
            </a:xfrm>
            <a:prstGeom prst="rect">
              <a:avLst/>
            </a:prstGeom>
          </p:spPr>
        </p:pic>
        <p:pic>
          <p:nvPicPr>
            <p:cNvPr id="63" name="object 10"/>
            <p:cNvPicPr/>
            <p:nvPr/>
          </p:nvPicPr>
          <p:blipFill>
            <a:blip r:embed="rId8" cstate="print"/>
            <a:stretch>
              <a:fillRect/>
            </a:stretch>
          </p:blipFill>
          <p:spPr>
            <a:xfrm>
              <a:off x="1285779" y="1128522"/>
              <a:ext cx="222694" cy="181641"/>
            </a:xfrm>
            <a:prstGeom prst="rect">
              <a:avLst/>
            </a:prstGeom>
          </p:spPr>
        </p:pic>
        <p:sp>
          <p:nvSpPr>
            <p:cNvPr id="64" name="object 11"/>
            <p:cNvSpPr/>
            <p:nvPr/>
          </p:nvSpPr>
          <p:spPr>
            <a:xfrm>
              <a:off x="1537525" y="1107186"/>
              <a:ext cx="33655" cy="198755"/>
            </a:xfrm>
            <a:custGeom>
              <a:avLst/>
              <a:gdLst/>
              <a:ahLst/>
              <a:cxnLst/>
              <a:rect l="l" t="t" r="r" b="b"/>
              <a:pathLst>
                <a:path w="33655" h="198755">
                  <a:moveTo>
                    <a:pt x="22860" y="35052"/>
                  </a:moveTo>
                  <a:lnTo>
                    <a:pt x="10668" y="35052"/>
                  </a:lnTo>
                  <a:lnTo>
                    <a:pt x="6096" y="33528"/>
                  </a:lnTo>
                  <a:lnTo>
                    <a:pt x="3048" y="30480"/>
                  </a:lnTo>
                  <a:lnTo>
                    <a:pt x="0" y="24384"/>
                  </a:lnTo>
                  <a:lnTo>
                    <a:pt x="0" y="10668"/>
                  </a:lnTo>
                  <a:lnTo>
                    <a:pt x="3048" y="4572"/>
                  </a:lnTo>
                  <a:lnTo>
                    <a:pt x="6096" y="1524"/>
                  </a:lnTo>
                  <a:lnTo>
                    <a:pt x="10668" y="0"/>
                  </a:lnTo>
                  <a:lnTo>
                    <a:pt x="22860" y="0"/>
                  </a:lnTo>
                  <a:lnTo>
                    <a:pt x="27432" y="1524"/>
                  </a:lnTo>
                  <a:lnTo>
                    <a:pt x="30480" y="4572"/>
                  </a:lnTo>
                  <a:lnTo>
                    <a:pt x="33528" y="10668"/>
                  </a:lnTo>
                  <a:lnTo>
                    <a:pt x="33528" y="24384"/>
                  </a:lnTo>
                  <a:lnTo>
                    <a:pt x="30480" y="30480"/>
                  </a:lnTo>
                  <a:lnTo>
                    <a:pt x="27432" y="33528"/>
                  </a:lnTo>
                  <a:lnTo>
                    <a:pt x="22860" y="35052"/>
                  </a:lnTo>
                  <a:close/>
                </a:path>
                <a:path w="33655" h="198755">
                  <a:moveTo>
                    <a:pt x="30480" y="198405"/>
                  </a:moveTo>
                  <a:lnTo>
                    <a:pt x="1524" y="198405"/>
                  </a:lnTo>
                  <a:lnTo>
                    <a:pt x="1524" y="59531"/>
                  </a:lnTo>
                  <a:lnTo>
                    <a:pt x="30480" y="59531"/>
                  </a:lnTo>
                  <a:lnTo>
                    <a:pt x="30480" y="198405"/>
                  </a:lnTo>
                  <a:close/>
                </a:path>
              </a:pathLst>
            </a:custGeom>
            <a:solidFill>
              <a:srgbClr val="000000"/>
            </a:solidFill>
          </p:spPr>
          <p:txBody>
            <a:bodyPr wrap="square" lIns="0" tIns="0" rIns="0" bIns="0" rtlCol="0"/>
            <a:lstStyle/>
            <a:p>
              <a:endParaRPr/>
            </a:p>
          </p:txBody>
        </p:sp>
        <p:pic>
          <p:nvPicPr>
            <p:cNvPr id="65" name="object 12"/>
            <p:cNvPicPr/>
            <p:nvPr/>
          </p:nvPicPr>
          <p:blipFill>
            <a:blip r:embed="rId9" cstate="print"/>
            <a:stretch>
              <a:fillRect/>
            </a:stretch>
          </p:blipFill>
          <p:spPr>
            <a:xfrm>
              <a:off x="1601533" y="1163669"/>
              <a:ext cx="126587" cy="146494"/>
            </a:xfrm>
            <a:prstGeom prst="rect">
              <a:avLst/>
            </a:prstGeom>
          </p:spPr>
        </p:pic>
      </p:grpSp>
      <p:pic>
        <p:nvPicPr>
          <p:cNvPr id="66" name="object 14"/>
          <p:cNvPicPr/>
          <p:nvPr/>
        </p:nvPicPr>
        <p:blipFill>
          <a:blip r:embed="rId10" cstate="print"/>
          <a:stretch>
            <a:fillRect/>
          </a:stretch>
        </p:blipFill>
        <p:spPr>
          <a:xfrm>
            <a:off x="1353049" y="170535"/>
            <a:ext cx="107451" cy="258090"/>
          </a:xfrm>
          <a:prstGeom prst="rect">
            <a:avLst/>
          </a:prstGeom>
        </p:spPr>
      </p:pic>
      <p:sp>
        <p:nvSpPr>
          <p:cNvPr id="20" name="TextBox 19"/>
          <p:cNvSpPr txBox="1"/>
          <p:nvPr/>
        </p:nvSpPr>
        <p:spPr>
          <a:xfrm>
            <a:off x="1390988" y="1648015"/>
            <a:ext cx="7156112" cy="1446550"/>
          </a:xfrm>
          <a:prstGeom prst="rect">
            <a:avLst/>
          </a:prstGeom>
          <a:noFill/>
        </p:spPr>
        <p:txBody>
          <a:bodyPr wrap="square" rtlCol="0">
            <a:spAutoFit/>
          </a:bodyPr>
          <a:lstStyle/>
          <a:p>
            <a:r>
              <a:rPr lang="en-US" sz="2800" b="1" dirty="0">
                <a:latin typeface="+mj-lt"/>
              </a:rPr>
              <a:t>      Important features: </a:t>
            </a:r>
          </a:p>
          <a:p>
            <a:pPr algn="l"/>
            <a:r>
              <a:rPr lang="en-US" sz="2800" b="1" dirty="0">
                <a:latin typeface="+mj-lt"/>
              </a:rPr>
              <a:t>      </a:t>
            </a:r>
            <a:r>
              <a:rPr lang="en-US" dirty="0">
                <a:latin typeface="+mj-lt"/>
              </a:rPr>
              <a:t>Important features are </a:t>
            </a:r>
            <a:r>
              <a:rPr lang="en-US" dirty="0" err="1">
                <a:latin typeface="+mj-lt"/>
              </a:rPr>
              <a:t>StudyTimeWeekly</a:t>
            </a:r>
            <a:r>
              <a:rPr lang="en-US" dirty="0">
                <a:latin typeface="+mj-lt"/>
              </a:rPr>
              <a:t>, Tutoring, </a:t>
            </a:r>
            <a:r>
              <a:rPr lang="en-US" dirty="0" err="1">
                <a:latin typeface="+mj-lt"/>
              </a:rPr>
              <a:t>Parentalsupport</a:t>
            </a:r>
            <a:r>
              <a:rPr lang="en-US" dirty="0">
                <a:latin typeface="+mj-lt"/>
              </a:rPr>
              <a:t>,       </a:t>
            </a:r>
            <a:r>
              <a:rPr lang="en-US" dirty="0" err="1">
                <a:solidFill>
                  <a:schemeClr val="bg1"/>
                </a:solidFill>
                <a:latin typeface="+mj-lt"/>
              </a:rPr>
              <a:t>oooo</a:t>
            </a:r>
            <a:r>
              <a:rPr lang="en-US" dirty="0" err="1">
                <a:latin typeface="+mj-lt"/>
              </a:rPr>
              <a:t>extracuriicular</a:t>
            </a:r>
            <a:r>
              <a:rPr lang="en-US" dirty="0">
                <a:latin typeface="+mj-lt"/>
              </a:rPr>
              <a:t>, </a:t>
            </a:r>
            <a:r>
              <a:rPr lang="en-US" dirty="0" err="1">
                <a:latin typeface="+mj-lt"/>
              </a:rPr>
              <a:t>music,sports</a:t>
            </a:r>
            <a:endParaRPr lang="en-US" dirty="0">
              <a:latin typeface="+mj-lt"/>
            </a:endParaRPr>
          </a:p>
          <a:p>
            <a:r>
              <a:rPr lang="en-US" sz="1400" dirty="0">
                <a:latin typeface="+mj-lt"/>
              </a:rPr>
              <a:t> </a:t>
            </a:r>
          </a:p>
        </p:txBody>
      </p:sp>
      <p:pic>
        <p:nvPicPr>
          <p:cNvPr id="2" name="Picture 1">
            <a:extLst>
              <a:ext uri="{FF2B5EF4-FFF2-40B4-BE49-F238E27FC236}">
                <a16:creationId xmlns:a16="http://schemas.microsoft.com/office/drawing/2014/main" id="{C7D31C6C-0C66-7DC0-FD4F-C920A1483D5F}"/>
              </a:ext>
            </a:extLst>
          </p:cNvPr>
          <p:cNvPicPr>
            <a:picLocks noChangeAspect="1"/>
          </p:cNvPicPr>
          <p:nvPr/>
        </p:nvPicPr>
        <p:blipFill rotWithShape="1">
          <a:blip r:embed="rId11"/>
          <a:srcRect l="33154" t="64500" r="28166" b="-2183"/>
          <a:stretch/>
        </p:blipFill>
        <p:spPr>
          <a:xfrm>
            <a:off x="2832100" y="3066912"/>
            <a:ext cx="3810000" cy="2802747"/>
          </a:xfrm>
          <a:prstGeom prst="rect">
            <a:avLst/>
          </a:prstGeom>
        </p:spPr>
      </p:pic>
    </p:spTree>
    <p:extLst>
      <p:ext uri="{BB962C8B-B14F-4D97-AF65-F5344CB8AC3E}">
        <p14:creationId xmlns:p14="http://schemas.microsoft.com/office/powerpoint/2010/main" val="2039774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87381" y="923735"/>
            <a:ext cx="115919" cy="114490"/>
          </a:xfrm>
          <a:prstGeom prst="rect">
            <a:avLst/>
          </a:prstGeom>
        </p:spPr>
      </p:pic>
      <p:grpSp>
        <p:nvGrpSpPr>
          <p:cNvPr id="27" name="object 27"/>
          <p:cNvGrpSpPr/>
          <p:nvPr/>
        </p:nvGrpSpPr>
        <p:grpSpPr>
          <a:xfrm>
            <a:off x="6095" y="6591675"/>
            <a:ext cx="10686415" cy="201295"/>
            <a:chOff x="6095" y="6591675"/>
            <a:chExt cx="10686415" cy="201295"/>
          </a:xfrm>
        </p:grpSpPr>
        <p:sp>
          <p:nvSpPr>
            <p:cNvPr id="28" name="object 28"/>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29" name="object 29"/>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33" name="TextBox 32"/>
          <p:cNvSpPr txBox="1"/>
          <p:nvPr/>
        </p:nvSpPr>
        <p:spPr>
          <a:xfrm>
            <a:off x="933977" y="692015"/>
            <a:ext cx="6781800" cy="1077218"/>
          </a:xfrm>
          <a:prstGeom prst="rect">
            <a:avLst/>
          </a:prstGeom>
          <a:noFill/>
        </p:spPr>
        <p:txBody>
          <a:bodyPr wrap="square" rtlCol="0">
            <a:spAutoFit/>
          </a:bodyPr>
          <a:lstStyle/>
          <a:p>
            <a:r>
              <a:rPr lang="en-US" sz="3200" b="1" dirty="0">
                <a:latin typeface="+mj-lt"/>
              </a:rPr>
              <a:t>Data Sources:</a:t>
            </a:r>
          </a:p>
          <a:p>
            <a:endParaRPr lang="en-US" sz="3200" b="1" dirty="0">
              <a:latin typeface="+mj-lt"/>
            </a:endParaRPr>
          </a:p>
        </p:txBody>
      </p:sp>
      <p:pic>
        <p:nvPicPr>
          <p:cNvPr id="20" name="object 2"/>
          <p:cNvPicPr/>
          <p:nvPr/>
        </p:nvPicPr>
        <p:blipFill>
          <a:blip r:embed="rId3" cstate="print"/>
          <a:stretch>
            <a:fillRect/>
          </a:stretch>
        </p:blipFill>
        <p:spPr>
          <a:xfrm>
            <a:off x="88900" y="47625"/>
            <a:ext cx="1524000" cy="329625"/>
          </a:xfrm>
          <a:prstGeom prst="rect">
            <a:avLst/>
          </a:prstGeom>
        </p:spPr>
      </p:pic>
      <p:sp>
        <p:nvSpPr>
          <p:cNvPr id="21" name="TextBox 20"/>
          <p:cNvSpPr txBox="1"/>
          <p:nvPr/>
        </p:nvSpPr>
        <p:spPr>
          <a:xfrm flipH="1">
            <a:off x="1158302" y="1419225"/>
            <a:ext cx="8382000" cy="3293209"/>
          </a:xfrm>
          <a:prstGeom prst="rect">
            <a:avLst/>
          </a:prstGeom>
          <a:noFill/>
        </p:spPr>
        <p:txBody>
          <a:bodyPr wrap="square" rtlCol="0">
            <a:spAutoFit/>
          </a:bodyPr>
          <a:lstStyle/>
          <a:p>
            <a:pPr algn="just"/>
            <a:r>
              <a:rPr lang="en-US" sz="2800" b="1" dirty="0" err="1"/>
              <a:t>Kaggle</a:t>
            </a:r>
            <a:endParaRPr lang="en-US" sz="2800" b="1" dirty="0"/>
          </a:p>
          <a:p>
            <a:pPr algn="just"/>
            <a:endParaRPr lang="en-US" sz="2000" b="1" dirty="0"/>
          </a:p>
          <a:p>
            <a:pPr algn="just"/>
            <a:r>
              <a:rPr lang="en-US" sz="2000" dirty="0"/>
              <a:t>For this project, our sole source of data is </a:t>
            </a:r>
            <a:r>
              <a:rPr lang="en-US" sz="2000" dirty="0" err="1"/>
              <a:t>Kaggle</a:t>
            </a:r>
            <a:r>
              <a:rPr lang="en-US" sz="2000" dirty="0"/>
              <a:t>. </a:t>
            </a:r>
            <a:r>
              <a:rPr lang="en-US" sz="2000" dirty="0" err="1"/>
              <a:t>Kaggle</a:t>
            </a:r>
            <a:r>
              <a:rPr lang="en-US" sz="2000" dirty="0"/>
              <a:t> provides a comprehensive and diverse set of educational datasets, which we leveraged to analyze the key factors influencing student academic performance. By using </a:t>
            </a:r>
            <a:r>
              <a:rPr lang="en-US" sz="2000" dirty="0" err="1"/>
              <a:t>Kaggle's</a:t>
            </a:r>
            <a:r>
              <a:rPr lang="en-US" sz="2000" dirty="0"/>
              <a:t> datasets, we ensured access to high-quality, structured data that allowed us to develop predictive models and generate actionable insights. This focused approach facilitated a robust analysis aligned with our project objectives and SDG 4: Quality Education.</a:t>
            </a:r>
            <a:endParaRPr lang="en-US" sz="1400" dirty="0"/>
          </a:p>
        </p:txBody>
      </p:sp>
    </p:spTree>
    <p:extLst>
      <p:ext uri="{BB962C8B-B14F-4D97-AF65-F5344CB8AC3E}">
        <p14:creationId xmlns:p14="http://schemas.microsoft.com/office/powerpoint/2010/main" val="1392952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87381" y="923735"/>
            <a:ext cx="115919" cy="114490"/>
          </a:xfrm>
          <a:prstGeom prst="rect">
            <a:avLst/>
          </a:prstGeom>
        </p:spPr>
      </p:pic>
      <p:grpSp>
        <p:nvGrpSpPr>
          <p:cNvPr id="27" name="object 27"/>
          <p:cNvGrpSpPr/>
          <p:nvPr/>
        </p:nvGrpSpPr>
        <p:grpSpPr>
          <a:xfrm>
            <a:off x="6095" y="6591675"/>
            <a:ext cx="10686415" cy="201295"/>
            <a:chOff x="6095" y="6591675"/>
            <a:chExt cx="10686415" cy="201295"/>
          </a:xfrm>
        </p:grpSpPr>
        <p:sp>
          <p:nvSpPr>
            <p:cNvPr id="28" name="object 28"/>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29" name="object 29"/>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33" name="TextBox 32"/>
          <p:cNvSpPr txBox="1"/>
          <p:nvPr/>
        </p:nvSpPr>
        <p:spPr>
          <a:xfrm>
            <a:off x="933977" y="692015"/>
            <a:ext cx="6781800" cy="1077218"/>
          </a:xfrm>
          <a:prstGeom prst="rect">
            <a:avLst/>
          </a:prstGeom>
          <a:noFill/>
        </p:spPr>
        <p:txBody>
          <a:bodyPr wrap="square" rtlCol="0">
            <a:spAutoFit/>
          </a:bodyPr>
          <a:lstStyle/>
          <a:p>
            <a:r>
              <a:rPr lang="en-US" sz="3200" b="1" dirty="0">
                <a:latin typeface="+mj-lt"/>
              </a:rPr>
              <a:t>Tools and </a:t>
            </a:r>
            <a:r>
              <a:rPr lang="en-US" sz="3200" b="1" dirty="0" err="1">
                <a:latin typeface="+mj-lt"/>
              </a:rPr>
              <a:t>Softwares</a:t>
            </a:r>
            <a:r>
              <a:rPr lang="en-US" sz="3200" b="1" dirty="0">
                <a:latin typeface="+mj-lt"/>
              </a:rPr>
              <a:t> used:</a:t>
            </a:r>
          </a:p>
          <a:p>
            <a:endParaRPr lang="en-US" sz="3200" b="1" dirty="0">
              <a:latin typeface="+mj-lt"/>
            </a:endParaRPr>
          </a:p>
        </p:txBody>
      </p:sp>
      <p:pic>
        <p:nvPicPr>
          <p:cNvPr id="20" name="object 2"/>
          <p:cNvPicPr/>
          <p:nvPr/>
        </p:nvPicPr>
        <p:blipFill>
          <a:blip r:embed="rId3" cstate="print"/>
          <a:stretch>
            <a:fillRect/>
          </a:stretch>
        </p:blipFill>
        <p:spPr>
          <a:xfrm>
            <a:off x="88900" y="47625"/>
            <a:ext cx="1524000" cy="329625"/>
          </a:xfrm>
          <a:prstGeom prst="rect">
            <a:avLst/>
          </a:prstGeom>
        </p:spPr>
      </p:pic>
      <p:sp>
        <p:nvSpPr>
          <p:cNvPr id="9" name="TextBox 8"/>
          <p:cNvSpPr txBox="1"/>
          <p:nvPr/>
        </p:nvSpPr>
        <p:spPr>
          <a:xfrm>
            <a:off x="1460500" y="1414713"/>
            <a:ext cx="6096000" cy="2031325"/>
          </a:xfrm>
          <a:prstGeom prst="rect">
            <a:avLst/>
          </a:prstGeom>
          <a:noFill/>
        </p:spPr>
        <p:txBody>
          <a:bodyPr wrap="square" rtlCol="0">
            <a:spAutoFit/>
          </a:bodyPr>
          <a:lstStyle/>
          <a:p>
            <a:r>
              <a:rPr lang="en-US" sz="3600" b="1" dirty="0"/>
              <a:t>Tools:</a:t>
            </a:r>
            <a:endParaRPr lang="en-US" sz="1800" b="1" dirty="0"/>
          </a:p>
          <a:p>
            <a:pPr marL="400050" indent="-400050">
              <a:buFont typeface="+mj-lt"/>
              <a:buAutoNum type="romanLcPeriod"/>
            </a:pPr>
            <a:r>
              <a:rPr lang="en-US" sz="1800" dirty="0" err="1"/>
              <a:t>scikit</a:t>
            </a:r>
            <a:r>
              <a:rPr lang="en-US" sz="1800" dirty="0"/>
              <a:t> learn</a:t>
            </a:r>
          </a:p>
          <a:p>
            <a:pPr marL="400050" indent="-400050">
              <a:buFont typeface="+mj-lt"/>
              <a:buAutoNum type="romanLcPeriod"/>
            </a:pPr>
            <a:r>
              <a:rPr lang="en-US" sz="1800" dirty="0" err="1"/>
              <a:t>Matplotl</a:t>
            </a:r>
            <a:r>
              <a:rPr lang="en-US" dirty="0" err="1"/>
              <a:t>ib</a:t>
            </a:r>
            <a:endParaRPr lang="en-US" dirty="0"/>
          </a:p>
          <a:p>
            <a:pPr marL="400050" indent="-400050">
              <a:buFont typeface="+mj-lt"/>
              <a:buAutoNum type="romanLcPeriod"/>
            </a:pPr>
            <a:r>
              <a:rPr lang="en-US" sz="1800" dirty="0" err="1"/>
              <a:t>Seaborn</a:t>
            </a:r>
            <a:endParaRPr lang="en-US" sz="1800" dirty="0"/>
          </a:p>
          <a:p>
            <a:pPr marL="400050" indent="-400050">
              <a:buFont typeface="+mj-lt"/>
              <a:buAutoNum type="romanLcPeriod"/>
            </a:pPr>
            <a:r>
              <a:rPr lang="en-US" sz="1800" dirty="0" err="1"/>
              <a:t>Plotly</a:t>
            </a:r>
            <a:endParaRPr lang="en-US" sz="1800" dirty="0"/>
          </a:p>
          <a:p>
            <a:pPr marL="400050" indent="-400050">
              <a:buFont typeface="+mj-lt"/>
              <a:buAutoNum type="romanLcPeriod"/>
            </a:pPr>
            <a:endParaRPr lang="en-US" dirty="0"/>
          </a:p>
        </p:txBody>
      </p:sp>
      <p:sp>
        <p:nvSpPr>
          <p:cNvPr id="10" name="TextBox 9"/>
          <p:cNvSpPr txBox="1"/>
          <p:nvPr/>
        </p:nvSpPr>
        <p:spPr>
          <a:xfrm>
            <a:off x="1460500" y="1419225"/>
            <a:ext cx="6096000" cy="2031325"/>
          </a:xfrm>
          <a:prstGeom prst="rect">
            <a:avLst/>
          </a:prstGeom>
          <a:noFill/>
        </p:spPr>
        <p:txBody>
          <a:bodyPr wrap="square" rtlCol="0">
            <a:spAutoFit/>
          </a:bodyPr>
          <a:lstStyle/>
          <a:p>
            <a:r>
              <a:rPr lang="en-US" sz="3600" b="1" dirty="0"/>
              <a:t>Tools:</a:t>
            </a:r>
            <a:endParaRPr lang="en-US" sz="1800" b="1" dirty="0"/>
          </a:p>
          <a:p>
            <a:pPr marL="400050" indent="-400050">
              <a:buFont typeface="+mj-lt"/>
              <a:buAutoNum type="romanLcPeriod"/>
            </a:pPr>
            <a:r>
              <a:rPr lang="en-US" sz="1800" dirty="0" err="1"/>
              <a:t>scikit</a:t>
            </a:r>
            <a:r>
              <a:rPr lang="en-US" sz="1800" dirty="0"/>
              <a:t> learn</a:t>
            </a:r>
          </a:p>
          <a:p>
            <a:pPr marL="400050" indent="-400050">
              <a:buFont typeface="+mj-lt"/>
              <a:buAutoNum type="romanLcPeriod"/>
            </a:pPr>
            <a:r>
              <a:rPr lang="en-US" sz="1800" dirty="0" err="1"/>
              <a:t>Matplotl</a:t>
            </a:r>
            <a:r>
              <a:rPr lang="en-US" dirty="0" err="1"/>
              <a:t>ib</a:t>
            </a:r>
            <a:endParaRPr lang="en-US" dirty="0"/>
          </a:p>
          <a:p>
            <a:pPr marL="400050" indent="-400050">
              <a:buFont typeface="+mj-lt"/>
              <a:buAutoNum type="romanLcPeriod"/>
            </a:pPr>
            <a:r>
              <a:rPr lang="en-US" sz="1800" dirty="0" err="1"/>
              <a:t>Seaborn</a:t>
            </a:r>
            <a:endParaRPr lang="en-US" sz="1800" dirty="0"/>
          </a:p>
          <a:p>
            <a:pPr marL="400050" indent="-400050">
              <a:buFont typeface="+mj-lt"/>
              <a:buAutoNum type="romanLcPeriod"/>
            </a:pPr>
            <a:r>
              <a:rPr lang="en-US" sz="1800" dirty="0" err="1"/>
              <a:t>Plotly</a:t>
            </a:r>
            <a:endParaRPr lang="en-US" sz="1800" dirty="0"/>
          </a:p>
          <a:p>
            <a:pPr marL="400050" indent="-400050">
              <a:buFont typeface="+mj-lt"/>
              <a:buAutoNum type="romanLcPeriod"/>
            </a:pPr>
            <a:endParaRPr lang="en-US" dirty="0"/>
          </a:p>
        </p:txBody>
      </p:sp>
      <p:sp>
        <p:nvSpPr>
          <p:cNvPr id="11" name="TextBox 10"/>
          <p:cNvSpPr txBox="1"/>
          <p:nvPr/>
        </p:nvSpPr>
        <p:spPr>
          <a:xfrm>
            <a:off x="1460500" y="3324225"/>
            <a:ext cx="6096000" cy="1200329"/>
          </a:xfrm>
          <a:prstGeom prst="rect">
            <a:avLst/>
          </a:prstGeom>
          <a:noFill/>
        </p:spPr>
        <p:txBody>
          <a:bodyPr wrap="square" rtlCol="0">
            <a:spAutoFit/>
          </a:bodyPr>
          <a:lstStyle/>
          <a:p>
            <a:r>
              <a:rPr lang="en-US" sz="3600" b="1" dirty="0"/>
              <a:t>Software:</a:t>
            </a:r>
            <a:endParaRPr lang="en-US" sz="1800" b="1" dirty="0"/>
          </a:p>
          <a:p>
            <a:pPr marL="400050" indent="-400050">
              <a:buFont typeface="+mj-lt"/>
              <a:buAutoNum type="romanLcPeriod"/>
            </a:pPr>
            <a:r>
              <a:rPr lang="en-US" sz="1800" dirty="0" err="1"/>
              <a:t>Jupyter</a:t>
            </a:r>
            <a:r>
              <a:rPr lang="en-US" sz="1800" dirty="0"/>
              <a:t> notebook</a:t>
            </a:r>
          </a:p>
          <a:p>
            <a:pPr marL="400050" indent="-400050">
              <a:buFont typeface="+mj-lt"/>
              <a:buAutoNum type="romanLcPeriod"/>
            </a:pPr>
            <a:endParaRPr lang="en-US" dirty="0"/>
          </a:p>
        </p:txBody>
      </p:sp>
    </p:spTree>
    <p:extLst>
      <p:ext uri="{BB962C8B-B14F-4D97-AF65-F5344CB8AC3E}">
        <p14:creationId xmlns:p14="http://schemas.microsoft.com/office/powerpoint/2010/main" val="1507143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87381" y="923735"/>
            <a:ext cx="115919" cy="114490"/>
          </a:xfrm>
          <a:prstGeom prst="rect">
            <a:avLst/>
          </a:prstGeom>
        </p:spPr>
      </p:pic>
      <p:grpSp>
        <p:nvGrpSpPr>
          <p:cNvPr id="27" name="object 27"/>
          <p:cNvGrpSpPr/>
          <p:nvPr/>
        </p:nvGrpSpPr>
        <p:grpSpPr>
          <a:xfrm>
            <a:off x="6095" y="6591675"/>
            <a:ext cx="10686415" cy="201295"/>
            <a:chOff x="6095" y="6591675"/>
            <a:chExt cx="10686415" cy="201295"/>
          </a:xfrm>
        </p:grpSpPr>
        <p:sp>
          <p:nvSpPr>
            <p:cNvPr id="28" name="object 28"/>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29" name="object 29"/>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33" name="TextBox 32"/>
          <p:cNvSpPr txBox="1"/>
          <p:nvPr/>
        </p:nvSpPr>
        <p:spPr>
          <a:xfrm>
            <a:off x="933977" y="692015"/>
            <a:ext cx="6781800" cy="1077218"/>
          </a:xfrm>
          <a:prstGeom prst="rect">
            <a:avLst/>
          </a:prstGeom>
          <a:noFill/>
        </p:spPr>
        <p:txBody>
          <a:bodyPr wrap="square" rtlCol="0">
            <a:spAutoFit/>
          </a:bodyPr>
          <a:lstStyle/>
          <a:p>
            <a:r>
              <a:rPr lang="en-US" sz="3200" b="1" dirty="0">
                <a:latin typeface="+mj-lt"/>
              </a:rPr>
              <a:t>Additional References:</a:t>
            </a:r>
          </a:p>
          <a:p>
            <a:endParaRPr lang="en-US" sz="3200" b="1" dirty="0">
              <a:latin typeface="+mj-lt"/>
            </a:endParaRPr>
          </a:p>
        </p:txBody>
      </p:sp>
      <p:pic>
        <p:nvPicPr>
          <p:cNvPr id="20" name="object 2"/>
          <p:cNvPicPr/>
          <p:nvPr/>
        </p:nvPicPr>
        <p:blipFill>
          <a:blip r:embed="rId3" cstate="print"/>
          <a:stretch>
            <a:fillRect/>
          </a:stretch>
        </p:blipFill>
        <p:spPr>
          <a:xfrm>
            <a:off x="88900" y="47625"/>
            <a:ext cx="1524000" cy="329625"/>
          </a:xfrm>
          <a:prstGeom prst="rect">
            <a:avLst/>
          </a:prstGeom>
        </p:spPr>
      </p:pic>
      <p:sp>
        <p:nvSpPr>
          <p:cNvPr id="11" name="TextBox 10"/>
          <p:cNvSpPr txBox="1"/>
          <p:nvPr/>
        </p:nvSpPr>
        <p:spPr>
          <a:xfrm>
            <a:off x="1460500" y="1588141"/>
            <a:ext cx="7696200" cy="1754326"/>
          </a:xfrm>
          <a:prstGeom prst="rect">
            <a:avLst/>
          </a:prstGeom>
          <a:noFill/>
        </p:spPr>
        <p:txBody>
          <a:bodyPr wrap="square" rtlCol="0">
            <a:spAutoFit/>
          </a:bodyPr>
          <a:lstStyle/>
          <a:p>
            <a:endParaRPr lang="en-US" sz="1800" b="1" dirty="0"/>
          </a:p>
          <a:p>
            <a:pPr marL="400050" indent="-400050">
              <a:buFont typeface="+mj-lt"/>
              <a:buAutoNum type="romanLcPeriod"/>
            </a:pPr>
            <a:r>
              <a:rPr lang="en-US" dirty="0" err="1">
                <a:hlinkClick r:id="rId4"/>
              </a:rPr>
              <a:t>OpenAI</a:t>
            </a:r>
            <a:endParaRPr lang="en-US" dirty="0"/>
          </a:p>
          <a:p>
            <a:pPr marL="400050" indent="-400050">
              <a:buFont typeface="+mj-lt"/>
              <a:buAutoNum type="romanLcPeriod"/>
            </a:pPr>
            <a:r>
              <a:rPr lang="en-US" dirty="0">
                <a:hlinkClick r:id="rId5"/>
              </a:rPr>
              <a:t>Google</a:t>
            </a:r>
            <a:endParaRPr lang="en-US" dirty="0"/>
          </a:p>
          <a:p>
            <a:pPr marL="400050" indent="-400050">
              <a:buFont typeface="+mj-lt"/>
              <a:buAutoNum type="romanLcPeriod"/>
            </a:pPr>
            <a:r>
              <a:rPr lang="en-US" dirty="0" err="1">
                <a:hlinkClick r:id="rId6"/>
              </a:rPr>
              <a:t>Kaggle</a:t>
            </a:r>
            <a:r>
              <a:rPr lang="en-US" dirty="0">
                <a:hlinkClick r:id="rId6"/>
              </a:rPr>
              <a:t>: Your Machine Learning and Data Science Community</a:t>
            </a:r>
            <a:endParaRPr lang="en-US" dirty="0"/>
          </a:p>
          <a:p>
            <a:pPr marL="400050" indent="-400050">
              <a:buFont typeface="+mj-lt"/>
              <a:buAutoNum type="romanLcPeriod"/>
            </a:pPr>
            <a:endParaRPr lang="en-US" sz="1800" dirty="0"/>
          </a:p>
          <a:p>
            <a:pPr marL="400050" indent="-400050">
              <a:buFont typeface="+mj-lt"/>
              <a:buAutoNum type="romanLcPeriod"/>
            </a:pPr>
            <a:endParaRPr lang="en-US" dirty="0"/>
          </a:p>
        </p:txBody>
      </p:sp>
    </p:spTree>
    <p:extLst>
      <p:ext uri="{BB962C8B-B14F-4D97-AF65-F5344CB8AC3E}">
        <p14:creationId xmlns:p14="http://schemas.microsoft.com/office/powerpoint/2010/main" val="3755906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93700" y="604919"/>
            <a:ext cx="1317879" cy="202977"/>
          </a:xfrm>
          <a:prstGeom prst="rect">
            <a:avLst/>
          </a:prstGeom>
        </p:spPr>
      </p:pic>
      <p:grpSp>
        <p:nvGrpSpPr>
          <p:cNvPr id="47" name="object 47"/>
          <p:cNvGrpSpPr/>
          <p:nvPr/>
        </p:nvGrpSpPr>
        <p:grpSpPr>
          <a:xfrm>
            <a:off x="6095" y="6591675"/>
            <a:ext cx="10686415" cy="201295"/>
            <a:chOff x="6095" y="6591675"/>
            <a:chExt cx="10686415" cy="201295"/>
          </a:xfrm>
        </p:grpSpPr>
        <p:sp>
          <p:nvSpPr>
            <p:cNvPr id="48" name="object 48"/>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49" name="object 49"/>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51" name="TextBox 50">
            <a:extLst>
              <a:ext uri="{FF2B5EF4-FFF2-40B4-BE49-F238E27FC236}">
                <a16:creationId xmlns:a16="http://schemas.microsoft.com/office/drawing/2014/main" id="{B4BB0DE0-6046-A1C7-F545-7ACDA29C28C6}"/>
              </a:ext>
            </a:extLst>
          </p:cNvPr>
          <p:cNvSpPr txBox="1"/>
          <p:nvPr/>
        </p:nvSpPr>
        <p:spPr>
          <a:xfrm>
            <a:off x="774700" y="1110710"/>
            <a:ext cx="8915400" cy="5078313"/>
          </a:xfrm>
          <a:prstGeom prst="rect">
            <a:avLst/>
          </a:prstGeom>
          <a:noFill/>
        </p:spPr>
        <p:txBody>
          <a:bodyPr wrap="square">
            <a:spAutoFit/>
          </a:bodyPr>
          <a:lstStyle/>
          <a:p>
            <a:r>
              <a:rPr lang="en-IN" b="1" dirty="0"/>
              <a:t>Summary of Findings:</a:t>
            </a:r>
          </a:p>
          <a:p>
            <a:r>
              <a:rPr lang="en-IN" dirty="0"/>
              <a:t>- </a:t>
            </a:r>
            <a:r>
              <a:rPr lang="en-IN" b="1" dirty="0"/>
              <a:t>GPA Distribution: </a:t>
            </a:r>
            <a:r>
              <a:rPr lang="en-IN" dirty="0"/>
              <a:t>Average GPA is 2.01, with a wide range.</a:t>
            </a:r>
          </a:p>
          <a:p>
            <a:r>
              <a:rPr lang="en-IN" dirty="0"/>
              <a:t>- </a:t>
            </a:r>
            <a:r>
              <a:rPr lang="en-IN" b="1" dirty="0"/>
              <a:t>Study Time Impact: </a:t>
            </a:r>
            <a:r>
              <a:rPr lang="en-IN" dirty="0"/>
              <a:t>Moderate positive correlation with GPA.</a:t>
            </a:r>
          </a:p>
          <a:p>
            <a:r>
              <a:rPr lang="en-IN" dirty="0"/>
              <a:t>- </a:t>
            </a:r>
            <a:r>
              <a:rPr lang="en-IN" b="1" dirty="0"/>
              <a:t>Parental Education: </a:t>
            </a:r>
            <a:r>
              <a:rPr lang="en-IN" dirty="0"/>
              <a:t>Slight GPA increase with higher education levels.</a:t>
            </a:r>
          </a:p>
          <a:p>
            <a:r>
              <a:rPr lang="en-IN" dirty="0"/>
              <a:t>- </a:t>
            </a:r>
            <a:r>
              <a:rPr lang="en-IN" b="1" dirty="0"/>
              <a:t>Absences: </a:t>
            </a:r>
            <a:r>
              <a:rPr lang="en-IN" dirty="0"/>
              <a:t>Strong negative correlation with GPA.</a:t>
            </a:r>
          </a:p>
          <a:p>
            <a:r>
              <a:rPr lang="en-IN" dirty="0"/>
              <a:t>- </a:t>
            </a:r>
            <a:r>
              <a:rPr lang="en-IN" b="1" dirty="0"/>
              <a:t>Extracurricular Activities: </a:t>
            </a:r>
            <a:r>
              <a:rPr lang="en-IN" dirty="0"/>
              <a:t>Positive association with sports and music; no significant impact from volunteering.</a:t>
            </a:r>
          </a:p>
          <a:p>
            <a:endParaRPr lang="en-IN" dirty="0"/>
          </a:p>
          <a:p>
            <a:r>
              <a:rPr lang="en-IN" b="1" dirty="0"/>
              <a:t>Impact of Proposed Solutions:</a:t>
            </a:r>
          </a:p>
          <a:p>
            <a:r>
              <a:rPr lang="en-IN" dirty="0"/>
              <a:t>- </a:t>
            </a:r>
            <a:r>
              <a:rPr lang="en-IN" b="1" dirty="0"/>
              <a:t>Targeted Study Programs: </a:t>
            </a:r>
            <a:r>
              <a:rPr lang="en-IN" dirty="0"/>
              <a:t>Potential GPA increase by 0.3-0.5 points.</a:t>
            </a:r>
          </a:p>
          <a:p>
            <a:r>
              <a:rPr lang="en-IN" dirty="0"/>
              <a:t>- </a:t>
            </a:r>
            <a:r>
              <a:rPr lang="en-IN" b="1" dirty="0"/>
              <a:t>Attendance Improvement: </a:t>
            </a:r>
            <a:r>
              <a:rPr lang="en-IN" dirty="0"/>
              <a:t>Estimated 0.4 point GPA increase.</a:t>
            </a:r>
          </a:p>
          <a:p>
            <a:r>
              <a:rPr lang="en-IN" dirty="0"/>
              <a:t>- </a:t>
            </a:r>
            <a:r>
              <a:rPr lang="en-IN" b="1" dirty="0"/>
              <a:t>Extracurricular Enhancement: </a:t>
            </a:r>
            <a:r>
              <a:rPr lang="en-IN" dirty="0"/>
              <a:t>Small GPA boost with increased participation.</a:t>
            </a:r>
          </a:p>
          <a:p>
            <a:r>
              <a:rPr lang="en-IN" dirty="0"/>
              <a:t>- </a:t>
            </a:r>
            <a:r>
              <a:rPr lang="en-IN" b="1" dirty="0"/>
              <a:t>Parental Engagement: </a:t>
            </a:r>
            <a:r>
              <a:rPr lang="en-IN" dirty="0"/>
              <a:t>Possible 0.1-0.2 point GPA improvement.</a:t>
            </a:r>
          </a:p>
          <a:p>
            <a:endParaRPr lang="en-IN" dirty="0"/>
          </a:p>
          <a:p>
            <a:r>
              <a:rPr lang="en-IN" b="1" dirty="0"/>
              <a:t>Future Work:</a:t>
            </a:r>
          </a:p>
          <a:p>
            <a:r>
              <a:rPr lang="en-IN" dirty="0"/>
              <a:t>- Longitudinal Study, Qualitative Research, Socioeconomic Analysis</a:t>
            </a:r>
          </a:p>
          <a:p>
            <a:r>
              <a:rPr lang="en-IN" dirty="0"/>
              <a:t>- Technology Integration, Mental Health Factors, Peer Influence Study</a:t>
            </a:r>
          </a:p>
          <a:p>
            <a:r>
              <a:rPr lang="en-IN" dirty="0"/>
              <a:t>- Teacher Quality Assessment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0170" y="55412"/>
            <a:ext cx="2122330" cy="373213"/>
          </a:xfrm>
          <a:prstGeom prst="rect">
            <a:avLst/>
          </a:prstGeom>
        </p:spPr>
      </p:pic>
      <p:pic>
        <p:nvPicPr>
          <p:cNvPr id="3" name="object 3"/>
          <p:cNvPicPr/>
          <p:nvPr/>
        </p:nvPicPr>
        <p:blipFill>
          <a:blip r:embed="rId3" cstate="print"/>
          <a:stretch>
            <a:fillRect/>
          </a:stretch>
        </p:blipFill>
        <p:spPr>
          <a:xfrm>
            <a:off x="887381" y="1495425"/>
            <a:ext cx="115919" cy="114490"/>
          </a:xfrm>
          <a:prstGeom prst="rect">
            <a:avLst/>
          </a:prstGeom>
        </p:spPr>
      </p:pic>
      <p:grpSp>
        <p:nvGrpSpPr>
          <p:cNvPr id="27" name="object 27"/>
          <p:cNvGrpSpPr/>
          <p:nvPr/>
        </p:nvGrpSpPr>
        <p:grpSpPr>
          <a:xfrm>
            <a:off x="6095" y="6591675"/>
            <a:ext cx="10686415" cy="201295"/>
            <a:chOff x="6095" y="6591675"/>
            <a:chExt cx="10686415" cy="201295"/>
          </a:xfrm>
        </p:grpSpPr>
        <p:sp>
          <p:nvSpPr>
            <p:cNvPr id="28" name="object 28"/>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29" name="object 29"/>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32" name="TextBox 31"/>
          <p:cNvSpPr txBox="1"/>
          <p:nvPr/>
        </p:nvSpPr>
        <p:spPr>
          <a:xfrm flipH="1">
            <a:off x="1003300" y="1800225"/>
            <a:ext cx="7696201" cy="3416320"/>
          </a:xfrm>
          <a:prstGeom prst="rect">
            <a:avLst/>
          </a:prstGeom>
          <a:noFill/>
        </p:spPr>
        <p:txBody>
          <a:bodyPr wrap="square" rtlCol="0">
            <a:spAutoFit/>
          </a:bodyPr>
          <a:lstStyle/>
          <a:p>
            <a:pPr algn="just"/>
            <a:r>
              <a:rPr lang="en-US" sz="2400" dirty="0">
                <a:latin typeface="Calibri" panose="020F0502020204030204" pitchFamily="34" charset="0"/>
                <a:cs typeface="Calibri" panose="020F0502020204030204" pitchFamily="34" charset="0"/>
              </a:rPr>
              <a:t>The project aims to analyze factors influencing student performance, focusing on </a:t>
            </a:r>
            <a:r>
              <a:rPr lang="en-IN" sz="2400" dirty="0">
                <a:latin typeface="Calibri" panose="020F0502020204030204" pitchFamily="34" charset="0"/>
                <a:cs typeface="Calibri" panose="020F0502020204030204" pitchFamily="34" charset="0"/>
              </a:rPr>
              <a:t>attendance records, demographic information, Parental </a:t>
            </a:r>
            <a:r>
              <a:rPr lang="en-IN" sz="2400" dirty="0" err="1">
                <a:latin typeface="Calibri" panose="020F0502020204030204" pitchFamily="34" charset="0"/>
                <a:cs typeface="Calibri" panose="020F0502020204030204" pitchFamily="34" charset="0"/>
              </a:rPr>
              <a:t>Support,etc</a:t>
            </a:r>
            <a:r>
              <a:rPr lang="en-IN" sz="2400"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By leveraging data from sources such as Kaggle, the project will identify key determinants of academic success, develop predictive models, and propose targeted interventions to improve educational outcomes, aligning with SDG 4: Quality Education. Visualizations will effectively communicate findings and inform policy recommendations.</a:t>
            </a:r>
          </a:p>
        </p:txBody>
      </p:sp>
      <p:sp>
        <p:nvSpPr>
          <p:cNvPr id="33" name="TextBox 32"/>
          <p:cNvSpPr txBox="1"/>
          <p:nvPr/>
        </p:nvSpPr>
        <p:spPr>
          <a:xfrm>
            <a:off x="1003300" y="1242100"/>
            <a:ext cx="6781800" cy="584775"/>
          </a:xfrm>
          <a:prstGeom prst="rect">
            <a:avLst/>
          </a:prstGeom>
          <a:noFill/>
        </p:spPr>
        <p:txBody>
          <a:bodyPr wrap="square" rtlCol="0">
            <a:spAutoFit/>
          </a:bodyPr>
          <a:lstStyle/>
          <a:p>
            <a:r>
              <a:rPr lang="en-US" sz="3200" b="1" dirty="0">
                <a:latin typeface="+mj-lt"/>
              </a:rPr>
              <a:t>Overview of the 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0170" y="55412"/>
            <a:ext cx="2122330" cy="373213"/>
          </a:xfrm>
          <a:prstGeom prst="rect">
            <a:avLst/>
          </a:prstGeom>
        </p:spPr>
      </p:pic>
      <p:pic>
        <p:nvPicPr>
          <p:cNvPr id="3" name="object 3"/>
          <p:cNvPicPr/>
          <p:nvPr/>
        </p:nvPicPr>
        <p:blipFill>
          <a:blip r:embed="rId3" cstate="print"/>
          <a:stretch>
            <a:fillRect/>
          </a:stretch>
        </p:blipFill>
        <p:spPr>
          <a:xfrm>
            <a:off x="887381" y="1495425"/>
            <a:ext cx="115919" cy="114490"/>
          </a:xfrm>
          <a:prstGeom prst="rect">
            <a:avLst/>
          </a:prstGeom>
        </p:spPr>
      </p:pic>
      <p:grpSp>
        <p:nvGrpSpPr>
          <p:cNvPr id="27" name="object 27"/>
          <p:cNvGrpSpPr/>
          <p:nvPr/>
        </p:nvGrpSpPr>
        <p:grpSpPr>
          <a:xfrm>
            <a:off x="6095" y="6591675"/>
            <a:ext cx="10686415" cy="201295"/>
            <a:chOff x="6095" y="6591675"/>
            <a:chExt cx="10686415" cy="201295"/>
          </a:xfrm>
        </p:grpSpPr>
        <p:sp>
          <p:nvSpPr>
            <p:cNvPr id="28" name="object 28"/>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29" name="object 29"/>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32" name="TextBox 31"/>
          <p:cNvSpPr txBox="1"/>
          <p:nvPr/>
        </p:nvSpPr>
        <p:spPr>
          <a:xfrm flipH="1">
            <a:off x="1003300" y="1800225"/>
            <a:ext cx="7696201" cy="2800767"/>
          </a:xfrm>
          <a:prstGeom prst="rect">
            <a:avLst/>
          </a:prstGeom>
          <a:noFill/>
        </p:spPr>
        <p:txBody>
          <a:bodyPr wrap="square" rtlCol="0">
            <a:spAutoFit/>
          </a:bodyPr>
          <a:lstStyle/>
          <a:p>
            <a:pPr algn="just"/>
            <a:r>
              <a:rPr lang="en-US" sz="2200" dirty="0">
                <a:latin typeface="+mj-lt"/>
              </a:rPr>
              <a:t>The project aims to analyze key factors influencing student academic performance, focusing on Extracurricular activities ,Educational status , parental support, region and culture. Using data from sources like </a:t>
            </a:r>
            <a:r>
              <a:rPr lang="en-US" sz="2200" dirty="0" err="1">
                <a:latin typeface="+mj-lt"/>
              </a:rPr>
              <a:t>Kaggle</a:t>
            </a:r>
            <a:r>
              <a:rPr lang="en-US" sz="2200" dirty="0">
                <a:latin typeface="+mj-lt"/>
              </a:rPr>
              <a:t>, it seeks to develop predictive models and generate actionable insights. These insights will guide targeted interventions and policy recommendations to enhance educational outcomes and promote equity in education, aligning with SDG 4: Quality Education.</a:t>
            </a:r>
            <a:endParaRPr lang="en-US" sz="2200" dirty="0">
              <a:latin typeface="+mj-lt"/>
              <a:cs typeface="Calibri" panose="020F0502020204030204" pitchFamily="34" charset="0"/>
            </a:endParaRPr>
          </a:p>
        </p:txBody>
      </p:sp>
      <p:sp>
        <p:nvSpPr>
          <p:cNvPr id="33" name="TextBox 32"/>
          <p:cNvSpPr txBox="1"/>
          <p:nvPr/>
        </p:nvSpPr>
        <p:spPr>
          <a:xfrm>
            <a:off x="1003300" y="1242100"/>
            <a:ext cx="6781800" cy="584775"/>
          </a:xfrm>
          <a:prstGeom prst="rect">
            <a:avLst/>
          </a:prstGeom>
          <a:noFill/>
        </p:spPr>
        <p:txBody>
          <a:bodyPr wrap="square" rtlCol="0">
            <a:spAutoFit/>
          </a:bodyPr>
          <a:lstStyle/>
          <a:p>
            <a:r>
              <a:rPr lang="en-US" sz="3200" b="1" dirty="0">
                <a:latin typeface="+mj-lt"/>
              </a:rPr>
              <a:t>Objective</a:t>
            </a:r>
          </a:p>
        </p:txBody>
      </p:sp>
      <p:sp>
        <p:nvSpPr>
          <p:cNvPr id="4" name="TextBox 3"/>
          <p:cNvSpPr txBox="1"/>
          <p:nvPr/>
        </p:nvSpPr>
        <p:spPr>
          <a:xfrm>
            <a:off x="1003299" y="4640211"/>
            <a:ext cx="7696201" cy="1732014"/>
          </a:xfrm>
          <a:prstGeom prst="rect">
            <a:avLst/>
          </a:prstGeom>
          <a:noFill/>
        </p:spPr>
        <p:txBody>
          <a:bodyPr wrap="square" rtlCol="0">
            <a:spAutoFit/>
          </a:bodyPr>
          <a:lstStyle/>
          <a:p>
            <a:endParaRPr lang="en-US" dirty="0"/>
          </a:p>
        </p:txBody>
      </p:sp>
      <p:sp>
        <p:nvSpPr>
          <p:cNvPr id="5" name="TextBox 4"/>
          <p:cNvSpPr txBox="1"/>
          <p:nvPr/>
        </p:nvSpPr>
        <p:spPr>
          <a:xfrm>
            <a:off x="1308100" y="4521404"/>
            <a:ext cx="7614365" cy="2031325"/>
          </a:xfrm>
          <a:prstGeom prst="rect">
            <a:avLst/>
          </a:prstGeom>
          <a:noFill/>
        </p:spPr>
        <p:txBody>
          <a:bodyPr wrap="square" rtlCol="0">
            <a:spAutoFit/>
          </a:bodyPr>
          <a:lstStyle/>
          <a:p>
            <a:pPr marL="400050" indent="-400050">
              <a:buFont typeface="+mj-lt"/>
              <a:buAutoNum type="romanLcPeriod"/>
            </a:pPr>
            <a:r>
              <a:rPr lang="en-IN" sz="1800" b="1" dirty="0"/>
              <a:t>Identify Key Factors</a:t>
            </a:r>
          </a:p>
          <a:p>
            <a:pPr marL="400050" indent="-400050">
              <a:buFont typeface="+mj-lt"/>
              <a:buAutoNum type="romanLcPeriod"/>
            </a:pPr>
            <a:r>
              <a:rPr lang="en-IN" sz="1800" b="1" dirty="0"/>
              <a:t>Data Analysis</a:t>
            </a:r>
          </a:p>
          <a:p>
            <a:pPr marL="400050" indent="-400050">
              <a:buFont typeface="+mj-lt"/>
              <a:buAutoNum type="romanLcPeriod"/>
            </a:pPr>
            <a:r>
              <a:rPr lang="en-IN" sz="1800" b="1" dirty="0"/>
              <a:t>Predictive </a:t>
            </a:r>
            <a:r>
              <a:rPr lang="en-IN" sz="1800" b="1" dirty="0" err="1"/>
              <a:t>Modeling</a:t>
            </a:r>
            <a:endParaRPr lang="en-IN" sz="1800" b="1" dirty="0"/>
          </a:p>
          <a:p>
            <a:pPr marL="400050" indent="-400050">
              <a:buFont typeface="+mj-lt"/>
              <a:buAutoNum type="romanLcPeriod"/>
            </a:pPr>
            <a:r>
              <a:rPr lang="en-IN" sz="1800" b="1" dirty="0"/>
              <a:t>Intervention Strategies</a:t>
            </a:r>
          </a:p>
          <a:p>
            <a:pPr marL="400050" indent="-400050">
              <a:buFont typeface="+mj-lt"/>
              <a:buAutoNum type="romanLcPeriod"/>
            </a:pPr>
            <a:r>
              <a:rPr lang="en-IN" sz="1800" b="1" dirty="0"/>
              <a:t>Policy Recommendations</a:t>
            </a:r>
          </a:p>
          <a:p>
            <a:pPr marL="400050" indent="-400050">
              <a:buFont typeface="+mj-lt"/>
              <a:buAutoNum type="romanLcPeriod"/>
            </a:pPr>
            <a:r>
              <a:rPr lang="en-IN" sz="1800" b="1" dirty="0"/>
              <a:t>Visualization</a:t>
            </a:r>
          </a:p>
          <a:p>
            <a:pPr marL="400050" indent="-400050">
              <a:buFont typeface="+mj-lt"/>
              <a:buAutoNum type="romanLcPeriod"/>
            </a:pPr>
            <a:r>
              <a:rPr lang="en-IN" sz="1800" b="1" dirty="0"/>
              <a:t>Global Impact</a:t>
            </a:r>
            <a:endParaRPr lang="en-US" dirty="0"/>
          </a:p>
        </p:txBody>
      </p:sp>
    </p:spTree>
    <p:extLst>
      <p:ext uri="{BB962C8B-B14F-4D97-AF65-F5344CB8AC3E}">
        <p14:creationId xmlns:p14="http://schemas.microsoft.com/office/powerpoint/2010/main" val="1600197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87381" y="1495425"/>
            <a:ext cx="115919" cy="114490"/>
          </a:xfrm>
          <a:prstGeom prst="rect">
            <a:avLst/>
          </a:prstGeom>
        </p:spPr>
      </p:pic>
      <p:grpSp>
        <p:nvGrpSpPr>
          <p:cNvPr id="27" name="object 27"/>
          <p:cNvGrpSpPr/>
          <p:nvPr/>
        </p:nvGrpSpPr>
        <p:grpSpPr>
          <a:xfrm>
            <a:off x="6095" y="6591675"/>
            <a:ext cx="10686415" cy="201295"/>
            <a:chOff x="6095" y="6591675"/>
            <a:chExt cx="10686415" cy="201295"/>
          </a:xfrm>
        </p:grpSpPr>
        <p:sp>
          <p:nvSpPr>
            <p:cNvPr id="28" name="object 28"/>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29" name="object 29"/>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32" name="TextBox 31"/>
          <p:cNvSpPr txBox="1"/>
          <p:nvPr/>
        </p:nvSpPr>
        <p:spPr>
          <a:xfrm flipH="1">
            <a:off x="1003299" y="1800225"/>
            <a:ext cx="8382000" cy="4154984"/>
          </a:xfrm>
          <a:prstGeom prst="rect">
            <a:avLst/>
          </a:prstGeom>
          <a:noFill/>
        </p:spPr>
        <p:txBody>
          <a:bodyPr wrap="square" rtlCol="0">
            <a:spAutoFit/>
          </a:bodyPr>
          <a:lstStyle/>
          <a:p>
            <a:pPr algn="just"/>
            <a:r>
              <a:rPr lang="en-US" sz="2200" dirty="0">
                <a:latin typeface="+mj-lt"/>
              </a:rPr>
              <a:t>The academic performance of high school students is influenced by a complex interplay of factors, ranging from personal characteristics to environmental influences. Understanding these factors is crucial for educators, policymakers, and parents to effectively support student success. However, the relative impact of various elements such as study habits, parental education, extracurricular activities, and demographic factors on student GPA remains unclear. This project aims to analyze a dataset of 2391 high school students to identify and quantify the key determinants of academic performance. By uncovering these relationships, we seek to provide insights that can inform targeted interventions and strategies to improve overall student achievement in secondary education.</a:t>
            </a:r>
          </a:p>
        </p:txBody>
      </p:sp>
      <p:sp>
        <p:nvSpPr>
          <p:cNvPr id="33" name="TextBox 32"/>
          <p:cNvSpPr txBox="1"/>
          <p:nvPr/>
        </p:nvSpPr>
        <p:spPr>
          <a:xfrm>
            <a:off x="1003300" y="1242100"/>
            <a:ext cx="6781800" cy="584775"/>
          </a:xfrm>
          <a:prstGeom prst="rect">
            <a:avLst/>
          </a:prstGeom>
          <a:noFill/>
        </p:spPr>
        <p:txBody>
          <a:bodyPr wrap="square" rtlCol="0">
            <a:spAutoFit/>
          </a:bodyPr>
          <a:lstStyle/>
          <a:p>
            <a:r>
              <a:rPr lang="en-US" sz="3200" b="1" dirty="0">
                <a:latin typeface="+mj-lt"/>
              </a:rPr>
              <a:t>Problem Statement</a:t>
            </a:r>
          </a:p>
        </p:txBody>
      </p:sp>
      <p:sp>
        <p:nvSpPr>
          <p:cNvPr id="4" name="TextBox 3"/>
          <p:cNvSpPr txBox="1"/>
          <p:nvPr/>
        </p:nvSpPr>
        <p:spPr>
          <a:xfrm>
            <a:off x="1003299" y="4671060"/>
            <a:ext cx="7696201" cy="1732014"/>
          </a:xfrm>
          <a:prstGeom prst="rect">
            <a:avLst/>
          </a:prstGeom>
          <a:noFill/>
        </p:spPr>
        <p:txBody>
          <a:bodyPr wrap="square" rtlCol="0">
            <a:spAutoFit/>
          </a:bodyPr>
          <a:lstStyle/>
          <a:p>
            <a:endParaRPr lang="en-US" dirty="0"/>
          </a:p>
        </p:txBody>
      </p:sp>
      <p:grpSp>
        <p:nvGrpSpPr>
          <p:cNvPr id="18" name="object 2"/>
          <p:cNvGrpSpPr/>
          <p:nvPr/>
        </p:nvGrpSpPr>
        <p:grpSpPr>
          <a:xfrm>
            <a:off x="88899" y="49150"/>
            <a:ext cx="1295400" cy="379475"/>
            <a:chOff x="373665" y="1133094"/>
            <a:chExt cx="993140" cy="201930"/>
          </a:xfrm>
        </p:grpSpPr>
        <p:pic>
          <p:nvPicPr>
            <p:cNvPr id="19" name="object 3"/>
            <p:cNvPicPr/>
            <p:nvPr/>
          </p:nvPicPr>
          <p:blipFill>
            <a:blip r:embed="rId3" cstate="print"/>
            <a:stretch>
              <a:fillRect/>
            </a:stretch>
          </p:blipFill>
          <p:spPr>
            <a:xfrm>
              <a:off x="373665" y="1143762"/>
              <a:ext cx="134207" cy="186213"/>
            </a:xfrm>
            <a:prstGeom prst="rect">
              <a:avLst/>
            </a:prstGeom>
          </p:spPr>
        </p:pic>
        <p:pic>
          <p:nvPicPr>
            <p:cNvPr id="20" name="object 4"/>
            <p:cNvPicPr/>
            <p:nvPr/>
          </p:nvPicPr>
          <p:blipFill>
            <a:blip r:embed="rId4" cstate="print"/>
            <a:stretch>
              <a:fillRect/>
            </a:stretch>
          </p:blipFill>
          <p:spPr>
            <a:xfrm>
              <a:off x="535305" y="1188053"/>
              <a:ext cx="219646" cy="146494"/>
            </a:xfrm>
            <a:prstGeom prst="rect">
              <a:avLst/>
            </a:prstGeom>
          </p:spPr>
        </p:pic>
        <p:pic>
          <p:nvPicPr>
            <p:cNvPr id="21" name="object 5"/>
            <p:cNvPicPr/>
            <p:nvPr/>
          </p:nvPicPr>
          <p:blipFill>
            <a:blip r:embed="rId5" cstate="print"/>
            <a:stretch>
              <a:fillRect/>
            </a:stretch>
          </p:blipFill>
          <p:spPr>
            <a:xfrm>
              <a:off x="788574" y="1133094"/>
              <a:ext cx="123539" cy="201453"/>
            </a:xfrm>
            <a:prstGeom prst="rect">
              <a:avLst/>
            </a:prstGeom>
          </p:spPr>
        </p:pic>
        <p:pic>
          <p:nvPicPr>
            <p:cNvPr id="22" name="object 6"/>
            <p:cNvPicPr/>
            <p:nvPr/>
          </p:nvPicPr>
          <p:blipFill>
            <a:blip r:embed="rId6" cstate="print"/>
            <a:stretch>
              <a:fillRect/>
            </a:stretch>
          </p:blipFill>
          <p:spPr>
            <a:xfrm>
              <a:off x="945642" y="1133094"/>
              <a:ext cx="192214" cy="201453"/>
            </a:xfrm>
            <a:prstGeom prst="rect">
              <a:avLst/>
            </a:prstGeom>
          </p:spPr>
        </p:pic>
        <p:pic>
          <p:nvPicPr>
            <p:cNvPr id="23" name="object 7"/>
            <p:cNvPicPr/>
            <p:nvPr/>
          </p:nvPicPr>
          <p:blipFill>
            <a:blip r:embed="rId7" cstate="print"/>
            <a:stretch>
              <a:fillRect/>
            </a:stretch>
          </p:blipFill>
          <p:spPr>
            <a:xfrm>
              <a:off x="1171384" y="1188053"/>
              <a:ext cx="195167" cy="141922"/>
            </a:xfrm>
            <a:prstGeom prst="rect">
              <a:avLst/>
            </a:prstGeom>
          </p:spPr>
        </p:pic>
      </p:grpSp>
      <p:pic>
        <p:nvPicPr>
          <p:cNvPr id="25" name="object 8"/>
          <p:cNvPicPr/>
          <p:nvPr/>
        </p:nvPicPr>
        <p:blipFill>
          <a:blip r:embed="rId8" cstate="print"/>
          <a:stretch>
            <a:fillRect/>
          </a:stretch>
        </p:blipFill>
        <p:spPr>
          <a:xfrm>
            <a:off x="1536700" y="55412"/>
            <a:ext cx="1905000" cy="373213"/>
          </a:xfrm>
          <a:prstGeom prst="rect">
            <a:avLst/>
          </a:prstGeom>
        </p:spPr>
      </p:pic>
    </p:spTree>
    <p:extLst>
      <p:ext uri="{BB962C8B-B14F-4D97-AF65-F5344CB8AC3E}">
        <p14:creationId xmlns:p14="http://schemas.microsoft.com/office/powerpoint/2010/main" val="3170363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87381" y="1495425"/>
            <a:ext cx="115919" cy="114490"/>
          </a:xfrm>
          <a:prstGeom prst="rect">
            <a:avLst/>
          </a:prstGeom>
        </p:spPr>
      </p:pic>
      <p:grpSp>
        <p:nvGrpSpPr>
          <p:cNvPr id="27" name="object 27"/>
          <p:cNvGrpSpPr/>
          <p:nvPr/>
        </p:nvGrpSpPr>
        <p:grpSpPr>
          <a:xfrm>
            <a:off x="6095" y="6591675"/>
            <a:ext cx="10686415" cy="201295"/>
            <a:chOff x="6095" y="6591675"/>
            <a:chExt cx="10686415" cy="201295"/>
          </a:xfrm>
        </p:grpSpPr>
        <p:sp>
          <p:nvSpPr>
            <p:cNvPr id="28" name="object 28"/>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29" name="object 29"/>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32" name="TextBox 31"/>
          <p:cNvSpPr txBox="1"/>
          <p:nvPr/>
        </p:nvSpPr>
        <p:spPr>
          <a:xfrm flipH="1">
            <a:off x="1003299" y="1800225"/>
            <a:ext cx="8382000" cy="4401205"/>
          </a:xfrm>
          <a:prstGeom prst="rect">
            <a:avLst/>
          </a:prstGeom>
          <a:noFill/>
        </p:spPr>
        <p:txBody>
          <a:bodyPr wrap="square" rtlCol="0">
            <a:spAutoFit/>
          </a:bodyPr>
          <a:lstStyle/>
          <a:p>
            <a:pPr algn="just"/>
            <a:r>
              <a:rPr lang="en-US" sz="2000" b="1" dirty="0"/>
              <a:t>1. Educational Equity: </a:t>
            </a:r>
            <a:r>
              <a:rPr lang="en-US" sz="2000" dirty="0"/>
              <a:t>Identifying factors influencing academic performance can help address disparities and promote equal opportunities for all students.</a:t>
            </a:r>
          </a:p>
          <a:p>
            <a:pPr algn="just"/>
            <a:r>
              <a:rPr lang="en-US" sz="2000" b="1" dirty="0"/>
              <a:t>2. Resource Allocation: </a:t>
            </a:r>
            <a:r>
              <a:rPr lang="en-US" sz="2000" dirty="0"/>
              <a:t>Understanding key determinants of student success allows for more efficient and effective allocation of educational resources and support services.</a:t>
            </a:r>
          </a:p>
          <a:p>
            <a:pPr algn="just"/>
            <a:r>
              <a:rPr lang="en-US" sz="2000" b="1" dirty="0"/>
              <a:t>3. Policy Development: </a:t>
            </a:r>
            <a:r>
              <a:rPr lang="en-US" sz="2000" dirty="0"/>
              <a:t>Insights from this analysis can inform evidence-based education policies and targeted intervention programs.</a:t>
            </a:r>
          </a:p>
          <a:p>
            <a:pPr algn="just"/>
            <a:r>
              <a:rPr lang="en-US" sz="2000" b="1" dirty="0"/>
              <a:t>4. Student Well-being :</a:t>
            </a:r>
            <a:r>
              <a:rPr lang="en-US" sz="2000" dirty="0"/>
              <a:t>Recognizing the impact of various factors on academic performance can lead to more holistic approaches to student development and mental health.</a:t>
            </a:r>
          </a:p>
          <a:p>
            <a:pPr algn="just"/>
            <a:r>
              <a:rPr lang="en-US" sz="2000" b="1" dirty="0"/>
              <a:t>5. Economic Impact: </a:t>
            </a:r>
            <a:r>
              <a:rPr lang="en-US" sz="2000" dirty="0"/>
              <a:t>Improving academic outcomes can lead to a more skilled workforce, potentially boosting economic growth and innovation in the long term.</a:t>
            </a:r>
            <a:endParaRPr lang="en-US" sz="2000" dirty="0">
              <a:latin typeface="+mj-lt"/>
            </a:endParaRPr>
          </a:p>
        </p:txBody>
      </p:sp>
      <p:sp>
        <p:nvSpPr>
          <p:cNvPr id="33" name="TextBox 32"/>
          <p:cNvSpPr txBox="1"/>
          <p:nvPr/>
        </p:nvSpPr>
        <p:spPr>
          <a:xfrm>
            <a:off x="1003300" y="1242100"/>
            <a:ext cx="6781800" cy="584775"/>
          </a:xfrm>
          <a:prstGeom prst="rect">
            <a:avLst/>
          </a:prstGeom>
          <a:noFill/>
        </p:spPr>
        <p:txBody>
          <a:bodyPr wrap="square" rtlCol="0">
            <a:spAutoFit/>
          </a:bodyPr>
          <a:lstStyle/>
          <a:p>
            <a:r>
              <a:rPr lang="en-US" sz="3200" b="1" dirty="0">
                <a:latin typeface="+mj-lt"/>
              </a:rPr>
              <a:t>Significance of the Problem</a:t>
            </a:r>
          </a:p>
        </p:txBody>
      </p:sp>
      <p:grpSp>
        <p:nvGrpSpPr>
          <p:cNvPr id="18" name="object 2"/>
          <p:cNvGrpSpPr/>
          <p:nvPr/>
        </p:nvGrpSpPr>
        <p:grpSpPr>
          <a:xfrm>
            <a:off x="88899" y="49150"/>
            <a:ext cx="1295400" cy="379475"/>
            <a:chOff x="373665" y="1133094"/>
            <a:chExt cx="993140" cy="201930"/>
          </a:xfrm>
        </p:grpSpPr>
        <p:pic>
          <p:nvPicPr>
            <p:cNvPr id="19" name="object 3"/>
            <p:cNvPicPr/>
            <p:nvPr/>
          </p:nvPicPr>
          <p:blipFill>
            <a:blip r:embed="rId3" cstate="print"/>
            <a:stretch>
              <a:fillRect/>
            </a:stretch>
          </p:blipFill>
          <p:spPr>
            <a:xfrm>
              <a:off x="373665" y="1143762"/>
              <a:ext cx="134207" cy="186213"/>
            </a:xfrm>
            <a:prstGeom prst="rect">
              <a:avLst/>
            </a:prstGeom>
          </p:spPr>
        </p:pic>
        <p:pic>
          <p:nvPicPr>
            <p:cNvPr id="20" name="object 4"/>
            <p:cNvPicPr/>
            <p:nvPr/>
          </p:nvPicPr>
          <p:blipFill>
            <a:blip r:embed="rId4" cstate="print"/>
            <a:stretch>
              <a:fillRect/>
            </a:stretch>
          </p:blipFill>
          <p:spPr>
            <a:xfrm>
              <a:off x="535305" y="1188053"/>
              <a:ext cx="219646" cy="146494"/>
            </a:xfrm>
            <a:prstGeom prst="rect">
              <a:avLst/>
            </a:prstGeom>
          </p:spPr>
        </p:pic>
        <p:pic>
          <p:nvPicPr>
            <p:cNvPr id="21" name="object 5"/>
            <p:cNvPicPr/>
            <p:nvPr/>
          </p:nvPicPr>
          <p:blipFill>
            <a:blip r:embed="rId5" cstate="print"/>
            <a:stretch>
              <a:fillRect/>
            </a:stretch>
          </p:blipFill>
          <p:spPr>
            <a:xfrm>
              <a:off x="788574" y="1133094"/>
              <a:ext cx="123539" cy="201453"/>
            </a:xfrm>
            <a:prstGeom prst="rect">
              <a:avLst/>
            </a:prstGeom>
          </p:spPr>
        </p:pic>
        <p:pic>
          <p:nvPicPr>
            <p:cNvPr id="22" name="object 6"/>
            <p:cNvPicPr/>
            <p:nvPr/>
          </p:nvPicPr>
          <p:blipFill>
            <a:blip r:embed="rId6" cstate="print"/>
            <a:stretch>
              <a:fillRect/>
            </a:stretch>
          </p:blipFill>
          <p:spPr>
            <a:xfrm>
              <a:off x="945642" y="1133094"/>
              <a:ext cx="192214" cy="201453"/>
            </a:xfrm>
            <a:prstGeom prst="rect">
              <a:avLst/>
            </a:prstGeom>
          </p:spPr>
        </p:pic>
        <p:pic>
          <p:nvPicPr>
            <p:cNvPr id="23" name="object 7"/>
            <p:cNvPicPr/>
            <p:nvPr/>
          </p:nvPicPr>
          <p:blipFill>
            <a:blip r:embed="rId7" cstate="print"/>
            <a:stretch>
              <a:fillRect/>
            </a:stretch>
          </p:blipFill>
          <p:spPr>
            <a:xfrm>
              <a:off x="1171384" y="1188053"/>
              <a:ext cx="195167" cy="141922"/>
            </a:xfrm>
            <a:prstGeom prst="rect">
              <a:avLst/>
            </a:prstGeom>
          </p:spPr>
        </p:pic>
      </p:grpSp>
      <p:pic>
        <p:nvPicPr>
          <p:cNvPr id="25" name="object 8"/>
          <p:cNvPicPr/>
          <p:nvPr/>
        </p:nvPicPr>
        <p:blipFill>
          <a:blip r:embed="rId8" cstate="print"/>
          <a:stretch>
            <a:fillRect/>
          </a:stretch>
        </p:blipFill>
        <p:spPr>
          <a:xfrm>
            <a:off x="1536700" y="55412"/>
            <a:ext cx="1905000" cy="373213"/>
          </a:xfrm>
          <a:prstGeom prst="rect">
            <a:avLst/>
          </a:prstGeom>
        </p:spPr>
      </p:pic>
    </p:spTree>
    <p:extLst>
      <p:ext uri="{BB962C8B-B14F-4D97-AF65-F5344CB8AC3E}">
        <p14:creationId xmlns:p14="http://schemas.microsoft.com/office/powerpoint/2010/main" val="2128123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87381" y="1495425"/>
            <a:ext cx="115919" cy="114490"/>
          </a:xfrm>
          <a:prstGeom prst="rect">
            <a:avLst/>
          </a:prstGeom>
        </p:spPr>
      </p:pic>
      <p:grpSp>
        <p:nvGrpSpPr>
          <p:cNvPr id="27" name="object 27"/>
          <p:cNvGrpSpPr/>
          <p:nvPr/>
        </p:nvGrpSpPr>
        <p:grpSpPr>
          <a:xfrm>
            <a:off x="6095" y="6591675"/>
            <a:ext cx="10686415" cy="201295"/>
            <a:chOff x="6095" y="6591675"/>
            <a:chExt cx="10686415" cy="201295"/>
          </a:xfrm>
        </p:grpSpPr>
        <p:sp>
          <p:nvSpPr>
            <p:cNvPr id="28" name="object 28"/>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29" name="object 29"/>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32" name="TextBox 31"/>
          <p:cNvSpPr txBox="1"/>
          <p:nvPr/>
        </p:nvSpPr>
        <p:spPr>
          <a:xfrm flipH="1">
            <a:off x="1003300" y="1854758"/>
            <a:ext cx="8382000" cy="4278094"/>
          </a:xfrm>
          <a:prstGeom prst="rect">
            <a:avLst/>
          </a:prstGeom>
          <a:noFill/>
        </p:spPr>
        <p:txBody>
          <a:bodyPr wrap="square" rtlCol="0">
            <a:spAutoFit/>
          </a:bodyPr>
          <a:lstStyle/>
          <a:p>
            <a:pPr algn="just"/>
            <a:r>
              <a:rPr lang="en-US" sz="3200" b="1" dirty="0"/>
              <a:t>SDG 4: Quality Education</a:t>
            </a:r>
          </a:p>
          <a:p>
            <a:pPr algn="just"/>
            <a:endParaRPr lang="en-US" sz="2000" dirty="0"/>
          </a:p>
          <a:p>
            <a:pPr algn="just"/>
            <a:r>
              <a:rPr lang="en-US" sz="2000" b="1" dirty="0"/>
              <a:t>Overview:</a:t>
            </a:r>
            <a:r>
              <a:rPr lang="en-US" sz="2000" dirty="0"/>
              <a:t> SDG 4 aims to ensure inclusive and equitable quality education and promote lifelong learning opportunities for all. It recognizes that education is essential for improving people's lives and sustainable development. Achieving this goal involves providing quality education at all levels, increasing access to education, and addressing disparities in educational opportunities.</a:t>
            </a:r>
          </a:p>
          <a:p>
            <a:pPr algn="just"/>
            <a:endParaRPr lang="en-US" sz="2000" dirty="0"/>
          </a:p>
          <a:p>
            <a:pPr algn="just"/>
            <a:r>
              <a:rPr lang="en-US" sz="2000" dirty="0"/>
              <a:t>Our project focuses on analyzing and identifying key factors that influence student academic performance, particularly looking at Extracurricular activities ,Educational status , parental support, region and culture.</a:t>
            </a:r>
          </a:p>
        </p:txBody>
      </p:sp>
      <p:sp>
        <p:nvSpPr>
          <p:cNvPr id="33" name="TextBox 32"/>
          <p:cNvSpPr txBox="1"/>
          <p:nvPr/>
        </p:nvSpPr>
        <p:spPr>
          <a:xfrm>
            <a:off x="1003300" y="1242100"/>
            <a:ext cx="6781800" cy="584775"/>
          </a:xfrm>
          <a:prstGeom prst="rect">
            <a:avLst/>
          </a:prstGeom>
          <a:noFill/>
        </p:spPr>
        <p:txBody>
          <a:bodyPr wrap="square" rtlCol="0">
            <a:spAutoFit/>
          </a:bodyPr>
          <a:lstStyle/>
          <a:p>
            <a:r>
              <a:rPr lang="en-US" sz="3200" b="1" dirty="0">
                <a:latin typeface="+mj-lt"/>
              </a:rPr>
              <a:t>Relevant SDGs</a:t>
            </a:r>
          </a:p>
        </p:txBody>
      </p:sp>
      <p:grpSp>
        <p:nvGrpSpPr>
          <p:cNvPr id="18" name="object 2"/>
          <p:cNvGrpSpPr/>
          <p:nvPr/>
        </p:nvGrpSpPr>
        <p:grpSpPr>
          <a:xfrm>
            <a:off x="88899" y="49150"/>
            <a:ext cx="1295400" cy="379475"/>
            <a:chOff x="373665" y="1133094"/>
            <a:chExt cx="993140" cy="201930"/>
          </a:xfrm>
        </p:grpSpPr>
        <p:pic>
          <p:nvPicPr>
            <p:cNvPr id="19" name="object 3"/>
            <p:cNvPicPr/>
            <p:nvPr/>
          </p:nvPicPr>
          <p:blipFill>
            <a:blip r:embed="rId3" cstate="print"/>
            <a:stretch>
              <a:fillRect/>
            </a:stretch>
          </p:blipFill>
          <p:spPr>
            <a:xfrm>
              <a:off x="373665" y="1143762"/>
              <a:ext cx="134207" cy="186213"/>
            </a:xfrm>
            <a:prstGeom prst="rect">
              <a:avLst/>
            </a:prstGeom>
          </p:spPr>
        </p:pic>
        <p:pic>
          <p:nvPicPr>
            <p:cNvPr id="20" name="object 4"/>
            <p:cNvPicPr/>
            <p:nvPr/>
          </p:nvPicPr>
          <p:blipFill>
            <a:blip r:embed="rId4" cstate="print"/>
            <a:stretch>
              <a:fillRect/>
            </a:stretch>
          </p:blipFill>
          <p:spPr>
            <a:xfrm>
              <a:off x="535305" y="1188053"/>
              <a:ext cx="219646" cy="146494"/>
            </a:xfrm>
            <a:prstGeom prst="rect">
              <a:avLst/>
            </a:prstGeom>
          </p:spPr>
        </p:pic>
        <p:pic>
          <p:nvPicPr>
            <p:cNvPr id="21" name="object 5"/>
            <p:cNvPicPr/>
            <p:nvPr/>
          </p:nvPicPr>
          <p:blipFill>
            <a:blip r:embed="rId5" cstate="print"/>
            <a:stretch>
              <a:fillRect/>
            </a:stretch>
          </p:blipFill>
          <p:spPr>
            <a:xfrm>
              <a:off x="788574" y="1133094"/>
              <a:ext cx="123539" cy="201453"/>
            </a:xfrm>
            <a:prstGeom prst="rect">
              <a:avLst/>
            </a:prstGeom>
          </p:spPr>
        </p:pic>
        <p:pic>
          <p:nvPicPr>
            <p:cNvPr id="22" name="object 6"/>
            <p:cNvPicPr/>
            <p:nvPr/>
          </p:nvPicPr>
          <p:blipFill>
            <a:blip r:embed="rId6" cstate="print"/>
            <a:stretch>
              <a:fillRect/>
            </a:stretch>
          </p:blipFill>
          <p:spPr>
            <a:xfrm>
              <a:off x="945642" y="1133094"/>
              <a:ext cx="192214" cy="201453"/>
            </a:xfrm>
            <a:prstGeom prst="rect">
              <a:avLst/>
            </a:prstGeom>
          </p:spPr>
        </p:pic>
        <p:pic>
          <p:nvPicPr>
            <p:cNvPr id="23" name="object 7"/>
            <p:cNvPicPr/>
            <p:nvPr/>
          </p:nvPicPr>
          <p:blipFill>
            <a:blip r:embed="rId7" cstate="print"/>
            <a:stretch>
              <a:fillRect/>
            </a:stretch>
          </p:blipFill>
          <p:spPr>
            <a:xfrm>
              <a:off x="1171384" y="1188053"/>
              <a:ext cx="195167" cy="141922"/>
            </a:xfrm>
            <a:prstGeom prst="rect">
              <a:avLst/>
            </a:prstGeom>
          </p:spPr>
        </p:pic>
      </p:grpSp>
      <p:pic>
        <p:nvPicPr>
          <p:cNvPr id="25" name="object 8"/>
          <p:cNvPicPr/>
          <p:nvPr/>
        </p:nvPicPr>
        <p:blipFill>
          <a:blip r:embed="rId8" cstate="print"/>
          <a:stretch>
            <a:fillRect/>
          </a:stretch>
        </p:blipFill>
        <p:spPr>
          <a:xfrm>
            <a:off x="1536700" y="55412"/>
            <a:ext cx="1905000" cy="373213"/>
          </a:xfrm>
          <a:prstGeom prst="rect">
            <a:avLst/>
          </a:prstGeom>
        </p:spPr>
      </p:pic>
    </p:spTree>
    <p:extLst>
      <p:ext uri="{BB962C8B-B14F-4D97-AF65-F5344CB8AC3E}">
        <p14:creationId xmlns:p14="http://schemas.microsoft.com/office/powerpoint/2010/main" val="166384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87381" y="1495425"/>
            <a:ext cx="115919" cy="114490"/>
          </a:xfrm>
          <a:prstGeom prst="rect">
            <a:avLst/>
          </a:prstGeom>
        </p:spPr>
      </p:pic>
      <p:grpSp>
        <p:nvGrpSpPr>
          <p:cNvPr id="27" name="object 27"/>
          <p:cNvGrpSpPr/>
          <p:nvPr/>
        </p:nvGrpSpPr>
        <p:grpSpPr>
          <a:xfrm>
            <a:off x="6095" y="6591675"/>
            <a:ext cx="10686415" cy="201295"/>
            <a:chOff x="6095" y="6591675"/>
            <a:chExt cx="10686415" cy="201295"/>
          </a:xfrm>
        </p:grpSpPr>
        <p:sp>
          <p:nvSpPr>
            <p:cNvPr id="28" name="object 28"/>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29" name="object 29"/>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32" name="TextBox 31"/>
          <p:cNvSpPr txBox="1"/>
          <p:nvPr/>
        </p:nvSpPr>
        <p:spPr>
          <a:xfrm flipH="1">
            <a:off x="1003300" y="1854758"/>
            <a:ext cx="8382000" cy="3293209"/>
          </a:xfrm>
          <a:prstGeom prst="rect">
            <a:avLst/>
          </a:prstGeom>
          <a:noFill/>
        </p:spPr>
        <p:txBody>
          <a:bodyPr wrap="square" rtlCol="0">
            <a:spAutoFit/>
          </a:bodyPr>
          <a:lstStyle/>
          <a:p>
            <a:pPr algn="just"/>
            <a:r>
              <a:rPr lang="en-US" sz="2800" b="1" dirty="0" err="1"/>
              <a:t>Kaggle</a:t>
            </a:r>
            <a:endParaRPr lang="en-US" sz="2800" b="1" dirty="0"/>
          </a:p>
          <a:p>
            <a:pPr algn="just"/>
            <a:endParaRPr lang="en-US" sz="2000" b="1" dirty="0"/>
          </a:p>
          <a:p>
            <a:pPr algn="just"/>
            <a:r>
              <a:rPr lang="en-US" sz="2000" dirty="0"/>
              <a:t>For this project, our sole source of data is </a:t>
            </a:r>
            <a:r>
              <a:rPr lang="en-US" sz="2000" dirty="0" err="1"/>
              <a:t>Kaggle</a:t>
            </a:r>
            <a:r>
              <a:rPr lang="en-US" sz="2000" dirty="0"/>
              <a:t>. </a:t>
            </a:r>
            <a:r>
              <a:rPr lang="en-US" sz="2000" dirty="0" err="1"/>
              <a:t>Kaggle</a:t>
            </a:r>
            <a:r>
              <a:rPr lang="en-US" sz="2000" dirty="0"/>
              <a:t> provides a comprehensive and diverse set of educational datasets, which we leveraged to analyze the key factors influencing student academic performance. By using </a:t>
            </a:r>
            <a:r>
              <a:rPr lang="en-US" sz="2000" dirty="0" err="1"/>
              <a:t>Kaggle's</a:t>
            </a:r>
            <a:r>
              <a:rPr lang="en-US" sz="2000" dirty="0"/>
              <a:t> datasets, we ensured access to high-quality, structured data that allowed us to develop predictive models and generate actionable insights. This focused approach facilitated a robust analysis aligned with our project objectives and SDG 4: Quality Education.</a:t>
            </a:r>
            <a:endParaRPr lang="en-US" sz="1400" dirty="0"/>
          </a:p>
        </p:txBody>
      </p:sp>
      <p:sp>
        <p:nvSpPr>
          <p:cNvPr id="33" name="TextBox 32"/>
          <p:cNvSpPr txBox="1"/>
          <p:nvPr/>
        </p:nvSpPr>
        <p:spPr>
          <a:xfrm>
            <a:off x="1003300" y="1242100"/>
            <a:ext cx="6781800" cy="584775"/>
          </a:xfrm>
          <a:prstGeom prst="rect">
            <a:avLst/>
          </a:prstGeom>
          <a:noFill/>
        </p:spPr>
        <p:txBody>
          <a:bodyPr wrap="square" rtlCol="0">
            <a:spAutoFit/>
          </a:bodyPr>
          <a:lstStyle/>
          <a:p>
            <a:r>
              <a:rPr lang="en-US" sz="3200" b="1" dirty="0">
                <a:latin typeface="+mj-lt"/>
              </a:rPr>
              <a:t>Sources Of Data</a:t>
            </a:r>
          </a:p>
        </p:txBody>
      </p:sp>
      <p:grpSp>
        <p:nvGrpSpPr>
          <p:cNvPr id="15" name="object 2"/>
          <p:cNvGrpSpPr/>
          <p:nvPr/>
        </p:nvGrpSpPr>
        <p:grpSpPr>
          <a:xfrm>
            <a:off x="72377" y="69198"/>
            <a:ext cx="716485" cy="359427"/>
            <a:chOff x="239363" y="1119377"/>
            <a:chExt cx="541655" cy="191135"/>
          </a:xfrm>
        </p:grpSpPr>
        <p:pic>
          <p:nvPicPr>
            <p:cNvPr id="16" name="object 3"/>
            <p:cNvPicPr/>
            <p:nvPr/>
          </p:nvPicPr>
          <p:blipFill>
            <a:blip r:embed="rId3" cstate="print"/>
            <a:stretch>
              <a:fillRect/>
            </a:stretch>
          </p:blipFill>
          <p:spPr>
            <a:xfrm>
              <a:off x="239363" y="1119377"/>
              <a:ext cx="144970" cy="186213"/>
            </a:xfrm>
            <a:prstGeom prst="rect">
              <a:avLst/>
            </a:prstGeom>
          </p:spPr>
        </p:pic>
        <p:pic>
          <p:nvPicPr>
            <p:cNvPr id="17" name="object 4"/>
            <p:cNvPicPr/>
            <p:nvPr/>
          </p:nvPicPr>
          <p:blipFill>
            <a:blip r:embed="rId4" cstate="print"/>
            <a:stretch>
              <a:fillRect/>
            </a:stretch>
          </p:blipFill>
          <p:spPr>
            <a:xfrm>
              <a:off x="408717" y="1128522"/>
              <a:ext cx="222694" cy="181641"/>
            </a:xfrm>
            <a:prstGeom prst="rect">
              <a:avLst/>
            </a:prstGeom>
          </p:spPr>
        </p:pic>
        <p:pic>
          <p:nvPicPr>
            <p:cNvPr id="24" name="object 5"/>
            <p:cNvPicPr/>
            <p:nvPr/>
          </p:nvPicPr>
          <p:blipFill>
            <a:blip r:embed="rId5" cstate="print"/>
            <a:stretch>
              <a:fillRect/>
            </a:stretch>
          </p:blipFill>
          <p:spPr>
            <a:xfrm>
              <a:off x="652748" y="1163669"/>
              <a:ext cx="128206" cy="146494"/>
            </a:xfrm>
            <a:prstGeom prst="rect">
              <a:avLst/>
            </a:prstGeom>
          </p:spPr>
        </p:pic>
      </p:grpSp>
      <p:pic>
        <p:nvPicPr>
          <p:cNvPr id="26" name="object 6"/>
          <p:cNvPicPr/>
          <p:nvPr/>
        </p:nvPicPr>
        <p:blipFill>
          <a:blip r:embed="rId6" cstate="print"/>
          <a:stretch>
            <a:fillRect/>
          </a:stretch>
        </p:blipFill>
        <p:spPr>
          <a:xfrm>
            <a:off x="874142" y="86395"/>
            <a:ext cx="1348358" cy="341881"/>
          </a:xfrm>
          <a:prstGeom prst="rect">
            <a:avLst/>
          </a:prstGeom>
        </p:spPr>
      </p:pic>
    </p:spTree>
    <p:extLst>
      <p:ext uri="{BB962C8B-B14F-4D97-AF65-F5344CB8AC3E}">
        <p14:creationId xmlns:p14="http://schemas.microsoft.com/office/powerpoint/2010/main" val="3684841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87381" y="1495425"/>
            <a:ext cx="115919" cy="114490"/>
          </a:xfrm>
          <a:prstGeom prst="rect">
            <a:avLst/>
          </a:prstGeom>
        </p:spPr>
      </p:pic>
      <p:grpSp>
        <p:nvGrpSpPr>
          <p:cNvPr id="27" name="object 27"/>
          <p:cNvGrpSpPr/>
          <p:nvPr/>
        </p:nvGrpSpPr>
        <p:grpSpPr>
          <a:xfrm>
            <a:off x="6095" y="6591675"/>
            <a:ext cx="10686415" cy="201295"/>
            <a:chOff x="6095" y="6591675"/>
            <a:chExt cx="10686415" cy="201295"/>
          </a:xfrm>
        </p:grpSpPr>
        <p:sp>
          <p:nvSpPr>
            <p:cNvPr id="28" name="object 28"/>
            <p:cNvSpPr/>
            <p:nvPr/>
          </p:nvSpPr>
          <p:spPr>
            <a:xfrm>
              <a:off x="6095" y="6597396"/>
              <a:ext cx="10686415" cy="195580"/>
            </a:xfrm>
            <a:custGeom>
              <a:avLst/>
              <a:gdLst/>
              <a:ahLst/>
              <a:cxnLst/>
              <a:rect l="l" t="t" r="r" b="b"/>
              <a:pathLst>
                <a:path w="10686415" h="195579">
                  <a:moveTo>
                    <a:pt x="10686288" y="195071"/>
                  </a:moveTo>
                  <a:lnTo>
                    <a:pt x="0" y="195071"/>
                  </a:lnTo>
                  <a:lnTo>
                    <a:pt x="0" y="0"/>
                  </a:lnTo>
                  <a:lnTo>
                    <a:pt x="10686288" y="0"/>
                  </a:lnTo>
                  <a:lnTo>
                    <a:pt x="10686288" y="195071"/>
                  </a:lnTo>
                  <a:close/>
                </a:path>
              </a:pathLst>
            </a:custGeom>
            <a:solidFill>
              <a:srgbClr val="051626"/>
            </a:solidFill>
          </p:spPr>
          <p:txBody>
            <a:bodyPr wrap="square" lIns="0" tIns="0" rIns="0" bIns="0" rtlCol="0"/>
            <a:lstStyle/>
            <a:p>
              <a:endParaRPr/>
            </a:p>
          </p:txBody>
        </p:sp>
        <p:sp>
          <p:nvSpPr>
            <p:cNvPr id="29" name="object 29"/>
            <p:cNvSpPr/>
            <p:nvPr/>
          </p:nvSpPr>
          <p:spPr>
            <a:xfrm>
              <a:off x="6096" y="6591675"/>
              <a:ext cx="10686415" cy="12700"/>
            </a:xfrm>
            <a:custGeom>
              <a:avLst/>
              <a:gdLst/>
              <a:ahLst/>
              <a:cxnLst/>
              <a:rect l="l" t="t" r="r" b="b"/>
              <a:pathLst>
                <a:path w="10686415" h="12700">
                  <a:moveTo>
                    <a:pt x="0" y="0"/>
                  </a:moveTo>
                  <a:lnTo>
                    <a:pt x="10686288" y="0"/>
                  </a:lnTo>
                  <a:lnTo>
                    <a:pt x="10686288" y="12201"/>
                  </a:lnTo>
                  <a:lnTo>
                    <a:pt x="0" y="12201"/>
                  </a:lnTo>
                  <a:lnTo>
                    <a:pt x="0" y="0"/>
                  </a:lnTo>
                  <a:close/>
                </a:path>
              </a:pathLst>
            </a:custGeom>
            <a:solidFill>
              <a:srgbClr val="051626"/>
            </a:solidFill>
          </p:spPr>
          <p:txBody>
            <a:bodyPr wrap="square" lIns="0" tIns="0" rIns="0" bIns="0" rtlCol="0"/>
            <a:lstStyle/>
            <a:p>
              <a:endParaRPr/>
            </a:p>
          </p:txBody>
        </p:sp>
      </p:grpSp>
      <p:sp>
        <p:nvSpPr>
          <p:cNvPr id="32" name="TextBox 31"/>
          <p:cNvSpPr txBox="1"/>
          <p:nvPr/>
        </p:nvSpPr>
        <p:spPr>
          <a:xfrm flipH="1">
            <a:off x="1079500" y="1826876"/>
            <a:ext cx="8382000" cy="4001095"/>
          </a:xfrm>
          <a:prstGeom prst="rect">
            <a:avLst/>
          </a:prstGeom>
          <a:noFill/>
        </p:spPr>
        <p:txBody>
          <a:bodyPr wrap="square" rtlCol="0">
            <a:spAutoFit/>
          </a:bodyPr>
          <a:lstStyle/>
          <a:p>
            <a:r>
              <a:rPr lang="en-US" b="1" dirty="0"/>
              <a:t>Student ID</a:t>
            </a:r>
            <a:endParaRPr lang="en-US" dirty="0"/>
          </a:p>
          <a:p>
            <a:r>
              <a:rPr lang="en-US" sz="1400" b="1" dirty="0"/>
              <a:t>    </a:t>
            </a:r>
            <a:r>
              <a:rPr lang="en-US" sz="1400" b="1" dirty="0" err="1"/>
              <a:t>StudentID</a:t>
            </a:r>
            <a:r>
              <a:rPr lang="en-US" sz="1400" dirty="0"/>
              <a:t>: A unique identifier for each student (1001 to 3392).</a:t>
            </a:r>
          </a:p>
          <a:p>
            <a:pPr algn="just"/>
            <a:endParaRPr lang="en-US" sz="1400" dirty="0"/>
          </a:p>
          <a:p>
            <a:r>
              <a:rPr lang="en-US" b="1" dirty="0"/>
              <a:t>Demographic Details</a:t>
            </a:r>
            <a:endParaRPr lang="en-US" dirty="0"/>
          </a:p>
          <a:p>
            <a:r>
              <a:rPr lang="en-US" sz="1400" b="1" dirty="0"/>
              <a:t>    Age</a:t>
            </a:r>
            <a:r>
              <a:rPr lang="en-US" sz="1400" dirty="0"/>
              <a:t>: Students' ages, ranging from 15 to 18 years.</a:t>
            </a:r>
          </a:p>
          <a:p>
            <a:r>
              <a:rPr lang="en-US" sz="1400" b="1" dirty="0"/>
              <a:t>    Gender</a:t>
            </a:r>
            <a:r>
              <a:rPr lang="en-US" sz="1400" dirty="0"/>
              <a:t>: Gender of the students (0 = Male, 1 = Female).</a:t>
            </a:r>
          </a:p>
          <a:p>
            <a:r>
              <a:rPr lang="en-US" sz="1400" b="1" dirty="0"/>
              <a:t>    Ethnicity</a:t>
            </a:r>
            <a:r>
              <a:rPr lang="en-US" sz="1400" dirty="0"/>
              <a:t>: The ethnicity of the students,</a:t>
            </a:r>
          </a:p>
          <a:p>
            <a:r>
              <a:rPr lang="en-US" sz="1400" b="1" dirty="0"/>
              <a:t>    </a:t>
            </a:r>
            <a:r>
              <a:rPr lang="en-US" sz="1400" b="1" dirty="0" err="1"/>
              <a:t>ParentalEducation</a:t>
            </a:r>
            <a:r>
              <a:rPr lang="en-US" sz="1400" dirty="0"/>
              <a:t>: Education level of the parents.</a:t>
            </a:r>
          </a:p>
          <a:p>
            <a:endParaRPr lang="en-US" sz="1400" dirty="0"/>
          </a:p>
          <a:p>
            <a:r>
              <a:rPr lang="en-US" b="1" dirty="0"/>
              <a:t>Study Habits</a:t>
            </a:r>
            <a:endParaRPr lang="en-US" dirty="0"/>
          </a:p>
          <a:p>
            <a:r>
              <a:rPr lang="en-US" sz="1400" b="1" dirty="0"/>
              <a:t>    </a:t>
            </a:r>
            <a:r>
              <a:rPr lang="en-US" sz="1400" b="1" dirty="0" err="1"/>
              <a:t>StudyTimeWeekly</a:t>
            </a:r>
            <a:r>
              <a:rPr lang="en-US" sz="1400" dirty="0"/>
              <a:t>: Weekly study time (0 to 20 hours).</a:t>
            </a:r>
          </a:p>
          <a:p>
            <a:r>
              <a:rPr lang="en-US" sz="1400" b="1" dirty="0"/>
              <a:t>    Absences</a:t>
            </a:r>
            <a:r>
              <a:rPr lang="en-US" sz="1400" dirty="0"/>
              <a:t>: Number of absences during the school year (0 to 30).</a:t>
            </a:r>
          </a:p>
          <a:p>
            <a:r>
              <a:rPr lang="en-US" sz="1400" b="1" dirty="0"/>
              <a:t>    Tutoring</a:t>
            </a:r>
            <a:r>
              <a:rPr lang="en-US" sz="1400" dirty="0"/>
              <a:t>: Tutoring status (0 = No, 1 = Yes).</a:t>
            </a:r>
          </a:p>
          <a:p>
            <a:endParaRPr lang="en-US" sz="1400" dirty="0"/>
          </a:p>
          <a:p>
            <a:r>
              <a:rPr lang="en-US" b="1" dirty="0"/>
              <a:t>Parental Involvement</a:t>
            </a:r>
            <a:endParaRPr lang="en-US" dirty="0"/>
          </a:p>
          <a:p>
            <a:r>
              <a:rPr lang="en-US" sz="1400" b="1" dirty="0"/>
              <a:t>    </a:t>
            </a:r>
            <a:r>
              <a:rPr lang="en-US" sz="1400" b="1" dirty="0" err="1"/>
              <a:t>ParentalSupport</a:t>
            </a:r>
            <a:r>
              <a:rPr lang="en-US" sz="1400" dirty="0"/>
              <a:t>: Level of parental support.</a:t>
            </a:r>
          </a:p>
          <a:p>
            <a:endParaRPr lang="en-US" sz="1400" dirty="0"/>
          </a:p>
        </p:txBody>
      </p:sp>
      <p:sp>
        <p:nvSpPr>
          <p:cNvPr id="33" name="TextBox 32"/>
          <p:cNvSpPr txBox="1"/>
          <p:nvPr/>
        </p:nvSpPr>
        <p:spPr>
          <a:xfrm>
            <a:off x="927100" y="1242100"/>
            <a:ext cx="6781800" cy="584775"/>
          </a:xfrm>
          <a:prstGeom prst="rect">
            <a:avLst/>
          </a:prstGeom>
          <a:noFill/>
        </p:spPr>
        <p:txBody>
          <a:bodyPr wrap="square" rtlCol="0">
            <a:spAutoFit/>
          </a:bodyPr>
          <a:lstStyle/>
          <a:p>
            <a:r>
              <a:rPr lang="en-US" sz="3200" b="1" dirty="0">
                <a:latin typeface="+mj-lt"/>
              </a:rPr>
              <a:t>Data description</a:t>
            </a:r>
          </a:p>
        </p:txBody>
      </p:sp>
      <p:grpSp>
        <p:nvGrpSpPr>
          <p:cNvPr id="15" name="object 2"/>
          <p:cNvGrpSpPr/>
          <p:nvPr/>
        </p:nvGrpSpPr>
        <p:grpSpPr>
          <a:xfrm>
            <a:off x="72377" y="69198"/>
            <a:ext cx="716485" cy="359427"/>
            <a:chOff x="239363" y="1119377"/>
            <a:chExt cx="541655" cy="191135"/>
          </a:xfrm>
        </p:grpSpPr>
        <p:pic>
          <p:nvPicPr>
            <p:cNvPr id="16" name="object 3"/>
            <p:cNvPicPr/>
            <p:nvPr/>
          </p:nvPicPr>
          <p:blipFill>
            <a:blip r:embed="rId3" cstate="print"/>
            <a:stretch>
              <a:fillRect/>
            </a:stretch>
          </p:blipFill>
          <p:spPr>
            <a:xfrm>
              <a:off x="239363" y="1119377"/>
              <a:ext cx="144970" cy="186213"/>
            </a:xfrm>
            <a:prstGeom prst="rect">
              <a:avLst/>
            </a:prstGeom>
          </p:spPr>
        </p:pic>
        <p:pic>
          <p:nvPicPr>
            <p:cNvPr id="17" name="object 4"/>
            <p:cNvPicPr/>
            <p:nvPr/>
          </p:nvPicPr>
          <p:blipFill>
            <a:blip r:embed="rId4" cstate="print"/>
            <a:stretch>
              <a:fillRect/>
            </a:stretch>
          </p:blipFill>
          <p:spPr>
            <a:xfrm>
              <a:off x="408717" y="1128522"/>
              <a:ext cx="222694" cy="181641"/>
            </a:xfrm>
            <a:prstGeom prst="rect">
              <a:avLst/>
            </a:prstGeom>
          </p:spPr>
        </p:pic>
        <p:pic>
          <p:nvPicPr>
            <p:cNvPr id="24" name="object 5"/>
            <p:cNvPicPr/>
            <p:nvPr/>
          </p:nvPicPr>
          <p:blipFill>
            <a:blip r:embed="rId5" cstate="print"/>
            <a:stretch>
              <a:fillRect/>
            </a:stretch>
          </p:blipFill>
          <p:spPr>
            <a:xfrm>
              <a:off x="652748" y="1163669"/>
              <a:ext cx="128206" cy="146494"/>
            </a:xfrm>
            <a:prstGeom prst="rect">
              <a:avLst/>
            </a:prstGeom>
          </p:spPr>
        </p:pic>
      </p:grpSp>
      <p:pic>
        <p:nvPicPr>
          <p:cNvPr id="26" name="object 6"/>
          <p:cNvPicPr/>
          <p:nvPr/>
        </p:nvPicPr>
        <p:blipFill>
          <a:blip r:embed="rId6" cstate="print"/>
          <a:stretch>
            <a:fillRect/>
          </a:stretch>
        </p:blipFill>
        <p:spPr>
          <a:xfrm>
            <a:off x="874142" y="86395"/>
            <a:ext cx="1348358" cy="341881"/>
          </a:xfrm>
          <a:prstGeom prst="rect">
            <a:avLst/>
          </a:prstGeom>
        </p:spPr>
      </p:pic>
    </p:spTree>
    <p:extLst>
      <p:ext uri="{BB962C8B-B14F-4D97-AF65-F5344CB8AC3E}">
        <p14:creationId xmlns:p14="http://schemas.microsoft.com/office/powerpoint/2010/main" val="3819719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TotalTime>
  <Words>2039</Words>
  <Application>Microsoft Office PowerPoint</Application>
  <PresentationFormat>Custom</PresentationFormat>
  <Paragraphs>214</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chrome-extension___mhjfbmdgcfjbbpaeojofohoefgiehjai_edge_pdf_index.html</dc:title>
  <cp:lastModifiedBy>Isha Khurana</cp:lastModifiedBy>
  <cp:revision>57</cp:revision>
  <dcterms:created xsi:type="dcterms:W3CDTF">2024-07-31T13:54:16Z</dcterms:created>
  <dcterms:modified xsi:type="dcterms:W3CDTF">2024-08-02T10:04:20Z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2024-07-28T00:00:00Z</vt:filetime>
  </property>
  <property fmtid="{D5CDD505-2E9C-101B-9397-08002B2CF9AE}" pid="3" name="LastSaved">
    <vt:filetime>2024-07-31T00:00:00Z</vt:filetime>
  </property>
  <property fmtid="{D5CDD505-2E9C-101B-9397-08002B2CF9AE}" pid="4" name="Producer">
    <vt:lpwstr>Microsoft: Print To PDF</vt:lpwstr>
  </property>
</Properties>
</file>