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7" roundtripDataSignature="AMtx7mhoOGiaz3bsYe1dNq2cnOBGY2Ah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9D58EF-EE77-4A81-8C87-974E09B66FCE}">
  <a:tblStyle styleId="{B29D58EF-EE77-4A81-8C87-974E09B66FC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43" Type="http://schemas.openxmlformats.org/officeDocument/2006/relationships/slide" Target="slides/slide37.xml"/><Relationship Id="rId87" Type="http://customschemas.google.com/relationships/presentationmetadata" Target="meta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central themes of operating system design are all concerned with the management of processes and threads:</a:t>
            </a:r>
            <a:endParaRPr/>
          </a:p>
          <a:p>
            <a:pPr indent="0" lvl="1" marL="0" rtl="0" algn="l">
              <a:spcBef>
                <a:spcPts val="0"/>
              </a:spcBef>
              <a:spcAft>
                <a:spcPts val="0"/>
              </a:spcAft>
              <a:buSzPts val="1800"/>
              <a:buNone/>
            </a:pPr>
            <a:r>
              <a:rPr lang="en-US"/>
              <a:t>• Multiprogramming: </a:t>
            </a:r>
            <a:endParaRPr/>
          </a:p>
          <a:p>
            <a:pPr indent="0" lvl="2" marL="0" rtl="0" algn="l">
              <a:spcBef>
                <a:spcPts val="0"/>
              </a:spcBef>
              <a:spcAft>
                <a:spcPts val="0"/>
              </a:spcAft>
              <a:buSzPts val="1800"/>
              <a:buNone/>
            </a:pPr>
            <a:r>
              <a:rPr lang="en-US"/>
              <a:t>The management of multiple processes within a uniprocessor system.</a:t>
            </a:r>
            <a:endParaRPr/>
          </a:p>
          <a:p>
            <a:pPr indent="0" lvl="1" marL="0" rtl="0" algn="l">
              <a:spcBef>
                <a:spcPts val="0"/>
              </a:spcBef>
              <a:spcAft>
                <a:spcPts val="0"/>
              </a:spcAft>
              <a:buSzPts val="1800"/>
              <a:buNone/>
            </a:pPr>
            <a:r>
              <a:rPr lang="en-US"/>
              <a:t>• Multiprocessing: </a:t>
            </a:r>
            <a:endParaRPr/>
          </a:p>
          <a:p>
            <a:pPr indent="0" lvl="2" marL="0" rtl="0" algn="l">
              <a:spcBef>
                <a:spcPts val="0"/>
              </a:spcBef>
              <a:spcAft>
                <a:spcPts val="0"/>
              </a:spcAft>
              <a:buSzPts val="1800"/>
              <a:buNone/>
            </a:pPr>
            <a:r>
              <a:rPr lang="en-US"/>
              <a:t>The management of multiple processes within a multiprocessor.</a:t>
            </a:r>
            <a:endParaRPr/>
          </a:p>
          <a:p>
            <a:pPr indent="0" lvl="1" marL="0" rtl="0" algn="l">
              <a:spcBef>
                <a:spcPts val="0"/>
              </a:spcBef>
              <a:spcAft>
                <a:spcPts val="0"/>
              </a:spcAft>
              <a:buSzPts val="1800"/>
              <a:buNone/>
            </a:pPr>
            <a:r>
              <a:rPr lang="en-US"/>
              <a:t>• Distributed processing: </a:t>
            </a:r>
            <a:endParaRPr/>
          </a:p>
          <a:p>
            <a:pPr indent="0" lvl="2" marL="0" rtl="0" algn="l">
              <a:spcBef>
                <a:spcPts val="0"/>
              </a:spcBef>
              <a:spcAft>
                <a:spcPts val="0"/>
              </a:spcAft>
              <a:buSzPts val="1800"/>
              <a:buNone/>
            </a:pPr>
            <a:r>
              <a:rPr lang="en-US"/>
              <a:t>The management of multiple processes executing on multiple, distributed computer systems.</a:t>
            </a:r>
            <a:endParaRPr/>
          </a:p>
          <a:p>
            <a:pPr indent="0" lvl="2" marL="0" rtl="0" algn="l">
              <a:spcBef>
                <a:spcPts val="0"/>
              </a:spcBef>
              <a:spcAft>
                <a:spcPts val="0"/>
              </a:spcAft>
              <a:buSzPts val="1800"/>
              <a:buNone/>
            </a:pPr>
            <a:r>
              <a:rPr lang="en-US"/>
              <a:t>E. G clusters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Concurrency encompasses a host of design issues, including </a:t>
            </a:r>
            <a:endParaRPr/>
          </a:p>
          <a:p>
            <a:pPr indent="0" lvl="1" marL="0" rtl="0" algn="l">
              <a:spcBef>
                <a:spcPts val="0"/>
              </a:spcBef>
              <a:spcAft>
                <a:spcPts val="0"/>
              </a:spcAft>
              <a:buNone/>
            </a:pPr>
            <a:r>
              <a:rPr lang="en-US"/>
              <a:t> communication among processes, </a:t>
            </a:r>
            <a:endParaRPr/>
          </a:p>
          <a:p>
            <a:pPr indent="0" lvl="1" marL="0" rtl="0" algn="l">
              <a:spcBef>
                <a:spcPts val="0"/>
              </a:spcBef>
              <a:spcAft>
                <a:spcPts val="0"/>
              </a:spcAft>
              <a:buNone/>
            </a:pPr>
            <a:r>
              <a:rPr lang="en-US"/>
              <a:t> sharing of and competing for resources (such as memory, files, and I/O access),</a:t>
            </a:r>
            <a:endParaRPr/>
          </a:p>
          <a:p>
            <a:pPr indent="0" lvl="1" marL="0" rtl="0" algn="l">
              <a:spcBef>
                <a:spcPts val="0"/>
              </a:spcBef>
              <a:spcAft>
                <a:spcPts val="0"/>
              </a:spcAft>
              <a:buNone/>
            </a:pPr>
            <a:r>
              <a:rPr lang="en-US"/>
              <a:t> synchronization of the activities of multiple processes, and </a:t>
            </a:r>
            <a:endParaRPr/>
          </a:p>
          <a:p>
            <a:pPr indent="0" lvl="1" marL="0" rtl="0" algn="l">
              <a:spcBef>
                <a:spcPts val="0"/>
              </a:spcBef>
              <a:spcAft>
                <a:spcPts val="0"/>
              </a:spcAft>
              <a:buNone/>
            </a:pPr>
            <a:r>
              <a:rPr lang="en-US"/>
              <a:t> allocation of processor time to processes.</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Char char="•"/>
            </a:pPr>
            <a:r>
              <a:rPr lang="en-US"/>
              <a:t>Processes P1 and P2 are both executing, each on a separate processor. </a:t>
            </a:r>
            <a:endParaRPr/>
          </a:p>
          <a:p>
            <a:pPr indent="0" lvl="1" marL="685800" rtl="0" algn="l">
              <a:spcBef>
                <a:spcPts val="0"/>
              </a:spcBef>
              <a:spcAft>
                <a:spcPts val="0"/>
              </a:spcAft>
              <a:buNone/>
            </a:pPr>
            <a:r>
              <a:rPr lang="en-US"/>
              <a:t>P1 invokes the echo procedure.</a:t>
            </a:r>
            <a:endParaRPr/>
          </a:p>
          <a:p>
            <a:pPr indent="0" lvl="0" marL="228600" rtl="0" algn="l">
              <a:spcBef>
                <a:spcPts val="0"/>
              </a:spcBef>
              <a:spcAft>
                <a:spcPts val="0"/>
              </a:spcAft>
              <a:buSzPts val="1800"/>
              <a:buNone/>
            </a:pPr>
            <a:r>
              <a:t/>
            </a:r>
            <a:endParaRPr/>
          </a:p>
          <a:p>
            <a:pPr indent="0" lvl="0" marL="228600" rtl="0" algn="l">
              <a:spcBef>
                <a:spcPts val="0"/>
              </a:spcBef>
              <a:spcAft>
                <a:spcPts val="0"/>
              </a:spcAft>
              <a:buSzPts val="1800"/>
              <a:buNone/>
            </a:pPr>
            <a:r>
              <a:rPr lang="en-US"/>
              <a:t>2. While P1 is inside the echo procedure, P2 invokes echo. </a:t>
            </a:r>
            <a:endParaRPr/>
          </a:p>
          <a:p>
            <a:pPr indent="0" lvl="1" marL="685800" rtl="0" algn="l">
              <a:spcBef>
                <a:spcPts val="0"/>
              </a:spcBef>
              <a:spcAft>
                <a:spcPts val="0"/>
              </a:spcAft>
              <a:buNone/>
            </a:pPr>
            <a:r>
              <a:rPr lang="en-US"/>
              <a:t> Because P1 is still inside the echo procedure (whether P1 is suspended or executing), P2 is blocked from entering the procedure. </a:t>
            </a:r>
            <a:endParaRPr/>
          </a:p>
          <a:p>
            <a:pPr indent="0" lvl="1" marL="685800" rtl="0" algn="l">
              <a:spcBef>
                <a:spcPts val="0"/>
              </a:spcBef>
              <a:spcAft>
                <a:spcPts val="0"/>
              </a:spcAft>
              <a:buNone/>
            </a:pPr>
            <a:r>
              <a:rPr lang="en-US"/>
              <a:t> Therefore, P2 is suspended awaiting the availability of the echo procedure.</a:t>
            </a:r>
            <a:endParaRPr/>
          </a:p>
          <a:p>
            <a:pPr indent="0" lvl="1" marL="685800" rtl="0" algn="l">
              <a:spcBef>
                <a:spcPts val="0"/>
              </a:spcBef>
              <a:spcAft>
                <a:spcPts val="0"/>
              </a:spcAft>
              <a:buNone/>
            </a:pPr>
            <a:r>
              <a:t/>
            </a:r>
            <a:endParaRPr/>
          </a:p>
          <a:p>
            <a:pPr indent="0" lvl="0" marL="228600" rtl="0" algn="l">
              <a:spcBef>
                <a:spcPts val="0"/>
              </a:spcBef>
              <a:spcAft>
                <a:spcPts val="0"/>
              </a:spcAft>
              <a:buSzPts val="1800"/>
              <a:buNone/>
            </a:pPr>
            <a:r>
              <a:rPr lang="en-US"/>
              <a:t>3. At a later time, process P1 completes execution of echo, exits that procedure, and continues executing. </a:t>
            </a:r>
            <a:endParaRPr/>
          </a:p>
          <a:p>
            <a:pPr indent="0" lvl="1" marL="685800" rtl="0" algn="l">
              <a:spcBef>
                <a:spcPts val="0"/>
              </a:spcBef>
              <a:spcAft>
                <a:spcPts val="0"/>
              </a:spcAft>
              <a:buNone/>
            </a:pPr>
            <a:r>
              <a:rPr lang="en-US"/>
              <a:t> Immediately upon the exit of P1 from echo, P2 is resumed and begins executing echo.</a:t>
            </a:r>
            <a:endParaRPr/>
          </a:p>
        </p:txBody>
      </p:sp>
      <p:sp>
        <p:nvSpPr>
          <p:cNvPr id="150" name="Google Shape;15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2" name="Google Shape;1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 can classify the ways in which processes interact on the basis of the degree to which they are aware of each other’s existence.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table (continues on the next slide) lists three possible degrees of awareness plus the consequences of each.</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Introduce each degree of awareness briefly – mention that things are often as clear cut as in this table.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Processes unaware of each other: </a:t>
            </a:r>
            <a:endParaRPr/>
          </a:p>
          <a:p>
            <a:pPr indent="0" lvl="1" marL="0" rtl="0" algn="l">
              <a:spcBef>
                <a:spcPts val="0"/>
              </a:spcBef>
              <a:spcAft>
                <a:spcPts val="0"/>
              </a:spcAft>
              <a:buNone/>
            </a:pPr>
            <a:r>
              <a:rPr lang="en-US"/>
              <a:t> Independent processes that are not intended to work together.</a:t>
            </a:r>
            <a:endParaRPr/>
          </a:p>
          <a:p>
            <a:pPr indent="0" lvl="1" marL="0" rtl="0" algn="l">
              <a:spcBef>
                <a:spcPts val="0"/>
              </a:spcBef>
              <a:spcAft>
                <a:spcPts val="0"/>
              </a:spcAft>
              <a:buNone/>
            </a:pPr>
            <a:r>
              <a:rPr lang="en-US"/>
              <a:t> E.G. multiprogramming of multiple independent processes.</a:t>
            </a:r>
            <a:endParaRPr/>
          </a:p>
          <a:p>
            <a:pPr indent="0" lvl="1" marL="0" rtl="0" algn="l">
              <a:spcBef>
                <a:spcPts val="0"/>
              </a:spcBef>
              <a:spcAft>
                <a:spcPts val="0"/>
              </a:spcAft>
              <a:buNone/>
            </a:pPr>
            <a:r>
              <a:rPr lang="en-US"/>
              <a:t> Although the processes are not working together, the OS needs to be concerned about competition for resources.</a:t>
            </a:r>
            <a:endParaRPr/>
          </a:p>
          <a:p>
            <a:pPr indent="0" lvl="1" marL="0" rtl="0" algn="l">
              <a:spcBef>
                <a:spcPts val="0"/>
              </a:spcBef>
              <a:spcAft>
                <a:spcPts val="0"/>
              </a:spcAft>
              <a:buNone/>
            </a:pPr>
            <a:r>
              <a:rPr lang="en-US"/>
              <a:t> E.G. two independent applications may both want to access the same disk or file or printer.</a:t>
            </a:r>
            <a:endParaRPr/>
          </a:p>
          <a:p>
            <a:pPr indent="0" lvl="1" marL="0" rtl="0" algn="l">
              <a:spcBef>
                <a:spcPts val="0"/>
              </a:spcBef>
              <a:spcAft>
                <a:spcPts val="0"/>
              </a:spcAft>
              <a:buNone/>
            </a:pPr>
            <a:r>
              <a:t/>
            </a:r>
            <a:endParaRPr/>
          </a:p>
          <a:p>
            <a:pPr indent="0" lvl="0" marL="0" rtl="0" algn="l">
              <a:spcBef>
                <a:spcPts val="0"/>
              </a:spcBef>
              <a:spcAft>
                <a:spcPts val="0"/>
              </a:spcAft>
              <a:buSzPts val="1800"/>
              <a:buNone/>
            </a:pPr>
            <a:r>
              <a:rPr b="1" lang="en-US"/>
              <a:t>Processes indirectly aware of each other: </a:t>
            </a:r>
            <a:endParaRPr/>
          </a:p>
          <a:p>
            <a:pPr indent="0" lvl="1" marL="0" rtl="0" algn="l">
              <a:spcBef>
                <a:spcPts val="0"/>
              </a:spcBef>
              <a:spcAft>
                <a:spcPts val="0"/>
              </a:spcAft>
              <a:buNone/>
            </a:pPr>
            <a:r>
              <a:rPr lang="en-US"/>
              <a:t> Processes that are not necessarily aware of each other by their respective process IDs but that share access to some object, such as an I/O buffer. </a:t>
            </a:r>
            <a:endParaRPr/>
          </a:p>
          <a:p>
            <a:pPr indent="0" lvl="1" marL="0" rtl="0" algn="l">
              <a:spcBef>
                <a:spcPts val="0"/>
              </a:spcBef>
              <a:spcAft>
                <a:spcPts val="0"/>
              </a:spcAft>
              <a:buNone/>
            </a:pPr>
            <a:r>
              <a:rPr lang="en-US"/>
              <a:t> Such processes exhibit cooperation in sharing the common object.</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rPr b="1" lang="en-US"/>
              <a:t>Processes directly aware of each other: </a:t>
            </a:r>
            <a:endParaRPr/>
          </a:p>
          <a:p>
            <a:pPr indent="0" lvl="1" marL="0" rtl="0" algn="l">
              <a:spcBef>
                <a:spcPts val="0"/>
              </a:spcBef>
              <a:spcAft>
                <a:spcPts val="0"/>
              </a:spcAft>
              <a:buNone/>
            </a:pPr>
            <a:r>
              <a:rPr b="1" lang="en-US"/>
              <a:t> </a:t>
            </a:r>
            <a:r>
              <a:rPr lang="en-US"/>
              <a:t>Processes that are able to communicate with each other by process ID and that are designed to work jointly on some activity. </a:t>
            </a:r>
            <a:endParaRPr/>
          </a:p>
          <a:p>
            <a:pPr indent="0" lvl="1" marL="0" rtl="0" algn="l">
              <a:spcBef>
                <a:spcPts val="0"/>
              </a:spcBef>
              <a:spcAft>
                <a:spcPts val="0"/>
              </a:spcAft>
              <a:buNone/>
            </a:pPr>
            <a:r>
              <a:rPr lang="en-US"/>
              <a:t> Again, such processes exhibit cooperation.</a:t>
            </a:r>
            <a:endParaRPr/>
          </a:p>
        </p:txBody>
      </p:sp>
      <p:sp>
        <p:nvSpPr>
          <p:cNvPr id="170" name="Google Shape;17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Need for mutual exclusion. </a:t>
            </a:r>
            <a:endParaRPr/>
          </a:p>
          <a:p>
            <a:pPr indent="0" lvl="1" marL="0" rtl="0" algn="l">
              <a:spcBef>
                <a:spcPts val="0"/>
              </a:spcBef>
              <a:spcAft>
                <a:spcPts val="0"/>
              </a:spcAft>
              <a:buNone/>
            </a:pPr>
            <a:r>
              <a:rPr lang="en-US"/>
              <a:t>Suppose two or more processes require access to a single nonsharable resource, such as a printer. </a:t>
            </a:r>
            <a:endParaRPr/>
          </a:p>
          <a:p>
            <a:pPr indent="0" lvl="1" marL="0" rtl="0" algn="l">
              <a:spcBef>
                <a:spcPts val="0"/>
              </a:spcBef>
              <a:spcAft>
                <a:spcPts val="0"/>
              </a:spcAft>
              <a:buNone/>
            </a:pPr>
            <a:r>
              <a:rPr lang="en-US"/>
              <a:t> During the course of execution, each process will be sending commands to the I/O device, receiving status information, sending data, and/or receiving data.</a:t>
            </a:r>
            <a:endParaRPr/>
          </a:p>
          <a:p>
            <a:pPr indent="0" lvl="2" marL="0" rtl="0" algn="l">
              <a:spcBef>
                <a:spcPts val="0"/>
              </a:spcBef>
              <a:spcAft>
                <a:spcPts val="0"/>
              </a:spcAft>
              <a:buNone/>
            </a:pPr>
            <a:r>
              <a:rPr lang="en-US"/>
              <a:t> We will refer to such a resource as a </a:t>
            </a:r>
            <a:r>
              <a:rPr b="1" lang="en-US"/>
              <a:t>critical resource</a:t>
            </a:r>
            <a:r>
              <a:rPr lang="en-US"/>
              <a:t>, and the portion of the program that uses it a </a:t>
            </a:r>
            <a:r>
              <a:rPr b="1" lang="en-US"/>
              <a:t>critical section </a:t>
            </a:r>
            <a:r>
              <a:rPr lang="en-US"/>
              <a:t>of the program. </a:t>
            </a:r>
            <a:endParaRPr/>
          </a:p>
          <a:p>
            <a:pPr indent="0" lvl="1" marL="0" rtl="0" algn="l">
              <a:spcBef>
                <a:spcPts val="0"/>
              </a:spcBef>
              <a:spcAft>
                <a:spcPts val="0"/>
              </a:spcAft>
              <a:buNone/>
            </a:pPr>
            <a:r>
              <a:rPr lang="en-US"/>
              <a:t> It is important that only one program at a time be allowed in its critical section.</a:t>
            </a:r>
            <a:endParaRPr/>
          </a:p>
          <a:p>
            <a:pPr indent="0" lvl="1" marL="0" rtl="0" algn="l">
              <a:spcBef>
                <a:spcPts val="0"/>
              </a:spcBef>
              <a:spcAft>
                <a:spcPts val="0"/>
              </a:spcAft>
              <a:buNone/>
            </a:pPr>
            <a:r>
              <a:rPr lang="en-US"/>
              <a:t> We cannot simply rely on the OS to understand and enforce this restriction because the detailed requirements may not be obvious. </a:t>
            </a:r>
            <a:endParaRPr/>
          </a:p>
          <a:p>
            <a:pPr indent="0" lvl="1" marL="0" rtl="0" algn="l">
              <a:spcBef>
                <a:spcPts val="0"/>
              </a:spcBef>
              <a:spcAft>
                <a:spcPts val="0"/>
              </a:spcAft>
              <a:buNone/>
            </a:pPr>
            <a:r>
              <a:rPr lang="en-US"/>
              <a:t> In the case  of the printer, for example, we want any individual process to have control of the printer while it prints an entire file. </a:t>
            </a:r>
            <a:endParaRPr/>
          </a:p>
          <a:p>
            <a:pPr indent="0" lvl="2" marL="0" rtl="0" algn="l">
              <a:spcBef>
                <a:spcPts val="0"/>
              </a:spcBef>
              <a:spcAft>
                <a:spcPts val="0"/>
              </a:spcAft>
              <a:buNone/>
            </a:pPr>
            <a:r>
              <a:rPr lang="en-US"/>
              <a:t>Otherwise, lines from competing processes will be interleaved.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enforcement of mutual exclusion creates two additional control problems:</a:t>
            </a:r>
            <a:endParaRPr/>
          </a:p>
          <a:p>
            <a:pPr indent="0" lvl="0" marL="0" rtl="0" algn="l">
              <a:spcBef>
                <a:spcPts val="0"/>
              </a:spcBef>
              <a:spcAft>
                <a:spcPts val="0"/>
              </a:spcAft>
              <a:buSzPts val="1800"/>
              <a:buNone/>
            </a:pPr>
            <a:r>
              <a:rPr b="1" lang="en-US"/>
              <a:t>deadlock.</a:t>
            </a:r>
            <a:endParaRPr/>
          </a:p>
          <a:p>
            <a:pPr indent="0" lvl="1" marL="0" rtl="0" algn="l">
              <a:spcBef>
                <a:spcPts val="0"/>
              </a:spcBef>
              <a:spcAft>
                <a:spcPts val="0"/>
              </a:spcAft>
              <a:buNone/>
            </a:pPr>
            <a:r>
              <a:rPr lang="en-US"/>
              <a:t> Two processes is waiting for the same resources (or each waiting for a resource that the other has exclusive use to)</a:t>
            </a:r>
            <a:endParaRPr/>
          </a:p>
          <a:p>
            <a:pPr indent="0" lvl="1" marL="0" rtl="0" algn="l">
              <a:spcBef>
                <a:spcPts val="0"/>
              </a:spcBef>
              <a:spcAft>
                <a:spcPts val="0"/>
              </a:spcAft>
              <a:buNone/>
            </a:pPr>
            <a:r>
              <a:rPr lang="en-US"/>
              <a:t> Neither will release the resource that it already owns until it has acquired the other resource and performed the function requiring both resources. </a:t>
            </a:r>
            <a:endParaRPr/>
          </a:p>
          <a:p>
            <a:pPr indent="0" lvl="1" marL="0" rtl="0" algn="l">
              <a:spcBef>
                <a:spcPts val="0"/>
              </a:spcBef>
              <a:spcAft>
                <a:spcPts val="0"/>
              </a:spcAft>
              <a:buNone/>
            </a:pPr>
            <a:r>
              <a:rPr lang="en-US"/>
              <a:t> The two processes are deadlocked.</a:t>
            </a:r>
            <a:endParaRPr/>
          </a:p>
          <a:p>
            <a:pPr indent="0" lvl="0" marL="0" rtl="0" algn="l">
              <a:spcBef>
                <a:spcPts val="0"/>
              </a:spcBef>
              <a:spcAft>
                <a:spcPts val="0"/>
              </a:spcAft>
              <a:buSzPts val="1800"/>
              <a:buNone/>
            </a:pPr>
            <a:r>
              <a:rPr b="1" lang="en-US"/>
              <a:t>starvation. </a:t>
            </a:r>
            <a:endParaRPr/>
          </a:p>
          <a:p>
            <a:pPr indent="0" lvl="1" marL="0" rtl="0" algn="l">
              <a:spcBef>
                <a:spcPts val="0"/>
              </a:spcBef>
              <a:spcAft>
                <a:spcPts val="0"/>
              </a:spcAft>
              <a:buNone/>
            </a:pPr>
            <a:r>
              <a:rPr b="1" lang="en-US"/>
              <a:t> </a:t>
            </a:r>
            <a:r>
              <a:rPr lang="en-US"/>
              <a:t>The OS may grant access to resources to a number of processes while neglecting another</a:t>
            </a:r>
            <a:endParaRPr/>
          </a:p>
        </p:txBody>
      </p:sp>
      <p:sp>
        <p:nvSpPr>
          <p:cNvPr id="178" name="Google Shape;178;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0" name="Google Shape;19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0" name="Google Shape;21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a uniprocessor system, concurrent processes cannot have overlapped execution;</a:t>
            </a:r>
            <a:endParaRPr/>
          </a:p>
          <a:p>
            <a:pPr indent="0" lvl="1" marL="0" rtl="0" algn="l">
              <a:spcBef>
                <a:spcPts val="0"/>
              </a:spcBef>
              <a:spcAft>
                <a:spcPts val="0"/>
              </a:spcAft>
              <a:buSzPts val="1800"/>
              <a:buNone/>
            </a:pPr>
            <a:r>
              <a:rPr lang="en-US"/>
              <a:t>they can only be interleaved.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To guarantee mutual exclusion, it is sufficient to prevent a process from being interrupted.</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11" name="Google Shape;211;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7" name="Google Shape;21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Because the critical section cannot be interrupted, mutual exclusion is guaranteed.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price of this approach, however, is high. </a:t>
            </a:r>
            <a:endParaRPr/>
          </a:p>
          <a:p>
            <a:pPr indent="0" lvl="1" marL="0" rtl="0" algn="l">
              <a:spcBef>
                <a:spcPts val="0"/>
              </a:spcBef>
              <a:spcAft>
                <a:spcPts val="0"/>
              </a:spcAft>
              <a:buSzPts val="1800"/>
              <a:buNone/>
            </a:pPr>
            <a:r>
              <a:rPr lang="en-US"/>
              <a:t>The efficiency of execution could be noticeably degraded because the processor is limited in its ability to interleave processes.</a:t>
            </a:r>
            <a:endParaRPr/>
          </a:p>
        </p:txBody>
      </p:sp>
      <p:sp>
        <p:nvSpPr>
          <p:cNvPr id="218" name="Google Shape;218;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4" name="Google Shape;22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More details on these approaches in the following slides</a:t>
            </a:r>
            <a:endParaRPr/>
          </a:p>
        </p:txBody>
      </p:sp>
      <p:sp>
        <p:nvSpPr>
          <p:cNvPr id="225" name="Google Shape;225;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1" name="Google Shape;23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This version of the instruction checks a memory location (*word) against a test value (testval).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If the memory location’s current value is testval, it is replaced with newval; </a:t>
            </a:r>
            <a:endParaRPr/>
          </a:p>
          <a:p>
            <a:pPr indent="0" lvl="1" marL="0" rtl="0" algn="l">
              <a:spcBef>
                <a:spcPts val="0"/>
              </a:spcBef>
              <a:spcAft>
                <a:spcPts val="0"/>
              </a:spcAft>
              <a:buSzPts val="1800"/>
              <a:buNone/>
            </a:pPr>
            <a:r>
              <a:rPr lang="en-US"/>
              <a:t>otherwise it is left unchanged.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old memory value is always returned; </a:t>
            </a:r>
            <a:endParaRPr/>
          </a:p>
          <a:p>
            <a:pPr indent="0" lvl="1" marL="0" rtl="0" algn="l">
              <a:spcBef>
                <a:spcPts val="0"/>
              </a:spcBef>
              <a:spcAft>
                <a:spcPts val="0"/>
              </a:spcAft>
              <a:buSzPts val="1800"/>
              <a:buNone/>
            </a:pPr>
            <a:r>
              <a:rPr lang="en-US"/>
              <a:t>thus, the memory location has been updated if the returned value is the same as the test value.</a:t>
            </a:r>
            <a:endParaRPr/>
          </a:p>
          <a:p>
            <a:pPr indent="0" lvl="0" marL="0" rtl="0" algn="l">
              <a:spcBef>
                <a:spcPts val="0"/>
              </a:spcBef>
              <a:spcAft>
                <a:spcPts val="0"/>
              </a:spcAft>
              <a:buSzPts val="1800"/>
              <a:buNone/>
            </a:pPr>
            <a:r>
              <a:t/>
            </a:r>
            <a:endParaRPr/>
          </a:p>
          <a:p>
            <a:pPr indent="-114300" lvl="0" marL="0" rtl="0" algn="l">
              <a:spcBef>
                <a:spcPts val="0"/>
              </a:spcBef>
              <a:spcAft>
                <a:spcPts val="0"/>
              </a:spcAft>
              <a:buSzPts val="1800"/>
              <a:buAutoNum type="arabicParenR"/>
            </a:pPr>
            <a:r>
              <a:rPr lang="en-US"/>
              <a:t>A compare is made between a memory value and a test value; </a:t>
            </a:r>
            <a:endParaRPr/>
          </a:p>
          <a:p>
            <a:pPr indent="-114300" lvl="0" marL="0" rtl="0" algn="l">
              <a:spcBef>
                <a:spcPts val="0"/>
              </a:spcBef>
              <a:spcAft>
                <a:spcPts val="0"/>
              </a:spcAft>
              <a:buSzPts val="1800"/>
              <a:buAutoNum type="arabicParenR"/>
            </a:pPr>
            <a:r>
              <a:rPr lang="en-US"/>
              <a:t>if the values differ a swap occurs.</a:t>
            </a:r>
            <a:endParaRPr/>
          </a:p>
          <a:p>
            <a:pPr indent="0" lvl="0" marL="0" rtl="0" algn="l">
              <a:spcBef>
                <a:spcPts val="0"/>
              </a:spcBef>
              <a:spcAft>
                <a:spcPts val="0"/>
              </a:spcAft>
              <a:buSzPts val="1800"/>
              <a:buNone/>
            </a:pPr>
            <a:br>
              <a:rPr lang="en-US"/>
            </a:br>
            <a:r>
              <a:rPr lang="en-US"/>
              <a:t>The entire compare&amp;swap function is carried out atomically; </a:t>
            </a:r>
            <a:endParaRPr/>
          </a:p>
          <a:p>
            <a:pPr indent="0" lvl="1" marL="0" rtl="0" algn="l">
              <a:spcBef>
                <a:spcPts val="0"/>
              </a:spcBef>
              <a:spcAft>
                <a:spcPts val="0"/>
              </a:spcAft>
              <a:buSzPts val="1800"/>
              <a:buNone/>
            </a:pPr>
            <a:r>
              <a:rPr lang="en-US"/>
              <a:t>Ie  it is not subject</a:t>
            </a:r>
            <a:endParaRPr/>
          </a:p>
          <a:p>
            <a:pPr indent="0" lvl="0" marL="0" rtl="0" algn="l">
              <a:spcBef>
                <a:spcPts val="0"/>
              </a:spcBef>
              <a:spcAft>
                <a:spcPts val="0"/>
              </a:spcAft>
              <a:buSzPts val="1800"/>
              <a:buNone/>
            </a:pPr>
            <a:r>
              <a:rPr lang="en-US"/>
              <a:t>to interruption.</a:t>
            </a:r>
            <a:endParaRPr/>
          </a:p>
        </p:txBody>
      </p:sp>
      <p:sp>
        <p:nvSpPr>
          <p:cNvPr id="232" name="Google Shape;232;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8" name="Google Shape;23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shows a mutual exclusion protocol based on the use of this instruction.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 shared variable </a:t>
            </a:r>
            <a:r>
              <a:rPr b="1" i="1" lang="en-US"/>
              <a:t>bolt </a:t>
            </a:r>
            <a:r>
              <a:rPr lang="en-US"/>
              <a:t>is initialized to 0. </a:t>
            </a:r>
            <a:endParaRPr/>
          </a:p>
          <a:p>
            <a:pPr indent="0" lvl="1" marL="0" rtl="0" algn="l">
              <a:spcBef>
                <a:spcPts val="0"/>
              </a:spcBef>
              <a:spcAft>
                <a:spcPts val="0"/>
              </a:spcAft>
              <a:buSzPts val="1800"/>
              <a:buNone/>
            </a:pPr>
            <a:r>
              <a:rPr lang="en-US"/>
              <a:t>The only process that may enter its critical section is one that finds bolt equal to 0.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All other processes that enter their critical section go into a busy waiting mode.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39" name="Google Shape;239;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5" name="Google Shape;24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instruction exchanges the contents of a register with that of a memory location.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Both the Intel IA-32 architecture (Pentium) and the IA-64 architecture (Itanium) contain an XCHG instruction.</a:t>
            </a:r>
            <a:endParaRPr/>
          </a:p>
          <a:p>
            <a:pPr indent="0" lvl="0" marL="0" rtl="0" algn="l">
              <a:spcBef>
                <a:spcPts val="0"/>
              </a:spcBef>
              <a:spcAft>
                <a:spcPts val="0"/>
              </a:spcAft>
              <a:buNone/>
            </a:pPr>
            <a:r>
              <a:t/>
            </a:r>
            <a:endParaRPr/>
          </a:p>
        </p:txBody>
      </p:sp>
      <p:sp>
        <p:nvSpPr>
          <p:cNvPr id="246" name="Google Shape;246;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2" name="Google Shape;25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shows a mutual exclusion protocol based on the use of an exchange instruction.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 shared variable bolt is initialized to 0. </a:t>
            </a:r>
            <a:endParaRPr/>
          </a:p>
          <a:p>
            <a:pPr indent="0" lvl="1" marL="0" rtl="0" algn="l">
              <a:spcBef>
                <a:spcPts val="0"/>
              </a:spcBef>
              <a:spcAft>
                <a:spcPts val="0"/>
              </a:spcAft>
              <a:buNone/>
            </a:pPr>
            <a:r>
              <a:rPr lang="en-US"/>
              <a:t>Each process uses a local variable key that is initialized to 1.</a:t>
            </a:r>
            <a:endParaRPr/>
          </a:p>
          <a:p>
            <a:pPr indent="0" lvl="1" marL="0" rtl="0" algn="l">
              <a:spcBef>
                <a:spcPts val="0"/>
              </a:spcBef>
              <a:spcAft>
                <a:spcPts val="0"/>
              </a:spcAft>
              <a:buNone/>
            </a:pPr>
            <a:r>
              <a:rPr lang="en-US"/>
              <a:t>The only process that may enter its critical section is one that finds bolt equal to 0. </a:t>
            </a:r>
            <a:endParaRPr/>
          </a:p>
          <a:p>
            <a:pPr indent="0" lvl="1" marL="0" rtl="0" algn="l">
              <a:spcBef>
                <a:spcPts val="0"/>
              </a:spcBef>
              <a:spcAft>
                <a:spcPts val="0"/>
              </a:spcAft>
              <a:buNone/>
            </a:pPr>
            <a:r>
              <a:rPr lang="en-US"/>
              <a:t>It excludes all other processes from the critical section by setting bolt to 1.</a:t>
            </a:r>
            <a:endParaRPr/>
          </a:p>
          <a:p>
            <a:pPr indent="0" lvl="1" marL="0" rtl="0" algn="l">
              <a:spcBef>
                <a:spcPts val="0"/>
              </a:spcBef>
              <a:spcAft>
                <a:spcPts val="0"/>
              </a:spcAft>
              <a:buNone/>
            </a:pPr>
            <a:r>
              <a:rPr lang="en-US"/>
              <a:t>When a process leaves its critical section, it resets bolt to 0, allowing another process to gain access to its critical section.</a:t>
            </a:r>
            <a:endParaRPr/>
          </a:p>
        </p:txBody>
      </p:sp>
      <p:sp>
        <p:nvSpPr>
          <p:cNvPr id="253" name="Google Shape;253;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9" name="Google Shape;25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6" name="Google Shape;26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Busy waiting </a:t>
            </a:r>
            <a:endParaRPr/>
          </a:p>
          <a:p>
            <a:pPr indent="0" lvl="1" marL="0" rtl="0" algn="l">
              <a:spcBef>
                <a:spcPts val="0"/>
              </a:spcBef>
              <a:spcAft>
                <a:spcPts val="0"/>
              </a:spcAft>
              <a:buSzPts val="1800"/>
              <a:buNone/>
            </a:pPr>
            <a:r>
              <a:rPr lang="en-US"/>
              <a:t>While a process is waiting for access to a critical section, it continues to consume processor time.</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rPr b="1" lang="en-US"/>
              <a:t>Starvation is possible. </a:t>
            </a:r>
            <a:endParaRPr/>
          </a:p>
          <a:p>
            <a:pPr indent="0" lvl="1" marL="0" rtl="0" algn="l">
              <a:spcBef>
                <a:spcPts val="0"/>
              </a:spcBef>
              <a:spcAft>
                <a:spcPts val="0"/>
              </a:spcAft>
              <a:buSzPts val="1800"/>
              <a:buNone/>
            </a:pPr>
            <a:r>
              <a:rPr lang="en-US"/>
              <a:t>When a process leaves a critical section and more than one process is waiting, the selection of a waiting process is arbitrary. </a:t>
            </a:r>
            <a:endParaRPr/>
          </a:p>
          <a:p>
            <a:pPr indent="0" lvl="1" marL="0" rtl="0" algn="l">
              <a:spcBef>
                <a:spcPts val="0"/>
              </a:spcBef>
              <a:spcAft>
                <a:spcPts val="0"/>
              </a:spcAft>
              <a:buSzPts val="1800"/>
              <a:buNone/>
            </a:pPr>
            <a:r>
              <a:rPr lang="en-US"/>
              <a:t>Thus, some process could indefinitely be denied access.</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rPr b="1" lang="en-US"/>
              <a:t>Deadlock is possible. </a:t>
            </a:r>
            <a:endParaRPr/>
          </a:p>
          <a:p>
            <a:pPr indent="0" lvl="1" marL="0" rtl="0" algn="l">
              <a:spcBef>
                <a:spcPts val="0"/>
              </a:spcBef>
              <a:spcAft>
                <a:spcPts val="0"/>
              </a:spcAft>
              <a:buSzPts val="1800"/>
              <a:buNone/>
            </a:pPr>
            <a:r>
              <a:rPr lang="en-US"/>
              <a:t>Example (on a uniprocessor).</a:t>
            </a:r>
            <a:endParaRPr/>
          </a:p>
          <a:p>
            <a:pPr indent="0" lvl="1" marL="0" rtl="0" algn="l">
              <a:spcBef>
                <a:spcPts val="0"/>
              </a:spcBef>
              <a:spcAft>
                <a:spcPts val="0"/>
              </a:spcAft>
              <a:buNone/>
            </a:pPr>
            <a:r>
              <a:rPr lang="en-US"/>
              <a:t> Process P1 executes the special instruction (e.g., compare&amp;swap, exchange) and enters its critical section. </a:t>
            </a:r>
            <a:endParaRPr/>
          </a:p>
          <a:p>
            <a:pPr indent="0" lvl="1" marL="0" rtl="0" algn="l">
              <a:spcBef>
                <a:spcPts val="0"/>
              </a:spcBef>
              <a:spcAft>
                <a:spcPts val="0"/>
              </a:spcAft>
              <a:buNone/>
            </a:pPr>
            <a:r>
              <a:rPr lang="en-US"/>
              <a:t> P1 is then interrupted to give the processor to P2, which has higher priority. </a:t>
            </a:r>
            <a:endParaRPr/>
          </a:p>
          <a:p>
            <a:pPr indent="0" lvl="1" marL="0" rtl="0" algn="l">
              <a:spcBef>
                <a:spcPts val="0"/>
              </a:spcBef>
              <a:spcAft>
                <a:spcPts val="0"/>
              </a:spcAft>
              <a:buNone/>
            </a:pPr>
            <a:r>
              <a:rPr lang="en-US"/>
              <a:t> If P2 now attempts to use the same resource as P1, it will be denied access because of the mutual exclusion mechanism. </a:t>
            </a:r>
            <a:endParaRPr/>
          </a:p>
          <a:p>
            <a:pPr indent="0" lvl="2" marL="0" rtl="0" algn="l">
              <a:spcBef>
                <a:spcPts val="0"/>
              </a:spcBef>
              <a:spcAft>
                <a:spcPts val="0"/>
              </a:spcAft>
              <a:buNone/>
            </a:pPr>
            <a:r>
              <a:rPr lang="en-US"/>
              <a:t> Thus it will go into a busy waiting loop. </a:t>
            </a:r>
            <a:endParaRPr/>
          </a:p>
          <a:p>
            <a:pPr indent="0" lvl="1" marL="0" rtl="0" algn="l">
              <a:spcBef>
                <a:spcPts val="0"/>
              </a:spcBef>
              <a:spcAft>
                <a:spcPts val="0"/>
              </a:spcAft>
              <a:buNone/>
            </a:pPr>
            <a:r>
              <a:rPr lang="en-US"/>
              <a:t>However, P1 will never be dispatched because it is of lower priority than another ready process, P2.</a:t>
            </a:r>
            <a:endParaRPr/>
          </a:p>
        </p:txBody>
      </p:sp>
      <p:sp>
        <p:nvSpPr>
          <p:cNvPr id="267" name="Google Shape;267;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3" name="Google Shape;27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 A semaphore may be initialized to a nonnegative integer value.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2. The semWait operation decrements the semaphore value. </a:t>
            </a:r>
            <a:endParaRPr/>
          </a:p>
          <a:p>
            <a:pPr indent="0" lvl="1" marL="0" rtl="0" algn="l">
              <a:spcBef>
                <a:spcPts val="0"/>
              </a:spcBef>
              <a:spcAft>
                <a:spcPts val="0"/>
              </a:spcAft>
              <a:buNone/>
            </a:pPr>
            <a:r>
              <a:rPr lang="en-US"/>
              <a:t>If the value becomes negative, then the process executing the semWait is blocked. </a:t>
            </a:r>
            <a:endParaRPr/>
          </a:p>
          <a:p>
            <a:pPr indent="0" lvl="1" marL="0" rtl="0" algn="l">
              <a:spcBef>
                <a:spcPts val="0"/>
              </a:spcBef>
              <a:spcAft>
                <a:spcPts val="0"/>
              </a:spcAft>
              <a:buNone/>
            </a:pPr>
            <a:r>
              <a:rPr lang="en-US"/>
              <a:t> Otherwise, the process continues execution.</a:t>
            </a:r>
            <a:endParaRPr/>
          </a:p>
          <a:p>
            <a:pPr indent="0" lvl="1" marL="0" rtl="0" algn="l">
              <a:spcBef>
                <a:spcPts val="0"/>
              </a:spcBef>
              <a:spcAft>
                <a:spcPts val="0"/>
              </a:spcAft>
              <a:buNone/>
            </a:pPr>
            <a:r>
              <a:t/>
            </a:r>
            <a:endParaRPr/>
          </a:p>
          <a:p>
            <a:pPr indent="0" lvl="0" marL="0" rtl="0" algn="l">
              <a:spcBef>
                <a:spcPts val="0"/>
              </a:spcBef>
              <a:spcAft>
                <a:spcPts val="0"/>
              </a:spcAft>
              <a:buSzPts val="1800"/>
              <a:buNone/>
            </a:pPr>
            <a:r>
              <a:rPr lang="en-US"/>
              <a:t>3. The semSignal operation increments the semaphore value. </a:t>
            </a:r>
            <a:endParaRPr/>
          </a:p>
          <a:p>
            <a:pPr indent="0" lvl="1" marL="0" rtl="0" algn="l">
              <a:spcBef>
                <a:spcPts val="0"/>
              </a:spcBef>
              <a:spcAft>
                <a:spcPts val="0"/>
              </a:spcAft>
              <a:buNone/>
            </a:pPr>
            <a:r>
              <a:rPr lang="en-US"/>
              <a:t> If the resulting value is less than or equal to zero, then a process blocked by a semWait operation, if any, is unblocked.</a:t>
            </a:r>
            <a:endParaRPr/>
          </a:p>
        </p:txBody>
      </p:sp>
      <p:sp>
        <p:nvSpPr>
          <p:cNvPr id="274" name="Google Shape;274;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 Multiple applications: </a:t>
            </a:r>
            <a:endParaRPr/>
          </a:p>
          <a:p>
            <a:pPr indent="0" lvl="1" marL="0" rtl="0" algn="l">
              <a:spcBef>
                <a:spcPts val="0"/>
              </a:spcBef>
              <a:spcAft>
                <a:spcPts val="0"/>
              </a:spcAft>
              <a:buSzPts val="1800"/>
              <a:buNone/>
            </a:pPr>
            <a:r>
              <a:rPr lang="en-US"/>
              <a:t>Multiprogramming was invented to allow processing time to be dynamically shared among a number of active applications.</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rPr lang="en-US"/>
              <a:t>• Structured applications: </a:t>
            </a:r>
            <a:endParaRPr/>
          </a:p>
          <a:p>
            <a:pPr indent="0" lvl="1" marL="0" rtl="0" algn="l">
              <a:spcBef>
                <a:spcPts val="0"/>
              </a:spcBef>
              <a:spcAft>
                <a:spcPts val="0"/>
              </a:spcAft>
              <a:buSzPts val="1800"/>
              <a:buNone/>
            </a:pPr>
            <a:r>
              <a:rPr lang="en-US"/>
              <a:t>As an extension of the principles of modular design and structured programming, some applications can be effectively programmed as a set of concurrent processes.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Operating system structure:</a:t>
            </a:r>
            <a:endParaRPr/>
          </a:p>
          <a:p>
            <a:pPr indent="0" lvl="1" marL="0" rtl="0" algn="l">
              <a:spcBef>
                <a:spcPts val="0"/>
              </a:spcBef>
              <a:spcAft>
                <a:spcPts val="0"/>
              </a:spcAft>
              <a:buSzPts val="1800"/>
              <a:buNone/>
            </a:pPr>
            <a:r>
              <a:rPr lang="en-US"/>
              <a:t>The same structuring advantages apply to systems programs, and we have seen that operating systems are themselves often implemented as a set of processes or threads.</a:t>
            </a:r>
            <a:endParaRPr/>
          </a:p>
        </p:txBody>
      </p:sp>
      <p:sp>
        <p:nvSpPr>
          <p:cNvPr id="100" name="Google Shape;100;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2" name="Google Shape;29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 example of a semaphore</a:t>
            </a:r>
            <a:endParaRPr/>
          </a:p>
        </p:txBody>
      </p:sp>
      <p:sp>
        <p:nvSpPr>
          <p:cNvPr id="293" name="Google Shape;293;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0" name="Google Shape;30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br>
              <a:rPr lang="en-US"/>
            </a:br>
            <a:r>
              <a:rPr lang="en-US"/>
              <a:t>A more restrictive semaphore which may only have the value of 0 or 1</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 similar concept related to the binary semaphore is the </a:t>
            </a:r>
            <a:r>
              <a:rPr b="1" lang="en-US"/>
              <a:t>mutex</a:t>
            </a:r>
            <a:r>
              <a:rPr lang="en-US"/>
              <a:t>.</a:t>
            </a:r>
            <a:endParaRPr/>
          </a:p>
          <a:p>
            <a:pPr indent="0" lvl="1" marL="0" rtl="0" algn="l">
              <a:spcBef>
                <a:spcPts val="0"/>
              </a:spcBef>
              <a:spcAft>
                <a:spcPts val="0"/>
              </a:spcAft>
              <a:buNone/>
            </a:pPr>
            <a:r>
              <a:rPr lang="en-US"/>
              <a:t> A key difference between the two is that the process that locks the mutex (sets the value to zero) must be the one to unlock it (sets the value to 1). </a:t>
            </a:r>
            <a:endParaRPr/>
          </a:p>
          <a:p>
            <a:pPr indent="0" lvl="1" marL="0" rtl="0" algn="l">
              <a:spcBef>
                <a:spcPts val="0"/>
              </a:spcBef>
              <a:spcAft>
                <a:spcPts val="0"/>
              </a:spcAft>
              <a:buNone/>
            </a:pPr>
            <a:r>
              <a:rPr lang="en-US"/>
              <a:t> In contrast, it is possible for one process to lock a binary semaphore and for another to unlock it.</a:t>
            </a:r>
            <a:endParaRPr/>
          </a:p>
        </p:txBody>
      </p:sp>
      <p:sp>
        <p:nvSpPr>
          <p:cNvPr id="301" name="Google Shape;301;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4" name="Google Shape;31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both counting semaphores and binary semaphores, a queue is used to hold processes waiting on the semaphore.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question arises of the order in which processes are removed from such a queue.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fairest removal policy is first-in-first-out (FIFO):</a:t>
            </a:r>
            <a:endParaRPr/>
          </a:p>
          <a:p>
            <a:pPr indent="0" lvl="1" marL="0" rtl="0" algn="l">
              <a:spcBef>
                <a:spcPts val="0"/>
              </a:spcBef>
              <a:spcAft>
                <a:spcPts val="0"/>
              </a:spcAft>
              <a:buNone/>
            </a:pPr>
            <a:r>
              <a:rPr lang="en-US"/>
              <a:t>The process that has been blocked the longest is released from the queue first; a semaphore whose definition includes this policy is called a </a:t>
            </a:r>
            <a:r>
              <a:rPr b="1" lang="en-US"/>
              <a:t>strong semaphore. </a:t>
            </a:r>
            <a:endParaRPr/>
          </a:p>
          <a:p>
            <a:pPr indent="0" lvl="1" marL="0" rtl="0" algn="l">
              <a:spcBef>
                <a:spcPts val="0"/>
              </a:spcBef>
              <a:spcAft>
                <a:spcPts val="0"/>
              </a:spcAft>
              <a:buNone/>
            </a:pPr>
            <a:r>
              <a:rPr lang="en-US"/>
              <a:t>A semaphore that does not specify the order in which processes are removed from the queue is a weak semaphore.</a:t>
            </a:r>
            <a:endParaRPr/>
          </a:p>
        </p:txBody>
      </p:sp>
      <p:sp>
        <p:nvSpPr>
          <p:cNvPr id="315" name="Google Shape;315;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1" name="Google Shape;32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shows a straightforward solution to the mutual exclusion problem using a semaphore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Consider n processes, identified in the array P(i), all of which need access to the same resource s. </a:t>
            </a:r>
            <a:endParaRPr/>
          </a:p>
          <a:p>
            <a:pPr indent="0" lvl="1" marL="0" rtl="0" algn="l">
              <a:spcBef>
                <a:spcPts val="0"/>
              </a:spcBef>
              <a:spcAft>
                <a:spcPts val="0"/>
              </a:spcAft>
              <a:buNone/>
            </a:pPr>
            <a:r>
              <a:rPr lang="en-US"/>
              <a:t> Each process has a critical section used to access the resource. </a:t>
            </a:r>
            <a:endParaRPr/>
          </a:p>
          <a:p>
            <a:pPr indent="0" lvl="1" marL="0" rtl="0" algn="l">
              <a:spcBef>
                <a:spcPts val="0"/>
              </a:spcBef>
              <a:spcAft>
                <a:spcPts val="0"/>
              </a:spcAft>
              <a:buNone/>
            </a:pPr>
            <a:r>
              <a:rPr lang="en-US"/>
              <a:t> In each process, a semWait(s) is executed just before its critical section. </a:t>
            </a:r>
            <a:endParaRPr/>
          </a:p>
          <a:p>
            <a:pPr indent="0" lvl="2" marL="0" rtl="0" algn="l">
              <a:spcBef>
                <a:spcPts val="0"/>
              </a:spcBef>
              <a:spcAft>
                <a:spcPts val="0"/>
              </a:spcAft>
              <a:buNone/>
            </a:pPr>
            <a:r>
              <a:rPr lang="en-US"/>
              <a:t> If the value of s becomes negative, the process is blocked. </a:t>
            </a:r>
            <a:endParaRPr/>
          </a:p>
          <a:p>
            <a:pPr indent="0" lvl="2" marL="0" rtl="0" algn="l">
              <a:spcBef>
                <a:spcPts val="0"/>
              </a:spcBef>
              <a:spcAft>
                <a:spcPts val="0"/>
              </a:spcAft>
              <a:buNone/>
            </a:pPr>
            <a:r>
              <a:rPr lang="en-US"/>
              <a:t> If the value is 1, then it is decremented to 0 and the process immediately enters its critical section; </a:t>
            </a:r>
            <a:endParaRPr/>
          </a:p>
          <a:p>
            <a:pPr indent="0" lvl="1" marL="0" rtl="0" algn="l">
              <a:spcBef>
                <a:spcPts val="0"/>
              </a:spcBef>
              <a:spcAft>
                <a:spcPts val="0"/>
              </a:spcAft>
              <a:buNone/>
            </a:pPr>
            <a:r>
              <a:rPr lang="en-US"/>
              <a:t> because s is no longer positive, no other process will be able to enter its critical section.</a:t>
            </a:r>
            <a:endParaRPr/>
          </a:p>
        </p:txBody>
      </p:sp>
      <p:sp>
        <p:nvSpPr>
          <p:cNvPr id="322" name="Google Shape;322;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8" name="Google Shape;32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Figure 5.7, shows a possible sequence for three processes using the mutual exclusion discipline of Figure 5.6.</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Three processes (A,B, C) access a shared resource protected by the semaphore </a:t>
            </a:r>
            <a:r>
              <a:rPr i="1" lang="en-US"/>
              <a:t>lock. </a:t>
            </a:r>
            <a:endParaRPr/>
          </a:p>
          <a:p>
            <a:pPr indent="0" lvl="1" marL="0" rtl="0" algn="l">
              <a:spcBef>
                <a:spcPts val="0"/>
              </a:spcBef>
              <a:spcAft>
                <a:spcPts val="0"/>
              </a:spcAft>
              <a:buNone/>
            </a:pPr>
            <a:r>
              <a:rPr i="1" lang="en-US"/>
              <a:t>Process-</a:t>
            </a:r>
            <a:r>
              <a:rPr lang="en-US"/>
              <a:t>A executes semWait(lock); </a:t>
            </a:r>
            <a:endParaRPr/>
          </a:p>
          <a:p>
            <a:pPr indent="0" lvl="2" marL="0" rtl="0" algn="l">
              <a:spcBef>
                <a:spcPts val="0"/>
              </a:spcBef>
              <a:spcAft>
                <a:spcPts val="0"/>
              </a:spcAft>
              <a:buNone/>
            </a:pPr>
            <a:r>
              <a:rPr lang="en-US"/>
              <a:t> because the semaphore has a value of 1 at the time of the semWait operation, A can immediately enter its critical section and the semaphore takes on the value 0.</a:t>
            </a:r>
            <a:endParaRPr/>
          </a:p>
          <a:p>
            <a:pPr indent="0" lvl="1" marL="0" rtl="0" algn="l">
              <a:spcBef>
                <a:spcPts val="0"/>
              </a:spcBef>
              <a:spcAft>
                <a:spcPts val="0"/>
              </a:spcAft>
              <a:buNone/>
            </a:pPr>
            <a:r>
              <a:t/>
            </a:r>
            <a:endParaRPr/>
          </a:p>
          <a:p>
            <a:pPr indent="0" lvl="1" marL="0" rtl="0" algn="l">
              <a:spcBef>
                <a:spcPts val="0"/>
              </a:spcBef>
              <a:spcAft>
                <a:spcPts val="0"/>
              </a:spcAft>
              <a:buNone/>
            </a:pPr>
            <a:r>
              <a:rPr lang="en-US"/>
              <a:t>While A is in its critical section, both B and C perform a semWait operation and are blocked pending the availability of the semaphore. </a:t>
            </a:r>
            <a:endParaRPr/>
          </a:p>
          <a:p>
            <a:pPr indent="0" lvl="1" marL="0" rtl="0" algn="l">
              <a:spcBef>
                <a:spcPts val="0"/>
              </a:spcBef>
              <a:spcAft>
                <a:spcPts val="0"/>
              </a:spcAft>
              <a:buNone/>
            </a:pPr>
            <a:r>
              <a:t/>
            </a:r>
            <a:endParaRPr/>
          </a:p>
          <a:p>
            <a:pPr indent="0" lvl="1" marL="0" rtl="0" algn="l">
              <a:spcBef>
                <a:spcPts val="0"/>
              </a:spcBef>
              <a:spcAft>
                <a:spcPts val="0"/>
              </a:spcAft>
              <a:buNone/>
            </a:pPr>
            <a:r>
              <a:rPr lang="en-US"/>
              <a:t>When A exits its critical section and performs semSignal(lock), B, which was the first process in the queue, can now enter its critical section.</a:t>
            </a:r>
            <a:endParaRPr/>
          </a:p>
        </p:txBody>
      </p:sp>
      <p:sp>
        <p:nvSpPr>
          <p:cNvPr id="329" name="Google Shape;329;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5" name="Google Shape;33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general statement is this: </a:t>
            </a:r>
            <a:endParaRPr/>
          </a:p>
          <a:p>
            <a:pPr indent="0" lvl="1" marL="0" rtl="0" algn="l">
              <a:spcBef>
                <a:spcPts val="0"/>
              </a:spcBef>
              <a:spcAft>
                <a:spcPts val="0"/>
              </a:spcAft>
              <a:buNone/>
            </a:pPr>
            <a:r>
              <a:rPr lang="en-US"/>
              <a:t> There are one or more producers generating some type of data (records, characters) and placing these in a buffer.</a:t>
            </a:r>
            <a:endParaRPr/>
          </a:p>
          <a:p>
            <a:pPr indent="0" lvl="1" marL="0" rtl="0" algn="l">
              <a:spcBef>
                <a:spcPts val="0"/>
              </a:spcBef>
              <a:spcAft>
                <a:spcPts val="0"/>
              </a:spcAft>
              <a:buNone/>
            </a:pPr>
            <a:r>
              <a:rPr lang="en-US"/>
              <a:t> There is a single consumer that is taking items out of the buffer one at a time.</a:t>
            </a:r>
            <a:endParaRPr/>
          </a:p>
          <a:p>
            <a:pPr indent="0" lvl="1" marL="0" rtl="0" algn="l">
              <a:spcBef>
                <a:spcPts val="0"/>
              </a:spcBef>
              <a:spcAft>
                <a:spcPts val="0"/>
              </a:spcAft>
              <a:buNone/>
            </a:pPr>
            <a:r>
              <a:rPr lang="en-US"/>
              <a:t>The system is to be constrained to prevent the overlap of buffer operations. That is, only one agent (producer or consumer) may access the buffer at any one time.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problem is to make sure that the producer won’t try to add data into the buffer if it’s full and that the consumer won’t try to remove data from an empty buffer.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We will look at a number of solutions to this problem to illustrate both the power and the pitfalls of semaphores.</a:t>
            </a:r>
            <a:endParaRPr/>
          </a:p>
          <a:p>
            <a:pPr indent="0" lvl="0" marL="0" rtl="0" algn="l">
              <a:spcBef>
                <a:spcPts val="0"/>
              </a:spcBef>
              <a:spcAft>
                <a:spcPts val="0"/>
              </a:spcAft>
              <a:buNone/>
            </a:pPr>
            <a:r>
              <a:t/>
            </a:r>
            <a:endParaRPr/>
          </a:p>
        </p:txBody>
      </p:sp>
      <p:sp>
        <p:nvSpPr>
          <p:cNvPr id="336" name="Google Shape;336;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9" name="Google Shape;34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producer can generate items and store them in the buffer at its own pace. </a:t>
            </a:r>
            <a:endParaRPr/>
          </a:p>
          <a:p>
            <a:pPr indent="0" lvl="1" marL="0" rtl="0" algn="l">
              <a:spcBef>
                <a:spcPts val="0"/>
              </a:spcBef>
              <a:spcAft>
                <a:spcPts val="0"/>
              </a:spcAft>
              <a:buSzPts val="1800"/>
              <a:buNone/>
            </a:pPr>
            <a:r>
              <a:rPr lang="en-US"/>
              <a:t>Each time, an index (in) into the buffer is incremented.</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rPr lang="en-US"/>
              <a:t>The consumer proceeds in a similar fashion but must make sure that it does not attempt to read from an empty buffer.</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50" name="Google Shape;350;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These terms will be explained throughout this chapter – do not labor this table.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It may be best skipped over and given as a reference point for students.</a:t>
            </a:r>
            <a:endParaRPr/>
          </a:p>
        </p:txBody>
      </p:sp>
      <p:sp>
        <p:nvSpPr>
          <p:cNvPr id="107" name="Google Shape;107;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6" name="Google Shape;35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Rather than deal with the indices in and out, we can simply keep track of the number of items in the buffer, using the integer variable n (= in - out).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semaphore </a:t>
            </a:r>
            <a:r>
              <a:rPr i="1" lang="en-US"/>
              <a:t>s </a:t>
            </a:r>
            <a:r>
              <a:rPr lang="en-US"/>
              <a:t>is used to enforce mutual exclusion; </a:t>
            </a:r>
            <a:endParaRPr/>
          </a:p>
          <a:p>
            <a:pPr indent="0" lvl="1" marL="0" rtl="0" algn="l">
              <a:spcBef>
                <a:spcPts val="0"/>
              </a:spcBef>
              <a:spcAft>
                <a:spcPts val="0"/>
              </a:spcAft>
              <a:buSzPts val="1800"/>
              <a:buNone/>
            </a:pPr>
            <a:r>
              <a:rPr lang="en-US"/>
              <a:t>the semaphore </a:t>
            </a:r>
            <a:r>
              <a:rPr i="1" lang="en-US"/>
              <a:t>delay </a:t>
            </a:r>
            <a:r>
              <a:rPr lang="en-US"/>
              <a:t>is used to force the consumer to semWait if the buffer is empty.</a:t>
            </a:r>
            <a:endParaRPr/>
          </a:p>
          <a:p>
            <a:pPr indent="0" lvl="0" marL="0" rtl="0" algn="l">
              <a:spcBef>
                <a:spcPts val="0"/>
              </a:spcBef>
              <a:spcAft>
                <a:spcPts val="0"/>
              </a:spcAft>
              <a:buNone/>
            </a:pPr>
            <a:r>
              <a:t/>
            </a:r>
            <a:endParaRPr/>
          </a:p>
        </p:txBody>
      </p:sp>
      <p:sp>
        <p:nvSpPr>
          <p:cNvPr id="357" name="Google Shape;357;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3" name="Google Shape;36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There is, however, a flaw in this program.</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When the consumer has exhausted the buffer, it needs to reset the delay semaphore so that it will be forced to wait until the producer has placed more items in the buffer. </a:t>
            </a:r>
            <a:endParaRPr/>
          </a:p>
          <a:p>
            <a:pPr indent="0" lvl="1" marL="0" rtl="0" algn="l">
              <a:spcBef>
                <a:spcPts val="0"/>
              </a:spcBef>
              <a:spcAft>
                <a:spcPts val="0"/>
              </a:spcAft>
              <a:buSzPts val="1800"/>
              <a:buNone/>
            </a:pPr>
            <a:r>
              <a:rPr lang="en-US"/>
              <a:t>This is the purpose of the statement: if n == 0 semWaitB (delay).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line 14, the consumer fails to execute the semWaitB operation.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consumer did indeed exhaust the buffer and set </a:t>
            </a:r>
            <a:r>
              <a:rPr i="1" lang="en-US"/>
              <a:t>n</a:t>
            </a:r>
            <a:r>
              <a:rPr lang="en-US"/>
              <a:t> to 0 (line 8), </a:t>
            </a:r>
            <a:endParaRPr/>
          </a:p>
          <a:p>
            <a:pPr indent="0" lvl="1" marL="0" rtl="0" algn="l">
              <a:spcBef>
                <a:spcPts val="0"/>
              </a:spcBef>
              <a:spcAft>
                <a:spcPts val="0"/>
              </a:spcAft>
              <a:buSzPts val="1800"/>
              <a:buNone/>
            </a:pPr>
            <a:r>
              <a:rPr lang="en-US"/>
              <a:t>but the producer has incremented </a:t>
            </a:r>
            <a:r>
              <a:rPr i="1" lang="en-US"/>
              <a:t>n</a:t>
            </a:r>
            <a:r>
              <a:rPr lang="en-US"/>
              <a:t> before the consumer can test it in line 14.</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rPr lang="en-US"/>
              <a:t>The result is a semSignalB not matched by a prior semWaitB. </a:t>
            </a:r>
            <a:endParaRPr/>
          </a:p>
          <a:p>
            <a:pPr indent="0" lvl="1" marL="0" rtl="0" algn="l">
              <a:spcBef>
                <a:spcPts val="0"/>
              </a:spcBef>
              <a:spcAft>
                <a:spcPts val="0"/>
              </a:spcAft>
              <a:buSzPts val="1800"/>
              <a:buNone/>
            </a:pPr>
            <a:r>
              <a:rPr lang="en-US"/>
              <a:t>The value of -1 for </a:t>
            </a:r>
            <a:r>
              <a:rPr i="1" lang="en-US"/>
              <a:t>n </a:t>
            </a:r>
            <a:r>
              <a:rPr lang="en-US"/>
              <a:t>in line 20 means that the consumer has consumed an item from the buffer that does not exist. It would not do simply to move the conditional statement inside the critical section of the consumer because this could lead to deadlock (e.g., after line 8 of the table).</a:t>
            </a:r>
            <a:endParaRPr/>
          </a:p>
          <a:p>
            <a:pPr indent="0" lvl="0" marL="0" rtl="0" algn="l">
              <a:spcBef>
                <a:spcPts val="0"/>
              </a:spcBef>
              <a:spcAft>
                <a:spcPts val="0"/>
              </a:spcAft>
              <a:buNone/>
            </a:pPr>
            <a:r>
              <a:t/>
            </a:r>
            <a:endParaRPr/>
          </a:p>
        </p:txBody>
      </p:sp>
      <p:sp>
        <p:nvSpPr>
          <p:cNvPr id="364" name="Google Shape;364;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6" name="Google Shape;37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fix for the problem is to introduce an auxiliary variable that can be set in the consumer’s critical section for use later on.</a:t>
            </a:r>
            <a:endParaRPr/>
          </a:p>
        </p:txBody>
      </p:sp>
      <p:sp>
        <p:nvSpPr>
          <p:cNvPr id="377" name="Google Shape;377;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3" name="Google Shape;38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somewhat cleaner solution can be obtained if general semaphores (also called counting semaphores) are used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variable </a:t>
            </a:r>
            <a:r>
              <a:rPr i="1" lang="en-US"/>
              <a:t>n </a:t>
            </a:r>
            <a:r>
              <a:rPr lang="en-US"/>
              <a:t>is now a semaphore. </a:t>
            </a:r>
            <a:endParaRPr/>
          </a:p>
          <a:p>
            <a:pPr indent="0" lvl="1" marL="0" rtl="0" algn="l">
              <a:spcBef>
                <a:spcPts val="0"/>
              </a:spcBef>
              <a:spcAft>
                <a:spcPts val="0"/>
              </a:spcAft>
              <a:buSzPts val="1800"/>
              <a:buNone/>
            </a:pPr>
            <a:r>
              <a:rPr lang="en-US"/>
              <a:t>Its value still is equal to the number of items in the buffer.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Suppose now that in transcribing this program, a mistake is made and the operations </a:t>
            </a:r>
            <a:r>
              <a:rPr i="1" lang="en-US"/>
              <a:t>semSignal(s)</a:t>
            </a:r>
            <a:r>
              <a:rPr lang="en-US"/>
              <a:t> and </a:t>
            </a:r>
            <a:r>
              <a:rPr i="1" lang="en-US"/>
              <a:t>semSignal(n) </a:t>
            </a:r>
            <a:r>
              <a:rPr lang="en-US"/>
              <a:t>are interchanged.</a:t>
            </a:r>
            <a:endParaRPr/>
          </a:p>
          <a:p>
            <a:pPr indent="0" lvl="1" marL="0" rtl="0" algn="l">
              <a:spcBef>
                <a:spcPts val="0"/>
              </a:spcBef>
              <a:spcAft>
                <a:spcPts val="0"/>
              </a:spcAft>
              <a:buSzPts val="1800"/>
              <a:buNone/>
            </a:pPr>
            <a:r>
              <a:rPr lang="en-US"/>
              <a:t>This would require that the </a:t>
            </a:r>
            <a:r>
              <a:rPr i="1" lang="en-US"/>
              <a:t>semSignal(n) </a:t>
            </a:r>
            <a:r>
              <a:rPr lang="en-US"/>
              <a:t>operation be performed in the producer’s critical section without interruption by the consumer or another producer.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Would this affect the program?</a:t>
            </a:r>
            <a:endParaRPr/>
          </a:p>
          <a:p>
            <a:pPr indent="0" lvl="1" marL="0" rtl="0" algn="l">
              <a:spcBef>
                <a:spcPts val="0"/>
              </a:spcBef>
              <a:spcAft>
                <a:spcPts val="0"/>
              </a:spcAft>
              <a:buSzPts val="1800"/>
              <a:buNone/>
            </a:pPr>
            <a:r>
              <a:rPr lang="en-US"/>
              <a:t>No, because the consumer must wait on both semaphores before proceeding in any case.</a:t>
            </a:r>
            <a:endParaRPr/>
          </a:p>
        </p:txBody>
      </p:sp>
      <p:sp>
        <p:nvSpPr>
          <p:cNvPr id="384" name="Google Shape;384;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0" name="Google Shape;39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Finally, let us add a new and realistic restriction to the producer/consumer problem: </a:t>
            </a:r>
            <a:endParaRPr/>
          </a:p>
          <a:p>
            <a:pPr indent="0" lvl="1" marL="0" rtl="0" algn="l">
              <a:spcBef>
                <a:spcPts val="0"/>
              </a:spcBef>
              <a:spcAft>
                <a:spcPts val="0"/>
              </a:spcAft>
              <a:buSzPts val="1800"/>
              <a:buNone/>
            </a:pPr>
            <a:r>
              <a:rPr lang="en-US"/>
              <a:t>namely, </a:t>
            </a:r>
            <a:r>
              <a:rPr b="1" lang="en-US"/>
              <a:t>that the buffer is finite. </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lang="en-US"/>
              <a:t>The buffer is treated as a circular storage, and pointer values must be expressed modulo the size of the buffer.</a:t>
            </a:r>
            <a:endParaRPr/>
          </a:p>
        </p:txBody>
      </p:sp>
      <p:sp>
        <p:nvSpPr>
          <p:cNvPr id="391" name="Google Shape;391;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7" name="Google Shape;39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4" name="Google Shape;40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1" name="Google Shape;41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0" name="Google Shape;43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chief characteristics of a monitor are the following: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1. The local data variables are accessible only by the monitor’s procedures and not by any external procedure.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2. A process enters the monitor by invoking one of its procedures.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3. Only one process may be executing in the monitor at a time; any other processes that have invoked the monitor are blocked, waiting for the monitor to become available.</a:t>
            </a:r>
            <a:endParaRPr/>
          </a:p>
        </p:txBody>
      </p:sp>
      <p:sp>
        <p:nvSpPr>
          <p:cNvPr id="431" name="Google Shape;431;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7" name="Google Shape;437;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monitor supports synchronization by the use of </a:t>
            </a:r>
            <a:r>
              <a:rPr b="1" lang="en-US"/>
              <a:t>condition variables that are</a:t>
            </a:r>
            <a:endParaRPr/>
          </a:p>
          <a:p>
            <a:pPr indent="0" lvl="0" marL="0" rtl="0" algn="l">
              <a:spcBef>
                <a:spcPts val="0"/>
              </a:spcBef>
              <a:spcAft>
                <a:spcPts val="0"/>
              </a:spcAft>
              <a:buSzPts val="1800"/>
              <a:buNone/>
            </a:pPr>
            <a:r>
              <a:rPr lang="en-US"/>
              <a:t>contained within the monitor and accessible only within the monitor.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cwait(c): Suspend execution of the calling process on condition </a:t>
            </a:r>
            <a:r>
              <a:rPr i="1" lang="en-US"/>
              <a:t>c.</a:t>
            </a:r>
            <a:endParaRPr/>
          </a:p>
          <a:p>
            <a:pPr indent="0" lvl="1" marL="0" rtl="0" algn="l">
              <a:spcBef>
                <a:spcPts val="0"/>
              </a:spcBef>
              <a:spcAft>
                <a:spcPts val="0"/>
              </a:spcAft>
              <a:buSzPts val="1800"/>
              <a:buNone/>
            </a:pPr>
            <a:r>
              <a:rPr lang="en-US"/>
              <a:t>The monitor is now available for use by another process.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csignal(c): Resume execution of some process blocked after a cwait on the same condition. </a:t>
            </a:r>
            <a:endParaRPr/>
          </a:p>
          <a:p>
            <a:pPr indent="0" lvl="1" marL="0" rtl="0" algn="l">
              <a:spcBef>
                <a:spcPts val="0"/>
              </a:spcBef>
              <a:spcAft>
                <a:spcPts val="0"/>
              </a:spcAft>
              <a:buSzPts val="1800"/>
              <a:buNone/>
            </a:pPr>
            <a:r>
              <a:rPr lang="en-US"/>
              <a:t>If there are several such processes, choose one of them; if there is no such process, do nothing.</a:t>
            </a:r>
            <a:endParaRPr/>
          </a:p>
          <a:p>
            <a:pPr indent="0" lvl="0" marL="0" rtl="0" algn="l">
              <a:spcBef>
                <a:spcPts val="0"/>
              </a:spcBef>
              <a:spcAft>
                <a:spcPts val="0"/>
              </a:spcAft>
              <a:buNone/>
            </a:pPr>
            <a:r>
              <a:t/>
            </a:r>
            <a:endParaRPr/>
          </a:p>
        </p:txBody>
      </p:sp>
      <p:sp>
        <p:nvSpPr>
          <p:cNvPr id="438" name="Google Shape;438;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4" name="Google Shape;44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Although a process can enter the monitor by invoking any of its procedures, we can think of the monitor as having a single entry point that is guarded so that only one process may be in the monitor at a time. </a:t>
            </a:r>
            <a:endParaRPr/>
          </a:p>
          <a:p>
            <a:pPr indent="0" lvl="1" marL="0" rtl="0" algn="l">
              <a:spcBef>
                <a:spcPts val="0"/>
              </a:spcBef>
              <a:spcAft>
                <a:spcPts val="0"/>
              </a:spcAft>
              <a:buNone/>
            </a:pPr>
            <a:r>
              <a:rPr lang="en-US"/>
              <a:t>Other processes that attempt to enter the monitor join a queue of processes blocked waiting for monitor availability.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Once a process is in the monitor, it may temporarily block itself on condition x by issuing cwait(x); </a:t>
            </a:r>
            <a:endParaRPr/>
          </a:p>
          <a:p>
            <a:pPr indent="0" lvl="1" marL="0" rtl="0" algn="l">
              <a:spcBef>
                <a:spcPts val="0"/>
              </a:spcBef>
              <a:spcAft>
                <a:spcPts val="0"/>
              </a:spcAft>
              <a:buNone/>
            </a:pPr>
            <a:r>
              <a:rPr lang="en-US"/>
              <a:t> it is then placed in a queue of processes waiting to re-enter the monitor when the condition changes, and resume execution at the point in its program following the cwait(x) call.</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rPr lang="en-US"/>
              <a:t>If a process that is executing in the monitor detects a change in the condition variable x, it issues csignal(x), </a:t>
            </a:r>
            <a:endParaRPr/>
          </a:p>
          <a:p>
            <a:pPr indent="0" lvl="1" marL="0" rtl="0" algn="l">
              <a:spcBef>
                <a:spcPts val="0"/>
              </a:spcBef>
              <a:spcAft>
                <a:spcPts val="0"/>
              </a:spcAft>
              <a:buSzPts val="1800"/>
              <a:buNone/>
            </a:pPr>
            <a:r>
              <a:rPr lang="en-US"/>
              <a:t>which alerts the corresponding condition queue that the condition has changed.</a:t>
            </a:r>
            <a:endParaRPr/>
          </a:p>
        </p:txBody>
      </p:sp>
      <p:sp>
        <p:nvSpPr>
          <p:cNvPr id="445" name="Google Shape;445;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1" name="Google Shape;451;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Returning to the bounded-buffer producer/consumer problem – this is a solution using a monitor.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module, </a:t>
            </a:r>
            <a:r>
              <a:rPr i="1" lang="en-US"/>
              <a:t>boundedbuffer</a:t>
            </a:r>
            <a:r>
              <a:rPr lang="en-US"/>
              <a:t>, controls the buffer used to store and retrieve characters.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monitor includes two condition variables (declared with the construct cond): </a:t>
            </a:r>
            <a:endParaRPr/>
          </a:p>
          <a:p>
            <a:pPr indent="0" lvl="1" marL="0" rtl="0" algn="l">
              <a:spcBef>
                <a:spcPts val="0"/>
              </a:spcBef>
              <a:spcAft>
                <a:spcPts val="0"/>
              </a:spcAft>
              <a:buNone/>
            </a:pPr>
            <a:r>
              <a:rPr i="1" lang="en-US"/>
              <a:t> notfull </a:t>
            </a:r>
            <a:r>
              <a:rPr lang="en-US"/>
              <a:t>is true when there is room to add at least one character to the buffer, </a:t>
            </a:r>
            <a:endParaRPr/>
          </a:p>
          <a:p>
            <a:pPr indent="0" lvl="1" marL="0" rtl="0" algn="l">
              <a:spcBef>
                <a:spcPts val="0"/>
              </a:spcBef>
              <a:spcAft>
                <a:spcPts val="0"/>
              </a:spcAft>
              <a:buNone/>
            </a:pPr>
            <a:r>
              <a:rPr lang="en-US"/>
              <a:t> and </a:t>
            </a:r>
            <a:r>
              <a:rPr i="1" lang="en-US"/>
              <a:t>notempty </a:t>
            </a:r>
            <a:r>
              <a:rPr lang="en-US"/>
              <a:t>is true when there is at least one character in the buffer.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example points out the division of responsibility with monitors compared to semaphores.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the case of monitors, the monitor construct itself enforces mutual exclusion:</a:t>
            </a:r>
            <a:endParaRPr/>
          </a:p>
          <a:p>
            <a:pPr indent="0" lvl="1" marL="0" rtl="0" algn="l">
              <a:spcBef>
                <a:spcPts val="0"/>
              </a:spcBef>
              <a:spcAft>
                <a:spcPts val="0"/>
              </a:spcAft>
              <a:buNone/>
            </a:pPr>
            <a:r>
              <a:rPr lang="en-US"/>
              <a:t> It is not possible for both a producer and a consumer simultaneously to access the buffer. </a:t>
            </a:r>
            <a:endParaRPr/>
          </a:p>
          <a:p>
            <a:pPr indent="0" lvl="1" marL="0" rtl="0" algn="l">
              <a:spcBef>
                <a:spcPts val="0"/>
              </a:spcBef>
              <a:spcAft>
                <a:spcPts val="0"/>
              </a:spcAft>
              <a:buNone/>
            </a:pPr>
            <a:r>
              <a:rPr lang="en-US"/>
              <a:t> However, the programmer must place the appropriate </a:t>
            </a:r>
            <a:r>
              <a:rPr i="1" lang="en-US"/>
              <a:t>cwait</a:t>
            </a:r>
            <a:r>
              <a:rPr lang="en-US"/>
              <a:t> and </a:t>
            </a:r>
            <a:r>
              <a:rPr i="1" lang="en-US"/>
              <a:t>csignal</a:t>
            </a:r>
            <a:r>
              <a:rPr lang="en-US"/>
              <a:t> primitives inside the monitor to prevent processes from depositing items in a full buffer or removing them from an empty one.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the case of semaphores, both mutual exclusion and synchronization are the responsibility of the programmer.</a:t>
            </a:r>
            <a:endParaRPr/>
          </a:p>
          <a:p>
            <a:pPr indent="0" lvl="0" marL="0" rtl="0" algn="l">
              <a:spcBef>
                <a:spcPts val="0"/>
              </a:spcBef>
              <a:spcAft>
                <a:spcPts val="0"/>
              </a:spcAft>
              <a:buNone/>
            </a:pPr>
            <a:r>
              <a:t/>
            </a:r>
            <a:endParaRPr/>
          </a:p>
        </p:txBody>
      </p:sp>
      <p:sp>
        <p:nvSpPr>
          <p:cNvPr id="452" name="Google Shape;452;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8" name="Google Shape;45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Note here that a process exits the monitor immediately after executing the csignal function.</a:t>
            </a:r>
            <a:endParaRPr/>
          </a:p>
          <a:p>
            <a:pPr indent="0" lvl="1" marL="0" rtl="0" algn="l">
              <a:spcBef>
                <a:spcPts val="0"/>
              </a:spcBef>
              <a:spcAft>
                <a:spcPts val="0"/>
              </a:spcAft>
              <a:buSzPts val="1800"/>
              <a:buNone/>
            </a:pPr>
            <a:r>
              <a:rPr lang="en-US"/>
              <a:t>One language, ConcurrentPascal,  insists that nothing follows a csignal call</a:t>
            </a:r>
            <a:endParaRPr/>
          </a:p>
        </p:txBody>
      </p:sp>
      <p:sp>
        <p:nvSpPr>
          <p:cNvPr id="459" name="Google Shape;459;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9" name="Google Shape;48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Lampson and Redell developed an approach known as MESA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When a process executing in a monitor executes cnotify(x), </a:t>
            </a:r>
            <a:endParaRPr/>
          </a:p>
          <a:p>
            <a:pPr indent="0" lvl="1" marL="0" rtl="0" algn="l">
              <a:spcBef>
                <a:spcPts val="0"/>
              </a:spcBef>
              <a:spcAft>
                <a:spcPts val="0"/>
              </a:spcAft>
              <a:buSzPts val="1800"/>
              <a:buNone/>
            </a:pPr>
            <a:r>
              <a:rPr lang="en-US"/>
              <a:t>it causes the x condition queue to be notified, but the signalling process continues to execute.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result of the notification is that the process at the head of the condition queue will be resumed at some convenient future time when the monitor is available. </a:t>
            </a:r>
            <a:endParaRPr/>
          </a:p>
          <a:p>
            <a:pPr indent="0" lvl="1" marL="0" rtl="0" algn="l">
              <a:spcBef>
                <a:spcPts val="0"/>
              </a:spcBef>
              <a:spcAft>
                <a:spcPts val="0"/>
              </a:spcAft>
              <a:buSzPts val="1800"/>
              <a:buNone/>
            </a:pPr>
            <a:r>
              <a:rPr lang="en-US"/>
              <a:t>However, because there is no guarantee that some other process will not enter the monitor before the waiting process, the waiting process must recheck the condition.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E.G. the procedures in the boundedbuffer monitor would now have the code in this slide</a:t>
            </a:r>
            <a:endParaRPr/>
          </a:p>
        </p:txBody>
      </p:sp>
      <p:sp>
        <p:nvSpPr>
          <p:cNvPr id="490" name="Google Shape;490;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3" name="Google Shape;50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 processes interact with one another, two fundamental requirements must be satisfied: </a:t>
            </a:r>
            <a:endParaRPr/>
          </a:p>
          <a:p>
            <a:pPr indent="0" lvl="1" marL="0" rtl="0" algn="l">
              <a:spcBef>
                <a:spcPts val="0"/>
              </a:spcBef>
              <a:spcAft>
                <a:spcPts val="0"/>
              </a:spcAft>
              <a:buNone/>
            </a:pPr>
            <a:r>
              <a:rPr lang="en-US"/>
              <a:t> synchronization and </a:t>
            </a:r>
            <a:endParaRPr/>
          </a:p>
          <a:p>
            <a:pPr indent="0" lvl="1" marL="0" rtl="0" algn="l">
              <a:spcBef>
                <a:spcPts val="0"/>
              </a:spcBef>
              <a:spcAft>
                <a:spcPts val="0"/>
              </a:spcAft>
              <a:buNone/>
            </a:pPr>
            <a:r>
              <a:rPr lang="en-US"/>
              <a:t> communication.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Processes need to be synchronized to enforce mutual exclusion; </a:t>
            </a:r>
            <a:endParaRPr/>
          </a:p>
          <a:p>
            <a:pPr indent="0" lvl="1" marL="0" rtl="0" algn="l">
              <a:spcBef>
                <a:spcPts val="0"/>
              </a:spcBef>
              <a:spcAft>
                <a:spcPts val="0"/>
              </a:spcAft>
              <a:buSzPts val="1800"/>
              <a:buNone/>
            </a:pPr>
            <a:r>
              <a:rPr lang="en-US"/>
              <a:t>cooperating processes may need to exchange information.</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rPr lang="en-US"/>
              <a:t>One approach to providing both of these functions is message passing.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Message passing has the further advantage that it lends itself to implementation in distributed systems as well as in shared-memory  multiprocessor and uniprocessor systems.</a:t>
            </a:r>
            <a:endParaRPr/>
          </a:p>
        </p:txBody>
      </p:sp>
      <p:sp>
        <p:nvSpPr>
          <p:cNvPr id="504" name="Google Shape;504;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0" name="Google Shape;510;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Emphasize that message-passing systems come in many forms. We provide a </a:t>
            </a:r>
            <a:r>
              <a:rPr b="1" i="1" lang="en-US"/>
              <a:t>general </a:t>
            </a:r>
            <a:r>
              <a:rPr lang="en-US"/>
              <a:t>introduction that discusses features typically found in such systems.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These primitives are a minimum set of operations needed for processes to engage in message passing. </a:t>
            </a:r>
            <a:endParaRPr/>
          </a:p>
          <a:p>
            <a:pPr indent="0" lvl="1" marL="0" rtl="0" algn="l">
              <a:spcBef>
                <a:spcPts val="0"/>
              </a:spcBef>
              <a:spcAft>
                <a:spcPts val="0"/>
              </a:spcAft>
              <a:buNone/>
            </a:pPr>
            <a:r>
              <a:rPr lang="en-US"/>
              <a:t> A process sends information in the form of a message to another process designated by a destination.</a:t>
            </a:r>
            <a:endParaRPr/>
          </a:p>
          <a:p>
            <a:pPr indent="0" lvl="1" marL="0" rtl="0" algn="l">
              <a:spcBef>
                <a:spcPts val="0"/>
              </a:spcBef>
              <a:spcAft>
                <a:spcPts val="0"/>
              </a:spcAft>
              <a:buNone/>
            </a:pPr>
            <a:r>
              <a:rPr lang="en-US"/>
              <a:t> A process receives information by executing the receive primitive, indicating the source and the message.</a:t>
            </a:r>
            <a:endParaRPr/>
          </a:p>
        </p:txBody>
      </p:sp>
      <p:sp>
        <p:nvSpPr>
          <p:cNvPr id="511" name="Google Shape;511;p6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7" name="Google Shape;51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communication of a message between two processes implies some level of synchronization between the two: the receiver cannot receive a message until it has been sent by another process.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When a send primitive is executed in a process, there are two possibilities: </a:t>
            </a:r>
            <a:endParaRPr/>
          </a:p>
          <a:p>
            <a:pPr indent="0" lvl="1" marL="0" rtl="0" algn="l">
              <a:spcBef>
                <a:spcPts val="0"/>
              </a:spcBef>
              <a:spcAft>
                <a:spcPts val="0"/>
              </a:spcAft>
              <a:buNone/>
            </a:pPr>
            <a:r>
              <a:rPr lang="en-US"/>
              <a:t> Either the sending process is blocked until the message is received, </a:t>
            </a:r>
            <a:endParaRPr/>
          </a:p>
          <a:p>
            <a:pPr indent="0" lvl="1" marL="0" rtl="0" algn="l">
              <a:spcBef>
                <a:spcPts val="0"/>
              </a:spcBef>
              <a:spcAft>
                <a:spcPts val="0"/>
              </a:spcAft>
              <a:buNone/>
            </a:pPr>
            <a:r>
              <a:rPr lang="en-US"/>
              <a:t>or it is not. </a:t>
            </a:r>
            <a:endParaRPr/>
          </a:p>
          <a:p>
            <a:pPr indent="0" lvl="1" marL="0" rtl="0" algn="l">
              <a:spcBef>
                <a:spcPts val="0"/>
              </a:spcBef>
              <a:spcAft>
                <a:spcPts val="0"/>
              </a:spcAft>
              <a:buNone/>
            </a:pPr>
            <a:r>
              <a:t/>
            </a:r>
            <a:endParaRPr/>
          </a:p>
          <a:p>
            <a:pPr indent="0" lvl="0" marL="0" rtl="0" algn="l">
              <a:spcBef>
                <a:spcPts val="0"/>
              </a:spcBef>
              <a:spcAft>
                <a:spcPts val="0"/>
              </a:spcAft>
              <a:buSzPts val="1800"/>
              <a:buNone/>
            </a:pPr>
            <a:r>
              <a:rPr lang="en-US"/>
              <a:t>Similarly, when a process issues a receive primitive, there are two possibilities:</a:t>
            </a:r>
            <a:endParaRPr/>
          </a:p>
          <a:p>
            <a:pPr indent="0" lvl="1" marL="0" rtl="0" algn="l">
              <a:spcBef>
                <a:spcPts val="0"/>
              </a:spcBef>
              <a:spcAft>
                <a:spcPts val="0"/>
              </a:spcAft>
              <a:buNone/>
            </a:pPr>
            <a:r>
              <a:rPr lang="en-US"/>
              <a:t> If a message has previously been sent, the message is received and execution continues.</a:t>
            </a:r>
            <a:endParaRPr/>
          </a:p>
          <a:p>
            <a:pPr indent="0" lvl="1" marL="0" rtl="0" algn="l">
              <a:spcBef>
                <a:spcPts val="0"/>
              </a:spcBef>
              <a:spcAft>
                <a:spcPts val="0"/>
              </a:spcAft>
              <a:buNone/>
            </a:pPr>
            <a:r>
              <a:rPr lang="en-US"/>
              <a:t> If there is no waiting message, then either </a:t>
            </a:r>
            <a:endParaRPr/>
          </a:p>
          <a:p>
            <a:pPr indent="-114300" lvl="2" marL="1143000" rtl="0" algn="l">
              <a:spcBef>
                <a:spcPts val="0"/>
              </a:spcBef>
              <a:spcAft>
                <a:spcPts val="0"/>
              </a:spcAft>
              <a:buSzPts val="1800"/>
              <a:buAutoNum type="alphaLcParenBoth"/>
            </a:pPr>
            <a:r>
              <a:rPr lang="en-US"/>
              <a:t>the process is blocked until a message arrives, or </a:t>
            </a:r>
            <a:endParaRPr/>
          </a:p>
          <a:p>
            <a:pPr indent="-114300" lvl="2" marL="1143000" rtl="0" algn="l">
              <a:spcBef>
                <a:spcPts val="0"/>
              </a:spcBef>
              <a:spcAft>
                <a:spcPts val="0"/>
              </a:spcAft>
              <a:buSzPts val="1800"/>
              <a:buAutoNum type="alphaLcParenBoth"/>
            </a:pPr>
            <a:r>
              <a:rPr lang="en-US"/>
              <a:t>the process continues to execute, abandoning the attempt to receive.</a:t>
            </a:r>
            <a:endParaRPr/>
          </a:p>
        </p:txBody>
      </p:sp>
      <p:sp>
        <p:nvSpPr>
          <p:cNvPr id="518" name="Google Shape;518;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4" name="Google Shape;524;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Both the sender and receiver are blocked until the message is delivered;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is sometimes referred to as a </a:t>
            </a:r>
            <a:r>
              <a:rPr i="1" lang="en-US"/>
              <a:t>rendezvous.</a:t>
            </a:r>
            <a:endParaRPr/>
          </a:p>
          <a:p>
            <a:pPr indent="0" lvl="0" marL="0" rtl="0" algn="l">
              <a:spcBef>
                <a:spcPts val="0"/>
              </a:spcBef>
              <a:spcAft>
                <a:spcPts val="0"/>
              </a:spcAft>
              <a:buSzPts val="1800"/>
              <a:buNone/>
            </a:pPr>
            <a:r>
              <a:t/>
            </a:r>
            <a:endParaRPr i="1"/>
          </a:p>
          <a:p>
            <a:pPr indent="0" lvl="0" marL="0" rtl="0" algn="l">
              <a:spcBef>
                <a:spcPts val="0"/>
              </a:spcBef>
              <a:spcAft>
                <a:spcPts val="0"/>
              </a:spcAft>
              <a:buSzPts val="1800"/>
              <a:buNone/>
            </a:pPr>
            <a:r>
              <a:rPr lang="en-US"/>
              <a:t>This combination allows for tight synchronization between processes.</a:t>
            </a:r>
            <a:endParaRPr/>
          </a:p>
          <a:p>
            <a:pPr indent="0" lvl="0" marL="0" rtl="0" algn="l">
              <a:spcBef>
                <a:spcPts val="0"/>
              </a:spcBef>
              <a:spcAft>
                <a:spcPts val="0"/>
              </a:spcAft>
              <a:buNone/>
            </a:pPr>
            <a:r>
              <a:t/>
            </a:r>
            <a:endParaRPr/>
          </a:p>
        </p:txBody>
      </p:sp>
      <p:sp>
        <p:nvSpPr>
          <p:cNvPr id="525" name="Google Shape;525;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1" name="Google Shape;53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Nonblocking send, blocking receive: </a:t>
            </a:r>
            <a:endParaRPr/>
          </a:p>
          <a:p>
            <a:pPr indent="0" lvl="0" marL="0" rtl="0" algn="l">
              <a:spcBef>
                <a:spcPts val="0"/>
              </a:spcBef>
              <a:spcAft>
                <a:spcPts val="0"/>
              </a:spcAft>
              <a:buSzPts val="1800"/>
              <a:buNone/>
            </a:pPr>
            <a:r>
              <a:rPr lang="en-US"/>
              <a:t>Although the sender may continue on, the receiver is blocked until the requested message arrives.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is probably the most useful combination. </a:t>
            </a:r>
            <a:endParaRPr/>
          </a:p>
          <a:p>
            <a:pPr indent="0" lvl="1" marL="0" rtl="0" algn="l">
              <a:spcBef>
                <a:spcPts val="0"/>
              </a:spcBef>
              <a:spcAft>
                <a:spcPts val="0"/>
              </a:spcAft>
              <a:buNone/>
            </a:pPr>
            <a:r>
              <a:rPr lang="en-US"/>
              <a:t>It allows a process to send one or more messages to a variety of destinations as quickly as possible. </a:t>
            </a:r>
            <a:endParaRPr/>
          </a:p>
          <a:p>
            <a:pPr indent="0" lvl="1" marL="0" rtl="0" algn="l">
              <a:spcBef>
                <a:spcPts val="0"/>
              </a:spcBef>
              <a:spcAft>
                <a:spcPts val="0"/>
              </a:spcAft>
              <a:buNone/>
            </a:pPr>
            <a:r>
              <a:rPr lang="en-US"/>
              <a:t>A process that must receive a message before it can do useful work needs to be blocked until such a message arrives. </a:t>
            </a:r>
            <a:endParaRPr/>
          </a:p>
          <a:p>
            <a:pPr indent="0" lvl="1" marL="0" rtl="0" algn="l">
              <a:spcBef>
                <a:spcPts val="0"/>
              </a:spcBef>
              <a:spcAft>
                <a:spcPts val="0"/>
              </a:spcAft>
              <a:buNone/>
            </a:pPr>
            <a:r>
              <a:t/>
            </a:r>
            <a:endParaRPr/>
          </a:p>
          <a:p>
            <a:pPr indent="0" lvl="0" marL="0" rtl="0" algn="l">
              <a:spcBef>
                <a:spcPts val="0"/>
              </a:spcBef>
              <a:spcAft>
                <a:spcPts val="0"/>
              </a:spcAft>
              <a:buSzPts val="1800"/>
              <a:buNone/>
            </a:pPr>
            <a:r>
              <a:rPr lang="en-US"/>
              <a:t>• </a:t>
            </a:r>
            <a:r>
              <a:rPr b="1" lang="en-US"/>
              <a:t>Nonblocking send, nonblocking receive:</a:t>
            </a:r>
            <a:endParaRPr/>
          </a:p>
          <a:p>
            <a:pPr indent="0" lvl="1" marL="0" rtl="0" algn="l">
              <a:spcBef>
                <a:spcPts val="0"/>
              </a:spcBef>
              <a:spcAft>
                <a:spcPts val="0"/>
              </a:spcAft>
              <a:buNone/>
            </a:pPr>
            <a:r>
              <a:rPr lang="en-US"/>
              <a:t> Neither party is required to wait.</a:t>
            </a:r>
            <a:endParaRPr/>
          </a:p>
          <a:p>
            <a:pPr indent="0" lvl="0" marL="0" rtl="0" algn="l">
              <a:spcBef>
                <a:spcPts val="0"/>
              </a:spcBef>
              <a:spcAft>
                <a:spcPts val="0"/>
              </a:spcAft>
              <a:buNone/>
            </a:pPr>
            <a:r>
              <a:t/>
            </a:r>
            <a:endParaRPr/>
          </a:p>
        </p:txBody>
      </p:sp>
      <p:sp>
        <p:nvSpPr>
          <p:cNvPr id="532" name="Google Shape;532;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8" name="Google Shape;538;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it is necessary to have a way of specifying in the send primitive which process is to receive the message.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Similarly, most implementations allow a receiving process to indicate the source of a message to be received.</a:t>
            </a:r>
            <a:endParaRPr/>
          </a:p>
        </p:txBody>
      </p:sp>
      <p:sp>
        <p:nvSpPr>
          <p:cNvPr id="539" name="Google Shape;539;p6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1" name="Google Shape;551;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strength of the use of indirect addressing is that, by decoupling the sender and receiver, it allows for greater flexibility in the use of messages.</a:t>
            </a:r>
            <a:endParaRPr/>
          </a:p>
          <a:p>
            <a:pPr indent="0" lvl="0" marL="0" rtl="0" algn="l">
              <a:spcBef>
                <a:spcPts val="0"/>
              </a:spcBef>
              <a:spcAft>
                <a:spcPts val="0"/>
              </a:spcAft>
              <a:buNone/>
            </a:pPr>
            <a:r>
              <a:t/>
            </a:r>
            <a:endParaRPr/>
          </a:p>
        </p:txBody>
      </p:sp>
      <p:sp>
        <p:nvSpPr>
          <p:cNvPr id="552" name="Google Shape;552;p6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The sharing of global resources </a:t>
            </a:r>
            <a:endParaRPr/>
          </a:p>
          <a:p>
            <a:pPr indent="0" lvl="1" marL="0" rtl="0" algn="l">
              <a:spcBef>
                <a:spcPts val="0"/>
              </a:spcBef>
              <a:spcAft>
                <a:spcPts val="0"/>
              </a:spcAft>
              <a:buSzPts val="1800"/>
              <a:buNone/>
            </a:pPr>
            <a:r>
              <a:rPr lang="en-US"/>
              <a:t>If two processes both make use of the same global variable </a:t>
            </a:r>
            <a:endParaRPr/>
          </a:p>
          <a:p>
            <a:pPr indent="0" lvl="2" marL="0" rtl="0" algn="l">
              <a:spcBef>
                <a:spcPts val="0"/>
              </a:spcBef>
              <a:spcAft>
                <a:spcPts val="0"/>
              </a:spcAft>
              <a:buSzPts val="1800"/>
              <a:buNone/>
            </a:pPr>
            <a:r>
              <a:rPr lang="en-US"/>
              <a:t> and </a:t>
            </a:r>
            <a:r>
              <a:rPr b="1" lang="en-US"/>
              <a:t>both perform reads and writes </a:t>
            </a:r>
            <a:r>
              <a:rPr lang="en-US"/>
              <a:t>on that variable, </a:t>
            </a:r>
            <a:endParaRPr/>
          </a:p>
          <a:p>
            <a:pPr indent="0" lvl="2" marL="0" rtl="0" algn="l">
              <a:spcBef>
                <a:spcPts val="0"/>
              </a:spcBef>
              <a:spcAft>
                <a:spcPts val="0"/>
              </a:spcAft>
              <a:buSzPts val="1800"/>
              <a:buNone/>
            </a:pPr>
            <a:r>
              <a:rPr lang="en-US"/>
              <a:t>then </a:t>
            </a:r>
            <a:r>
              <a:rPr b="1" lang="en-US"/>
              <a:t>the order </a:t>
            </a:r>
            <a:r>
              <a:rPr lang="en-US"/>
              <a:t>in which the various reads and writes are executed is critical.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Managing Resources</a:t>
            </a:r>
            <a:endParaRPr/>
          </a:p>
          <a:p>
            <a:pPr indent="0" lvl="1" marL="0" rtl="0" algn="l">
              <a:spcBef>
                <a:spcPts val="0"/>
              </a:spcBef>
              <a:spcAft>
                <a:spcPts val="0"/>
              </a:spcAft>
              <a:buNone/>
            </a:pPr>
            <a:r>
              <a:rPr lang="en-US"/>
              <a:t>It is difficult for the OS to manage the allocation of resources optimally. </a:t>
            </a:r>
            <a:endParaRPr/>
          </a:p>
          <a:p>
            <a:pPr indent="0" lvl="1" marL="0" rtl="0" algn="l">
              <a:spcBef>
                <a:spcPts val="0"/>
              </a:spcBef>
              <a:spcAft>
                <a:spcPts val="0"/>
              </a:spcAft>
              <a:buNone/>
            </a:pPr>
            <a:r>
              <a:rPr lang="en-US"/>
              <a:t>E.G.  A process may request use of, and be granted control of, a particular I/O channel and then be suspended before using that channel. </a:t>
            </a:r>
            <a:endParaRPr/>
          </a:p>
          <a:p>
            <a:pPr indent="-114300" lvl="2" marL="0" rtl="0" algn="l">
              <a:spcBef>
                <a:spcPts val="0"/>
              </a:spcBef>
              <a:spcAft>
                <a:spcPts val="0"/>
              </a:spcAft>
              <a:buSzPts val="1800"/>
              <a:buChar char="-"/>
            </a:pPr>
            <a:r>
              <a:rPr lang="en-US"/>
              <a:t>It may be undesirable for the OS simply to lock the channel and prevent its use by other processes; </a:t>
            </a:r>
            <a:endParaRPr/>
          </a:p>
          <a:p>
            <a:pPr indent="-114300" lvl="2" marL="0" rtl="0" algn="l">
              <a:spcBef>
                <a:spcPts val="0"/>
              </a:spcBef>
              <a:spcAft>
                <a:spcPts val="0"/>
              </a:spcAft>
              <a:buSzPts val="1800"/>
              <a:buChar char="-"/>
            </a:pPr>
            <a:r>
              <a:rPr lang="en-US"/>
              <a:t> indeed this may lead to a deadlock condition, </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Locating Programming Errors </a:t>
            </a:r>
            <a:r>
              <a:rPr lang="en-US"/>
              <a:t> </a:t>
            </a:r>
            <a:endParaRPr/>
          </a:p>
          <a:p>
            <a:pPr indent="0" lvl="1" marL="0" rtl="0" algn="l">
              <a:spcBef>
                <a:spcPts val="0"/>
              </a:spcBef>
              <a:spcAft>
                <a:spcPts val="0"/>
              </a:spcAft>
              <a:buSzPts val="1800"/>
              <a:buNone/>
            </a:pPr>
            <a:r>
              <a:rPr lang="en-US"/>
              <a:t>It becomes very difficult to locate a programming error because results are typically not deterministic and reproducible</a:t>
            </a:r>
            <a:endParaRPr/>
          </a:p>
        </p:txBody>
      </p:sp>
      <p:sp>
        <p:nvSpPr>
          <p:cNvPr id="129" name="Google Shape;129;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8" name="Google Shape;55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Animated Slide </a:t>
            </a:r>
            <a:r>
              <a:rPr lang="en-US"/>
              <a:t>– each item below is magnified for instructor to address separately</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1) A one-to-one relationship </a:t>
            </a:r>
            <a:endParaRPr/>
          </a:p>
          <a:p>
            <a:pPr indent="0" lvl="1" marL="0" rtl="0" algn="l">
              <a:spcBef>
                <a:spcPts val="0"/>
              </a:spcBef>
              <a:spcAft>
                <a:spcPts val="0"/>
              </a:spcAft>
              <a:buNone/>
            </a:pPr>
            <a:r>
              <a:rPr b="1" lang="en-US"/>
              <a:t> </a:t>
            </a:r>
            <a:r>
              <a:rPr lang="en-US"/>
              <a:t>allows a private communications link to be set up between two processes. </a:t>
            </a:r>
            <a:endParaRPr/>
          </a:p>
          <a:p>
            <a:pPr indent="0" lvl="1" marL="0" rtl="0" algn="l">
              <a:spcBef>
                <a:spcPts val="0"/>
              </a:spcBef>
              <a:spcAft>
                <a:spcPts val="0"/>
              </a:spcAft>
              <a:buNone/>
            </a:pPr>
            <a:r>
              <a:rPr lang="en-US"/>
              <a:t>This insulates their interaction from erroneous interference from other processes.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2) A many-to-one relationship is useful for client/server interaction;</a:t>
            </a:r>
            <a:endParaRPr/>
          </a:p>
          <a:p>
            <a:pPr indent="0" lvl="1" marL="0" rtl="0" algn="l">
              <a:spcBef>
                <a:spcPts val="0"/>
              </a:spcBef>
              <a:spcAft>
                <a:spcPts val="0"/>
              </a:spcAft>
              <a:buNone/>
            </a:pPr>
            <a:r>
              <a:rPr lang="en-US"/>
              <a:t> one process provides service to a number of other processes. </a:t>
            </a:r>
            <a:endParaRPr/>
          </a:p>
          <a:p>
            <a:pPr indent="0" lvl="1" marL="0" rtl="0" algn="l">
              <a:spcBef>
                <a:spcPts val="0"/>
              </a:spcBef>
              <a:spcAft>
                <a:spcPts val="0"/>
              </a:spcAft>
              <a:buNone/>
            </a:pPr>
            <a:r>
              <a:rPr lang="en-US"/>
              <a:t> In this case, the mailbox is often referred to as a </a:t>
            </a:r>
            <a:r>
              <a:rPr i="1" lang="en-US"/>
              <a:t>port.</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3) A one-to-many relationship allows for one sender and multiple receivers; </a:t>
            </a:r>
            <a:endParaRPr/>
          </a:p>
          <a:p>
            <a:pPr indent="0" lvl="1" marL="0" rtl="0" algn="l">
              <a:spcBef>
                <a:spcPts val="0"/>
              </a:spcBef>
              <a:spcAft>
                <a:spcPts val="0"/>
              </a:spcAft>
              <a:buNone/>
            </a:pPr>
            <a:r>
              <a:rPr b="1" lang="en-US"/>
              <a:t> </a:t>
            </a:r>
            <a:r>
              <a:rPr lang="en-US"/>
              <a:t>it is useful for applications where a message or some information is to be broadcast to a set of processes.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4) A many-to-many relationship </a:t>
            </a:r>
            <a:endParaRPr/>
          </a:p>
          <a:p>
            <a:pPr indent="0" lvl="1" marL="0" rtl="0" algn="l">
              <a:spcBef>
                <a:spcPts val="0"/>
              </a:spcBef>
              <a:spcAft>
                <a:spcPts val="0"/>
              </a:spcAft>
              <a:buNone/>
            </a:pPr>
            <a:r>
              <a:rPr lang="en-US"/>
              <a:t>allows multiple server processes to provide concurrent service to multiple clients.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association of processes to mailboxes can be either static or dynamic.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Ports are often statically associated with a particular process; that is, the port is created and assigned to the process permanently.</a:t>
            </a:r>
            <a:endParaRPr/>
          </a:p>
          <a:p>
            <a:pPr indent="0" lvl="1" marL="0" rtl="0" algn="l">
              <a:spcBef>
                <a:spcPts val="0"/>
              </a:spcBef>
              <a:spcAft>
                <a:spcPts val="0"/>
              </a:spcAft>
              <a:buSzPts val="1800"/>
              <a:buNone/>
            </a:pPr>
            <a:r>
              <a:rPr lang="en-US"/>
              <a:t> Similarly, a one-to-one relationship  is typically defined statically and permanently. When there are many senders, the association of a sender to a mailbox may occur dynamically. Primitives such as connect and disconnect may be used for this purpose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559" name="Google Shape;559;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69" name="Google Shape;569;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format of the message depends on the objectives of the messaging facility and whether the facility runs on a single computer or on a distributed system.</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is a typical message format for operating systems that support variable-length messages.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message is divided into two parts: </a:t>
            </a:r>
            <a:endParaRPr/>
          </a:p>
          <a:p>
            <a:pPr indent="0" lvl="1" marL="0" rtl="0" algn="l">
              <a:spcBef>
                <a:spcPts val="0"/>
              </a:spcBef>
              <a:spcAft>
                <a:spcPts val="0"/>
              </a:spcAft>
              <a:buSzPts val="1800"/>
              <a:buNone/>
            </a:pPr>
            <a:r>
              <a:rPr b="1" lang="en-US"/>
              <a:t>a header</a:t>
            </a:r>
            <a:r>
              <a:rPr lang="en-US"/>
              <a:t>, which contains information about the message. </a:t>
            </a:r>
            <a:endParaRPr/>
          </a:p>
          <a:p>
            <a:pPr indent="0" lvl="2" marL="0" rtl="0" algn="l">
              <a:spcBef>
                <a:spcPts val="0"/>
              </a:spcBef>
              <a:spcAft>
                <a:spcPts val="0"/>
              </a:spcAft>
              <a:buNone/>
            </a:pPr>
            <a:r>
              <a:rPr lang="en-US"/>
              <a:t> The header may contain an identification of the source and intended destination of the message, a length field, and a type field to discriminate among various types of messages.</a:t>
            </a:r>
            <a:endParaRPr/>
          </a:p>
          <a:p>
            <a:pPr indent="0" lvl="2" marL="0" rtl="0" algn="l">
              <a:spcBef>
                <a:spcPts val="0"/>
              </a:spcBef>
              <a:spcAft>
                <a:spcPts val="0"/>
              </a:spcAft>
              <a:buNone/>
            </a:pPr>
            <a:r>
              <a:rPr lang="en-US"/>
              <a:t>additional control information, e.g. pointer field so a linked list of messages can be created; a sequence number, to keep track of the number and order of messages passed between source and destination; and a priority field.</a:t>
            </a:r>
            <a:endParaRPr/>
          </a:p>
          <a:p>
            <a:pPr indent="0" lvl="1" marL="0" rtl="0" algn="l">
              <a:spcBef>
                <a:spcPts val="0"/>
              </a:spcBef>
              <a:spcAft>
                <a:spcPts val="0"/>
              </a:spcAft>
              <a:buSzPts val="1800"/>
              <a:buNone/>
            </a:pPr>
            <a:r>
              <a:rPr b="1" lang="en-US"/>
              <a:t>a body</a:t>
            </a:r>
            <a:r>
              <a:rPr lang="en-US"/>
              <a:t>, which contains the actual contents of the message.</a:t>
            </a:r>
            <a:endParaRPr/>
          </a:p>
          <a:p>
            <a:pPr indent="0" lvl="0" marL="0" rtl="0" algn="l">
              <a:spcBef>
                <a:spcPts val="0"/>
              </a:spcBef>
              <a:spcAft>
                <a:spcPts val="0"/>
              </a:spcAft>
              <a:buNone/>
            </a:pPr>
            <a:r>
              <a:t/>
            </a:r>
            <a:endParaRPr/>
          </a:p>
        </p:txBody>
      </p:sp>
      <p:sp>
        <p:nvSpPr>
          <p:cNvPr id="570" name="Google Shape;570;p7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77" name="Google Shape;577;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is one way in which message passing can be used to enforce mutual exclusion.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We assume the use of the blocking receive primitive and the non-blocking send primitive.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assumes that if more than one process performs the receive operation concurrently, then</a:t>
            </a:r>
            <a:endParaRPr/>
          </a:p>
          <a:p>
            <a:pPr indent="0" lvl="1" marL="0" rtl="0" algn="l">
              <a:spcBef>
                <a:spcPts val="0"/>
              </a:spcBef>
              <a:spcAft>
                <a:spcPts val="0"/>
              </a:spcAft>
              <a:buSzPts val="1800"/>
              <a:buNone/>
            </a:pPr>
            <a:r>
              <a:rPr lang="en-US"/>
              <a:t>• If there is a message, it is delivered to only one process and the others are blocked, or</a:t>
            </a:r>
            <a:endParaRPr/>
          </a:p>
          <a:p>
            <a:pPr indent="0" lvl="1" marL="0" rtl="0" algn="l">
              <a:spcBef>
                <a:spcPts val="0"/>
              </a:spcBef>
              <a:spcAft>
                <a:spcPts val="0"/>
              </a:spcAft>
              <a:buSzPts val="1800"/>
              <a:buNone/>
            </a:pPr>
            <a:r>
              <a:rPr lang="en-US"/>
              <a:t>• If the message queue is empty, all processes are blocked; when a message is available, only one blocked process is activated and given the message.</a:t>
            </a:r>
            <a:endParaRPr/>
          </a:p>
        </p:txBody>
      </p:sp>
      <p:sp>
        <p:nvSpPr>
          <p:cNvPr id="578" name="Google Shape;578;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85" name="Google Shape;585;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is an example of the use of message passing to the bounded-buffer producer/consumer problem.</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program takes advantage of the ability of message passing to be used to pass data in addition to signals.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Two mailboxes are used. </a:t>
            </a:r>
            <a:endParaRPr/>
          </a:p>
          <a:p>
            <a:pPr indent="0" lvl="1" marL="0" rtl="0" algn="l">
              <a:spcBef>
                <a:spcPts val="0"/>
              </a:spcBef>
              <a:spcAft>
                <a:spcPts val="0"/>
              </a:spcAft>
              <a:buSzPts val="1800"/>
              <a:buNone/>
            </a:pPr>
            <a:r>
              <a:rPr lang="en-US"/>
              <a:t>As the producer generates data, it is sent as messages to the mailbox mayconsume. </a:t>
            </a:r>
            <a:endParaRPr/>
          </a:p>
          <a:p>
            <a:pPr indent="0" lvl="1" marL="0" rtl="0" algn="l">
              <a:spcBef>
                <a:spcPts val="0"/>
              </a:spcBef>
              <a:spcAft>
                <a:spcPts val="0"/>
              </a:spcAft>
              <a:buSzPts val="1800"/>
              <a:buNone/>
            </a:pPr>
            <a:r>
              <a:rPr lang="en-US"/>
              <a:t>As long as there is at least one message in that mailbox, the consumer can consume.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Hence mayconsume serves as the buffer; the data in the buffer are organized as a queue of messages.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“size” of the buffer is determined by the global variable capacity.  Initially, the mailbox mayproduce is filled with a</a:t>
            </a:r>
            <a:endParaRPr/>
          </a:p>
          <a:p>
            <a:pPr indent="0" lvl="0" marL="0" rtl="0" algn="l">
              <a:spcBef>
                <a:spcPts val="0"/>
              </a:spcBef>
              <a:spcAft>
                <a:spcPts val="0"/>
              </a:spcAft>
              <a:buSzPts val="1800"/>
              <a:buNone/>
            </a:pPr>
            <a:r>
              <a:rPr lang="en-US"/>
              <a:t>number of null messages equal to the capacity of the buffer. The number of messages in mayproduce shrinks with each production and grows with each consumption.</a:t>
            </a:r>
            <a:endParaRPr/>
          </a:p>
        </p:txBody>
      </p:sp>
      <p:sp>
        <p:nvSpPr>
          <p:cNvPr id="586" name="Google Shape;586;p7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92" name="Google Shape;59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The readers/writers problem is:</a:t>
            </a:r>
            <a:endParaRPr/>
          </a:p>
          <a:p>
            <a:pPr indent="0" lvl="1" marL="0" rtl="0" algn="l">
              <a:spcBef>
                <a:spcPts val="0"/>
              </a:spcBef>
              <a:spcAft>
                <a:spcPts val="0"/>
              </a:spcAft>
              <a:buNone/>
            </a:pPr>
            <a:r>
              <a:rPr lang="en-US" sz="2800"/>
              <a:t>There is a data area shared among a number of processes.</a:t>
            </a:r>
            <a:endParaRPr/>
          </a:p>
          <a:p>
            <a:pPr indent="0" lvl="2" marL="0" rtl="0" algn="l">
              <a:spcBef>
                <a:spcPts val="0"/>
              </a:spcBef>
              <a:spcAft>
                <a:spcPts val="0"/>
              </a:spcAft>
              <a:buNone/>
            </a:pPr>
            <a:r>
              <a:rPr lang="en-US" sz="2800"/>
              <a:t>The data area could be a file, a block of main memory,or even a bank of processor registers. </a:t>
            </a:r>
            <a:endParaRPr/>
          </a:p>
          <a:p>
            <a:pPr indent="0" lvl="1" marL="0" rtl="0" algn="l">
              <a:spcBef>
                <a:spcPts val="0"/>
              </a:spcBef>
              <a:spcAft>
                <a:spcPts val="0"/>
              </a:spcAft>
              <a:buNone/>
            </a:pPr>
            <a:r>
              <a:rPr lang="en-US" sz="2800"/>
              <a:t>There are a number of processes that only read the data area (readers) and a number that only write to the data area (writers).</a:t>
            </a:r>
            <a:endParaRPr/>
          </a:p>
          <a:p>
            <a:pPr indent="0" lvl="0" marL="0" rtl="0" algn="l">
              <a:spcBef>
                <a:spcPts val="0"/>
              </a:spcBef>
              <a:spcAft>
                <a:spcPts val="0"/>
              </a:spcAft>
              <a:buSzPts val="2800"/>
              <a:buNone/>
            </a:pPr>
            <a:r>
              <a:rPr lang="en-US" sz="2800"/>
              <a:t>The conditions that must be satisfied are as follows:</a:t>
            </a:r>
            <a:endParaRPr/>
          </a:p>
          <a:p>
            <a:pPr indent="0" lvl="0" marL="0" rtl="0" algn="l">
              <a:spcBef>
                <a:spcPts val="0"/>
              </a:spcBef>
              <a:spcAft>
                <a:spcPts val="0"/>
              </a:spcAft>
              <a:buSzPts val="2800"/>
              <a:buNone/>
            </a:pPr>
            <a:r>
              <a:rPr lang="en-US" sz="2800"/>
              <a:t>1. Any number of readers may simultaneously read the file.</a:t>
            </a:r>
            <a:endParaRPr/>
          </a:p>
          <a:p>
            <a:pPr indent="0" lvl="0" marL="0" rtl="0" algn="l">
              <a:spcBef>
                <a:spcPts val="0"/>
              </a:spcBef>
              <a:spcAft>
                <a:spcPts val="0"/>
              </a:spcAft>
              <a:buSzPts val="2800"/>
              <a:buNone/>
            </a:pPr>
            <a:r>
              <a:rPr lang="en-US" sz="2800"/>
              <a:t>2. Only one writer at a time may write to the file.</a:t>
            </a:r>
            <a:endParaRPr/>
          </a:p>
          <a:p>
            <a:pPr indent="0" lvl="0" marL="0" rtl="0" algn="l">
              <a:spcBef>
                <a:spcPts val="0"/>
              </a:spcBef>
              <a:spcAft>
                <a:spcPts val="0"/>
              </a:spcAft>
              <a:buSzPts val="2800"/>
              <a:buNone/>
            </a:pPr>
            <a:r>
              <a:rPr lang="en-US" sz="2800"/>
              <a:t>3. If a writer is writing to the file, no reader may read it.</a:t>
            </a:r>
            <a:endParaRPr/>
          </a:p>
        </p:txBody>
      </p:sp>
      <p:sp>
        <p:nvSpPr>
          <p:cNvPr id="593" name="Google Shape;59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99" name="Google Shape;599;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solution uses semaphores, showing one instance each of a reader and a writer; the solution does not change for multiple readers and writers.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Once a single reader has begun to access the data area, it is possible for readers to retain control of the data area as long as there is at least one reader in the act of reading.</a:t>
            </a:r>
            <a:endParaRPr/>
          </a:p>
          <a:p>
            <a:pPr indent="0" lvl="1" marL="0" rtl="0" algn="l">
              <a:spcBef>
                <a:spcPts val="0"/>
              </a:spcBef>
              <a:spcAft>
                <a:spcPts val="0"/>
              </a:spcAft>
              <a:buSzPts val="1800"/>
              <a:buNone/>
            </a:pPr>
            <a:r>
              <a:rPr lang="en-US"/>
              <a:t>Therefore, writers are subject to starvation.</a:t>
            </a:r>
            <a:endParaRPr/>
          </a:p>
        </p:txBody>
      </p:sp>
      <p:sp>
        <p:nvSpPr>
          <p:cNvPr id="600" name="Google Shape;600;p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06" name="Google Shape;606;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solution guarantees that no new readers are allowed access to the data area once at least one writer has declared a desire to write.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Continued on next slide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607" name="Google Shape;607;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13" name="Google Shape;613;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7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20" name="Google Shape;620;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shows an alternative solution, which gives writers priority and which is implemented using message passing.</a:t>
            </a:r>
            <a:endParaRPr/>
          </a:p>
        </p:txBody>
      </p:sp>
      <p:sp>
        <p:nvSpPr>
          <p:cNvPr id="621" name="Google Shape;621;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program that will provide a character echo procedure; </a:t>
            </a:r>
            <a:endParaRPr/>
          </a:p>
          <a:p>
            <a:pPr indent="0" lvl="1" marL="0" rtl="0" algn="l">
              <a:spcBef>
                <a:spcPts val="0"/>
              </a:spcBef>
              <a:spcAft>
                <a:spcPts val="0"/>
              </a:spcAft>
              <a:buNone/>
            </a:pPr>
            <a:r>
              <a:rPr lang="en-US"/>
              <a:t> input is obtained from a keyboard one keystroke at a time.</a:t>
            </a:r>
            <a:endParaRPr/>
          </a:p>
          <a:p>
            <a:pPr indent="0" lvl="1" marL="0" rtl="0" algn="l">
              <a:spcBef>
                <a:spcPts val="0"/>
              </a:spcBef>
              <a:spcAft>
                <a:spcPts val="0"/>
              </a:spcAft>
              <a:buNone/>
            </a:pPr>
            <a:r>
              <a:rPr lang="en-US"/>
              <a:t> Each input character is stored in variable chin. </a:t>
            </a:r>
            <a:endParaRPr/>
          </a:p>
          <a:p>
            <a:pPr indent="0" lvl="1" marL="0" rtl="0" algn="l">
              <a:spcBef>
                <a:spcPts val="0"/>
              </a:spcBef>
              <a:spcAft>
                <a:spcPts val="0"/>
              </a:spcAft>
              <a:buNone/>
            </a:pPr>
            <a:r>
              <a:rPr lang="en-US"/>
              <a:t> It is then transferred to variable chout </a:t>
            </a:r>
            <a:endParaRPr/>
          </a:p>
          <a:p>
            <a:pPr indent="0" lvl="1" marL="0" rtl="0" algn="l">
              <a:spcBef>
                <a:spcPts val="0"/>
              </a:spcBef>
              <a:spcAft>
                <a:spcPts val="0"/>
              </a:spcAft>
              <a:buNone/>
            </a:pPr>
            <a:r>
              <a:rPr lang="en-US"/>
              <a:t> and finally sent to the display.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Any program can call this procedure repeatedly to accept user input and display it on the user’s screen.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Now consider that we have a single-processor multiprogramming system supporting a single user. </a:t>
            </a:r>
            <a:endParaRPr/>
          </a:p>
          <a:p>
            <a:pPr indent="0" lvl="1" marL="0" rtl="0" algn="l">
              <a:spcBef>
                <a:spcPts val="0"/>
              </a:spcBef>
              <a:spcAft>
                <a:spcPts val="0"/>
              </a:spcAft>
              <a:buNone/>
            </a:pPr>
            <a:r>
              <a:rPr lang="en-US"/>
              <a:t> The user can jump from one application to another, and each application uses the same keyboard for input and the same screen for output.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Each application needs to use the procedure echo, </a:t>
            </a:r>
            <a:endParaRPr/>
          </a:p>
          <a:p>
            <a:pPr indent="0" lvl="1" marL="0" rtl="0" algn="l">
              <a:spcBef>
                <a:spcPts val="0"/>
              </a:spcBef>
              <a:spcAft>
                <a:spcPts val="0"/>
              </a:spcAft>
              <a:buNone/>
            </a:pPr>
            <a:r>
              <a:rPr lang="en-US"/>
              <a:t> So it makes sense for it to be a shared procedure that is loaded into a portion of memory global to all applications.</a:t>
            </a:r>
            <a:endParaRPr/>
          </a:p>
          <a:p>
            <a:pPr indent="0" lvl="1" marL="0" rtl="0" algn="l">
              <a:spcBef>
                <a:spcPts val="0"/>
              </a:spcBef>
              <a:spcAft>
                <a:spcPts val="0"/>
              </a:spcAft>
              <a:buNone/>
            </a:pPr>
            <a:r>
              <a:rPr lang="en-US"/>
              <a:t> Thus, only a single copy of the echo procedure is used, saving space.</a:t>
            </a:r>
            <a:endParaRPr/>
          </a:p>
        </p:txBody>
      </p:sp>
      <p:sp>
        <p:nvSpPr>
          <p:cNvPr id="136" name="Google Shape;136;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4" name="Google Shape;634;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result is that the character input to P1 is lost before being displayed,</a:t>
            </a:r>
            <a:endParaRPr/>
          </a:p>
          <a:p>
            <a:pPr indent="0" lvl="1" marL="0" rtl="0" algn="l">
              <a:spcBef>
                <a:spcPts val="0"/>
              </a:spcBef>
              <a:spcAft>
                <a:spcPts val="0"/>
              </a:spcAft>
              <a:buSzPts val="1800"/>
              <a:buNone/>
            </a:pPr>
            <a:r>
              <a:rPr lang="en-US"/>
              <a:t>and the character input to P2 is displayed by both P1 and P2.</a:t>
            </a:r>
            <a:endParaRPr/>
          </a:p>
        </p:txBody>
      </p:sp>
      <p:sp>
        <p:nvSpPr>
          <p:cNvPr id="143" name="Google Shape;143;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8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9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9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9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9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8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8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8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8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8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85"/>
          <p:cNvSpPr/>
          <p:nvPr>
            <p:ph idx="2" type="pic"/>
          </p:nvPr>
        </p:nvSpPr>
        <p:spPr>
          <a:xfrm>
            <a:off x="1792288" y="612775"/>
            <a:ext cx="5486400" cy="4114800"/>
          </a:xfrm>
          <a:prstGeom prst="rect">
            <a:avLst/>
          </a:prstGeom>
          <a:noFill/>
          <a:ln>
            <a:noFill/>
          </a:ln>
        </p:spPr>
      </p:sp>
      <p:sp>
        <p:nvSpPr>
          <p:cNvPr id="36" name="Google Shape;36;p8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7" name="Google Shape;37;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8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8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8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8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8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8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8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9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9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9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8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1.pn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5.png"/><Relationship Id="rId4" Type="http://schemas.openxmlformats.org/officeDocument/2006/relationships/image" Target="../media/image3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Multiple  Processes</a:t>
            </a:r>
            <a:endParaRPr/>
          </a:p>
        </p:txBody>
      </p:sp>
      <p:sp>
        <p:nvSpPr>
          <p:cNvPr id="90" name="Google Shape;90;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Central to the design of modern Operating Systems is managing multiple processes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Multiprogramming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Multiprocessing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Distributed Processing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Big Issue is Concurrency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Managing the interaction of all of these processes</a:t>
            </a:r>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Enforce Single Access</a:t>
            </a:r>
            <a:endParaRPr/>
          </a:p>
        </p:txBody>
      </p:sp>
      <p:sp>
        <p:nvSpPr>
          <p:cNvPr id="153" name="Google Shape;153;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we enforce a rule that only one process may enter the function at a time then: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P1 &amp; P2 run on separate processors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P1 enters echo first,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P2 tries to enter but is blocked – P2 suspends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P1 completes execution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P2 resumes and executes echo</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Race Condition</a:t>
            </a:r>
            <a:endParaRPr/>
          </a:p>
        </p:txBody>
      </p:sp>
      <p:sp>
        <p:nvSpPr>
          <p:cNvPr id="159" name="Google Shape;159;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race condition occurs when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Multiple processes or threads read and write data items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They do so in a way where the final result depends on the order of execution of the processes.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output depends on who finishes the race last.</a:t>
            </a:r>
            <a:endParaRPr/>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Operating System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Concerns</a:t>
            </a:r>
            <a:endParaRPr/>
          </a:p>
        </p:txBody>
      </p:sp>
      <p:sp>
        <p:nvSpPr>
          <p:cNvPr id="166" name="Google Shape;166;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What design and management issues are raised by the existence of concurrency?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OS must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Keep track of various processes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Allocate and de-allocate resources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Protect the data and resources against interference by other processes.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Ensure that the processes and outputs are independent of the processing speed</a:t>
            </a:r>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 Interaction</a:t>
            </a:r>
            <a:endParaRPr/>
          </a:p>
        </p:txBody>
      </p:sp>
      <p:sp>
        <p:nvSpPr>
          <p:cNvPr id="173" name="Google Shape;173;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74" name="Google Shape;174;p13"/>
          <p:cNvPicPr preferRelativeResize="0"/>
          <p:nvPr/>
        </p:nvPicPr>
        <p:blipFill rotWithShape="1">
          <a:blip r:embed="rId3">
            <a:alphaModFix/>
          </a:blip>
          <a:srcRect b="0" l="0" r="0" t="0"/>
          <a:stretch/>
        </p:blipFill>
        <p:spPr>
          <a:xfrm>
            <a:off x="762000" y="1752600"/>
            <a:ext cx="7505700" cy="4419600"/>
          </a:xfrm>
          <a:prstGeom prst="rect">
            <a:avLst/>
          </a:prstGeom>
          <a:noFill/>
          <a:ln>
            <a:noFill/>
          </a:ln>
        </p:spPr>
      </p:pic>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Competition among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Processes for Resources</a:t>
            </a:r>
            <a:endParaRPr/>
          </a:p>
        </p:txBody>
      </p:sp>
      <p:sp>
        <p:nvSpPr>
          <p:cNvPr id="181" name="Google Shape;181;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Need for mutual exclusion.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Suppose two or more processes require access to a single nonsharable resource, such as a printer.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During the course of execution, each process will be sending commands to the I/O device, receiving status information, sending data, and/or receiving data.</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We will refer to such a resource as a </a:t>
            </a:r>
            <a:r>
              <a:rPr b="1" i="0" lang="en-US" sz="1800" u="none" cap="none" strike="noStrike">
                <a:solidFill>
                  <a:schemeClr val="dk1"/>
                </a:solidFill>
                <a:latin typeface="Calibri"/>
                <a:ea typeface="Calibri"/>
                <a:cs typeface="Calibri"/>
                <a:sym typeface="Calibri"/>
              </a:rPr>
              <a:t>critical resource</a:t>
            </a:r>
            <a:r>
              <a:rPr b="0" i="0" lang="en-US" sz="1800" u="none" cap="none" strike="noStrike">
                <a:solidFill>
                  <a:schemeClr val="dk1"/>
                </a:solidFill>
                <a:latin typeface="Calibri"/>
                <a:ea typeface="Calibri"/>
                <a:cs typeface="Calibri"/>
                <a:sym typeface="Calibri"/>
              </a:rPr>
              <a:t>, and the portion of the program that uses it a </a:t>
            </a:r>
            <a:r>
              <a:rPr b="1" i="0" lang="en-US" sz="1800" u="none" cap="none" strike="noStrike">
                <a:solidFill>
                  <a:schemeClr val="dk1"/>
                </a:solidFill>
                <a:latin typeface="Calibri"/>
                <a:ea typeface="Calibri"/>
                <a:cs typeface="Calibri"/>
                <a:sym typeface="Calibri"/>
              </a:rPr>
              <a:t>critical section </a:t>
            </a:r>
            <a:r>
              <a:rPr b="0" i="0" lang="en-US" sz="1800" u="none" cap="none" strike="noStrike">
                <a:solidFill>
                  <a:schemeClr val="dk1"/>
                </a:solidFill>
                <a:latin typeface="Calibri"/>
                <a:ea typeface="Calibri"/>
                <a:cs typeface="Calibri"/>
                <a:sym typeface="Calibri"/>
              </a:rPr>
              <a:t>of the program.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It is important that only one program at a time be allowed in its critical section.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We cannot simply rely on the OS to understand and enforce this restriction because the detailed requirements may not be obvious.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In the case  of the printer, for example, we want any individual process to have control of the printer while it prints an entire file.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Otherwise, lines from competing processes will be interleaved.</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87" name="Google Shape;187;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The enforcement of mutual exclusion creates two additional control problems:</a:t>
            </a:r>
            <a:endParaRPr/>
          </a:p>
          <a:p>
            <a:pPr indent="-342900" lvl="0" marL="34290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deadlock.</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Two processes is waiting for the same resources (or each waiting for a resource that the other has exclusive use 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Neither will release the resource that it already owns until it has acquired the other resource and performed the function requiring both resources.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The two processes are deadlocked.</a:t>
            </a:r>
            <a:endParaRPr/>
          </a:p>
          <a:p>
            <a:pPr indent="-342900" lvl="0" marL="34290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starvation.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The OS may grant access to resources to a number of processes while neglecting another</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Requirements for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Mutual Exclusion</a:t>
            </a:r>
            <a:endParaRPr/>
          </a:p>
        </p:txBody>
      </p:sp>
      <p:sp>
        <p:nvSpPr>
          <p:cNvPr id="194" name="Google Shape;194;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Only one process at a time is allowed in the critical section for a resource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process that halts in its noncritical section must do so without interfering with other processes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 deadlock or starvation</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Requirements for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Mutual Exclusion</a:t>
            </a:r>
            <a:endParaRPr/>
          </a:p>
        </p:txBody>
      </p:sp>
      <p:sp>
        <p:nvSpPr>
          <p:cNvPr id="201" name="Google Shape;201;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process must not be delayed access to a critical section when there is no other process using it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 assumptions are made about relative process speeds or number of processes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process remains inside its critical section for a finite time only</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07" name="Google Shape;207;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No of ways to satisfy the requirements…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One way – to leave the responsibility with the processes that wish to execute concurrently – high processing overhead and bugs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2</a:t>
            </a:r>
            <a:r>
              <a:rPr b="0" baseline="30000" i="0" lang="en-US" sz="2400" u="none">
                <a:solidFill>
                  <a:schemeClr val="dk1"/>
                </a:solidFill>
                <a:latin typeface="Calibri"/>
                <a:ea typeface="Calibri"/>
                <a:cs typeface="Calibri"/>
                <a:sym typeface="Calibri"/>
              </a:rPr>
              <a:t>nd</a:t>
            </a:r>
            <a:r>
              <a:rPr b="0" i="0" lang="en-US" sz="2400" u="none">
                <a:solidFill>
                  <a:schemeClr val="dk1"/>
                </a:solidFill>
                <a:latin typeface="Calibri"/>
                <a:ea typeface="Calibri"/>
                <a:cs typeface="Calibri"/>
                <a:sym typeface="Calibri"/>
              </a:rPr>
              <a:t> – use of special-purpose machine instructions – reduced overhead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3</a:t>
            </a:r>
            <a:r>
              <a:rPr b="0" baseline="30000" i="0" lang="en-US" sz="2400" u="none">
                <a:solidFill>
                  <a:schemeClr val="dk1"/>
                </a:solidFill>
                <a:latin typeface="Calibri"/>
                <a:ea typeface="Calibri"/>
                <a:cs typeface="Calibri"/>
                <a:sym typeface="Calibri"/>
              </a:rPr>
              <a:t>rd</a:t>
            </a:r>
            <a:r>
              <a:rPr b="0" i="0" lang="en-US" sz="2400" u="none">
                <a:solidFill>
                  <a:schemeClr val="dk1"/>
                </a:solidFill>
                <a:latin typeface="Calibri"/>
                <a:ea typeface="Calibri"/>
                <a:cs typeface="Calibri"/>
                <a:sym typeface="Calibri"/>
              </a:rPr>
              <a:t> – provide some level of support within the OS or a programming language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Multiprogramming – management of multiple processes within a uniprocessor system</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Multiprocessing – management of multiple processes within a multiprocessor</a:t>
            </a:r>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 Uniprocessors</a:t>
            </a:r>
            <a:endParaRPr/>
          </a:p>
        </p:txBody>
      </p:sp>
      <p:sp>
        <p:nvSpPr>
          <p:cNvPr id="214" name="Google Shape;214;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Uniprocessors only allow interleaving but no overlapping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Interrupt Disabling – sufficient for mutual excluion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process runs until it invokes an operating system service or until it is interrupted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Disabling interrupts guarantees mutual exclusion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Will not work in multiprocessor architecture</a:t>
            </a:r>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Concurrency &amp; Semaphore</a:t>
            </a:r>
            <a:endParaRPr/>
          </a:p>
        </p:txBody>
      </p:sp>
      <p:sp>
        <p:nvSpPr>
          <p:cNvPr id="96" name="Google Shape;96;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Pseudo-Code</a:t>
            </a:r>
            <a:endParaRPr/>
          </a:p>
        </p:txBody>
      </p:sp>
      <p:sp>
        <p:nvSpPr>
          <p:cNvPr id="221" name="Google Shape;221;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ourier New"/>
                <a:ea typeface="Courier New"/>
                <a:cs typeface="Courier New"/>
                <a:sym typeface="Courier New"/>
              </a:rPr>
              <a:t>while (true) {</a:t>
            </a:r>
            <a:endParaRPr/>
          </a:p>
          <a:p>
            <a:pPr indent="-285750" lvl="1" marL="74295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 disable interrupts */;</a:t>
            </a:r>
            <a:endParaRPr/>
          </a:p>
          <a:p>
            <a:pPr indent="-285750" lvl="1" marL="74295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 critical section */;</a:t>
            </a:r>
            <a:endParaRPr/>
          </a:p>
          <a:p>
            <a:pPr indent="-285750" lvl="1" marL="74295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 enable interrupts */;</a:t>
            </a:r>
            <a:endParaRPr/>
          </a:p>
          <a:p>
            <a:pPr indent="-285750" lvl="1" marL="74295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 remainder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ourier New"/>
                <a:ea typeface="Courier New"/>
                <a:cs typeface="Courier New"/>
                <a:sym typeface="Courier New"/>
              </a:rPr>
              <a:t>}</a:t>
            </a:r>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 Multiprocessor - Special Machine</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Instructions</a:t>
            </a:r>
            <a:endParaRPr/>
          </a:p>
        </p:txBody>
      </p:sp>
      <p:sp>
        <p:nvSpPr>
          <p:cNvPr id="228" name="Google Shape;228;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Compare&amp;Swap Instruction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also called a “compare and exchange instruction”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Exchange Instruction</a:t>
            </a:r>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Compare&amp;Swap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Instruction</a:t>
            </a:r>
            <a:endParaRPr/>
          </a:p>
        </p:txBody>
      </p:sp>
      <p:sp>
        <p:nvSpPr>
          <p:cNvPr id="235" name="Google Shape;235;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ourier New"/>
                <a:ea typeface="Courier New"/>
                <a:cs typeface="Courier New"/>
                <a:sym typeface="Courier New"/>
              </a:rPr>
              <a:t>int compare_and_swap (int *word,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ourier New"/>
                <a:ea typeface="Courier New"/>
                <a:cs typeface="Courier New"/>
                <a:sym typeface="Courier New"/>
              </a:rPr>
              <a:t>	int testval, int newval)</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ourier New"/>
                <a:ea typeface="Courier New"/>
                <a:cs typeface="Courier New"/>
                <a:sym typeface="Courier New"/>
              </a:rPr>
              <a:t>{</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New"/>
                <a:ea typeface="Courier New"/>
                <a:cs typeface="Courier New"/>
                <a:sym typeface="Courier New"/>
              </a:rPr>
              <a:t>int oldval;</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New"/>
                <a:ea typeface="Courier New"/>
                <a:cs typeface="Courier New"/>
                <a:sym typeface="Courier New"/>
              </a:rPr>
              <a:t>oldval = *word;</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New"/>
                <a:ea typeface="Courier New"/>
                <a:cs typeface="Courier New"/>
                <a:sym typeface="Courier New"/>
              </a:rPr>
              <a:t>if (oldval == testval) *word = newval;</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New"/>
                <a:ea typeface="Courier New"/>
                <a:cs typeface="Courier New"/>
                <a:sym typeface="Courier New"/>
              </a:rPr>
              <a:t>return oldval;</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ourier New"/>
                <a:ea typeface="Courier New"/>
                <a:cs typeface="Courier New"/>
                <a:sym typeface="Courier New"/>
              </a:rPr>
              <a:t>}</a:t>
            </a:r>
            <a:endParaRPr/>
          </a:p>
        </p:txBody>
      </p:sp>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Mutual Exclusion</a:t>
            </a:r>
            <a:endParaRPr/>
          </a:p>
        </p:txBody>
      </p:sp>
      <p:pic>
        <p:nvPicPr>
          <p:cNvPr id="242" name="Google Shape;242;p23"/>
          <p:cNvPicPr preferRelativeResize="0"/>
          <p:nvPr/>
        </p:nvPicPr>
        <p:blipFill rotWithShape="1">
          <a:blip r:embed="rId3">
            <a:alphaModFix/>
          </a:blip>
          <a:srcRect b="0" l="0" r="0" t="0"/>
          <a:stretch/>
        </p:blipFill>
        <p:spPr>
          <a:xfrm>
            <a:off x="1943100" y="1419225"/>
            <a:ext cx="5219700" cy="5133975"/>
          </a:xfrm>
          <a:prstGeom prst="rect">
            <a:avLst/>
          </a:prstGeom>
          <a:noFill/>
          <a:ln>
            <a:noFill/>
          </a:ln>
        </p:spPr>
      </p:pic>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Exchange instruction</a:t>
            </a:r>
            <a:endParaRPr/>
          </a:p>
        </p:txBody>
      </p:sp>
      <p:sp>
        <p:nvSpPr>
          <p:cNvPr id="249" name="Google Shape;249;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ourier New"/>
                <a:ea typeface="Courier New"/>
                <a:cs typeface="Courier New"/>
                <a:sym typeface="Courier New"/>
              </a:rPr>
              <a:t>void exchange (int register, int memory)</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ourier New"/>
                <a:ea typeface="Courier New"/>
                <a:cs typeface="Courier New"/>
                <a:sym typeface="Courier New"/>
              </a:rPr>
              <a:t>{</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New"/>
                <a:ea typeface="Courier New"/>
                <a:cs typeface="Courier New"/>
                <a:sym typeface="Courier New"/>
              </a:rPr>
              <a:t>int temp;</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New"/>
                <a:ea typeface="Courier New"/>
                <a:cs typeface="Courier New"/>
                <a:sym typeface="Courier New"/>
              </a:rPr>
              <a:t>temp = memory;</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New"/>
                <a:ea typeface="Courier New"/>
                <a:cs typeface="Courier New"/>
                <a:sym typeface="Courier New"/>
              </a:rPr>
              <a:t>memory = register;</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New"/>
                <a:ea typeface="Courier New"/>
                <a:cs typeface="Courier New"/>
                <a:sym typeface="Courier New"/>
              </a:rPr>
              <a:t>register = temp;</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ourier New"/>
                <a:ea typeface="Courier New"/>
                <a:cs typeface="Courier New"/>
                <a:sym typeface="Courier New"/>
              </a:rPr>
              <a:t>}</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ourier New"/>
              <a:ea typeface="Courier New"/>
              <a:cs typeface="Courier New"/>
              <a:sym typeface="Courier New"/>
            </a:endParaRPr>
          </a:p>
        </p:txBody>
      </p:sp>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Exchange Instruction</a:t>
            </a:r>
            <a:endParaRPr/>
          </a:p>
        </p:txBody>
      </p:sp>
      <p:pic>
        <p:nvPicPr>
          <p:cNvPr id="256" name="Google Shape;256;p25"/>
          <p:cNvPicPr preferRelativeResize="0"/>
          <p:nvPr/>
        </p:nvPicPr>
        <p:blipFill rotWithShape="1">
          <a:blip r:embed="rId3">
            <a:alphaModFix/>
          </a:blip>
          <a:srcRect b="0" l="0" r="0" t="0"/>
          <a:stretch/>
        </p:blipFill>
        <p:spPr>
          <a:xfrm>
            <a:off x="1951037" y="1600200"/>
            <a:ext cx="5211762" cy="5029200"/>
          </a:xfrm>
          <a:prstGeom prst="rect">
            <a:avLst/>
          </a:prstGeom>
          <a:noFill/>
          <a:ln>
            <a:noFill/>
          </a:ln>
        </p:spPr>
      </p:pic>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Hardware Mutual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Exclusion: Advantages</a:t>
            </a:r>
            <a:endParaRPr/>
          </a:p>
        </p:txBody>
      </p:sp>
      <p:sp>
        <p:nvSpPr>
          <p:cNvPr id="263" name="Google Shape;263;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Applicable to any number of processes on either a single processor or multiple processors sharing main memory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simple and therefore easy to verify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can be used to support multiple critical sections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Hardware Mutual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Exclusion: Disadvantages</a:t>
            </a:r>
            <a:endParaRPr/>
          </a:p>
        </p:txBody>
      </p:sp>
      <p:sp>
        <p:nvSpPr>
          <p:cNvPr id="270" name="Google Shape;270;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Busy-waiting consumes processor time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Starvation is possible when a process leaves a critical section and more than one process is waiting, the selection of a waiting process is arbitrary.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Some process could indefinitely be denied access.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Deadlock is possible – P1 executes special instruction say compare&amp;swap and enters to CS, P1 is then interrupted to give the processor to P2, which has higher priority. Now if P2 tries to access resources as P1…</a:t>
            </a:r>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Semaphore</a:t>
            </a:r>
            <a:endParaRPr/>
          </a:p>
        </p:txBody>
      </p:sp>
      <p:sp>
        <p:nvSpPr>
          <p:cNvPr id="277" name="Google Shape;277;p28"/>
          <p:cNvSpPr txBox="1"/>
          <p:nvPr>
            <p:ph idx="1" type="body"/>
          </p:nvPr>
        </p:nvSpPr>
        <p:spPr>
          <a:xfrm>
            <a:off x="4572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Invented by the late Dijkstra.</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Two or more processes can cooperate by means of simple signals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For signaling, special variables called semaphores are used.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Computer Science, a semaphore is a variable or abstract data type that is used for controlling access, by multiple processes, to a common resource in a concurrent system such as a multiprogramming OS. - Wikipedia</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multitasking systems, a semaphore is a variable with a value that indicates the tatus of a common resource. It’s used to lock the resource that is being used. A process needing the resource checks the semaphore to determine the resource’s status and then decides how to preceed. -Webopedia</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83" name="Google Shape;283;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Semaphore: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 integer value used for signalling among processes.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Only three operations may be performed on a semaphore, all of which are atomic: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initialize,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Decrement (</a:t>
            </a:r>
            <a:r>
              <a:rPr b="0" i="0" lang="en-US" sz="2400" u="none" cap="none" strike="noStrike">
                <a:solidFill>
                  <a:schemeClr val="dk1"/>
                </a:solidFill>
                <a:latin typeface="Courier New"/>
                <a:ea typeface="Courier New"/>
                <a:cs typeface="Courier New"/>
                <a:sym typeface="Courier New"/>
              </a:rPr>
              <a:t>semWait()</a:t>
            </a:r>
            <a:r>
              <a:rPr b="0" i="0" lang="en-US" sz="2400" u="none" cap="none" strike="noStrike">
                <a:solidFill>
                  <a:schemeClr val="dk1"/>
                </a:solidFill>
                <a:latin typeface="Calibri"/>
                <a:ea typeface="Calibri"/>
                <a:cs typeface="Calibri"/>
                <a:sym typeface="Calibri"/>
              </a:rPr>
              <a:t>) / Wait() / P() for Proberen in dutch means “test”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increment. (</a:t>
            </a:r>
            <a:r>
              <a:rPr b="0" i="0" lang="en-US" sz="2400" u="none" cap="none" strike="noStrike">
                <a:solidFill>
                  <a:schemeClr val="dk1"/>
                </a:solidFill>
                <a:latin typeface="Courier New"/>
                <a:ea typeface="Courier New"/>
                <a:cs typeface="Courier New"/>
                <a:sym typeface="Courier New"/>
              </a:rPr>
              <a:t>semSignal()</a:t>
            </a:r>
            <a:r>
              <a:rPr b="0" i="0" lang="en-US" sz="2400" u="none" cap="none" strike="noStrike">
                <a:solidFill>
                  <a:schemeClr val="dk1"/>
                </a:solidFill>
                <a:latin typeface="Calibri"/>
                <a:ea typeface="Calibri"/>
                <a:cs typeface="Calibri"/>
                <a:sym typeface="Calibri"/>
              </a:rPr>
              <a:t>) / Signal() / V() for Verhogen in dutch means “increment”</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Concurrency</a:t>
            </a:r>
            <a:endParaRPr/>
          </a:p>
        </p:txBody>
      </p:sp>
      <p:sp>
        <p:nvSpPr>
          <p:cNvPr id="103" name="Google Shape;10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Concurrency arises in: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Multiple applications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Sharing time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Structured applications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Extension of modular design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Operating system structure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OS themselves implemented as a set of processes or threads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89" name="Google Shape;289;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 A semaphore may be initialized to a nonnegative integer value.</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 The semWait operation decrements the semaphore value.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the value becomes negative, then the process executing the semWait is blocked.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Otherwise, the process continues execution.</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3. The semSignal operation increments the semaphore value.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If the resulting value is less than or equal to zero, then a process blocked by a semWait operation, if any, is unblocked.</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Semaphore Primitives</a:t>
            </a:r>
            <a:endParaRPr/>
          </a:p>
        </p:txBody>
      </p:sp>
      <p:sp>
        <p:nvSpPr>
          <p:cNvPr id="296" name="Google Shape;296;p31"/>
          <p:cNvSpPr txBox="1"/>
          <p:nvPr>
            <p:ph idx="1" type="body"/>
          </p:nvPr>
        </p:nvSpPr>
        <p:spPr>
          <a:xfrm>
            <a:off x="3810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Definition of Semaphore Primitives…</a:t>
            </a:r>
            <a:endParaRPr/>
          </a:p>
        </p:txBody>
      </p:sp>
      <p:pic>
        <p:nvPicPr>
          <p:cNvPr id="297" name="Google Shape;297;p31"/>
          <p:cNvPicPr preferRelativeResize="0"/>
          <p:nvPr/>
        </p:nvPicPr>
        <p:blipFill rotWithShape="1">
          <a:blip r:embed="rId3">
            <a:alphaModFix/>
          </a:blip>
          <a:srcRect b="0" l="0" r="0" t="0"/>
          <a:stretch/>
        </p:blipFill>
        <p:spPr>
          <a:xfrm>
            <a:off x="1219200" y="1752600"/>
            <a:ext cx="6838950" cy="4648200"/>
          </a:xfrm>
          <a:prstGeom prst="rect">
            <a:avLst/>
          </a:prstGeom>
          <a:noFill/>
          <a:ln>
            <a:noFill/>
          </a:ln>
        </p:spPr>
      </p:pic>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Binary Semaphore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Primitives</a:t>
            </a:r>
            <a:endParaRPr/>
          </a:p>
        </p:txBody>
      </p:sp>
      <p:sp>
        <p:nvSpPr>
          <p:cNvPr id="304" name="Google Shape;304;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05" name="Google Shape;305;p32"/>
          <p:cNvPicPr preferRelativeResize="0"/>
          <p:nvPr/>
        </p:nvPicPr>
        <p:blipFill rotWithShape="1">
          <a:blip r:embed="rId3">
            <a:alphaModFix/>
          </a:blip>
          <a:srcRect b="0" l="0" r="0" t="0"/>
          <a:stretch/>
        </p:blipFill>
        <p:spPr>
          <a:xfrm>
            <a:off x="1600200" y="1676400"/>
            <a:ext cx="5991225" cy="4467225"/>
          </a:xfrm>
          <a:prstGeom prst="rect">
            <a:avLst/>
          </a:prstGeom>
          <a:noFill/>
          <a:ln>
            <a:noFill/>
          </a:ln>
        </p:spPr>
      </p:pic>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11" name="Google Shape;311;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Counting/general vs binary semaphore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similar concept related to the binary semaphore is the </a:t>
            </a:r>
            <a:r>
              <a:rPr b="1" i="0" lang="en-US" sz="3200" u="none">
                <a:solidFill>
                  <a:schemeClr val="dk1"/>
                </a:solidFill>
                <a:latin typeface="Calibri"/>
                <a:ea typeface="Calibri"/>
                <a:cs typeface="Calibri"/>
                <a:sym typeface="Calibri"/>
              </a:rPr>
              <a:t>mutex</a:t>
            </a:r>
            <a:r>
              <a:rPr b="0" i="0" lang="en-US" sz="3200" u="none">
                <a:solidFill>
                  <a:schemeClr val="dk1"/>
                </a:solidFill>
                <a:latin typeface="Calibri"/>
                <a:ea typeface="Calibri"/>
                <a:cs typeface="Calibri"/>
                <a:sym typeface="Calibri"/>
              </a:rPr>
              <a: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A key difference between the two is that the process that locks the mutex (sets the value to zero) must be the one to unlock it (sets the value to 1).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In contrast, it is possible for one process to lock a binary semaphore and for another to unlock it.</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Strong/Weak</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Semaphore</a:t>
            </a:r>
            <a:endParaRPr/>
          </a:p>
        </p:txBody>
      </p:sp>
      <p:sp>
        <p:nvSpPr>
          <p:cNvPr id="318" name="Google Shape;318;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queue is used to hold processes waiting on the semaphore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what order are processes removed from the queue?</a:t>
            </a:r>
            <a:endParaRPr/>
          </a:p>
          <a:p>
            <a:pPr indent="-342900" lvl="0" marL="342900" marR="0" rtl="0" algn="l">
              <a:lnSpc>
                <a:spcPct val="100000"/>
              </a:lnSpc>
              <a:spcBef>
                <a:spcPts val="64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Strong Semaphores</a:t>
            </a:r>
            <a:r>
              <a:rPr b="0" i="0" lang="en-US" sz="3200" u="none">
                <a:solidFill>
                  <a:schemeClr val="dk1"/>
                </a:solidFill>
                <a:latin typeface="Calibri"/>
                <a:ea typeface="Calibri"/>
                <a:cs typeface="Calibri"/>
                <a:sym typeface="Calibri"/>
              </a:rPr>
              <a:t> use FIFO</a:t>
            </a:r>
            <a:endParaRPr/>
          </a:p>
          <a:p>
            <a:pPr indent="-342900" lvl="0" marL="342900" marR="0" rtl="0" algn="l">
              <a:lnSpc>
                <a:spcPct val="100000"/>
              </a:lnSpc>
              <a:spcBef>
                <a:spcPts val="640"/>
              </a:spcBef>
              <a:spcAft>
                <a:spcPts val="0"/>
              </a:spcAft>
              <a:buClr>
                <a:schemeClr val="dk1"/>
              </a:buClr>
              <a:buSzPts val="3200"/>
              <a:buFont typeface="Arial"/>
              <a:buChar char="•"/>
            </a:pPr>
            <a:r>
              <a:rPr b="1" i="1" lang="en-US" sz="3200" u="none">
                <a:solidFill>
                  <a:schemeClr val="dk1"/>
                </a:solidFill>
                <a:latin typeface="Calibri"/>
                <a:ea typeface="Calibri"/>
                <a:cs typeface="Calibri"/>
                <a:sym typeface="Calibri"/>
              </a:rPr>
              <a:t>Weak Semaphores </a:t>
            </a:r>
            <a:r>
              <a:rPr b="0" i="0" lang="en-US" sz="3200" u="none">
                <a:solidFill>
                  <a:schemeClr val="dk1"/>
                </a:solidFill>
                <a:latin typeface="Calibri"/>
                <a:ea typeface="Calibri"/>
                <a:cs typeface="Calibri"/>
                <a:sym typeface="Calibri"/>
              </a:rPr>
              <a:t> don’t specify the order of removal from the queue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Mutual Exclusion Using Semaphores</a:t>
            </a:r>
            <a:endParaRPr/>
          </a:p>
        </p:txBody>
      </p:sp>
      <p:pic>
        <p:nvPicPr>
          <p:cNvPr id="325" name="Google Shape;325;p35"/>
          <p:cNvPicPr preferRelativeResize="0"/>
          <p:nvPr/>
        </p:nvPicPr>
        <p:blipFill rotWithShape="1">
          <a:blip r:embed="rId3">
            <a:alphaModFix/>
          </a:blip>
          <a:srcRect b="0" l="0" r="0" t="0"/>
          <a:stretch/>
        </p:blipFill>
        <p:spPr>
          <a:xfrm>
            <a:off x="762000" y="1828800"/>
            <a:ext cx="7686675" cy="4276725"/>
          </a:xfrm>
          <a:prstGeom prst="rect">
            <a:avLst/>
          </a:prstGeom>
          <a:noFill/>
          <a:ln>
            <a:noFill/>
          </a:ln>
        </p:spPr>
      </p:pic>
    </p:spTree>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Processes Using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Semaphore</a:t>
            </a:r>
            <a:endParaRPr/>
          </a:p>
        </p:txBody>
      </p:sp>
      <p:pic>
        <p:nvPicPr>
          <p:cNvPr id="332" name="Google Shape;332;p36"/>
          <p:cNvPicPr preferRelativeResize="0"/>
          <p:nvPr/>
        </p:nvPicPr>
        <p:blipFill rotWithShape="1">
          <a:blip r:embed="rId3">
            <a:alphaModFix/>
          </a:blip>
          <a:srcRect b="0" l="0" r="0" t="0"/>
          <a:stretch/>
        </p:blipFill>
        <p:spPr>
          <a:xfrm>
            <a:off x="1752600" y="1447800"/>
            <a:ext cx="5791200" cy="4914900"/>
          </a:xfrm>
          <a:prstGeom prst="rect">
            <a:avLst/>
          </a:prstGeom>
          <a:noFill/>
          <a:ln>
            <a:noFill/>
          </a:ln>
        </p:spPr>
      </p:pic>
    </p:spTree>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Producer/Consumer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Problem</a:t>
            </a:r>
            <a:endParaRPr/>
          </a:p>
        </p:txBody>
      </p:sp>
      <p:sp>
        <p:nvSpPr>
          <p:cNvPr id="339" name="Google Shape;339;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General Situation: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One or more producers are generating data and placing these in a buffer</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single consumer is taking items out of the buffer one at time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Only one producer or consumer may access the buffer at any one time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Problem:</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Ensure that the Producer can’t add data into full buffer and consumer can’t remove data from empty buffer</a:t>
            </a:r>
            <a:endParaRPr/>
          </a:p>
        </p:txBody>
      </p:sp>
    </p:spTree>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 </a:t>
            </a:r>
            <a:endParaRPr/>
          </a:p>
        </p:txBody>
      </p:sp>
      <p:graphicFrame>
        <p:nvGraphicFramePr>
          <p:cNvPr id="345" name="Google Shape;345;p38"/>
          <p:cNvGraphicFramePr/>
          <p:nvPr/>
        </p:nvGraphicFramePr>
        <p:xfrm>
          <a:off x="533400" y="2590800"/>
          <a:ext cx="3000000" cy="3000000"/>
        </p:xfrm>
        <a:graphic>
          <a:graphicData uri="http://schemas.openxmlformats.org/drawingml/2006/table">
            <a:tbl>
              <a:tblPr>
                <a:noFill/>
                <a:tableStyleId>{B29D58EF-EE77-4A81-8C87-974E09B66FCE}</a:tableStyleId>
              </a:tblPr>
              <a:tblGrid>
                <a:gridCol w="4114800"/>
                <a:gridCol w="4114800"/>
              </a:tblGrid>
              <a:tr h="457200">
                <a:tc>
                  <a:txBody>
                    <a:bodyPr/>
                    <a:lstStyle/>
                    <a:p>
                      <a:pPr indent="0" lvl="0" marL="0" marR="0" rtl="0" algn="ctr">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Producer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Consumer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505200">
                <a:tc>
                  <a:txBody>
                    <a:bodyPr/>
                    <a:lstStyle/>
                    <a:p>
                      <a:pPr indent="0" lvl="0" marL="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while (true)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 produce item v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b[in] = v;</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in++; </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a:t>
                      </a:r>
                      <a:endParaRPr/>
                    </a:p>
                    <a:p>
                      <a:pPr indent="0" lvl="0" marL="0" marR="0" rtl="0" algn="l">
                        <a:spcBef>
                          <a:spcPts val="0"/>
                        </a:spcBef>
                        <a:spcAft>
                          <a:spcPts val="0"/>
                        </a:spcAft>
                        <a:buNone/>
                      </a:pPr>
                      <a:r>
                        <a:t/>
                      </a:r>
                      <a:endParaRPr b="0" i="0" sz="3200" u="none">
                        <a:solidFill>
                          <a:srgbClr val="000000"/>
                        </a:solidFill>
                        <a:latin typeface="Cordia New"/>
                        <a:ea typeface="Cordia New"/>
                        <a:cs typeface="Cordia New"/>
                        <a:sym typeface="Cordia New"/>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while (true)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 while (in &lt;= out)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/*do  nothing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w = b[out];</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out++;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 consume item w */</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346" name="Google Shape;346;p38"/>
          <p:cNvSpPr txBox="1"/>
          <p:nvPr/>
        </p:nvSpPr>
        <p:spPr>
          <a:xfrm>
            <a:off x="457200" y="1600200"/>
            <a:ext cx="8229600" cy="99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Assume an infinite buffer </a:t>
            </a:r>
            <a:r>
              <a:rPr b="1" i="1" lang="en-US" sz="2800" u="none" cap="none" strike="noStrike">
                <a:solidFill>
                  <a:schemeClr val="dk1"/>
                </a:solidFill>
                <a:latin typeface="Calibri"/>
                <a:ea typeface="Calibri"/>
                <a:cs typeface="Calibri"/>
                <a:sym typeface="Calibri"/>
              </a:rPr>
              <a:t>b </a:t>
            </a:r>
            <a:r>
              <a:rPr b="0" i="0" lang="en-US" sz="2800" u="none" cap="none" strike="noStrike">
                <a:solidFill>
                  <a:schemeClr val="dk1"/>
                </a:solidFill>
                <a:latin typeface="Calibri"/>
                <a:ea typeface="Calibri"/>
                <a:cs typeface="Calibri"/>
                <a:sym typeface="Calibri"/>
              </a:rPr>
              <a:t>with a linear array of elements</a:t>
            </a:r>
            <a:endParaRPr/>
          </a:p>
        </p:txBody>
      </p:sp>
    </p:spTree>
  </p:cSld>
  <p:clrMapOvr>
    <a:masterClrMapping/>
  </p:clrMapOvr>
  <p:transition spd="slow">
    <p:push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Buffer</a:t>
            </a:r>
            <a:endParaRPr/>
          </a:p>
        </p:txBody>
      </p:sp>
      <p:pic>
        <p:nvPicPr>
          <p:cNvPr id="353" name="Google Shape;353;p39"/>
          <p:cNvPicPr preferRelativeResize="0"/>
          <p:nvPr/>
        </p:nvPicPr>
        <p:blipFill rotWithShape="1">
          <a:blip r:embed="rId3">
            <a:alphaModFix/>
          </a:blip>
          <a:srcRect b="0" l="0" r="0" t="0"/>
          <a:stretch/>
        </p:blipFill>
        <p:spPr>
          <a:xfrm>
            <a:off x="1295400" y="2057400"/>
            <a:ext cx="7126287" cy="4191000"/>
          </a:xfrm>
          <a:prstGeom prst="rect">
            <a:avLst/>
          </a:prstGeom>
          <a:noFill/>
          <a:ln>
            <a:noFill/>
          </a:ln>
        </p:spPr>
      </p:pic>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Key Terms</a:t>
            </a:r>
            <a:endParaRPr/>
          </a:p>
        </p:txBody>
      </p:sp>
      <p:sp>
        <p:nvSpPr>
          <p:cNvPr id="110" name="Google Shape;110;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11" name="Google Shape;111;p4"/>
          <p:cNvPicPr preferRelativeResize="0"/>
          <p:nvPr/>
        </p:nvPicPr>
        <p:blipFill rotWithShape="1">
          <a:blip r:embed="rId3">
            <a:alphaModFix/>
          </a:blip>
          <a:srcRect b="0" l="0" r="0" t="0"/>
          <a:stretch/>
        </p:blipFill>
        <p:spPr>
          <a:xfrm>
            <a:off x="533400" y="1447800"/>
            <a:ext cx="8077200" cy="5181600"/>
          </a:xfrm>
          <a:prstGeom prst="rect">
            <a:avLst/>
          </a:prstGeom>
          <a:noFill/>
          <a:ln>
            <a:noFill/>
          </a:ln>
        </p:spPr>
      </p:pic>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Solution</a:t>
            </a:r>
            <a:endParaRPr/>
          </a:p>
        </p:txBody>
      </p:sp>
      <p:pic>
        <p:nvPicPr>
          <p:cNvPr descr="Fig05_09.gif" id="360" name="Google Shape;360;p40"/>
          <p:cNvPicPr preferRelativeResize="0"/>
          <p:nvPr>
            <p:ph idx="1" type="body"/>
          </p:nvPr>
        </p:nvPicPr>
        <p:blipFill rotWithShape="1">
          <a:blip r:embed="rId3">
            <a:alphaModFix/>
          </a:blip>
          <a:srcRect b="0" l="0" r="0" t="0"/>
          <a:stretch/>
        </p:blipFill>
        <p:spPr>
          <a:xfrm>
            <a:off x="1905000" y="1066800"/>
            <a:ext cx="5627687" cy="5721350"/>
          </a:xfrm>
          <a:prstGeom prst="rect">
            <a:avLst/>
          </a:prstGeom>
          <a:noFill/>
          <a:ln>
            <a:noFill/>
          </a:ln>
        </p:spPr>
      </p:pic>
    </p:spTree>
  </p:cSld>
  <p:clrMapOvr>
    <a:masterClrMapping/>
  </p:clrMapOvr>
  <p:transition spd="slow">
    <p:push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ph type="title"/>
          </p:nvPr>
        </p:nvSpPr>
        <p:spPr>
          <a:xfrm>
            <a:off x="457200" y="0"/>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Possible Scenario</a:t>
            </a:r>
            <a:endParaRPr/>
          </a:p>
        </p:txBody>
      </p:sp>
      <p:pic>
        <p:nvPicPr>
          <p:cNvPr id="367" name="Google Shape;367;p41"/>
          <p:cNvPicPr preferRelativeResize="0"/>
          <p:nvPr/>
        </p:nvPicPr>
        <p:blipFill rotWithShape="1">
          <a:blip r:embed="rId3">
            <a:alphaModFix/>
          </a:blip>
          <a:srcRect b="0" l="0" r="0" t="0"/>
          <a:stretch/>
        </p:blipFill>
        <p:spPr>
          <a:xfrm>
            <a:off x="838200" y="560387"/>
            <a:ext cx="7772400" cy="6297612"/>
          </a:xfrm>
          <a:prstGeom prst="rect">
            <a:avLst/>
          </a:prstGeom>
          <a:noFill/>
          <a:ln>
            <a:noFill/>
          </a:ln>
        </p:spPr>
      </p:pic>
    </p:spTree>
  </p:cSld>
  <p:clrMapOvr>
    <a:masterClrMapping/>
  </p:clrMapOvr>
  <p:transition spd="slow">
    <p:push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73" name="Google Shape;373;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When the consumer has exhausted the buffer, it needs to reset the delay semaphore so that it will be forced to wait until the producer has placed more items in the buffer.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This is the purpose of the statement: if n == 0 semWaitB (delay). </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In line 14, the consumer fails to execute the semWaitB operation. </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consumer did indeed exhaust the buffer and set </a:t>
            </a:r>
            <a:r>
              <a:rPr b="0" i="1" lang="en-US" sz="1800" u="none">
                <a:solidFill>
                  <a:schemeClr val="dk1"/>
                </a:solidFill>
                <a:latin typeface="Calibri"/>
                <a:ea typeface="Calibri"/>
                <a:cs typeface="Calibri"/>
                <a:sym typeface="Calibri"/>
              </a:rPr>
              <a:t>n</a:t>
            </a:r>
            <a:r>
              <a:rPr b="0" i="0" lang="en-US" sz="1800" u="none">
                <a:solidFill>
                  <a:schemeClr val="dk1"/>
                </a:solidFill>
                <a:latin typeface="Calibri"/>
                <a:ea typeface="Calibri"/>
                <a:cs typeface="Calibri"/>
                <a:sym typeface="Calibri"/>
              </a:rPr>
              <a:t> to 0 (line 8),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but the producer has incremented </a:t>
            </a:r>
            <a:r>
              <a:rPr b="0" i="1" lang="en-US" sz="1800" u="none" cap="none" strike="noStrike">
                <a:solidFill>
                  <a:schemeClr val="dk1"/>
                </a:solidFill>
                <a:latin typeface="Calibri"/>
                <a:ea typeface="Calibri"/>
                <a:cs typeface="Calibri"/>
                <a:sym typeface="Calibri"/>
              </a:rPr>
              <a:t>n</a:t>
            </a:r>
            <a:r>
              <a:rPr b="0" i="0" lang="en-US" sz="1800" u="none" cap="none" strike="noStrike">
                <a:solidFill>
                  <a:schemeClr val="dk1"/>
                </a:solidFill>
                <a:latin typeface="Calibri"/>
                <a:ea typeface="Calibri"/>
                <a:cs typeface="Calibri"/>
                <a:sym typeface="Calibri"/>
              </a:rPr>
              <a:t> before the consumer can test it in line 14.</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result is a semSignalB not matched by a prior semWaitB.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value of -1 for </a:t>
            </a:r>
            <a:r>
              <a:rPr b="0" i="1" lang="en-US" sz="1800" u="none" cap="none" strike="noStrike">
                <a:solidFill>
                  <a:schemeClr val="dk1"/>
                </a:solidFill>
                <a:latin typeface="Calibri"/>
                <a:ea typeface="Calibri"/>
                <a:cs typeface="Calibri"/>
                <a:sym typeface="Calibri"/>
              </a:rPr>
              <a:t>n </a:t>
            </a:r>
            <a:r>
              <a:rPr b="0" i="0" lang="en-US" sz="1800" u="none" cap="none" strike="noStrike">
                <a:solidFill>
                  <a:schemeClr val="dk1"/>
                </a:solidFill>
                <a:latin typeface="Calibri"/>
                <a:ea typeface="Calibri"/>
                <a:cs typeface="Calibri"/>
                <a:sym typeface="Calibri"/>
              </a:rPr>
              <a:t>in line 20 means that the consumer has consumed an item from the buffer that does not exist. It would not do simply to move the conditional statement inside the critical section of the consumer because this could lead to deadlock (e.g., after line 8 of the table).</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Correct Solution</a:t>
            </a:r>
            <a:endParaRPr/>
          </a:p>
        </p:txBody>
      </p:sp>
      <p:pic>
        <p:nvPicPr>
          <p:cNvPr descr="Fig05_10.gif" id="380" name="Google Shape;380;p43"/>
          <p:cNvPicPr preferRelativeResize="0"/>
          <p:nvPr>
            <p:ph idx="1" type="body"/>
          </p:nvPr>
        </p:nvPicPr>
        <p:blipFill rotWithShape="1">
          <a:blip r:embed="rId3">
            <a:alphaModFix/>
          </a:blip>
          <a:srcRect b="0" l="0" r="0" t="0"/>
          <a:stretch/>
        </p:blipFill>
        <p:spPr>
          <a:xfrm>
            <a:off x="2133600" y="1143000"/>
            <a:ext cx="5129212" cy="5592762"/>
          </a:xfrm>
          <a:prstGeom prst="rect">
            <a:avLst/>
          </a:prstGeom>
          <a:noFill/>
          <a:ln>
            <a:noFill/>
          </a:ln>
        </p:spPr>
      </p:pic>
    </p:spTree>
  </p:cSld>
  <p:clrMapOvr>
    <a:masterClrMapping/>
  </p:clrMapOvr>
  <p:transition spd="slow">
    <p:push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Semaphores</a:t>
            </a:r>
            <a:endParaRPr/>
          </a:p>
        </p:txBody>
      </p:sp>
      <p:pic>
        <p:nvPicPr>
          <p:cNvPr id="387" name="Google Shape;387;p44"/>
          <p:cNvPicPr preferRelativeResize="0"/>
          <p:nvPr/>
        </p:nvPicPr>
        <p:blipFill rotWithShape="1">
          <a:blip r:embed="rId3">
            <a:alphaModFix/>
          </a:blip>
          <a:srcRect b="0" l="0" r="0" t="0"/>
          <a:stretch/>
        </p:blipFill>
        <p:spPr>
          <a:xfrm>
            <a:off x="1752600" y="1524000"/>
            <a:ext cx="5553075" cy="4791075"/>
          </a:xfrm>
          <a:prstGeom prst="rect">
            <a:avLst/>
          </a:prstGeom>
          <a:noFill/>
          <a:ln>
            <a:noFill/>
          </a:ln>
        </p:spPr>
      </p:pic>
    </p:spTree>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Bounded Buffer</a:t>
            </a:r>
            <a:endParaRPr/>
          </a:p>
        </p:txBody>
      </p:sp>
      <p:pic>
        <p:nvPicPr>
          <p:cNvPr id="394" name="Google Shape;394;p45"/>
          <p:cNvPicPr preferRelativeResize="0"/>
          <p:nvPr/>
        </p:nvPicPr>
        <p:blipFill rotWithShape="1">
          <a:blip r:embed="rId3">
            <a:alphaModFix/>
          </a:blip>
          <a:srcRect b="0" l="0" r="0" t="0"/>
          <a:stretch/>
        </p:blipFill>
        <p:spPr>
          <a:xfrm>
            <a:off x="1600200" y="2057400"/>
            <a:ext cx="6115050" cy="4371975"/>
          </a:xfrm>
          <a:prstGeom prst="rect">
            <a:avLst/>
          </a:prstGeom>
          <a:noFill/>
          <a:ln>
            <a:noFill/>
          </a:ln>
        </p:spPr>
      </p:pic>
    </p:spTree>
  </p:cSld>
  <p:clrMapOvr>
    <a:masterClrMapping/>
  </p:clrMapOvr>
  <p:transition spd="slow">
    <p:push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Semaphores</a:t>
            </a:r>
            <a:endParaRPr/>
          </a:p>
        </p:txBody>
      </p:sp>
      <p:pic>
        <p:nvPicPr>
          <p:cNvPr descr="Fig05_13.gif" id="401" name="Google Shape;401;p46"/>
          <p:cNvPicPr preferRelativeResize="0"/>
          <p:nvPr>
            <p:ph idx="1" type="body"/>
          </p:nvPr>
        </p:nvPicPr>
        <p:blipFill rotWithShape="1">
          <a:blip r:embed="rId3">
            <a:alphaModFix/>
          </a:blip>
          <a:srcRect b="0" l="0" r="0" t="0"/>
          <a:stretch/>
        </p:blipFill>
        <p:spPr>
          <a:xfrm>
            <a:off x="1811337" y="1143000"/>
            <a:ext cx="5840412" cy="5562600"/>
          </a:xfrm>
          <a:prstGeom prst="rect">
            <a:avLst/>
          </a:prstGeom>
          <a:noFill/>
          <a:ln>
            <a:noFill/>
          </a:ln>
        </p:spPr>
      </p:pic>
    </p:spTree>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  in a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Bounded Buffer</a:t>
            </a:r>
            <a:endParaRPr/>
          </a:p>
        </p:txBody>
      </p:sp>
      <p:graphicFrame>
        <p:nvGraphicFramePr>
          <p:cNvPr id="408" name="Google Shape;408;p47"/>
          <p:cNvGraphicFramePr/>
          <p:nvPr/>
        </p:nvGraphicFramePr>
        <p:xfrm>
          <a:off x="533400" y="2209800"/>
          <a:ext cx="3000000" cy="3000000"/>
        </p:xfrm>
        <a:graphic>
          <a:graphicData uri="http://schemas.openxmlformats.org/drawingml/2006/table">
            <a:tbl>
              <a:tblPr>
                <a:noFill/>
                <a:tableStyleId>{B29D58EF-EE77-4A81-8C87-974E09B66FCE}</a:tableStyleId>
              </a:tblPr>
              <a:tblGrid>
                <a:gridCol w="4114800"/>
                <a:gridCol w="4114800"/>
              </a:tblGrid>
              <a:tr h="457200">
                <a:tc>
                  <a:txBody>
                    <a:bodyPr/>
                    <a:lstStyle/>
                    <a:p>
                      <a:pPr indent="0" lvl="0" marL="0" marR="0" rtl="0" algn="ctr">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Producer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Consumer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505200">
                <a:tc>
                  <a:txBody>
                    <a:bodyPr/>
                    <a:lstStyle/>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while (true)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 produce item v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while ((in + 1) % n == out) 	/* do nothing */;</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b[in] = v;</a:t>
                      </a:r>
                      <a:endParaRPr/>
                    </a:p>
                    <a:p>
                      <a:pPr indent="0" lvl="1" marL="457200" marR="0" rtl="0" algn="l">
                        <a:lnSpc>
                          <a:spcPct val="100000"/>
                        </a:lnSpc>
                        <a:spcBef>
                          <a:spcPts val="0"/>
                        </a:spcBef>
                        <a:spcAft>
                          <a:spcPts val="0"/>
                        </a:spcAft>
                        <a:buClr>
                          <a:srgbClr val="000000"/>
                        </a:buClr>
                        <a:buSzPts val="3200"/>
                        <a:buFont typeface="Cordia New"/>
                        <a:buNone/>
                      </a:pPr>
                      <a:r>
                        <a:rPr b="0" i="0" lang="en-US" sz="3200" u="none" cap="none" strike="noStrike">
                          <a:solidFill>
                            <a:srgbClr val="000000"/>
                          </a:solidFill>
                          <a:latin typeface="Cordia New"/>
                          <a:ea typeface="Cordia New"/>
                          <a:cs typeface="Cordia New"/>
                          <a:sym typeface="Cordia New"/>
                        </a:rPr>
                        <a:t>in = (in + 1) % n</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while (true) {</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	while (in == out)</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		/* do nothing */;</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	w = b[out];</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	out = (out + 1) % n;</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	/* consume item w */</a:t>
                      </a:r>
                      <a:endParaRPr/>
                    </a:p>
                    <a:p>
                      <a:pPr indent="0" lvl="0" marL="0" marR="0" rtl="0" algn="l">
                        <a:lnSpc>
                          <a:spcPct val="100000"/>
                        </a:lnSpc>
                        <a:spcBef>
                          <a:spcPts val="0"/>
                        </a:spcBef>
                        <a:spcAft>
                          <a:spcPts val="0"/>
                        </a:spcAft>
                        <a:buClr>
                          <a:srgbClr val="000000"/>
                        </a:buClr>
                        <a:buSzPts val="3200"/>
                        <a:buFont typeface="Cordia New"/>
                        <a:buNone/>
                      </a:pPr>
                      <a:r>
                        <a:rPr b="0" i="0" lang="en-US" sz="3200" u="none">
                          <a:solidFill>
                            <a:srgbClr val="000000"/>
                          </a:solidFill>
                          <a:latin typeface="Cordia New"/>
                          <a:ea typeface="Cordia New"/>
                          <a:cs typeface="Cordia New"/>
                          <a:sym typeface="Cordia New"/>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Tree>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Monitors</a:t>
            </a:r>
            <a:endParaRPr/>
          </a:p>
        </p:txBody>
      </p:sp>
      <p:sp>
        <p:nvSpPr>
          <p:cNvPr id="415" name="Google Shape;415;p48"/>
          <p:cNvSpPr txBox="1"/>
          <p:nvPr>
            <p:ph idx="1" type="body"/>
          </p:nvPr>
        </p:nvSpPr>
        <p:spPr>
          <a:xfrm>
            <a:off x="304800" y="9144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Semaphores provide a primitive yet powerful and flexible tool for mutual exclusion but it may be difficult to produce a correct program – semWait() and semSignal() may be scattered throughout a program.</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monitor is a programming-language construct that provides equivalent functionality to that of semaphores and that is easier to control.</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Invented by Hansen and Hoare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Implemented in a number of programming languages, including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Concurrent Pascal, Pascal-Plus,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Modula-2, Modula-3, and Java.</a:t>
            </a:r>
            <a:endParaRPr/>
          </a:p>
        </p:txBody>
      </p:sp>
    </p:spTree>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21" name="Google Shape;421;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concurrent programming, a </a:t>
            </a:r>
            <a:r>
              <a:rPr b="1" i="0" lang="en-US" sz="2400" u="none">
                <a:solidFill>
                  <a:schemeClr val="dk1"/>
                </a:solidFill>
                <a:latin typeface="Calibri"/>
                <a:ea typeface="Calibri"/>
                <a:cs typeface="Calibri"/>
                <a:sym typeface="Calibri"/>
              </a:rPr>
              <a:t>monitor</a:t>
            </a:r>
            <a:r>
              <a:rPr b="0" i="0" lang="en-US" sz="2400" u="none">
                <a:solidFill>
                  <a:schemeClr val="dk1"/>
                </a:solidFill>
                <a:latin typeface="Calibri"/>
                <a:ea typeface="Calibri"/>
                <a:cs typeface="Calibri"/>
                <a:sym typeface="Calibri"/>
              </a:rPr>
              <a:t> is a synchronization construct that allows threads to have both mutual exclusion and the ability to wait (block) for a certain condition to become true. Monitors also have a mechanism for signalling other threads that their condition has been met. A monitor consists of a mutex (lock) object and </a:t>
            </a:r>
            <a:r>
              <a:rPr b="1" i="0" lang="en-US" sz="2400" u="none">
                <a:solidFill>
                  <a:schemeClr val="dk1"/>
                </a:solidFill>
                <a:latin typeface="Calibri"/>
                <a:ea typeface="Calibri"/>
                <a:cs typeface="Calibri"/>
                <a:sym typeface="Calibri"/>
              </a:rPr>
              <a:t>condition variables</a:t>
            </a:r>
            <a:r>
              <a:rPr b="0" i="0" lang="en-US" sz="2400" u="none">
                <a:solidFill>
                  <a:schemeClr val="dk1"/>
                </a:solidFill>
                <a:latin typeface="Calibri"/>
                <a:ea typeface="Calibri"/>
                <a:cs typeface="Calibri"/>
                <a:sym typeface="Calibri"/>
              </a:rPr>
              <a:t>. A </a:t>
            </a:r>
            <a:r>
              <a:rPr b="1" i="0" lang="en-US" sz="2400" u="none">
                <a:solidFill>
                  <a:schemeClr val="dk1"/>
                </a:solidFill>
                <a:latin typeface="Calibri"/>
                <a:ea typeface="Calibri"/>
                <a:cs typeface="Calibri"/>
                <a:sym typeface="Calibri"/>
              </a:rPr>
              <a:t>condition variable</a:t>
            </a:r>
            <a:r>
              <a:rPr b="0" i="0" lang="en-US" sz="2400" u="none">
                <a:solidFill>
                  <a:schemeClr val="dk1"/>
                </a:solidFill>
                <a:latin typeface="Calibri"/>
                <a:ea typeface="Calibri"/>
                <a:cs typeface="Calibri"/>
                <a:sym typeface="Calibri"/>
              </a:rPr>
              <a:t> is basically a container of threads that are waiting for a certain condition. Monitors provide a mechanism for threads to temporarily give up exclusive access in order to wait for some condition to be met, before regaining exclusive access and resuming their task. - wikipedia</a:t>
            </a:r>
            <a:endParaRP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Interleaving and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Overlapping Processes</a:t>
            </a:r>
            <a:endParaRPr/>
          </a:p>
        </p:txBody>
      </p:sp>
      <p:sp>
        <p:nvSpPr>
          <p:cNvPr id="117" name="Google Shape;117;p5"/>
          <p:cNvSpPr txBox="1"/>
          <p:nvPr>
            <p:ph idx="1" type="body"/>
          </p:nvPr>
        </p:nvSpPr>
        <p:spPr>
          <a:xfrm>
            <a:off x="457200" y="1600200"/>
            <a:ext cx="8229600" cy="144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Earlier we saw that processes may be interleaved on uniprocessors</a:t>
            </a:r>
            <a:endParaRPr/>
          </a:p>
        </p:txBody>
      </p:sp>
      <p:pic>
        <p:nvPicPr>
          <p:cNvPr id="118" name="Google Shape;118;p5"/>
          <p:cNvPicPr preferRelativeResize="0"/>
          <p:nvPr/>
        </p:nvPicPr>
        <p:blipFill rotWithShape="1">
          <a:blip r:embed="rId3">
            <a:alphaModFix/>
          </a:blip>
          <a:srcRect b="0" l="0" r="0" t="0"/>
          <a:stretch/>
        </p:blipFill>
        <p:spPr>
          <a:xfrm>
            <a:off x="609600" y="2743200"/>
            <a:ext cx="7943850" cy="2771775"/>
          </a:xfrm>
          <a:prstGeom prst="rect">
            <a:avLst/>
          </a:prstGeom>
          <a:noFill/>
          <a:ln>
            <a:noFill/>
          </a:ln>
        </p:spPr>
      </p:pic>
    </p:spTree>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27" name="Google Shape;427;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monitor is a </a:t>
            </a:r>
            <a:r>
              <a:rPr b="1" i="0" lang="en-US" sz="3200" u="none">
                <a:solidFill>
                  <a:schemeClr val="dk1"/>
                </a:solidFill>
                <a:latin typeface="Calibri"/>
                <a:ea typeface="Calibri"/>
                <a:cs typeface="Calibri"/>
                <a:sym typeface="Calibri"/>
              </a:rPr>
              <a:t>set of multiple</a:t>
            </a:r>
            <a:r>
              <a:rPr b="0" i="0" lang="en-US" sz="3200" u="none">
                <a:solidFill>
                  <a:schemeClr val="dk1"/>
                </a:solidFill>
                <a:latin typeface="Calibri"/>
                <a:ea typeface="Calibri"/>
                <a:cs typeface="Calibri"/>
                <a:sym typeface="Calibri"/>
              </a:rPr>
              <a:t> routines which are protected by a mutual exclusion lock. None of the routines in the monitor can be executed by a thread/process until that thread/process acquires the lock. This means that only ONE thread can execute within the monitor at a time. Any other threads must wait for the thread that’s currently executing to give up control of the lock.</a:t>
            </a:r>
            <a:endParaRPr/>
          </a:p>
        </p:txBody>
      </p:sp>
    </p:spTree>
  </p:cSld>
  <p:clrMapOvr>
    <a:masterClrMapping/>
  </p:clrMapOvr>
  <p:transition spd="slow">
    <p:push dir="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Chief characteristics</a:t>
            </a:r>
            <a:endParaRPr/>
          </a:p>
        </p:txBody>
      </p:sp>
      <p:sp>
        <p:nvSpPr>
          <p:cNvPr id="434" name="Google Shape;434;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Local data variables are accessible only by the monitor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Process enters in to the monitor by invoking one of its procedures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Only one process may be executing in the monitor at a time</a:t>
            </a:r>
            <a:endParaRPr/>
          </a:p>
        </p:txBody>
      </p:sp>
    </p:spTree>
  </p:cSld>
  <p:clrMapOvr>
    <a:masterClrMapping/>
  </p:clrMapOvr>
  <p:transition spd="slow">
    <p:push dir="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Synchronization</a:t>
            </a:r>
            <a:endParaRPr/>
          </a:p>
        </p:txBody>
      </p:sp>
      <p:sp>
        <p:nvSpPr>
          <p:cNvPr id="441" name="Google Shape;441;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Synchronisation achieved by </a:t>
            </a:r>
            <a:r>
              <a:rPr b="1" i="0" lang="en-US" sz="3200" u="none">
                <a:solidFill>
                  <a:schemeClr val="dk1"/>
                </a:solidFill>
                <a:latin typeface="Calibri"/>
                <a:ea typeface="Calibri"/>
                <a:cs typeface="Calibri"/>
                <a:sym typeface="Calibri"/>
              </a:rPr>
              <a:t>condition variables </a:t>
            </a:r>
            <a:r>
              <a:rPr b="0" i="0" lang="en-US" sz="3200" u="none">
                <a:solidFill>
                  <a:schemeClr val="dk1"/>
                </a:solidFill>
                <a:latin typeface="Calibri"/>
                <a:ea typeface="Calibri"/>
                <a:cs typeface="Calibri"/>
                <a:sym typeface="Calibri"/>
              </a:rPr>
              <a:t>within a monitor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only accessible by the monitor.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Monitor Functions:</a:t>
            </a:r>
            <a:endParaRPr/>
          </a:p>
          <a:p>
            <a:pPr indent="-285750" lvl="1" marL="742950" marR="0" rtl="0" algn="l">
              <a:lnSpc>
                <a:spcPct val="100000"/>
              </a:lnSpc>
              <a:spcBef>
                <a:spcPts val="800"/>
              </a:spcBef>
              <a:spcAft>
                <a:spcPts val="0"/>
              </a:spcAft>
              <a:buClr>
                <a:schemeClr val="dk1"/>
              </a:buClr>
              <a:buSzPts val="4000"/>
              <a:buFont typeface="Arial"/>
              <a:buChar char="–"/>
            </a:pPr>
            <a:r>
              <a:rPr b="0" i="0" lang="en-US" sz="4000" u="none" cap="none" strike="noStrike">
                <a:solidFill>
                  <a:schemeClr val="dk1"/>
                </a:solidFill>
                <a:latin typeface="Cordia New"/>
                <a:ea typeface="Cordia New"/>
                <a:cs typeface="Cordia New"/>
                <a:sym typeface="Cordia New"/>
              </a:rPr>
              <a:t>Cwait(c)</a:t>
            </a:r>
            <a:r>
              <a:rPr b="0" i="0" lang="en-US" sz="2800" u="none" cap="none" strike="noStrike">
                <a:solidFill>
                  <a:schemeClr val="dk1"/>
                </a:solidFill>
                <a:latin typeface="Calibri"/>
                <a:ea typeface="Calibri"/>
                <a:cs typeface="Calibri"/>
                <a:sym typeface="Calibri"/>
              </a:rPr>
              <a:t>: Suspend execution of the calling process on condition </a:t>
            </a:r>
            <a:r>
              <a:rPr b="0" i="1" lang="en-US" sz="2800" u="none" cap="none" strike="noStrike">
                <a:solidFill>
                  <a:schemeClr val="dk1"/>
                </a:solidFill>
                <a:latin typeface="Calibri"/>
                <a:ea typeface="Calibri"/>
                <a:cs typeface="Calibri"/>
                <a:sym typeface="Calibri"/>
              </a:rPr>
              <a:t>c, </a:t>
            </a:r>
            <a:r>
              <a:rPr b="0" i="0" lang="en-US" sz="2800" u="none" cap="none" strike="noStrike">
                <a:solidFill>
                  <a:schemeClr val="dk1"/>
                </a:solidFill>
                <a:latin typeface="Calibri"/>
                <a:ea typeface="Calibri"/>
                <a:cs typeface="Calibri"/>
                <a:sym typeface="Calibri"/>
              </a:rPr>
              <a:t>the monitor is now available for use by another process</a:t>
            </a:r>
            <a:endParaRPr b="0" i="1" sz="2800" u="none" cap="none" strike="noStrike">
              <a:solidFill>
                <a:schemeClr val="dk1"/>
              </a:solidFill>
              <a:latin typeface="Calibri"/>
              <a:ea typeface="Calibri"/>
              <a:cs typeface="Calibri"/>
              <a:sym typeface="Calibri"/>
            </a:endParaRPr>
          </a:p>
          <a:p>
            <a:pPr indent="-285750" lvl="1" marL="742950" marR="0" rtl="0" algn="l">
              <a:lnSpc>
                <a:spcPct val="100000"/>
              </a:lnSpc>
              <a:spcBef>
                <a:spcPts val="800"/>
              </a:spcBef>
              <a:spcAft>
                <a:spcPts val="0"/>
              </a:spcAft>
              <a:buClr>
                <a:schemeClr val="dk1"/>
              </a:buClr>
              <a:buSzPts val="4000"/>
              <a:buFont typeface="Arial"/>
              <a:buChar char="–"/>
            </a:pPr>
            <a:r>
              <a:rPr b="0" i="0" lang="en-US" sz="4000" u="none" cap="none" strike="noStrike">
                <a:solidFill>
                  <a:schemeClr val="dk1"/>
                </a:solidFill>
                <a:latin typeface="Cordia New"/>
                <a:ea typeface="Cordia New"/>
                <a:cs typeface="Cordia New"/>
                <a:sym typeface="Cordia New"/>
              </a:rPr>
              <a:t>Csignal(c) </a:t>
            </a:r>
            <a:r>
              <a:rPr b="0" i="0" lang="en-US" sz="2800" u="none" cap="none" strike="noStrike">
                <a:solidFill>
                  <a:schemeClr val="dk1"/>
                </a:solidFill>
                <a:latin typeface="Calibri"/>
                <a:ea typeface="Calibri"/>
                <a:cs typeface="Calibri"/>
                <a:sym typeface="Calibri"/>
              </a:rPr>
              <a:t>Resume execution of some process blocked after a cwait on the same condition</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3"/>
          <p:cNvSpPr txBox="1"/>
          <p:nvPr>
            <p:ph type="title"/>
          </p:nvPr>
        </p:nvSpPr>
        <p:spPr>
          <a:xfrm>
            <a:off x="3810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Structure of a Monitor</a:t>
            </a:r>
            <a:endParaRPr/>
          </a:p>
        </p:txBody>
      </p:sp>
      <p:pic>
        <p:nvPicPr>
          <p:cNvPr descr="Fig05_15.gif" id="448" name="Google Shape;448;p53"/>
          <p:cNvPicPr preferRelativeResize="0"/>
          <p:nvPr>
            <p:ph idx="1" type="body"/>
          </p:nvPr>
        </p:nvPicPr>
        <p:blipFill rotWithShape="1">
          <a:blip r:embed="rId3">
            <a:alphaModFix/>
          </a:blip>
          <a:srcRect b="0" l="0" r="0" t="0"/>
          <a:stretch/>
        </p:blipFill>
        <p:spPr>
          <a:xfrm>
            <a:off x="2438400" y="762000"/>
            <a:ext cx="4038600" cy="6010275"/>
          </a:xfrm>
          <a:prstGeom prst="rect">
            <a:avLst/>
          </a:prstGeom>
          <a:noFill/>
          <a:ln>
            <a:noFill/>
          </a:ln>
        </p:spPr>
      </p:pic>
    </p:spTree>
  </p:cSld>
  <p:clrMapOvr>
    <a:masterClrMapping/>
  </p:clrMapOvr>
  <p:transition spd="slow">
    <p:push dir="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type="title"/>
          </p:nvPr>
        </p:nvSpPr>
        <p:spPr>
          <a:xfrm>
            <a:off x="0" y="0"/>
            <a:ext cx="89154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Bounded Buffer Solution Using Monitor</a:t>
            </a:r>
            <a:endParaRPr/>
          </a:p>
        </p:txBody>
      </p:sp>
      <p:pic>
        <p:nvPicPr>
          <p:cNvPr descr="Fig05_16a.gif" id="455" name="Google Shape;455;p54"/>
          <p:cNvPicPr preferRelativeResize="0"/>
          <p:nvPr>
            <p:ph idx="1" type="body"/>
          </p:nvPr>
        </p:nvPicPr>
        <p:blipFill rotWithShape="1">
          <a:blip r:embed="rId3">
            <a:alphaModFix/>
          </a:blip>
          <a:srcRect b="0" l="0" r="0" t="0"/>
          <a:stretch/>
        </p:blipFill>
        <p:spPr>
          <a:xfrm>
            <a:off x="685800" y="762000"/>
            <a:ext cx="8153400" cy="6096000"/>
          </a:xfrm>
          <a:prstGeom prst="rect">
            <a:avLst/>
          </a:prstGeom>
          <a:noFill/>
          <a:ln>
            <a:noFill/>
          </a:ln>
        </p:spPr>
      </p:pic>
    </p:spTree>
  </p:cSld>
  <p:clrMapOvr>
    <a:masterClrMapping/>
  </p:clrMapOvr>
  <p:transition spd="slow">
    <p:push dir="r"/>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Solution Using Monitor</a:t>
            </a:r>
            <a:endParaRPr/>
          </a:p>
        </p:txBody>
      </p:sp>
      <p:pic>
        <p:nvPicPr>
          <p:cNvPr descr="Fig05_16b.gif" id="462" name="Google Shape;462;p55"/>
          <p:cNvPicPr preferRelativeResize="0"/>
          <p:nvPr>
            <p:ph idx="1" type="body"/>
          </p:nvPr>
        </p:nvPicPr>
        <p:blipFill rotWithShape="1">
          <a:blip r:embed="rId3">
            <a:alphaModFix/>
          </a:blip>
          <a:srcRect b="0" l="0" r="0" t="0"/>
          <a:stretch/>
        </p:blipFill>
        <p:spPr>
          <a:xfrm>
            <a:off x="2209800" y="1524000"/>
            <a:ext cx="4800600" cy="5138737"/>
          </a:xfrm>
          <a:prstGeom prst="rect">
            <a:avLst/>
          </a:prstGeom>
          <a:noFill/>
          <a:ln>
            <a:noFill/>
          </a:ln>
        </p:spPr>
      </p:pic>
    </p:spTree>
  </p:cSld>
  <p:clrMapOvr>
    <a:masterClrMapping/>
  </p:clrMapOvr>
  <p:transition spd="slow">
    <p:push dir="r"/>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6"/>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Monitor Vs Semaphore</a:t>
            </a:r>
            <a:endParaRPr/>
          </a:p>
        </p:txBody>
      </p:sp>
      <p:sp>
        <p:nvSpPr>
          <p:cNvPr id="468" name="Google Shape;468;p56"/>
          <p:cNvSpPr txBox="1"/>
          <p:nvPr>
            <p:ph idx="1" type="body"/>
          </p:nvPr>
        </p:nvSpPr>
        <p:spPr>
          <a:xfrm>
            <a:off x="533400" y="990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Division of responsibility – monitor construct itself enforces mutual exclusion(its not possible to use buffer at same time).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Programmer must place appropriate </a:t>
            </a:r>
            <a:r>
              <a:rPr b="1" i="0" lang="en-US" sz="2800" u="none">
                <a:solidFill>
                  <a:schemeClr val="dk1"/>
                </a:solidFill>
                <a:latin typeface="Calibri"/>
                <a:ea typeface="Calibri"/>
                <a:cs typeface="Calibri"/>
                <a:sym typeface="Calibri"/>
              </a:rPr>
              <a:t>cwait </a:t>
            </a:r>
            <a:r>
              <a:rPr b="0" i="0" lang="en-US" sz="2800" u="none">
                <a:solidFill>
                  <a:schemeClr val="dk1"/>
                </a:solidFill>
                <a:latin typeface="Calibri"/>
                <a:ea typeface="Calibri"/>
                <a:cs typeface="Calibri"/>
                <a:sym typeface="Calibri"/>
              </a:rPr>
              <a:t>and </a:t>
            </a:r>
            <a:r>
              <a:rPr b="1" i="0" lang="en-US" sz="2800" u="none">
                <a:solidFill>
                  <a:schemeClr val="dk1"/>
                </a:solidFill>
                <a:latin typeface="Calibri"/>
                <a:ea typeface="Calibri"/>
                <a:cs typeface="Calibri"/>
                <a:sym typeface="Calibri"/>
              </a:rPr>
              <a:t>csignal</a:t>
            </a:r>
            <a:r>
              <a:rPr b="0" i="0" lang="en-US" sz="2800" u="none">
                <a:solidFill>
                  <a:schemeClr val="dk1"/>
                </a:solidFill>
                <a:latin typeface="Calibri"/>
                <a:ea typeface="Calibri"/>
                <a:cs typeface="Calibri"/>
                <a:sym typeface="Calibri"/>
              </a:rPr>
              <a:t> inside monitor to achieve synchronization.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 of the sync functions are confined to the monitor – easier to verify that the sync is done correctly and to detect bugs.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Once monitor is correctly programmed, access to the protected resource is correct for access from all processes. While in semaphores, resource access is correct only if all of the processes that access the resource are programmed correctly.</a:t>
            </a:r>
            <a:endParaRPr/>
          </a:p>
        </p:txBody>
      </p:sp>
    </p:spTree>
  </p:cSld>
  <p:clrMapOvr>
    <a:masterClrMapping/>
  </p:clrMapOvr>
  <p:transition spd="slow">
    <p:push dir="r"/>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Alternate Model</a:t>
            </a:r>
            <a:endParaRPr/>
          </a:p>
        </p:txBody>
      </p:sp>
      <p:sp>
        <p:nvSpPr>
          <p:cNvPr id="474" name="Google Shape;474;p57"/>
          <p:cNvSpPr txBox="1"/>
          <p:nvPr>
            <p:ph idx="1" type="body"/>
          </p:nvPr>
        </p:nvSpPr>
        <p:spPr>
          <a:xfrm>
            <a:off x="4572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Drawbacks with Hoar’s monitor</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If the process issuing the </a:t>
            </a:r>
            <a:r>
              <a:rPr b="1" i="0" lang="en-US" sz="2800" u="none">
                <a:solidFill>
                  <a:schemeClr val="dk1"/>
                </a:solidFill>
                <a:latin typeface="Calibri"/>
                <a:ea typeface="Calibri"/>
                <a:cs typeface="Calibri"/>
                <a:sym typeface="Calibri"/>
              </a:rPr>
              <a:t>csignal </a:t>
            </a:r>
            <a:r>
              <a:rPr b="0" i="0" lang="en-US" sz="2800" u="none">
                <a:solidFill>
                  <a:schemeClr val="dk1"/>
                </a:solidFill>
                <a:latin typeface="Calibri"/>
                <a:ea typeface="Calibri"/>
                <a:cs typeface="Calibri"/>
                <a:sym typeface="Calibri"/>
              </a:rPr>
              <a:t>has not finished with the monitor, then two additional process switches are required : one to block this process and another to resume it when monitor becomes available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Process scheduling associated with a signal must be perfectly reliable : when a is issued, a process from the corresponding condition </a:t>
            </a:r>
            <a:r>
              <a:rPr b="1" i="0" lang="en-US" sz="2800" u="none">
                <a:solidFill>
                  <a:schemeClr val="dk1"/>
                </a:solidFill>
                <a:latin typeface="Calibri"/>
                <a:ea typeface="Calibri"/>
                <a:cs typeface="Calibri"/>
                <a:sym typeface="Calibri"/>
              </a:rPr>
              <a:t>csignal</a:t>
            </a:r>
            <a:r>
              <a:rPr b="0" i="0" lang="en-US" sz="2800" u="none">
                <a:solidFill>
                  <a:schemeClr val="dk1"/>
                </a:solidFill>
                <a:latin typeface="Calibri"/>
                <a:ea typeface="Calibri"/>
                <a:cs typeface="Calibri"/>
                <a:sym typeface="Calibri"/>
              </a:rPr>
              <a:t> queue must be activated immediately and the scheduler must ensure that no other process enters the monitor before activation.</a:t>
            </a:r>
            <a:endParaRPr/>
          </a:p>
        </p:txBody>
      </p:sp>
    </p:spTree>
  </p:cSld>
  <p:clrMapOvr>
    <a:masterClrMapping/>
  </p:clrMapOvr>
  <p:transition spd="slow">
    <p:push dir="r"/>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8"/>
          <p:cNvSpPr txBox="1"/>
          <p:nvPr>
            <p:ph type="title"/>
          </p:nvPr>
        </p:nvSpPr>
        <p:spPr>
          <a:xfrm>
            <a:off x="457200" y="0"/>
            <a:ext cx="8229600" cy="1020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Mesa Monitor</a:t>
            </a:r>
            <a:endParaRPr/>
          </a:p>
        </p:txBody>
      </p:sp>
      <p:sp>
        <p:nvSpPr>
          <p:cNvPr id="480" name="Google Shape;480;p58"/>
          <p:cNvSpPr txBox="1"/>
          <p:nvPr>
            <p:ph idx="1" type="body"/>
          </p:nvPr>
        </p:nvSpPr>
        <p:spPr>
          <a:xfrm>
            <a:off x="228600" y="914400"/>
            <a:ext cx="89154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overcome drawbacks, Lampson and Redell invented mesa monitor for the language Mesa(ALGOL like high level modular programming language)</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csignal</a:t>
            </a:r>
            <a:r>
              <a:rPr b="0" i="0" lang="en-US" sz="3200" u="none">
                <a:solidFill>
                  <a:schemeClr val="dk1"/>
                </a:solidFill>
                <a:latin typeface="Calibri"/>
                <a:ea typeface="Calibri"/>
                <a:cs typeface="Calibri"/>
                <a:sym typeface="Calibri"/>
              </a:rPr>
              <a:t> is replaced by </a:t>
            </a:r>
            <a:r>
              <a:rPr b="1" i="0" lang="en-US" sz="3200" u="none">
                <a:solidFill>
                  <a:schemeClr val="dk1"/>
                </a:solidFill>
                <a:latin typeface="Calibri"/>
                <a:ea typeface="Calibri"/>
                <a:cs typeface="Calibri"/>
                <a:sym typeface="Calibri"/>
              </a:rPr>
              <a:t>cnotify</a:t>
            </a:r>
            <a:r>
              <a:rPr b="0" i="0" lang="en-US" sz="3200" u="none">
                <a:solidFill>
                  <a:schemeClr val="dk1"/>
                </a:solidFill>
                <a:latin typeface="Calibri"/>
                <a:ea typeface="Calibri"/>
                <a:cs typeface="Calibri"/>
                <a:sym typeface="Calibri"/>
              </a:rPr>
              <a:t> – when a process executing in a monitor executes </a:t>
            </a:r>
            <a:r>
              <a:rPr b="1" i="0" lang="en-US" sz="3200" u="none">
                <a:solidFill>
                  <a:schemeClr val="dk1"/>
                </a:solidFill>
                <a:latin typeface="Calibri"/>
                <a:ea typeface="Calibri"/>
                <a:cs typeface="Calibri"/>
                <a:sym typeface="Calibri"/>
              </a:rPr>
              <a:t>cnotify(x)</a:t>
            </a:r>
            <a:r>
              <a:rPr b="0" i="0" lang="en-US" sz="3200" u="none">
                <a:solidFill>
                  <a:schemeClr val="dk1"/>
                </a:solidFill>
                <a:latin typeface="Calibri"/>
                <a:ea typeface="Calibri"/>
                <a:cs typeface="Calibri"/>
                <a:sym typeface="Calibri"/>
              </a:rPr>
              <a:t>, it causes the x condition queue to be notified, but the signaling process continues to execute. The result of the notification is that the process at the head of the queue will be resumed at some convenient future time when the monitor is available</a:t>
            </a:r>
            <a:endParaRPr/>
          </a:p>
        </p:txBody>
      </p:sp>
    </p:spTree>
  </p:cSld>
  <p:clrMapOvr>
    <a:masterClrMapping/>
  </p:clrMapOvr>
  <p:transition spd="slow">
    <p:push dir="r"/>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86" name="Google Shape;486;p5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Then also no guarantee that other process will not enter the monitor before the waiting process, the waiting process must recheck  the condition</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If</a:t>
            </a:r>
            <a:r>
              <a:rPr b="0" i="0" lang="en-US" sz="3200" u="none">
                <a:solidFill>
                  <a:schemeClr val="dk1"/>
                </a:solidFill>
                <a:latin typeface="Calibri"/>
                <a:ea typeface="Calibri"/>
                <a:cs typeface="Calibri"/>
                <a:sym typeface="Calibri"/>
              </a:rPr>
              <a:t> statements are replaced by </a:t>
            </a:r>
            <a:r>
              <a:rPr b="1" i="0" lang="en-US" sz="3200" u="none">
                <a:solidFill>
                  <a:schemeClr val="dk1"/>
                </a:solidFill>
                <a:latin typeface="Calibri"/>
                <a:ea typeface="Calibri"/>
                <a:cs typeface="Calibri"/>
                <a:sym typeface="Calibri"/>
              </a:rPr>
              <a:t>while</a:t>
            </a:r>
            <a:r>
              <a:rPr b="0" i="0" lang="en-US" sz="3200" u="none">
                <a:solidFill>
                  <a:schemeClr val="dk1"/>
                </a:solidFill>
                <a:latin typeface="Calibri"/>
                <a:ea typeface="Calibri"/>
                <a:cs typeface="Calibri"/>
                <a:sym typeface="Calibri"/>
              </a:rPr>
              <a:t> loops – results in at least one extra evaluation of the condition variable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 extra process switches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 constraints on when the waiting process must run after a </a:t>
            </a:r>
            <a:r>
              <a:rPr b="1" i="0" lang="en-US" sz="3200" u="none">
                <a:solidFill>
                  <a:schemeClr val="dk1"/>
                </a:solidFill>
                <a:latin typeface="Calibri"/>
                <a:ea typeface="Calibri"/>
                <a:cs typeface="Calibri"/>
                <a:sym typeface="Calibri"/>
              </a:rPr>
              <a:t>cnotify</a:t>
            </a:r>
            <a:endParaRPr/>
          </a:p>
          <a:p>
            <a:pPr indent="-139700" lvl="0" marL="342900" marR="0" rtl="0" algn="l">
              <a:spcBef>
                <a:spcPts val="640"/>
              </a:spcBef>
              <a:spcAft>
                <a:spcPts val="0"/>
              </a:spcAft>
              <a:buClr>
                <a:schemeClr val="dk1"/>
              </a:buClr>
              <a:buSzPts val="3200"/>
              <a:buFont typeface="Arial"/>
              <a:buNone/>
            </a:pPr>
            <a:r>
              <a:t/>
            </a:r>
            <a:endParaRPr b="1"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Interleaving and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Overlapping Processes</a:t>
            </a:r>
            <a:endParaRPr/>
          </a:p>
        </p:txBody>
      </p:sp>
      <p:sp>
        <p:nvSpPr>
          <p:cNvPr id="124" name="Google Shape;124;p6"/>
          <p:cNvSpPr txBox="1"/>
          <p:nvPr>
            <p:ph idx="1" type="body"/>
          </p:nvPr>
        </p:nvSpPr>
        <p:spPr>
          <a:xfrm>
            <a:off x="457200" y="1600200"/>
            <a:ext cx="8229600" cy="144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And not only interleaved but overlapped on multi-processors</a:t>
            </a:r>
            <a:endParaRPr/>
          </a:p>
        </p:txBody>
      </p:sp>
      <p:pic>
        <p:nvPicPr>
          <p:cNvPr id="125" name="Google Shape;125;p6"/>
          <p:cNvPicPr preferRelativeResize="0"/>
          <p:nvPr/>
        </p:nvPicPr>
        <p:blipFill rotWithShape="1">
          <a:blip r:embed="rId3">
            <a:alphaModFix/>
          </a:blip>
          <a:srcRect b="0" l="0" r="0" t="0"/>
          <a:stretch/>
        </p:blipFill>
        <p:spPr>
          <a:xfrm>
            <a:off x="1524000" y="3200400"/>
            <a:ext cx="6229350" cy="2171700"/>
          </a:xfrm>
          <a:prstGeom prst="rect">
            <a:avLst/>
          </a:prstGeom>
          <a:noFill/>
          <a:ln>
            <a:noFill/>
          </a:ln>
        </p:spPr>
      </p:pic>
    </p:spTree>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Bounded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Buffer Monitor for Mesa Monitor</a:t>
            </a:r>
            <a:endParaRPr/>
          </a:p>
        </p:txBody>
      </p:sp>
      <p:sp>
        <p:nvSpPr>
          <p:cNvPr id="493" name="Google Shape;493;p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94" name="Google Shape;494;p60"/>
          <p:cNvPicPr preferRelativeResize="0"/>
          <p:nvPr/>
        </p:nvPicPr>
        <p:blipFill rotWithShape="1">
          <a:blip r:embed="rId3">
            <a:alphaModFix/>
          </a:blip>
          <a:srcRect b="0" l="0" r="0" t="0"/>
          <a:stretch/>
        </p:blipFill>
        <p:spPr>
          <a:xfrm>
            <a:off x="323850" y="1600200"/>
            <a:ext cx="8820150" cy="5257800"/>
          </a:xfrm>
          <a:prstGeom prst="rect">
            <a:avLst/>
          </a:prstGeom>
          <a:noFill/>
          <a:ln>
            <a:noFill/>
          </a:ln>
        </p:spPr>
      </p:pic>
    </p:spTree>
  </p:cSld>
  <p:clrMapOvr>
    <a:masterClrMapping/>
  </p:clrMapOvr>
  <p:transition spd="slow">
    <p:push dir="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1"/>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Advantages</a:t>
            </a:r>
            <a:endParaRPr/>
          </a:p>
        </p:txBody>
      </p:sp>
      <p:sp>
        <p:nvSpPr>
          <p:cNvPr id="500" name="Google Shape;500;p61"/>
          <p:cNvSpPr txBox="1"/>
          <p:nvPr>
            <p:ph idx="1" type="body"/>
          </p:nvPr>
        </p:nvSpPr>
        <p:spPr>
          <a:xfrm>
            <a:off x="0" y="1066800"/>
            <a:ext cx="8915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can associate watchdog timer with each condition primitive of </a:t>
            </a:r>
            <a:r>
              <a:rPr b="1" i="0" lang="en-US" sz="3200" u="none">
                <a:solidFill>
                  <a:schemeClr val="dk1"/>
                </a:solidFill>
                <a:latin typeface="Calibri"/>
                <a:ea typeface="Calibri"/>
                <a:cs typeface="Calibri"/>
                <a:sym typeface="Calibri"/>
              </a:rPr>
              <a:t>cnotify - </a:t>
            </a:r>
            <a:r>
              <a:rPr b="0" i="0" lang="en-US" sz="3200" u="none">
                <a:solidFill>
                  <a:schemeClr val="dk1"/>
                </a:solidFill>
                <a:latin typeface="Calibri"/>
                <a:ea typeface="Calibri"/>
                <a:cs typeface="Calibri"/>
                <a:sym typeface="Calibri"/>
              </a:rPr>
              <a:t> process with maximum timeout interval will be placed in ready state regardless of condition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Can add </a:t>
            </a:r>
            <a:r>
              <a:rPr b="1" i="0" lang="en-US" sz="3200" u="none">
                <a:solidFill>
                  <a:schemeClr val="dk1"/>
                </a:solidFill>
                <a:latin typeface="Calibri"/>
                <a:ea typeface="Calibri"/>
                <a:cs typeface="Calibri"/>
                <a:sym typeface="Calibri"/>
              </a:rPr>
              <a:t>cbroadcast - </a:t>
            </a:r>
            <a:r>
              <a:rPr b="0" i="0" lang="en-US" sz="3200" u="none">
                <a:solidFill>
                  <a:schemeClr val="dk1"/>
                </a:solidFill>
                <a:latin typeface="Calibri"/>
                <a:ea typeface="Calibri"/>
                <a:cs typeface="Calibri"/>
                <a:sym typeface="Calibri"/>
              </a:rPr>
              <a:t> causes all processes waiting on a condition to be placed in a ready state(applicable when process does not know how many processes should be reactivated)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Less prone to error – each procedure checks the monitor variable after being signaled using while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More modular approach</a:t>
            </a:r>
            <a:endParaRPr/>
          </a:p>
        </p:txBody>
      </p:sp>
    </p:spTree>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 Interaction</a:t>
            </a:r>
            <a:endParaRPr/>
          </a:p>
        </p:txBody>
      </p:sp>
      <p:sp>
        <p:nvSpPr>
          <p:cNvPr id="507" name="Google Shape;507;p62"/>
          <p:cNvSpPr txBox="1"/>
          <p:nvPr>
            <p:ph idx="1" type="body"/>
          </p:nvPr>
        </p:nvSpPr>
        <p:spPr>
          <a:xfrm>
            <a:off x="0" y="990600"/>
            <a:ext cx="91440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processes interact with one another, two fundamental requirements must be satisfied: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synchronization and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communication.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Processes need to be synchronized to enforce mutual exclusion; cooperating processes may need to exchange information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One approach to providing both of these functions is Message Passing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works with shared memory </a:t>
            </a:r>
            <a:r>
              <a:rPr b="0" i="1" lang="en-US" sz="2800" u="none" cap="none" strike="noStrike">
                <a:solidFill>
                  <a:schemeClr val="dk1"/>
                </a:solidFill>
                <a:latin typeface="Calibri"/>
                <a:ea typeface="Calibri"/>
                <a:cs typeface="Calibri"/>
                <a:sym typeface="Calibri"/>
              </a:rPr>
              <a:t>and</a:t>
            </a:r>
            <a:r>
              <a:rPr b="0" i="0" lang="en-US" sz="2800" u="none" cap="none" strike="noStrike">
                <a:solidFill>
                  <a:schemeClr val="dk1"/>
                </a:solidFill>
                <a:latin typeface="Calibri"/>
                <a:ea typeface="Calibri"/>
                <a:cs typeface="Calibri"/>
                <a:sym typeface="Calibri"/>
              </a:rPr>
              <a:t> with distributed systems</a:t>
            </a:r>
            <a:endParaRPr/>
          </a:p>
        </p:txBody>
      </p:sp>
    </p:spTree>
  </p:cSld>
  <p:clrMapOvr>
    <a:masterClrMapping/>
  </p:clrMapOvr>
  <p:transition spd="slow">
    <p:push dir="r"/>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Message Passing</a:t>
            </a:r>
            <a:endParaRPr/>
          </a:p>
        </p:txBody>
      </p:sp>
      <p:sp>
        <p:nvSpPr>
          <p:cNvPr id="514" name="Google Shape;514;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actual function of message passing is normally provided in the form of a pair of primitives: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send (destination, message)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receive (source, message)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Synchronization</a:t>
            </a:r>
            <a:endParaRPr/>
          </a:p>
        </p:txBody>
      </p:sp>
      <p:sp>
        <p:nvSpPr>
          <p:cNvPr id="521" name="Google Shape;521;p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Communication requires synchronization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Sender must send before receiver can receive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What happens to a process after it issues a send or receive primitive?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Sender and receiver may or may not be blocking (waiting for message)</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Blocking send,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Blocking receive</a:t>
            </a:r>
            <a:endParaRPr/>
          </a:p>
        </p:txBody>
      </p:sp>
      <p:sp>
        <p:nvSpPr>
          <p:cNvPr id="528" name="Google Shape;528;p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Both sender and receiver are blocked until message is delivered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Known as a </a:t>
            </a:r>
            <a:r>
              <a:rPr b="0" i="1" lang="en-US" sz="3200" u="none">
                <a:solidFill>
                  <a:schemeClr val="dk1"/>
                </a:solidFill>
                <a:latin typeface="Calibri"/>
                <a:ea typeface="Calibri"/>
                <a:cs typeface="Calibri"/>
                <a:sym typeface="Calibri"/>
              </a:rPr>
              <a:t>rendezvous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Allows for tight synchronization between processes.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Non-blocking Send</a:t>
            </a:r>
            <a:endParaRPr/>
          </a:p>
        </p:txBody>
      </p:sp>
      <p:sp>
        <p:nvSpPr>
          <p:cNvPr id="535" name="Google Shape;535;p6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More natural for many concurrent programming tasks.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Nonblocking send, blocking receive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Sender continues 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Receiver is blocked until the requested message arrives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Nonblocking send, nonblocking receive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Neither party is required to wait</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Addressing</a:t>
            </a:r>
            <a:endParaRPr/>
          </a:p>
        </p:txBody>
      </p:sp>
      <p:sp>
        <p:nvSpPr>
          <p:cNvPr id="542" name="Google Shape;542;p6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Sendin process need to be able to specify which process should receive the message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Direct addressing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Indirect Addressing</a:t>
            </a:r>
            <a:endParaRPr/>
          </a:p>
        </p:txBody>
      </p:sp>
    </p:spTree>
  </p:cSld>
  <p:clrMapOvr>
    <a:masterClrMapping/>
  </p:clrMapOvr>
  <p:transition spd="slow">
    <p:push dir="r"/>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Direct Addressing</a:t>
            </a:r>
            <a:endParaRPr/>
          </a:p>
        </p:txBody>
      </p:sp>
      <p:sp>
        <p:nvSpPr>
          <p:cNvPr id="548" name="Google Shape;548;p6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Send primitive includes a specific identifier of the destination process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Receive primitive could know ahead of time which process a message is expected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Receive primitive could use source parameter to return a value when the receive operation has been performed</a:t>
            </a:r>
            <a:endParaRPr/>
          </a:p>
        </p:txBody>
      </p:sp>
    </p:spTree>
  </p:cSld>
  <p:clrMapOvr>
    <a:masterClrMapping/>
  </p:clrMapOvr>
  <p:transition spd="slow">
    <p:push dir="r"/>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Indirect addressing</a:t>
            </a:r>
            <a:endParaRPr/>
          </a:p>
        </p:txBody>
      </p:sp>
      <p:sp>
        <p:nvSpPr>
          <p:cNvPr id="555" name="Google Shape;555;p6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Messages are sent to a shared data structure consisting of queues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Queues are called </a:t>
            </a:r>
            <a:r>
              <a:rPr b="0" i="1" lang="en-US" sz="3200" u="none">
                <a:solidFill>
                  <a:schemeClr val="dk1"/>
                </a:solidFill>
                <a:latin typeface="Calibri"/>
                <a:ea typeface="Calibri"/>
                <a:cs typeface="Calibri"/>
                <a:sym typeface="Calibri"/>
              </a:rPr>
              <a:t>mailboxes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One process sends a message to the mailbox and the other process picks up the message from the mailbox</a:t>
            </a:r>
            <a:endParaRPr/>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Difficulties of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Concurrency</a:t>
            </a:r>
            <a:endParaRPr/>
          </a:p>
        </p:txBody>
      </p:sp>
      <p:sp>
        <p:nvSpPr>
          <p:cNvPr id="132" name="Google Shape;132;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Sharing of global resources- shared read and write by more than one processes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Optimally managing the allocation of resources- by os. Ex process suspended which is granted i/o channel access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Difficult to locate programming errors as results are not deterministic and reproducible.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Indirect Process Communication</a:t>
            </a:r>
            <a:endParaRPr/>
          </a:p>
        </p:txBody>
      </p:sp>
      <p:pic>
        <p:nvPicPr>
          <p:cNvPr descr="Fig05_18.gif" id="562" name="Google Shape;562;p70"/>
          <p:cNvPicPr preferRelativeResize="0"/>
          <p:nvPr>
            <p:ph idx="1" type="body"/>
          </p:nvPr>
        </p:nvPicPr>
        <p:blipFill rotWithShape="1">
          <a:blip r:embed="rId3">
            <a:alphaModFix/>
          </a:blip>
          <a:srcRect b="0" l="0" r="0" t="0"/>
          <a:stretch/>
        </p:blipFill>
        <p:spPr>
          <a:xfrm>
            <a:off x="1677987" y="1600200"/>
            <a:ext cx="5788025" cy="4525962"/>
          </a:xfrm>
          <a:prstGeom prst="rect">
            <a:avLst/>
          </a:prstGeom>
          <a:noFill/>
          <a:ln>
            <a:noFill/>
          </a:ln>
        </p:spPr>
      </p:pic>
      <p:pic>
        <p:nvPicPr>
          <p:cNvPr id="563" name="Google Shape;563;p70"/>
          <p:cNvPicPr preferRelativeResize="0"/>
          <p:nvPr/>
        </p:nvPicPr>
        <p:blipFill rotWithShape="1">
          <a:blip r:embed="rId4">
            <a:alphaModFix/>
          </a:blip>
          <a:srcRect b="0" l="0" r="0" t="0"/>
          <a:stretch/>
        </p:blipFill>
        <p:spPr>
          <a:xfrm>
            <a:off x="1143000" y="1371600"/>
            <a:ext cx="3440112" cy="2339975"/>
          </a:xfrm>
          <a:prstGeom prst="rect">
            <a:avLst/>
          </a:prstGeom>
          <a:noFill/>
          <a:ln>
            <a:noFill/>
          </a:ln>
        </p:spPr>
      </p:pic>
      <p:pic>
        <p:nvPicPr>
          <p:cNvPr id="564" name="Google Shape;564;p70"/>
          <p:cNvPicPr preferRelativeResize="0"/>
          <p:nvPr/>
        </p:nvPicPr>
        <p:blipFill rotWithShape="1">
          <a:blip r:embed="rId5">
            <a:alphaModFix/>
          </a:blip>
          <a:srcRect b="0" l="0" r="0" t="0"/>
          <a:stretch/>
        </p:blipFill>
        <p:spPr>
          <a:xfrm>
            <a:off x="4648200" y="1371600"/>
            <a:ext cx="3419475" cy="2330450"/>
          </a:xfrm>
          <a:prstGeom prst="rect">
            <a:avLst/>
          </a:prstGeom>
          <a:noFill/>
          <a:ln>
            <a:noFill/>
          </a:ln>
        </p:spPr>
      </p:pic>
      <p:pic>
        <p:nvPicPr>
          <p:cNvPr id="565" name="Google Shape;565;p70"/>
          <p:cNvPicPr preferRelativeResize="0"/>
          <p:nvPr/>
        </p:nvPicPr>
        <p:blipFill rotWithShape="1">
          <a:blip r:embed="rId6">
            <a:alphaModFix/>
          </a:blip>
          <a:srcRect b="0" l="0" r="0" t="0"/>
          <a:stretch/>
        </p:blipFill>
        <p:spPr>
          <a:xfrm>
            <a:off x="1143000" y="3886200"/>
            <a:ext cx="3379787" cy="2589212"/>
          </a:xfrm>
          <a:prstGeom prst="rect">
            <a:avLst/>
          </a:prstGeom>
          <a:noFill/>
          <a:ln>
            <a:noFill/>
          </a:ln>
        </p:spPr>
      </p:pic>
      <p:pic>
        <p:nvPicPr>
          <p:cNvPr id="566" name="Google Shape;566;p70"/>
          <p:cNvPicPr preferRelativeResize="0"/>
          <p:nvPr/>
        </p:nvPicPr>
        <p:blipFill rotWithShape="1">
          <a:blip r:embed="rId7">
            <a:alphaModFix/>
          </a:blip>
          <a:srcRect b="0" l="0" r="0" t="0"/>
          <a:stretch/>
        </p:blipFill>
        <p:spPr>
          <a:xfrm>
            <a:off x="4495800" y="3810000"/>
            <a:ext cx="3609975" cy="254952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63"/>
                                        </p:tgtEl>
                                      </p:cBhvr>
                                    </p:animEffect>
                                    <p:set>
                                      <p:cBhvr>
                                        <p:cTn dur="1" fill="hold">
                                          <p:stCondLst>
                                            <p:cond delay="500"/>
                                          </p:stCondLst>
                                        </p:cTn>
                                        <p:tgtEl>
                                          <p:spTgt spid="56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64"/>
                                        </p:tgtEl>
                                      </p:cBhvr>
                                    </p:animEffect>
                                    <p:set>
                                      <p:cBhvr>
                                        <p:cTn dur="1" fill="hold">
                                          <p:stCondLst>
                                            <p:cond delay="500"/>
                                          </p:stCondLst>
                                        </p:cTn>
                                        <p:tgtEl>
                                          <p:spTgt spid="56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65"/>
                                        </p:tgtEl>
                                      </p:cBhvr>
                                    </p:animEffect>
                                    <p:set>
                                      <p:cBhvr>
                                        <p:cTn dur="1" fill="hold">
                                          <p:stCondLst>
                                            <p:cond delay="500"/>
                                          </p:stCondLst>
                                        </p:cTn>
                                        <p:tgtEl>
                                          <p:spTgt spid="56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General Message Format</a:t>
            </a:r>
            <a:endParaRPr/>
          </a:p>
        </p:txBody>
      </p:sp>
      <p:sp>
        <p:nvSpPr>
          <p:cNvPr id="573" name="Google Shape;573;p71"/>
          <p:cNvSpPr txBox="1"/>
          <p:nvPr>
            <p:ph idx="1" type="body"/>
          </p:nvPr>
        </p:nvSpPr>
        <p:spPr>
          <a:xfrm>
            <a:off x="457200" y="11430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format of the message depends on the objectives of the messaging facility and whether the facility runs on a single computer or on a distributed system.</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574" name="Google Shape;574;p71"/>
          <p:cNvPicPr preferRelativeResize="0"/>
          <p:nvPr/>
        </p:nvPicPr>
        <p:blipFill rotWithShape="1">
          <a:blip r:embed="rId3">
            <a:alphaModFix/>
          </a:blip>
          <a:srcRect b="0" l="0" r="0" t="0"/>
          <a:stretch/>
        </p:blipFill>
        <p:spPr>
          <a:xfrm>
            <a:off x="2770187" y="3276600"/>
            <a:ext cx="3773487" cy="3581400"/>
          </a:xfrm>
          <a:prstGeom prst="rect">
            <a:avLst/>
          </a:prstGeom>
          <a:noFill/>
          <a:ln>
            <a:noFill/>
          </a:ln>
        </p:spPr>
      </p:pic>
    </p:spTree>
  </p:cSld>
  <p:clrMapOvr>
    <a:masterClrMapping/>
  </p:clrMapOvr>
  <p:transition spd="slow">
    <p:push dir="r"/>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Mutual Exclusion Using Messages</a:t>
            </a:r>
            <a:endParaRPr/>
          </a:p>
        </p:txBody>
      </p:sp>
      <p:sp>
        <p:nvSpPr>
          <p:cNvPr id="581" name="Google Shape;581;p7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 assume the use of the blocking receive primitive and the non-blocking send primitive.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582" name="Google Shape;582;p72"/>
          <p:cNvPicPr preferRelativeResize="0"/>
          <p:nvPr/>
        </p:nvPicPr>
        <p:blipFill rotWithShape="1">
          <a:blip r:embed="rId3">
            <a:alphaModFix/>
          </a:blip>
          <a:srcRect b="0" l="0" r="0" t="0"/>
          <a:stretch/>
        </p:blipFill>
        <p:spPr>
          <a:xfrm>
            <a:off x="762000" y="2667000"/>
            <a:ext cx="7572375" cy="3981450"/>
          </a:xfrm>
          <a:prstGeom prst="rect">
            <a:avLst/>
          </a:prstGeom>
          <a:noFill/>
          <a:ln>
            <a:noFill/>
          </a:ln>
        </p:spPr>
      </p:pic>
    </p:spTree>
  </p:cSld>
  <p:clrMapOvr>
    <a:masterClrMapping/>
  </p:clrMapOvr>
  <p:transition spd="slow">
    <p:push dir="r"/>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3"/>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Producer/Consumer Messages</a:t>
            </a:r>
            <a:endParaRPr/>
          </a:p>
        </p:txBody>
      </p:sp>
      <p:pic>
        <p:nvPicPr>
          <p:cNvPr descr="Fig05_21.gif" id="589" name="Google Shape;589;p73"/>
          <p:cNvPicPr preferRelativeResize="0"/>
          <p:nvPr>
            <p:ph idx="1" type="body"/>
          </p:nvPr>
        </p:nvPicPr>
        <p:blipFill rotWithShape="1">
          <a:blip r:embed="rId3">
            <a:alphaModFix/>
          </a:blip>
          <a:srcRect b="0" l="0" r="0" t="0"/>
          <a:stretch/>
        </p:blipFill>
        <p:spPr>
          <a:xfrm>
            <a:off x="914400" y="914400"/>
            <a:ext cx="7158037" cy="5748337"/>
          </a:xfrm>
          <a:prstGeom prst="rect">
            <a:avLst/>
          </a:prstGeom>
          <a:noFill/>
          <a:ln>
            <a:noFill/>
          </a:ln>
        </p:spPr>
      </p:pic>
    </p:spTree>
  </p:cSld>
  <p:clrMapOvr>
    <a:masterClrMapping/>
  </p:clrMapOvr>
  <p:transition spd="slow">
    <p:push dir="r"/>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Readers/Writers Problem</a:t>
            </a:r>
            <a:endParaRPr/>
          </a:p>
        </p:txBody>
      </p:sp>
      <p:sp>
        <p:nvSpPr>
          <p:cNvPr id="596" name="Google Shape;596;p7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data area is shared among many processes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Some processes only read the data area, some only write to the area</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Conditions to satisfy:</a:t>
            </a:r>
            <a:endParaRPr/>
          </a:p>
          <a:p>
            <a:pPr indent="-285750" lvl="1" marL="742950" marR="0" rtl="0" algn="l">
              <a:lnSpc>
                <a:spcPct val="10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Multiple readers may read the file at once.</a:t>
            </a:r>
            <a:endParaRPr/>
          </a:p>
          <a:p>
            <a:pPr indent="-285750" lvl="1" marL="742950" marR="0" rtl="0" algn="l">
              <a:lnSpc>
                <a:spcPct val="10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Only one writer at a time may write</a:t>
            </a:r>
            <a:endParaRPr/>
          </a:p>
          <a:p>
            <a:pPr indent="-285750" lvl="1" marL="742950" marR="0" rtl="0" algn="l">
              <a:lnSpc>
                <a:spcPct val="10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If a writer is writing to the file, no reader may read it.</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5"/>
          <p:cNvSpPr txBox="1"/>
          <p:nvPr>
            <p:ph type="title"/>
          </p:nvPr>
        </p:nvSpPr>
        <p:spPr>
          <a:xfrm>
            <a:off x="457200" y="0"/>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have Priority</a:t>
            </a:r>
            <a:endParaRPr/>
          </a:p>
        </p:txBody>
      </p:sp>
      <p:pic>
        <p:nvPicPr>
          <p:cNvPr descr="Fig05_22.gif" id="603" name="Google Shape;603;p75"/>
          <p:cNvPicPr preferRelativeResize="0"/>
          <p:nvPr>
            <p:ph idx="1" type="body"/>
          </p:nvPr>
        </p:nvPicPr>
        <p:blipFill rotWithShape="1">
          <a:blip r:embed="rId3">
            <a:alphaModFix/>
          </a:blip>
          <a:srcRect b="0" l="0" r="0" t="0"/>
          <a:stretch/>
        </p:blipFill>
        <p:spPr>
          <a:xfrm>
            <a:off x="2057400" y="762000"/>
            <a:ext cx="5638800" cy="6096000"/>
          </a:xfrm>
          <a:prstGeom prst="rect">
            <a:avLst/>
          </a:prstGeom>
          <a:noFill/>
          <a:ln>
            <a:noFill/>
          </a:ln>
        </p:spPr>
      </p:pic>
    </p:spTree>
  </p:cSld>
  <p:clrMapOvr>
    <a:masterClrMapping/>
  </p:clrMapOvr>
  <p:transition spd="slow">
    <p:push dir="r"/>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Writers have Priority</a:t>
            </a:r>
            <a:endParaRPr/>
          </a:p>
        </p:txBody>
      </p:sp>
      <p:pic>
        <p:nvPicPr>
          <p:cNvPr descr="Fig05_23a.gif" id="610" name="Google Shape;610;p76"/>
          <p:cNvPicPr preferRelativeResize="0"/>
          <p:nvPr>
            <p:ph idx="1" type="body"/>
          </p:nvPr>
        </p:nvPicPr>
        <p:blipFill rotWithShape="1">
          <a:blip r:embed="rId3">
            <a:alphaModFix/>
          </a:blip>
          <a:srcRect b="0" l="0" r="0" t="0"/>
          <a:stretch/>
        </p:blipFill>
        <p:spPr>
          <a:xfrm>
            <a:off x="762000" y="1447800"/>
            <a:ext cx="8085137" cy="4724400"/>
          </a:xfrm>
          <a:prstGeom prst="rect">
            <a:avLst/>
          </a:prstGeom>
          <a:noFill/>
          <a:ln>
            <a:noFill/>
          </a:ln>
        </p:spPr>
      </p:pic>
    </p:spTree>
  </p:cSld>
  <p:clrMapOvr>
    <a:masterClrMapping/>
  </p:clrMapOvr>
  <p:transition spd="slow">
    <p:push dir="r"/>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Writers have Priority</a:t>
            </a:r>
            <a:endParaRPr/>
          </a:p>
        </p:txBody>
      </p:sp>
      <p:pic>
        <p:nvPicPr>
          <p:cNvPr descr="Fig05_23b.gif" id="617" name="Google Shape;617;p77"/>
          <p:cNvPicPr preferRelativeResize="0"/>
          <p:nvPr>
            <p:ph idx="1" type="body"/>
          </p:nvPr>
        </p:nvPicPr>
        <p:blipFill rotWithShape="1">
          <a:blip r:embed="rId3">
            <a:alphaModFix/>
          </a:blip>
          <a:srcRect b="0" l="0" r="0" t="0"/>
          <a:stretch/>
        </p:blipFill>
        <p:spPr>
          <a:xfrm>
            <a:off x="1447800" y="1371600"/>
            <a:ext cx="6130925" cy="4800600"/>
          </a:xfrm>
          <a:prstGeom prst="rect">
            <a:avLst/>
          </a:prstGeom>
          <a:noFill/>
          <a:ln>
            <a:noFill/>
          </a:ln>
        </p:spPr>
      </p:pic>
    </p:spTree>
  </p:cSld>
  <p:clrMapOvr>
    <a:masterClrMapping/>
  </p:clrMapOvr>
  <p:transition spd="slow">
    <p:push dir="r"/>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Message Passing</a:t>
            </a:r>
            <a:endParaRPr/>
          </a:p>
        </p:txBody>
      </p:sp>
      <p:pic>
        <p:nvPicPr>
          <p:cNvPr descr="Fig05_24a.gif" id="624" name="Google Shape;624;p78"/>
          <p:cNvPicPr preferRelativeResize="0"/>
          <p:nvPr>
            <p:ph idx="1" type="body"/>
          </p:nvPr>
        </p:nvPicPr>
        <p:blipFill rotWithShape="1">
          <a:blip r:embed="rId3">
            <a:alphaModFix/>
          </a:blip>
          <a:srcRect b="0" l="0" r="0" t="0"/>
          <a:stretch/>
        </p:blipFill>
        <p:spPr>
          <a:xfrm>
            <a:off x="242887" y="1704975"/>
            <a:ext cx="3795712" cy="4695825"/>
          </a:xfrm>
          <a:prstGeom prst="rect">
            <a:avLst/>
          </a:prstGeom>
          <a:noFill/>
          <a:ln>
            <a:noFill/>
          </a:ln>
        </p:spPr>
      </p:pic>
      <p:pic>
        <p:nvPicPr>
          <p:cNvPr descr="Fig05_24b.gif" id="625" name="Google Shape;625;p78"/>
          <p:cNvPicPr preferRelativeResize="0"/>
          <p:nvPr/>
        </p:nvPicPr>
        <p:blipFill rotWithShape="1">
          <a:blip r:embed="rId4">
            <a:alphaModFix/>
          </a:blip>
          <a:srcRect b="0" l="0" r="0" t="0"/>
          <a:stretch/>
        </p:blipFill>
        <p:spPr>
          <a:xfrm>
            <a:off x="4567237" y="1349375"/>
            <a:ext cx="4500562" cy="5432425"/>
          </a:xfrm>
          <a:prstGeom prst="rect">
            <a:avLst/>
          </a:prstGeom>
          <a:noFill/>
          <a:ln>
            <a:noFill/>
          </a:ln>
        </p:spPr>
      </p:pic>
    </p:spTree>
  </p:cSld>
  <p:clrMapOvr>
    <a:masterClrMapping/>
  </p:clrMapOvr>
  <p:transition spd="slow">
    <p:push dir="r"/>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631" name="Google Shape;631;p7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Controller process has access to the shared data area. Other processes wishing to access the data area send a request message to the controller, are granted access with an “OK” reply message and indicate completion of a access with a “finished” message.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controller is equipped with three mailboxes, one for each type of message that it may receive.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controller process services write request messages  before read request messages to give priority.</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For mutual exclusion “count” is used and initialized to some number greater than the max possible no of readers. Its 100. writers are with priority…..</a:t>
            </a:r>
            <a:endParaRPr/>
          </a:p>
          <a:p>
            <a:pPr indent="-342900" lvl="0" marL="342900" marR="0" rtl="0" algn="l">
              <a:lnSpc>
                <a:spcPct val="100000"/>
              </a:lnSpc>
              <a:spcBef>
                <a:spcPts val="360"/>
              </a:spcBef>
              <a:spcAft>
                <a:spcPts val="0"/>
              </a:spcAft>
              <a:buClr>
                <a:schemeClr val="dk1"/>
              </a:buClr>
              <a:buSzPts val="1800"/>
              <a:buFont typeface="Arial"/>
              <a:buAutoNum type="arabicParenR"/>
            </a:pPr>
            <a:r>
              <a:rPr b="0" i="0" lang="en-US" sz="1800" u="none">
                <a:solidFill>
                  <a:schemeClr val="dk1"/>
                </a:solidFill>
                <a:latin typeface="Calibri"/>
                <a:ea typeface="Calibri"/>
                <a:cs typeface="Calibri"/>
                <a:sym typeface="Calibri"/>
              </a:rPr>
              <a:t>If count&gt;0, no writer is waiting, there may or may not be readers active. Service all “finished” messages first to clear active readers, then service write requests and then read requests</a:t>
            </a:r>
            <a:endParaRPr/>
          </a:p>
          <a:p>
            <a:pPr indent="-342900" lvl="0" marL="342900" marR="0" rtl="0" algn="l">
              <a:lnSpc>
                <a:spcPct val="100000"/>
              </a:lnSpc>
              <a:spcBef>
                <a:spcPts val="360"/>
              </a:spcBef>
              <a:spcAft>
                <a:spcPts val="0"/>
              </a:spcAft>
              <a:buClr>
                <a:schemeClr val="dk1"/>
              </a:buClr>
              <a:buSzPts val="1800"/>
              <a:buFont typeface="Arial"/>
              <a:buAutoNum type="arabicParenR"/>
            </a:pPr>
            <a:r>
              <a:rPr b="0" i="0" lang="en-US" sz="1800" u="none">
                <a:solidFill>
                  <a:schemeClr val="dk1"/>
                </a:solidFill>
                <a:latin typeface="Calibri"/>
                <a:ea typeface="Calibri"/>
                <a:cs typeface="Calibri"/>
                <a:sym typeface="Calibri"/>
              </a:rPr>
              <a:t>If count=0, only request outstanding is write request, allow writer to proceed and wait for a “finished” message</a:t>
            </a:r>
            <a:endParaRPr/>
          </a:p>
          <a:p>
            <a:pPr indent="-342900" lvl="0" marL="342900" marR="0" rtl="0" algn="l">
              <a:lnSpc>
                <a:spcPct val="100000"/>
              </a:lnSpc>
              <a:spcBef>
                <a:spcPts val="360"/>
              </a:spcBef>
              <a:spcAft>
                <a:spcPts val="0"/>
              </a:spcAft>
              <a:buClr>
                <a:schemeClr val="dk1"/>
              </a:buClr>
              <a:buSzPts val="1800"/>
              <a:buFont typeface="Arial"/>
              <a:buAutoNum type="arabicParenR"/>
            </a:pPr>
            <a:r>
              <a:rPr b="0" i="0" lang="en-US" sz="1800" u="none">
                <a:solidFill>
                  <a:schemeClr val="dk1"/>
                </a:solidFill>
                <a:latin typeface="Calibri"/>
                <a:ea typeface="Calibri"/>
                <a:cs typeface="Calibri"/>
                <a:sym typeface="Calibri"/>
              </a:rPr>
              <a:t>If count&lt;0, writer has made a request and is being made to wait to clear all active readers hence only “finished” messages should be served.</a:t>
            </a:r>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 Simple Example</a:t>
            </a:r>
            <a:endParaRPr/>
          </a:p>
        </p:txBody>
      </p:sp>
      <p:sp>
        <p:nvSpPr>
          <p:cNvPr id="139" name="Google Shape;139;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void echo()</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chin = getchar();</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chout = chin;</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putchar(chout);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Message Passing</a:t>
            </a:r>
            <a:endParaRPr/>
          </a:p>
        </p:txBody>
      </p:sp>
      <p:pic>
        <p:nvPicPr>
          <p:cNvPr descr="Fig05_24b.gif" id="638" name="Google Shape;638;p80"/>
          <p:cNvPicPr preferRelativeResize="0"/>
          <p:nvPr>
            <p:ph idx="1" type="body"/>
          </p:nvPr>
        </p:nvPicPr>
        <p:blipFill rotWithShape="1">
          <a:blip r:embed="rId3">
            <a:alphaModFix/>
          </a:blip>
          <a:srcRect b="0" l="0" r="0" t="0"/>
          <a:stretch/>
        </p:blipFill>
        <p:spPr>
          <a:xfrm>
            <a:off x="2438400" y="1219200"/>
            <a:ext cx="4500562" cy="5432425"/>
          </a:xfrm>
          <a:prstGeom prst="rect">
            <a:avLst/>
          </a:prstGeom>
          <a:noFill/>
          <a:ln>
            <a:noFill/>
          </a:ln>
        </p:spPr>
      </p:pic>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 Simple Example: </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On a Multiprocessor</a:t>
            </a:r>
            <a:endParaRPr/>
          </a:p>
        </p:txBody>
      </p:sp>
      <p:sp>
        <p:nvSpPr>
          <p:cNvPr id="146" name="Google Shape;146;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Process P1			Process P2</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chin = getchar();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chin = getchar();</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chout = chin;			chout = chin;</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putchar(chout);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putchar(chout);</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a:t>
            </a:r>
            <a:endParaRPr/>
          </a:p>
        </p:txBody>
      </p:sp>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2008-04-03T13:45:42Z</dcterms:created>
  <dc:creator/>
</cp:coreProperties>
</file>