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5" d="100"/>
          <a:sy n="55" d="100"/>
        </p:scale>
        <p:origin x="-91" y="-7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DC8BAB-D06E-40D9-A65B-3E5C0D01786D}"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C8BAB-D06E-40D9-A65B-3E5C0D01786D}"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C8BAB-D06E-40D9-A65B-3E5C0D01786D}"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C8BAB-D06E-40D9-A65B-3E5C0D01786D}"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DC8BAB-D06E-40D9-A65B-3E5C0D01786D}"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DC8BAB-D06E-40D9-A65B-3E5C0D01786D}"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C8BAB-D06E-40D9-A65B-3E5C0D01786D}"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DC8BAB-D06E-40D9-A65B-3E5C0D01786D}"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C8BAB-D06E-40D9-A65B-3E5C0D01786D}"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C8BAB-D06E-40D9-A65B-3E5C0D01786D}"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C8BAB-D06E-40D9-A65B-3E5C0D01786D}"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0D12-3CB0-4B8A-80CC-46E0BF6811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C8BAB-D06E-40D9-A65B-3E5C0D01786D}"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30D12-3CB0-4B8A-80CC-46E0BF6811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US" dirty="0"/>
          </a:p>
        </p:txBody>
      </p:sp>
      <p:sp>
        <p:nvSpPr>
          <p:cNvPr id="3" name="Subtitle 2"/>
          <p:cNvSpPr>
            <a:spLocks noGrp="1"/>
          </p:cNvSpPr>
          <p:nvPr>
            <p:ph type="subTitle" idx="1"/>
          </p:nvPr>
        </p:nvSpPr>
        <p:spPr/>
        <p:txBody>
          <a:bodyPr/>
          <a:lstStyle/>
          <a:p>
            <a:r>
              <a:rPr lang="en-US" dirty="0" smtClean="0"/>
              <a:t>Knowledge Representation Issue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lvl="1"/>
            <a:r>
              <a:rPr lang="en-US" sz="2400" dirty="0" smtClean="0"/>
              <a:t>This structure is a slot-and-filler structure. Also known as Semantic network.</a:t>
            </a:r>
          </a:p>
          <a:p>
            <a:pPr lvl="1"/>
            <a:r>
              <a:rPr lang="en-US" sz="2400" dirty="0" smtClean="0"/>
              <a:t>Figure shows the node for baseball player displayed as a frame.</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1371600" y="3048000"/>
            <a:ext cx="7086600" cy="3810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4" name="object 3"/>
          <p:cNvSpPr txBox="1"/>
          <p:nvPr/>
        </p:nvSpPr>
        <p:spPr>
          <a:xfrm>
            <a:off x="675233" y="1196870"/>
            <a:ext cx="7554367" cy="3961341"/>
          </a:xfrm>
          <a:prstGeom prst="rect">
            <a:avLst/>
          </a:prstGeom>
        </p:spPr>
        <p:txBody>
          <a:bodyPr vert="horz" wrap="square" lIns="0" tIns="97790" rIns="0" bIns="0" rtlCol="0">
            <a:spAutoFit/>
          </a:bodyPr>
          <a:lstStyle/>
          <a:p>
            <a:pPr marL="355600" indent="-342900" algn="just">
              <a:lnSpc>
                <a:spcPct val="100000"/>
              </a:lnSpc>
              <a:spcBef>
                <a:spcPts val="770"/>
              </a:spcBef>
              <a:tabLst>
                <a:tab pos="355600" algn="l"/>
              </a:tabLst>
            </a:pPr>
            <a:r>
              <a:rPr lang="en-US" sz="2400" b="1" spc="-20" dirty="0" smtClean="0">
                <a:latin typeface="Calibri"/>
                <a:cs typeface="Calibri"/>
              </a:rPr>
              <a:t>3) </a:t>
            </a:r>
            <a:r>
              <a:rPr sz="2400" b="1" spc="-20" dirty="0" smtClean="0">
                <a:latin typeface="Calibri"/>
                <a:cs typeface="Calibri"/>
              </a:rPr>
              <a:t>Inferential</a:t>
            </a:r>
            <a:r>
              <a:rPr sz="2400" b="1" spc="35" dirty="0" smtClean="0">
                <a:latin typeface="Calibri"/>
                <a:cs typeface="Calibri"/>
              </a:rPr>
              <a:t> </a:t>
            </a:r>
            <a:r>
              <a:rPr sz="2400" b="1" spc="-15" dirty="0">
                <a:latin typeface="Calibri"/>
                <a:cs typeface="Calibri"/>
              </a:rPr>
              <a:t>Knowledge</a:t>
            </a:r>
            <a:endParaRPr sz="2400" dirty="0">
              <a:latin typeface="Calibri"/>
              <a:cs typeface="Calibri"/>
            </a:endParaRPr>
          </a:p>
          <a:p>
            <a:pPr marL="355600" marR="5080" indent="-342900" algn="just">
              <a:lnSpc>
                <a:spcPct val="100000"/>
              </a:lnSpc>
              <a:spcBef>
                <a:spcPts val="675"/>
              </a:spcBef>
              <a:buFont typeface="Arial MT"/>
              <a:buChar char="•"/>
              <a:tabLst>
                <a:tab pos="355600" algn="l"/>
              </a:tabLst>
            </a:pPr>
            <a:r>
              <a:rPr sz="2400" spc="-5" dirty="0">
                <a:latin typeface="Calibri"/>
                <a:cs typeface="Calibri"/>
              </a:rPr>
              <a:t>The </a:t>
            </a:r>
            <a:r>
              <a:rPr sz="2400" spc="-20" dirty="0">
                <a:latin typeface="Calibri"/>
                <a:cs typeface="Calibri"/>
              </a:rPr>
              <a:t>inferential</a:t>
            </a:r>
            <a:r>
              <a:rPr sz="2400" spc="-15" dirty="0">
                <a:latin typeface="Calibri"/>
                <a:cs typeface="Calibri"/>
              </a:rPr>
              <a:t> </a:t>
            </a:r>
            <a:r>
              <a:rPr sz="2400" spc="-10" dirty="0">
                <a:latin typeface="Calibri"/>
                <a:cs typeface="Calibri"/>
              </a:rPr>
              <a:t>knowledge</a:t>
            </a:r>
            <a:r>
              <a:rPr sz="2400" spc="610" dirty="0">
                <a:latin typeface="Calibri"/>
                <a:cs typeface="Calibri"/>
              </a:rPr>
              <a:t> </a:t>
            </a:r>
            <a:r>
              <a:rPr sz="2400" spc="-10" dirty="0">
                <a:latin typeface="Calibri"/>
                <a:cs typeface="Calibri"/>
              </a:rPr>
              <a:t>approach </a:t>
            </a:r>
            <a:r>
              <a:rPr sz="2400" spc="-15" dirty="0">
                <a:latin typeface="Calibri"/>
                <a:cs typeface="Calibri"/>
              </a:rPr>
              <a:t>represents</a:t>
            </a:r>
            <a:r>
              <a:rPr sz="2400" spc="605" dirty="0">
                <a:latin typeface="Calibri"/>
                <a:cs typeface="Calibri"/>
              </a:rPr>
              <a:t> </a:t>
            </a:r>
            <a:r>
              <a:rPr sz="2400" b="1" spc="-10" dirty="0">
                <a:latin typeface="Calibri"/>
                <a:cs typeface="Calibri"/>
              </a:rPr>
              <a:t>knowledge </a:t>
            </a:r>
            <a:r>
              <a:rPr sz="2400" dirty="0">
                <a:latin typeface="Calibri"/>
                <a:cs typeface="Calibri"/>
              </a:rPr>
              <a:t>in </a:t>
            </a:r>
            <a:r>
              <a:rPr sz="2400" spc="-5" dirty="0">
                <a:latin typeface="Calibri"/>
                <a:cs typeface="Calibri"/>
              </a:rPr>
              <a:t>the </a:t>
            </a:r>
            <a:r>
              <a:rPr sz="2400" spc="-20" dirty="0">
                <a:latin typeface="Calibri"/>
                <a:cs typeface="Calibri"/>
              </a:rPr>
              <a:t>form </a:t>
            </a:r>
            <a:r>
              <a:rPr sz="2400" spc="-5" dirty="0" smtClean="0">
                <a:latin typeface="Calibri"/>
                <a:cs typeface="Calibri"/>
              </a:rPr>
              <a:t>of</a:t>
            </a:r>
            <a:r>
              <a:rPr sz="2400" dirty="0" smtClean="0">
                <a:latin typeface="Calibri"/>
                <a:cs typeface="Calibri"/>
              </a:rPr>
              <a:t> </a:t>
            </a:r>
            <a:r>
              <a:rPr sz="2400" b="1" spc="-15" dirty="0">
                <a:latin typeface="Calibri"/>
                <a:cs typeface="Calibri"/>
              </a:rPr>
              <a:t>formal</a:t>
            </a:r>
            <a:r>
              <a:rPr sz="2400" b="1" spc="-10" dirty="0">
                <a:latin typeface="Calibri"/>
                <a:cs typeface="Calibri"/>
              </a:rPr>
              <a:t> </a:t>
            </a:r>
            <a:r>
              <a:rPr sz="2400" b="1" spc="-5" dirty="0">
                <a:latin typeface="Calibri"/>
                <a:cs typeface="Calibri"/>
              </a:rPr>
              <a:t>logic</a:t>
            </a:r>
            <a:r>
              <a:rPr sz="2400" spc="-5" dirty="0">
                <a:latin typeface="Calibri"/>
                <a:cs typeface="Calibri"/>
              </a:rPr>
              <a:t>.</a:t>
            </a:r>
            <a:r>
              <a:rPr sz="2400" dirty="0">
                <a:latin typeface="Calibri"/>
                <a:cs typeface="Calibri"/>
              </a:rPr>
              <a:t> Thus,</a:t>
            </a:r>
            <a:r>
              <a:rPr sz="2400" spc="5" dirty="0">
                <a:latin typeface="Calibri"/>
                <a:cs typeface="Calibri"/>
              </a:rPr>
              <a:t> </a:t>
            </a:r>
            <a:r>
              <a:rPr sz="2400" spc="-10" dirty="0">
                <a:latin typeface="Calibri"/>
                <a:cs typeface="Calibri"/>
              </a:rPr>
              <a:t>it</a:t>
            </a:r>
            <a:r>
              <a:rPr sz="2400" spc="-5" dirty="0">
                <a:latin typeface="Calibri"/>
                <a:cs typeface="Calibri"/>
              </a:rPr>
              <a:t> </a:t>
            </a:r>
            <a:r>
              <a:rPr sz="2400" spc="-10" dirty="0">
                <a:latin typeface="Calibri"/>
                <a:cs typeface="Calibri"/>
              </a:rPr>
              <a:t>can</a:t>
            </a:r>
            <a:r>
              <a:rPr sz="2400" spc="-5" dirty="0">
                <a:latin typeface="Calibri"/>
                <a:cs typeface="Calibri"/>
              </a:rPr>
              <a:t> be</a:t>
            </a:r>
            <a:r>
              <a:rPr sz="2400" dirty="0">
                <a:latin typeface="Calibri"/>
                <a:cs typeface="Calibri"/>
              </a:rPr>
              <a:t> </a:t>
            </a:r>
            <a:r>
              <a:rPr sz="2400" spc="-10" dirty="0">
                <a:latin typeface="Calibri"/>
                <a:cs typeface="Calibri"/>
              </a:rPr>
              <a:t>used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15" dirty="0">
                <a:latin typeface="Calibri"/>
                <a:cs typeface="Calibri"/>
              </a:rPr>
              <a:t>derive</a:t>
            </a:r>
            <a:r>
              <a:rPr sz="2400" spc="-10" dirty="0">
                <a:latin typeface="Calibri"/>
                <a:cs typeface="Calibri"/>
              </a:rPr>
              <a:t> </a:t>
            </a:r>
            <a:r>
              <a:rPr sz="2400" spc="-15" dirty="0">
                <a:latin typeface="Calibri"/>
                <a:cs typeface="Calibri"/>
              </a:rPr>
              <a:t>more</a:t>
            </a:r>
            <a:r>
              <a:rPr sz="2400" spc="-10" dirty="0">
                <a:latin typeface="Calibri"/>
                <a:cs typeface="Calibri"/>
              </a:rPr>
              <a:t> </a:t>
            </a:r>
            <a:r>
              <a:rPr sz="2400" spc="-15" dirty="0">
                <a:latin typeface="Calibri"/>
                <a:cs typeface="Calibri"/>
              </a:rPr>
              <a:t>facts.</a:t>
            </a:r>
            <a:r>
              <a:rPr sz="2400" spc="-10" dirty="0">
                <a:latin typeface="Calibri"/>
                <a:cs typeface="Calibri"/>
              </a:rPr>
              <a:t> </a:t>
            </a:r>
            <a:r>
              <a:rPr sz="2400" spc="-15" dirty="0">
                <a:latin typeface="Calibri"/>
                <a:cs typeface="Calibri"/>
              </a:rPr>
              <a:t>Also,</a:t>
            </a:r>
            <a:r>
              <a:rPr sz="2400" spc="-10" dirty="0">
                <a:latin typeface="Calibri"/>
                <a:cs typeface="Calibri"/>
              </a:rPr>
              <a:t> </a:t>
            </a:r>
            <a:r>
              <a:rPr sz="2400" spc="-15" dirty="0">
                <a:latin typeface="Calibri"/>
                <a:cs typeface="Calibri"/>
              </a:rPr>
              <a:t>it </a:t>
            </a:r>
            <a:r>
              <a:rPr sz="2400" spc="-15" dirty="0" smtClean="0">
                <a:latin typeface="Calibri"/>
                <a:cs typeface="Calibri"/>
              </a:rPr>
              <a:t>guarantees</a:t>
            </a:r>
            <a:r>
              <a:rPr sz="2400" spc="-10" dirty="0" smtClean="0">
                <a:latin typeface="Calibri"/>
                <a:cs typeface="Calibri"/>
              </a:rPr>
              <a:t> </a:t>
            </a:r>
            <a:r>
              <a:rPr sz="2400" spc="-10" dirty="0">
                <a:latin typeface="Calibri"/>
                <a:cs typeface="Calibri"/>
              </a:rPr>
              <a:t>correctness.</a:t>
            </a:r>
            <a:endParaRPr sz="2400" dirty="0">
              <a:latin typeface="Calibri"/>
              <a:cs typeface="Calibri"/>
            </a:endParaRPr>
          </a:p>
          <a:p>
            <a:pPr marL="355600" indent="-342900" algn="just">
              <a:lnSpc>
                <a:spcPct val="100000"/>
              </a:lnSpc>
              <a:spcBef>
                <a:spcPts val="675"/>
              </a:spcBef>
              <a:buFont typeface="Arial MT"/>
              <a:buChar char="•"/>
              <a:tabLst>
                <a:tab pos="355600" algn="l"/>
              </a:tabLst>
            </a:pPr>
            <a:r>
              <a:rPr lang="en-US" sz="2400" b="1" spc="-10" dirty="0" smtClean="0">
                <a:latin typeface="Calibri"/>
                <a:cs typeface="Calibri"/>
              </a:rPr>
              <a:t>E.g.</a:t>
            </a:r>
            <a:r>
              <a:rPr sz="2400" b="1" spc="5" dirty="0" smtClean="0">
                <a:latin typeface="Calibri"/>
                <a:cs typeface="Calibri"/>
              </a:rPr>
              <a:t> </a:t>
            </a:r>
            <a:r>
              <a:rPr sz="2400" b="1" spc="-20" dirty="0">
                <a:latin typeface="Calibri"/>
                <a:cs typeface="Calibri"/>
              </a:rPr>
              <a:t>Statement</a:t>
            </a:r>
            <a:r>
              <a:rPr sz="2400" b="1" spc="40" dirty="0">
                <a:latin typeface="Calibri"/>
                <a:cs typeface="Calibri"/>
              </a:rPr>
              <a:t> </a:t>
            </a:r>
            <a:r>
              <a:rPr sz="2400" b="1" spc="-5" dirty="0">
                <a:latin typeface="Calibri"/>
                <a:cs typeface="Calibri"/>
              </a:rPr>
              <a:t>1</a:t>
            </a:r>
            <a:r>
              <a:rPr sz="2400" spc="-5" dirty="0">
                <a:latin typeface="Calibri"/>
                <a:cs typeface="Calibri"/>
              </a:rPr>
              <a:t>:</a:t>
            </a:r>
            <a:r>
              <a:rPr sz="2400" dirty="0">
                <a:latin typeface="Calibri"/>
                <a:cs typeface="Calibri"/>
              </a:rPr>
              <a:t> </a:t>
            </a:r>
            <a:r>
              <a:rPr sz="2400" spc="-5" dirty="0">
                <a:latin typeface="Calibri"/>
                <a:cs typeface="Calibri"/>
              </a:rPr>
              <a:t>John</a:t>
            </a:r>
            <a:r>
              <a:rPr sz="2400" spc="15" dirty="0">
                <a:latin typeface="Calibri"/>
                <a:cs typeface="Calibri"/>
              </a:rPr>
              <a:t> </a:t>
            </a:r>
            <a:r>
              <a:rPr sz="2400" spc="-5" dirty="0">
                <a:latin typeface="Calibri"/>
                <a:cs typeface="Calibri"/>
              </a:rPr>
              <a:t>is</a:t>
            </a:r>
            <a:r>
              <a:rPr sz="2400" dirty="0">
                <a:latin typeface="Calibri"/>
                <a:cs typeface="Calibri"/>
              </a:rPr>
              <a:t> </a:t>
            </a:r>
            <a:r>
              <a:rPr sz="2400" spc="-5" dirty="0">
                <a:latin typeface="Calibri"/>
                <a:cs typeface="Calibri"/>
              </a:rPr>
              <a:t>a </a:t>
            </a:r>
            <a:r>
              <a:rPr sz="2400" spc="-45" dirty="0" smtClean="0">
                <a:latin typeface="Calibri"/>
                <a:cs typeface="Calibri"/>
              </a:rPr>
              <a:t>cricketer.</a:t>
            </a:r>
            <a:endParaRPr lang="en-US" sz="2400" dirty="0" smtClean="0">
              <a:latin typeface="Calibri"/>
              <a:cs typeface="Calibri"/>
            </a:endParaRPr>
          </a:p>
          <a:p>
            <a:pPr marL="355600" indent="-342900" algn="just">
              <a:lnSpc>
                <a:spcPct val="100000"/>
              </a:lnSpc>
              <a:spcBef>
                <a:spcPts val="675"/>
              </a:spcBef>
              <a:tabLst>
                <a:tab pos="355600" algn="l"/>
              </a:tabLst>
            </a:pPr>
            <a:r>
              <a:rPr lang="en-US" sz="2400" b="1" spc="-20" dirty="0" smtClean="0">
                <a:latin typeface="Calibri"/>
                <a:cs typeface="Calibri"/>
              </a:rPr>
              <a:t>	        </a:t>
            </a:r>
            <a:r>
              <a:rPr sz="2400" b="1" spc="-20" dirty="0" smtClean="0">
                <a:latin typeface="Calibri"/>
                <a:cs typeface="Calibri"/>
              </a:rPr>
              <a:t>Statement</a:t>
            </a:r>
            <a:r>
              <a:rPr sz="2400" b="1" spc="35" dirty="0" smtClean="0">
                <a:latin typeface="Calibri"/>
                <a:cs typeface="Calibri"/>
              </a:rPr>
              <a:t> </a:t>
            </a:r>
            <a:r>
              <a:rPr sz="2400" b="1" spc="-5" dirty="0">
                <a:latin typeface="Calibri"/>
                <a:cs typeface="Calibri"/>
              </a:rPr>
              <a:t>2</a:t>
            </a:r>
            <a:r>
              <a:rPr sz="2400" spc="-5" dirty="0">
                <a:latin typeface="Calibri"/>
                <a:cs typeface="Calibri"/>
              </a:rPr>
              <a:t>:</a:t>
            </a:r>
            <a:r>
              <a:rPr sz="2400" spc="25" dirty="0">
                <a:latin typeface="Calibri"/>
                <a:cs typeface="Calibri"/>
              </a:rPr>
              <a:t> </a:t>
            </a:r>
            <a:r>
              <a:rPr sz="2400" spc="-5" dirty="0">
                <a:latin typeface="Calibri"/>
                <a:cs typeface="Calibri"/>
              </a:rPr>
              <a:t>All</a:t>
            </a:r>
            <a:r>
              <a:rPr sz="2400" spc="-10" dirty="0">
                <a:latin typeface="Calibri"/>
                <a:cs typeface="Calibri"/>
              </a:rPr>
              <a:t> </a:t>
            </a:r>
            <a:r>
              <a:rPr sz="2400" spc="-25" dirty="0">
                <a:latin typeface="Calibri"/>
                <a:cs typeface="Calibri"/>
              </a:rPr>
              <a:t>cricketers</a:t>
            </a:r>
            <a:r>
              <a:rPr sz="2400" dirty="0">
                <a:latin typeface="Calibri"/>
                <a:cs typeface="Calibri"/>
              </a:rPr>
              <a:t> </a:t>
            </a:r>
            <a:r>
              <a:rPr sz="2400" spc="-15" dirty="0">
                <a:latin typeface="Calibri"/>
                <a:cs typeface="Calibri"/>
              </a:rPr>
              <a:t>are</a:t>
            </a:r>
            <a:r>
              <a:rPr sz="2400" spc="10" dirty="0">
                <a:latin typeface="Calibri"/>
                <a:cs typeface="Calibri"/>
              </a:rPr>
              <a:t> </a:t>
            </a:r>
            <a:r>
              <a:rPr sz="2400" spc="-15" dirty="0">
                <a:latin typeface="Calibri"/>
                <a:cs typeface="Calibri"/>
              </a:rPr>
              <a:t>athletes.</a:t>
            </a:r>
            <a:endParaRPr sz="2400" dirty="0">
              <a:latin typeface="Calibri"/>
              <a:cs typeface="Calibri"/>
            </a:endParaRPr>
          </a:p>
          <a:p>
            <a:pPr marL="355600" indent="-342900" algn="just">
              <a:lnSpc>
                <a:spcPct val="100000"/>
              </a:lnSpc>
              <a:spcBef>
                <a:spcPts val="675"/>
              </a:spcBef>
              <a:buFont typeface="Arial MT"/>
              <a:buChar char="•"/>
              <a:tabLst>
                <a:tab pos="355600" algn="l"/>
              </a:tabLst>
            </a:pPr>
            <a:r>
              <a:rPr sz="2400" spc="-5" dirty="0">
                <a:latin typeface="Calibri"/>
                <a:cs typeface="Calibri"/>
              </a:rPr>
              <a:t>Then</a:t>
            </a:r>
            <a:r>
              <a:rPr sz="2400" dirty="0">
                <a:latin typeface="Calibri"/>
                <a:cs typeface="Calibri"/>
              </a:rPr>
              <a:t> </a:t>
            </a:r>
            <a:r>
              <a:rPr sz="2400" spc="-5" dirty="0">
                <a:latin typeface="Calibri"/>
                <a:cs typeface="Calibri"/>
              </a:rPr>
              <a:t>it</a:t>
            </a:r>
            <a:r>
              <a:rPr sz="2400" spc="-10" dirty="0">
                <a:latin typeface="Calibri"/>
                <a:cs typeface="Calibri"/>
              </a:rPr>
              <a:t> can</a:t>
            </a:r>
            <a:r>
              <a:rPr sz="2400" spc="10" dirty="0">
                <a:latin typeface="Calibri"/>
                <a:cs typeface="Calibri"/>
              </a:rPr>
              <a:t> </a:t>
            </a:r>
            <a:r>
              <a:rPr sz="2400" spc="-5" dirty="0">
                <a:latin typeface="Calibri"/>
                <a:cs typeface="Calibri"/>
              </a:rPr>
              <a:t>be</a:t>
            </a:r>
            <a:r>
              <a:rPr sz="2400" spc="5" dirty="0">
                <a:latin typeface="Calibri"/>
                <a:cs typeface="Calibri"/>
              </a:rPr>
              <a:t> </a:t>
            </a:r>
            <a:r>
              <a:rPr sz="2400" spc="-20" dirty="0">
                <a:latin typeface="Calibri"/>
                <a:cs typeface="Calibri"/>
              </a:rPr>
              <a:t>represented</a:t>
            </a:r>
            <a:r>
              <a:rPr sz="2400" spc="30" dirty="0">
                <a:latin typeface="Calibri"/>
                <a:cs typeface="Calibri"/>
              </a:rPr>
              <a:t> </a:t>
            </a:r>
            <a:r>
              <a:rPr sz="2400" spc="-5" dirty="0">
                <a:latin typeface="Calibri"/>
                <a:cs typeface="Calibri"/>
              </a:rPr>
              <a:t>as; </a:t>
            </a:r>
            <a:endParaRPr lang="en-US" sz="2400" spc="-5" dirty="0" smtClean="0">
              <a:latin typeface="Calibri"/>
              <a:cs typeface="Calibri"/>
            </a:endParaRPr>
          </a:p>
          <a:p>
            <a:pPr marL="355600" indent="-342900" algn="just">
              <a:lnSpc>
                <a:spcPct val="100000"/>
              </a:lnSpc>
              <a:spcBef>
                <a:spcPts val="675"/>
              </a:spcBef>
              <a:tabLst>
                <a:tab pos="355600" algn="l"/>
              </a:tabLst>
            </a:pPr>
            <a:r>
              <a:rPr lang="en-US" sz="2400" b="1" spc="-15" dirty="0" smtClean="0">
                <a:latin typeface="Calibri"/>
                <a:cs typeface="Calibri"/>
              </a:rPr>
              <a:t>	</a:t>
            </a:r>
            <a:r>
              <a:rPr sz="2400" b="1" spc="-15" dirty="0" smtClean="0">
                <a:latin typeface="Calibri"/>
                <a:cs typeface="Calibri"/>
              </a:rPr>
              <a:t>Cricketer(John)</a:t>
            </a:r>
            <a:endParaRPr lang="en-US" sz="2400" b="1" spc="-15" dirty="0" smtClean="0">
              <a:latin typeface="Calibri"/>
              <a:cs typeface="Calibri"/>
            </a:endParaRPr>
          </a:p>
          <a:p>
            <a:pPr marL="355600" indent="-342900" algn="just">
              <a:lnSpc>
                <a:spcPct val="100000"/>
              </a:lnSpc>
              <a:spcBef>
                <a:spcPts val="675"/>
              </a:spcBef>
              <a:tabLst>
                <a:tab pos="355600" algn="l"/>
              </a:tabLst>
            </a:pPr>
            <a:r>
              <a:rPr lang="en-US" sz="2400" b="1" spc="-1065" dirty="0" smtClean="0">
                <a:latin typeface="Yu Gothic UI"/>
                <a:cs typeface="Yu Gothic UI"/>
              </a:rPr>
              <a:t>	</a:t>
            </a:r>
            <a:r>
              <a:rPr sz="2400" b="1" spc="-1065" dirty="0" smtClean="0">
                <a:latin typeface="Yu Gothic UI"/>
                <a:cs typeface="Yu Gothic UI"/>
              </a:rPr>
              <a:t>∀</a:t>
            </a:r>
            <a:r>
              <a:rPr sz="2400" b="1" spc="-5" dirty="0" smtClean="0">
                <a:latin typeface="Calibri"/>
                <a:cs typeface="Calibri"/>
              </a:rPr>
              <a:t>x </a:t>
            </a:r>
            <a:r>
              <a:rPr sz="2400" b="1" spc="-5" dirty="0">
                <a:latin typeface="Calibri"/>
                <a:cs typeface="Calibri"/>
              </a:rPr>
              <a:t>=</a:t>
            </a:r>
            <a:r>
              <a:rPr sz="2400" b="1" dirty="0">
                <a:latin typeface="Calibri"/>
                <a:cs typeface="Calibri"/>
              </a:rPr>
              <a:t> </a:t>
            </a:r>
            <a:r>
              <a:rPr sz="2400" b="1" spc="-10" dirty="0">
                <a:latin typeface="Calibri"/>
                <a:cs typeface="Calibri"/>
              </a:rPr>
              <a:t>Cric</a:t>
            </a:r>
            <a:r>
              <a:rPr sz="2400" b="1" spc="-75" dirty="0">
                <a:latin typeface="Calibri"/>
                <a:cs typeface="Calibri"/>
              </a:rPr>
              <a:t>k</a:t>
            </a:r>
            <a:r>
              <a:rPr sz="2400" b="1" spc="-35" dirty="0">
                <a:latin typeface="Calibri"/>
                <a:cs typeface="Calibri"/>
              </a:rPr>
              <a:t>e</a:t>
            </a:r>
            <a:r>
              <a:rPr sz="2400" b="1" spc="-40" dirty="0">
                <a:latin typeface="Calibri"/>
                <a:cs typeface="Calibri"/>
              </a:rPr>
              <a:t>t</a:t>
            </a:r>
            <a:r>
              <a:rPr sz="2400" b="1" spc="-10" dirty="0">
                <a:latin typeface="Calibri"/>
                <a:cs typeface="Calibri"/>
              </a:rPr>
              <a:t>e</a:t>
            </a:r>
            <a:r>
              <a:rPr sz="2400" b="1" spc="-5" dirty="0">
                <a:latin typeface="Calibri"/>
                <a:cs typeface="Calibri"/>
              </a:rPr>
              <a:t>r</a:t>
            </a:r>
            <a:r>
              <a:rPr sz="2400" b="1" spc="45" dirty="0">
                <a:latin typeface="Calibri"/>
                <a:cs typeface="Calibri"/>
              </a:rPr>
              <a:t> </a:t>
            </a:r>
            <a:r>
              <a:rPr sz="2400" b="1" spc="-5" dirty="0">
                <a:latin typeface="Calibri"/>
                <a:cs typeface="Calibri"/>
              </a:rPr>
              <a:t>(x)</a:t>
            </a:r>
            <a:r>
              <a:rPr sz="2400" b="1" spc="15" dirty="0">
                <a:latin typeface="Calibri"/>
                <a:cs typeface="Calibri"/>
              </a:rPr>
              <a:t> </a:t>
            </a:r>
            <a:r>
              <a:rPr sz="2400" b="1" spc="-5" dirty="0">
                <a:latin typeface="Calibri"/>
                <a:cs typeface="Calibri"/>
              </a:rPr>
              <a:t>———</a:t>
            </a:r>
            <a:r>
              <a:rPr sz="2400" b="1" spc="-10" dirty="0">
                <a:latin typeface="Calibri"/>
                <a:cs typeface="Calibri"/>
              </a:rPr>
              <a:t>-</a:t>
            </a:r>
            <a:r>
              <a:rPr sz="2400" b="1" spc="-5" dirty="0">
                <a:latin typeface="Calibri"/>
                <a:cs typeface="Calibri"/>
              </a:rPr>
              <a:t>&gt;</a:t>
            </a:r>
            <a:r>
              <a:rPr sz="2400" b="1" spc="35" dirty="0">
                <a:latin typeface="Calibri"/>
                <a:cs typeface="Calibri"/>
              </a:rPr>
              <a:t> </a:t>
            </a:r>
            <a:r>
              <a:rPr sz="2400" b="1" spc="-95" dirty="0">
                <a:latin typeface="Calibri"/>
                <a:cs typeface="Calibri"/>
              </a:rPr>
              <a:t>A</a:t>
            </a:r>
            <a:r>
              <a:rPr sz="2400" b="1" spc="-5" dirty="0">
                <a:latin typeface="Calibri"/>
                <a:cs typeface="Calibri"/>
              </a:rPr>
              <a:t>thel</a:t>
            </a:r>
            <a:r>
              <a:rPr sz="2400" b="1" spc="-40" dirty="0">
                <a:latin typeface="Calibri"/>
                <a:cs typeface="Calibri"/>
              </a:rPr>
              <a:t>et</a:t>
            </a:r>
            <a:r>
              <a:rPr sz="2400" b="1" spc="-5" dirty="0">
                <a:latin typeface="Calibri"/>
                <a:cs typeface="Calibri"/>
              </a:rPr>
              <a:t>e</a:t>
            </a:r>
            <a:r>
              <a:rPr sz="2400" b="1" spc="55" dirty="0">
                <a:latin typeface="Calibri"/>
                <a:cs typeface="Calibri"/>
              </a:rPr>
              <a:t> </a:t>
            </a:r>
            <a:r>
              <a:rPr sz="2400" b="1" dirty="0">
                <a:latin typeface="Calibri"/>
                <a:cs typeface="Calibri"/>
              </a:rPr>
              <a:t>(</a:t>
            </a:r>
            <a:r>
              <a:rPr sz="2400" b="1" spc="-10" dirty="0">
                <a:latin typeface="Calibri"/>
                <a:cs typeface="Calibri"/>
              </a:rPr>
              <a:t>x)s</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pPr marL="355600" algn="just">
              <a:spcBef>
                <a:spcPts val="675"/>
              </a:spcBef>
              <a:buNone/>
              <a:tabLst>
                <a:tab pos="355600" algn="l"/>
              </a:tabLst>
            </a:pPr>
            <a:r>
              <a:rPr lang="en-US" sz="2400" dirty="0" smtClean="0"/>
              <a:t>4) </a:t>
            </a:r>
            <a:r>
              <a:rPr lang="en-US" sz="2400" b="1" spc="-15" dirty="0" smtClean="0">
                <a:cs typeface="Calibri"/>
              </a:rPr>
              <a:t>Procedural</a:t>
            </a:r>
            <a:r>
              <a:rPr lang="en-US" sz="2400" b="1" dirty="0" smtClean="0">
                <a:cs typeface="Calibri"/>
              </a:rPr>
              <a:t> </a:t>
            </a:r>
            <a:r>
              <a:rPr lang="en-US" sz="2400" b="1" spc="-15" dirty="0" smtClean="0">
                <a:cs typeface="Calibri"/>
              </a:rPr>
              <a:t>Knowledge</a:t>
            </a:r>
            <a:endParaRPr lang="en-US" sz="2400" dirty="0" smtClean="0">
              <a:cs typeface="Calibri"/>
            </a:endParaRPr>
          </a:p>
          <a:p>
            <a:pPr marL="355600" marR="5080" algn="just">
              <a:spcBef>
                <a:spcPts val="670"/>
              </a:spcBef>
              <a:tabLst>
                <a:tab pos="355600" algn="l"/>
              </a:tabLst>
            </a:pPr>
            <a:r>
              <a:rPr lang="en-US" sz="2400" spc="-10" dirty="0" smtClean="0">
                <a:cs typeface="Calibri"/>
              </a:rPr>
              <a:t>This </a:t>
            </a:r>
            <a:r>
              <a:rPr lang="en-US" sz="2400" spc="-5" dirty="0" smtClean="0">
                <a:cs typeface="Calibri"/>
              </a:rPr>
              <a:t>type of </a:t>
            </a:r>
            <a:r>
              <a:rPr lang="en-US" sz="2400" spc="-10" dirty="0" smtClean="0">
                <a:cs typeface="Calibri"/>
              </a:rPr>
              <a:t>knowledge is more </a:t>
            </a:r>
            <a:r>
              <a:rPr lang="en-US" sz="2400" spc="-20" dirty="0" smtClean="0">
                <a:cs typeface="Calibri"/>
              </a:rPr>
              <a:t>complex </a:t>
            </a:r>
            <a:r>
              <a:rPr lang="en-US" sz="2400" spc="-5" dirty="0" smtClean="0">
                <a:cs typeface="Calibri"/>
              </a:rPr>
              <a:t>than </a:t>
            </a:r>
            <a:r>
              <a:rPr lang="en-US" sz="2400" spc="-20" dirty="0" smtClean="0">
                <a:cs typeface="Calibri"/>
              </a:rPr>
              <a:t>declarative </a:t>
            </a:r>
            <a:r>
              <a:rPr lang="en-US" sz="2400" spc="-10" dirty="0" smtClean="0">
                <a:cs typeface="Calibri"/>
              </a:rPr>
              <a:t>knowledge as </a:t>
            </a:r>
            <a:r>
              <a:rPr lang="en-US" sz="2400" dirty="0" smtClean="0">
                <a:cs typeface="Calibri"/>
              </a:rPr>
              <a:t>it </a:t>
            </a:r>
            <a:r>
              <a:rPr lang="en-US" sz="2400" spc="5" dirty="0" smtClean="0">
                <a:cs typeface="Calibri"/>
              </a:rPr>
              <a:t> </a:t>
            </a:r>
            <a:r>
              <a:rPr lang="en-US" sz="2400" spc="-35" dirty="0" smtClean="0">
                <a:cs typeface="Calibri"/>
              </a:rPr>
              <a:t>refers</a:t>
            </a:r>
            <a:r>
              <a:rPr lang="en-US" sz="2400" spc="560" dirty="0" smtClean="0">
                <a:cs typeface="Calibri"/>
              </a:rPr>
              <a:t> </a:t>
            </a:r>
            <a:r>
              <a:rPr lang="en-US" sz="2400" spc="-20" dirty="0" smtClean="0">
                <a:cs typeface="Calibri"/>
              </a:rPr>
              <a:t>to </a:t>
            </a:r>
            <a:r>
              <a:rPr lang="en-US" sz="2400" spc="-5" dirty="0" smtClean="0">
                <a:cs typeface="Calibri"/>
              </a:rPr>
              <a:t>a </a:t>
            </a:r>
            <a:r>
              <a:rPr lang="en-US" sz="2400" spc="-15" dirty="0" smtClean="0">
                <a:cs typeface="Calibri"/>
              </a:rPr>
              <a:t>more complex </a:t>
            </a:r>
            <a:r>
              <a:rPr lang="en-US" sz="2400" dirty="0" smtClean="0">
                <a:cs typeface="Calibri"/>
              </a:rPr>
              <a:t>idea, </a:t>
            </a:r>
            <a:r>
              <a:rPr lang="en-US" sz="2400" spc="-5" dirty="0" smtClean="0">
                <a:cs typeface="Calibri"/>
              </a:rPr>
              <a:t>i.e., how things </a:t>
            </a:r>
            <a:r>
              <a:rPr lang="en-US" sz="2400" spc="-20" dirty="0" smtClean="0">
                <a:cs typeface="Calibri"/>
              </a:rPr>
              <a:t>behave </a:t>
            </a:r>
            <a:r>
              <a:rPr lang="en-US" sz="2400" dirty="0" smtClean="0">
                <a:cs typeface="Calibri"/>
              </a:rPr>
              <a:t>and </a:t>
            </a:r>
            <a:r>
              <a:rPr lang="en-US" sz="2400" spc="-10" dirty="0" smtClean="0">
                <a:cs typeface="Calibri"/>
              </a:rPr>
              <a:t>work.</a:t>
            </a:r>
          </a:p>
          <a:p>
            <a:pPr marL="355600" marR="5080" algn="just">
              <a:spcBef>
                <a:spcPts val="670"/>
              </a:spcBef>
              <a:tabLst>
                <a:tab pos="355600" algn="l"/>
              </a:tabLst>
            </a:pPr>
            <a:r>
              <a:rPr lang="en-US" sz="2400" spc="-5" dirty="0" smtClean="0">
                <a:cs typeface="Calibri"/>
              </a:rPr>
              <a:t>Thus </a:t>
            </a:r>
            <a:r>
              <a:rPr lang="en-US" sz="2400" dirty="0" smtClean="0">
                <a:cs typeface="Calibri"/>
              </a:rPr>
              <a:t> </a:t>
            </a:r>
            <a:r>
              <a:rPr lang="en-US" sz="2400" spc="-5" dirty="0" smtClean="0">
                <a:cs typeface="Calibri"/>
              </a:rPr>
              <a:t>this </a:t>
            </a:r>
            <a:r>
              <a:rPr lang="en-US" sz="2400" spc="-10" dirty="0" smtClean="0">
                <a:cs typeface="Calibri"/>
              </a:rPr>
              <a:t>knowledge is </a:t>
            </a:r>
            <a:r>
              <a:rPr lang="en-US" sz="2400" dirty="0" smtClean="0">
                <a:cs typeface="Calibri"/>
              </a:rPr>
              <a:t>used </a:t>
            </a:r>
            <a:r>
              <a:rPr lang="en-US" sz="2400" spc="-15" dirty="0" smtClean="0">
                <a:cs typeface="Calibri"/>
              </a:rPr>
              <a:t>to </a:t>
            </a:r>
            <a:r>
              <a:rPr lang="en-US" sz="2400" spc="-10" dirty="0" smtClean="0">
                <a:cs typeface="Calibri"/>
              </a:rPr>
              <a:t>accomplish </a:t>
            </a:r>
            <a:r>
              <a:rPr lang="en-US" sz="2400" spc="-20" dirty="0" smtClean="0">
                <a:cs typeface="Calibri"/>
              </a:rPr>
              <a:t>any </a:t>
            </a:r>
            <a:r>
              <a:rPr lang="en-US" sz="2400" spc="-15" dirty="0" smtClean="0">
                <a:cs typeface="Calibri"/>
              </a:rPr>
              <a:t>task </a:t>
            </a:r>
            <a:r>
              <a:rPr lang="en-US" sz="2400" spc="-10" dirty="0" smtClean="0">
                <a:cs typeface="Calibri"/>
              </a:rPr>
              <a:t>using certain </a:t>
            </a:r>
            <a:r>
              <a:rPr lang="en-US" sz="2400" spc="-15" dirty="0" smtClean="0">
                <a:cs typeface="Calibri"/>
              </a:rPr>
              <a:t>procedures, </a:t>
            </a:r>
            <a:r>
              <a:rPr lang="en-US" sz="2400" spc="-10" dirty="0" smtClean="0">
                <a:cs typeface="Calibri"/>
              </a:rPr>
              <a:t> </a:t>
            </a:r>
            <a:r>
              <a:rPr lang="en-US" sz="2400" spc="-5" dirty="0" smtClean="0">
                <a:cs typeface="Calibri"/>
              </a:rPr>
              <a:t>rules,</a:t>
            </a:r>
            <a:r>
              <a:rPr lang="en-US" sz="2400" dirty="0" smtClean="0">
                <a:cs typeface="Calibri"/>
              </a:rPr>
              <a:t> and</a:t>
            </a:r>
            <a:r>
              <a:rPr lang="en-US" sz="2400" spc="5" dirty="0" smtClean="0">
                <a:cs typeface="Calibri"/>
              </a:rPr>
              <a:t> </a:t>
            </a:r>
            <a:r>
              <a:rPr lang="en-US" sz="2400" spc="-20" dirty="0" smtClean="0">
                <a:cs typeface="Calibri"/>
              </a:rPr>
              <a:t>strategies,</a:t>
            </a:r>
            <a:r>
              <a:rPr lang="en-US" sz="2400" spc="-15" dirty="0" smtClean="0">
                <a:cs typeface="Calibri"/>
              </a:rPr>
              <a:t> </a:t>
            </a:r>
            <a:r>
              <a:rPr lang="en-US" sz="2400" spc="-5" dirty="0" smtClean="0">
                <a:cs typeface="Calibri"/>
              </a:rPr>
              <a:t>making</a:t>
            </a:r>
            <a:r>
              <a:rPr lang="en-US" sz="2400" dirty="0" smtClean="0">
                <a:cs typeface="Calibri"/>
              </a:rPr>
              <a:t> </a:t>
            </a:r>
            <a:r>
              <a:rPr lang="en-US" sz="2400" spc="-5" dirty="0" smtClean="0">
                <a:cs typeface="Calibri"/>
              </a:rPr>
              <a:t>the</a:t>
            </a:r>
            <a:r>
              <a:rPr lang="en-US" sz="2400" dirty="0" smtClean="0">
                <a:cs typeface="Calibri"/>
              </a:rPr>
              <a:t> </a:t>
            </a:r>
            <a:r>
              <a:rPr lang="en-US" sz="2400" spc="-25" dirty="0" smtClean="0">
                <a:cs typeface="Calibri"/>
              </a:rPr>
              <a:t>system</a:t>
            </a:r>
            <a:r>
              <a:rPr lang="en-US" sz="2400" spc="-20" dirty="0" smtClean="0">
                <a:cs typeface="Calibri"/>
              </a:rPr>
              <a:t> </a:t>
            </a:r>
            <a:r>
              <a:rPr lang="en-US" sz="2400" spc="-5" dirty="0" smtClean="0">
                <a:cs typeface="Calibri"/>
              </a:rPr>
              <a:t>using</a:t>
            </a:r>
            <a:r>
              <a:rPr lang="en-US" sz="2400" dirty="0" smtClean="0">
                <a:cs typeface="Calibri"/>
              </a:rPr>
              <a:t> </a:t>
            </a:r>
            <a:r>
              <a:rPr lang="en-US" sz="2400" spc="-5" dirty="0" smtClean="0">
                <a:cs typeface="Calibri"/>
              </a:rPr>
              <a:t>this</a:t>
            </a:r>
            <a:r>
              <a:rPr lang="en-US" sz="2400" dirty="0" smtClean="0">
                <a:cs typeface="Calibri"/>
              </a:rPr>
              <a:t> </a:t>
            </a:r>
            <a:r>
              <a:rPr lang="en-US" sz="2400" spc="-10" dirty="0" smtClean="0">
                <a:cs typeface="Calibri"/>
              </a:rPr>
              <a:t>knowledge</a:t>
            </a:r>
            <a:r>
              <a:rPr lang="en-US" sz="2400" spc="-5" dirty="0" smtClean="0">
                <a:cs typeface="Calibri"/>
              </a:rPr>
              <a:t> </a:t>
            </a:r>
            <a:r>
              <a:rPr lang="en-US" sz="2400" spc="-15" dirty="0" smtClean="0">
                <a:cs typeface="Calibri"/>
              </a:rPr>
              <a:t>work </a:t>
            </a:r>
            <a:r>
              <a:rPr lang="en-US" sz="2400" spc="-10" dirty="0" smtClean="0">
                <a:cs typeface="Calibri"/>
              </a:rPr>
              <a:t> </a:t>
            </a:r>
            <a:r>
              <a:rPr lang="en-US" sz="2400" spc="-30" dirty="0" smtClean="0">
                <a:cs typeface="Calibri"/>
              </a:rPr>
              <a:t>efficiently.</a:t>
            </a:r>
            <a:endParaRPr lang="en-US" sz="2400" spc="355" dirty="0" smtClean="0">
              <a:cs typeface="Calibri"/>
            </a:endParaRPr>
          </a:p>
          <a:p>
            <a:pPr marL="355600" marR="5080" algn="just">
              <a:spcBef>
                <a:spcPts val="670"/>
              </a:spcBef>
              <a:tabLst>
                <a:tab pos="355600" algn="l"/>
              </a:tabLst>
            </a:pPr>
            <a:r>
              <a:rPr lang="en-US" sz="2400" spc="-10" dirty="0" smtClean="0">
                <a:cs typeface="Calibri"/>
              </a:rPr>
              <a:t>Also</a:t>
            </a:r>
            <a:r>
              <a:rPr lang="en-US" sz="2400" spc="-10" dirty="0" smtClean="0">
                <a:cs typeface="Calibri"/>
              </a:rPr>
              <a:t>,</a:t>
            </a:r>
            <a:r>
              <a:rPr lang="en-US" sz="2400" spc="350" dirty="0" smtClean="0">
                <a:cs typeface="Calibri"/>
              </a:rPr>
              <a:t> </a:t>
            </a:r>
            <a:r>
              <a:rPr lang="en-US" sz="2400" spc="-5" dirty="0" smtClean="0">
                <a:cs typeface="Calibri"/>
              </a:rPr>
              <a:t>this</a:t>
            </a:r>
            <a:r>
              <a:rPr lang="en-US" sz="2400" spc="370" dirty="0" smtClean="0">
                <a:cs typeface="Calibri"/>
              </a:rPr>
              <a:t> </a:t>
            </a:r>
            <a:r>
              <a:rPr lang="en-US" sz="2400" spc="-5" dirty="0" smtClean="0">
                <a:cs typeface="Calibri"/>
              </a:rPr>
              <a:t>type</a:t>
            </a:r>
            <a:r>
              <a:rPr lang="en-US" sz="2400" spc="355" dirty="0" smtClean="0">
                <a:cs typeface="Calibri"/>
              </a:rPr>
              <a:t> </a:t>
            </a:r>
            <a:r>
              <a:rPr lang="en-US" sz="2400" spc="-5" dirty="0" smtClean="0">
                <a:cs typeface="Calibri"/>
              </a:rPr>
              <a:t>of</a:t>
            </a:r>
            <a:r>
              <a:rPr lang="en-US" sz="2400" spc="355" dirty="0" smtClean="0">
                <a:cs typeface="Calibri"/>
              </a:rPr>
              <a:t> </a:t>
            </a:r>
            <a:r>
              <a:rPr lang="en-US" sz="2400" spc="-10" dirty="0" smtClean="0">
                <a:cs typeface="Calibri"/>
              </a:rPr>
              <a:t>knowledge</a:t>
            </a:r>
            <a:r>
              <a:rPr lang="en-US" sz="2400" spc="370" dirty="0" smtClean="0">
                <a:cs typeface="Calibri"/>
              </a:rPr>
              <a:t> </a:t>
            </a:r>
            <a:r>
              <a:rPr lang="en-US" sz="2400" spc="-5" dirty="0" smtClean="0">
                <a:cs typeface="Calibri"/>
              </a:rPr>
              <a:t>highly</a:t>
            </a:r>
            <a:r>
              <a:rPr lang="en-US" sz="2400" spc="365" dirty="0" smtClean="0">
                <a:cs typeface="Calibri"/>
              </a:rPr>
              <a:t> </a:t>
            </a:r>
            <a:r>
              <a:rPr lang="en-US" sz="2400" spc="-5" dirty="0" smtClean="0">
                <a:cs typeface="Calibri"/>
              </a:rPr>
              <a:t>depends</a:t>
            </a:r>
            <a:r>
              <a:rPr lang="en-US" sz="2400" spc="365" dirty="0" smtClean="0">
                <a:cs typeface="Calibri"/>
              </a:rPr>
              <a:t> </a:t>
            </a:r>
            <a:r>
              <a:rPr lang="en-US" sz="2400" spc="-5" dirty="0" smtClean="0">
                <a:cs typeface="Calibri"/>
              </a:rPr>
              <a:t>on</a:t>
            </a:r>
            <a:r>
              <a:rPr lang="en-US" sz="2400" spc="360" dirty="0" smtClean="0">
                <a:cs typeface="Calibri"/>
              </a:rPr>
              <a:t> </a:t>
            </a:r>
            <a:r>
              <a:rPr lang="en-US" sz="2400" spc="-5" dirty="0" smtClean="0">
                <a:cs typeface="Calibri"/>
              </a:rPr>
              <a:t>the</a:t>
            </a:r>
            <a:r>
              <a:rPr lang="en-US" sz="2400" spc="355" dirty="0" smtClean="0">
                <a:cs typeface="Calibri"/>
              </a:rPr>
              <a:t> </a:t>
            </a:r>
            <a:r>
              <a:rPr lang="en-US" sz="2400" spc="-10" dirty="0" smtClean="0">
                <a:cs typeface="Calibri"/>
              </a:rPr>
              <a:t>task</a:t>
            </a:r>
            <a:r>
              <a:rPr lang="en-US" sz="2400" spc="355" dirty="0" smtClean="0">
                <a:cs typeface="Calibri"/>
              </a:rPr>
              <a:t> </a:t>
            </a:r>
            <a:r>
              <a:rPr lang="en-US" sz="2400" spc="-15" dirty="0" smtClean="0">
                <a:cs typeface="Calibri"/>
              </a:rPr>
              <a:t>we </a:t>
            </a:r>
            <a:r>
              <a:rPr lang="en-US" sz="2400" spc="-625" dirty="0" smtClean="0">
                <a:cs typeface="Calibri"/>
              </a:rPr>
              <a:t> </a:t>
            </a:r>
            <a:r>
              <a:rPr lang="en-US" sz="2400" spc="-20" dirty="0" smtClean="0">
                <a:cs typeface="Calibri"/>
              </a:rPr>
              <a:t>are</a:t>
            </a:r>
            <a:r>
              <a:rPr lang="en-US" sz="2400" spc="-15" dirty="0" smtClean="0">
                <a:cs typeface="Calibri"/>
              </a:rPr>
              <a:t> </a:t>
            </a:r>
            <a:r>
              <a:rPr lang="en-US" sz="2400" spc="-5" dirty="0" smtClean="0">
                <a:cs typeface="Calibri"/>
              </a:rPr>
              <a:t>trying</a:t>
            </a:r>
            <a:r>
              <a:rPr lang="en-US" sz="2400" spc="35" dirty="0" smtClean="0">
                <a:cs typeface="Calibri"/>
              </a:rPr>
              <a:t> </a:t>
            </a:r>
            <a:r>
              <a:rPr lang="en-US" sz="2400" spc="-15" dirty="0" smtClean="0">
                <a:cs typeface="Calibri"/>
              </a:rPr>
              <a:t>to</a:t>
            </a:r>
            <a:r>
              <a:rPr lang="en-US" sz="2400" dirty="0" smtClean="0">
                <a:cs typeface="Calibri"/>
              </a:rPr>
              <a:t> </a:t>
            </a:r>
            <a:r>
              <a:rPr lang="en-US" sz="2400" spc="-10" dirty="0" smtClean="0">
                <a:cs typeface="Calibri"/>
              </a:rPr>
              <a:t>accomplish.</a:t>
            </a:r>
            <a:endParaRPr lang="en-US" sz="2400" dirty="0" smtClean="0">
              <a:cs typeface="Calibri"/>
            </a:endParaRPr>
          </a:p>
          <a:p>
            <a:pPr>
              <a:buNone/>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in Knowledge Representation</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2400" b="1" dirty="0" smtClean="0"/>
              <a:t>Important Attributes</a:t>
            </a:r>
          </a:p>
          <a:p>
            <a:pPr algn="just">
              <a:buNone/>
            </a:pPr>
            <a:r>
              <a:rPr lang="en-US" sz="2400" dirty="0" smtClean="0"/>
              <a:t>	</a:t>
            </a:r>
            <a:r>
              <a:rPr lang="en-US" sz="2400" dirty="0" smtClean="0"/>
              <a:t>There are two attributes that are of very general significance, and we have already seen their use: </a:t>
            </a:r>
            <a:r>
              <a:rPr lang="en-US" sz="2400" b="1" dirty="0" smtClean="0"/>
              <a:t>Instance and </a:t>
            </a:r>
            <a:r>
              <a:rPr lang="en-US" sz="2400" b="1" dirty="0" err="1" smtClean="0"/>
              <a:t>isa</a:t>
            </a:r>
            <a:endParaRPr lang="en-US" sz="2400" b="1" dirty="0" smtClean="0"/>
          </a:p>
          <a:p>
            <a:pPr algn="just">
              <a:buNone/>
            </a:pPr>
            <a:r>
              <a:rPr lang="en-US" sz="2400" b="1" dirty="0" smtClean="0"/>
              <a:t>	</a:t>
            </a:r>
            <a:r>
              <a:rPr lang="en-US" sz="2400" dirty="0" smtClean="0"/>
              <a:t>These attributes are important because they support property inheritance.</a:t>
            </a:r>
          </a:p>
          <a:p>
            <a:pPr algn="just">
              <a:buNone/>
            </a:pPr>
            <a:r>
              <a:rPr lang="en-US" sz="2400" b="1" dirty="0" smtClean="0"/>
              <a:t>	</a:t>
            </a:r>
            <a:r>
              <a:rPr lang="en-US" sz="2400" dirty="0" smtClean="0"/>
              <a:t>They represent class membership and class inclusion and that class inclusion is transitive.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lstStyle/>
          <a:p>
            <a:pPr algn="just"/>
            <a:r>
              <a:rPr lang="en-US" sz="2400" b="1" dirty="0" smtClean="0"/>
              <a:t>Relationship among Attributes</a:t>
            </a:r>
          </a:p>
          <a:p>
            <a:pPr algn="just">
              <a:buNone/>
            </a:pPr>
            <a:r>
              <a:rPr lang="en-US" sz="2400" dirty="0" smtClean="0"/>
              <a:t>	The attributes that we use to describe objects are themselves entities that we represent. There are four such properties that deserve mention here:</a:t>
            </a:r>
          </a:p>
          <a:p>
            <a:pPr lvl="1" algn="just"/>
            <a:r>
              <a:rPr lang="en-US" sz="2400" dirty="0" smtClean="0"/>
              <a:t>Inverses</a:t>
            </a:r>
          </a:p>
          <a:p>
            <a:pPr lvl="1" algn="just"/>
            <a:r>
              <a:rPr lang="en-US" sz="2400" dirty="0" smtClean="0"/>
              <a:t>Existence in an </a:t>
            </a:r>
            <a:r>
              <a:rPr lang="en-US" sz="2400" b="1" dirty="0" err="1" smtClean="0"/>
              <a:t>isa</a:t>
            </a:r>
            <a:r>
              <a:rPr lang="en-US" sz="2400" b="1" dirty="0" smtClean="0"/>
              <a:t> </a:t>
            </a:r>
            <a:r>
              <a:rPr lang="en-US" sz="2400" dirty="0" smtClean="0"/>
              <a:t>hierarchy</a:t>
            </a:r>
          </a:p>
          <a:p>
            <a:pPr lvl="1" algn="just"/>
            <a:r>
              <a:rPr lang="en-US" sz="2400" dirty="0" smtClean="0"/>
              <a:t>Techniques for reasoning about values</a:t>
            </a:r>
          </a:p>
          <a:p>
            <a:pPr lvl="1" algn="just"/>
            <a:r>
              <a:rPr lang="en-US" sz="2400" dirty="0" smtClean="0"/>
              <a:t>Single-valued attributes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r>
              <a:rPr lang="en-US" sz="2400" b="1" dirty="0" smtClean="0"/>
              <a:t>Choosing the Granularity of Representation </a:t>
            </a:r>
            <a:endParaRPr lang="en-US" sz="2400" b="1" dirty="0" smtClean="0"/>
          </a:p>
          <a:p>
            <a:pPr>
              <a:buNone/>
            </a:pPr>
            <a:r>
              <a:rPr lang="en-US" sz="2400" dirty="0" smtClean="0"/>
              <a:t>	Suppose we are interested in the following fact:</a:t>
            </a:r>
          </a:p>
          <a:p>
            <a:pPr>
              <a:buNone/>
            </a:pPr>
            <a:r>
              <a:rPr lang="en-US" sz="2400" dirty="0" smtClean="0"/>
              <a:t>	</a:t>
            </a:r>
            <a:endParaRPr lang="en-US" sz="2400" dirty="0" smtClean="0"/>
          </a:p>
        </p:txBody>
      </p:sp>
      <p:pic>
        <p:nvPicPr>
          <p:cNvPr id="2050" name="Picture 2"/>
          <p:cNvPicPr>
            <a:picLocks noChangeAspect="1" noChangeArrowheads="1"/>
          </p:cNvPicPr>
          <p:nvPr/>
        </p:nvPicPr>
        <p:blipFill>
          <a:blip r:embed="rId2" cstate="print"/>
          <a:srcRect/>
          <a:stretch>
            <a:fillRect/>
          </a:stretch>
        </p:blipFill>
        <p:spPr bwMode="auto">
          <a:xfrm>
            <a:off x="685800" y="2438400"/>
            <a:ext cx="8229600" cy="4114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1219200"/>
            <a:ext cx="8534400" cy="5105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b="1" dirty="0" smtClean="0"/>
              <a:t>Representing Sets of Objects</a:t>
            </a:r>
          </a:p>
          <a:p>
            <a:pPr>
              <a:buNone/>
            </a:pPr>
            <a:r>
              <a:rPr lang="en-US" sz="2400" dirty="0" smtClean="0"/>
              <a:t>	There are three ways to represent sets</a:t>
            </a:r>
          </a:p>
          <a:p>
            <a:pPr lvl="1"/>
            <a:r>
              <a:rPr lang="en-US" sz="2400" dirty="0" smtClean="0"/>
              <a:t>By a name</a:t>
            </a:r>
          </a:p>
          <a:p>
            <a:pPr lvl="1"/>
            <a:r>
              <a:rPr lang="en-US" sz="2400" dirty="0" smtClean="0"/>
              <a:t>Extensional definition (To list the members)</a:t>
            </a:r>
          </a:p>
          <a:p>
            <a:pPr lvl="1"/>
            <a:r>
              <a:rPr lang="en-US" sz="2400" dirty="0" smtClean="0"/>
              <a:t>Intensional Definition (Provide Rules)</a:t>
            </a:r>
          </a:p>
          <a:p>
            <a:pPr lvl="1">
              <a:buNone/>
            </a:pPr>
            <a:r>
              <a:rPr lang="en-US" sz="2400" dirty="0" smtClean="0"/>
              <a:t>	</a:t>
            </a:r>
            <a:r>
              <a:rPr lang="en-US" sz="2400" dirty="0" smtClean="0"/>
              <a:t>e.g.</a:t>
            </a:r>
          </a:p>
          <a:p>
            <a:pPr lvl="1">
              <a:buNone/>
            </a:pPr>
            <a:endParaRPr lang="en-US" sz="2400" dirty="0" smtClean="0"/>
          </a:p>
          <a:p>
            <a:pPr lvl="1"/>
            <a:endParaRPr lang="en-US" sz="2400" dirty="0" smtClean="0"/>
          </a:p>
        </p:txBody>
      </p:sp>
      <p:pic>
        <p:nvPicPr>
          <p:cNvPr id="4099" name="Picture 3"/>
          <p:cNvPicPr>
            <a:picLocks noChangeAspect="1" noChangeArrowheads="1"/>
          </p:cNvPicPr>
          <p:nvPr/>
        </p:nvPicPr>
        <p:blipFill>
          <a:blip r:embed="rId2" cstate="print"/>
          <a:srcRect/>
          <a:stretch>
            <a:fillRect/>
          </a:stretch>
        </p:blipFill>
        <p:spPr bwMode="auto">
          <a:xfrm>
            <a:off x="2057400" y="3505200"/>
            <a:ext cx="4572000" cy="609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914400" y="4038600"/>
            <a:ext cx="7559675" cy="24923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r>
              <a:rPr lang="en-US" sz="2400" b="1" dirty="0" smtClean="0"/>
              <a:t>Finding the right Structures as Needed</a:t>
            </a:r>
          </a:p>
          <a:p>
            <a:pPr lvl="1"/>
            <a:r>
              <a:rPr lang="en-US" sz="2400" dirty="0" smtClean="0"/>
              <a:t>Selecting an initial Structure</a:t>
            </a:r>
          </a:p>
          <a:p>
            <a:pPr lvl="1"/>
            <a:r>
              <a:rPr lang="en-US" sz="2400" dirty="0" smtClean="0"/>
              <a:t>Revising the choice when necessary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and Mapping</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For complex problems, AI needs a large amount of knowledge and some mechanisms for manipulation that  knowledge to create solutions to new problems.</a:t>
            </a:r>
          </a:p>
          <a:p>
            <a:r>
              <a:rPr lang="en-US" sz="2400" dirty="0" smtClean="0"/>
              <a:t>Two different kinds of entities:</a:t>
            </a:r>
          </a:p>
          <a:p>
            <a:pPr>
              <a:buNone/>
            </a:pPr>
            <a:r>
              <a:rPr lang="en-US" sz="2400" dirty="0" smtClean="0"/>
              <a:t>	</a:t>
            </a:r>
            <a:r>
              <a:rPr lang="en-US" sz="2400" dirty="0" err="1" smtClean="0"/>
              <a:t>i</a:t>
            </a:r>
            <a:r>
              <a:rPr lang="en-US" sz="2400" dirty="0" smtClean="0"/>
              <a:t>) Facts: truths in some relevant world.</a:t>
            </a:r>
          </a:p>
          <a:p>
            <a:pPr>
              <a:buNone/>
            </a:pPr>
            <a:r>
              <a:rPr lang="en-US" sz="2400" dirty="0"/>
              <a:t>	</a:t>
            </a:r>
            <a:r>
              <a:rPr lang="en-US" sz="2400" dirty="0" smtClean="0"/>
              <a:t>ii) Representation of facts in some chosen formalism.</a:t>
            </a:r>
          </a:p>
          <a:p>
            <a:r>
              <a:rPr lang="en-US" sz="2400" dirty="0" smtClean="0"/>
              <a:t>One way to structuring these entities is as two levels:</a:t>
            </a:r>
            <a:endParaRPr lang="en-US" sz="2400" dirty="0"/>
          </a:p>
          <a:p>
            <a:pPr>
              <a:buNone/>
            </a:pPr>
            <a:r>
              <a:rPr lang="en-US" sz="2400" dirty="0" smtClean="0"/>
              <a:t>	</a:t>
            </a:r>
            <a:r>
              <a:rPr lang="en-US" sz="2400" dirty="0" err="1" smtClean="0"/>
              <a:t>i</a:t>
            </a:r>
            <a:r>
              <a:rPr lang="en-US" sz="2400" dirty="0" smtClean="0"/>
              <a:t>) The knowledge level, at which facts are described.</a:t>
            </a:r>
            <a:endParaRPr lang="en-US" sz="2400" dirty="0"/>
          </a:p>
          <a:p>
            <a:pPr>
              <a:buNone/>
            </a:pPr>
            <a:r>
              <a:rPr lang="en-US" sz="2400" dirty="0" smtClean="0"/>
              <a:t>	ii) The symbol level, at which representations of objects at the knowledge level are defined in terms of symbols that can be manipulated by programs.</a:t>
            </a:r>
            <a:endParaRPr lang="en-US" sz="1600" dirty="0" smtClean="0"/>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and Mapping</a:t>
            </a:r>
            <a:endParaRPr lang="en-US" dirty="0"/>
          </a:p>
        </p:txBody>
      </p:sp>
      <p:sp>
        <p:nvSpPr>
          <p:cNvPr id="3" name="Content Placeholder 2"/>
          <p:cNvSpPr>
            <a:spLocks noGrp="1"/>
          </p:cNvSpPr>
          <p:nvPr>
            <p:ph idx="1"/>
          </p:nvPr>
        </p:nvSpPr>
        <p:spPr/>
        <p:txBody>
          <a:bodyPr>
            <a:normAutofit/>
          </a:bodyPr>
          <a:lstStyle/>
          <a:p>
            <a:r>
              <a:rPr lang="en-US" sz="2400" dirty="0" smtClean="0"/>
              <a:t>We will focus on facts, on representations, and on the two-way mappings that must exist between them.</a:t>
            </a:r>
          </a:p>
          <a:p>
            <a:r>
              <a:rPr lang="en-US" sz="2400" dirty="0" smtClean="0"/>
              <a:t>This links are known as representation mappings.</a:t>
            </a:r>
          </a:p>
          <a:p>
            <a:r>
              <a:rPr lang="en-US" sz="2400" dirty="0" smtClean="0"/>
              <a:t>The forward representation mapping maps from facts to representation.</a:t>
            </a:r>
          </a:p>
          <a:p>
            <a:r>
              <a:rPr lang="en-US" sz="2400" dirty="0" smtClean="0"/>
              <a:t>The backward representation mapping goes the other way, from representation to fact.</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35498" y="4495800"/>
            <a:ext cx="6236902"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and Mapping</a:t>
            </a:r>
            <a:endParaRPr lang="en-US" dirty="0"/>
          </a:p>
        </p:txBody>
      </p:sp>
      <p:sp>
        <p:nvSpPr>
          <p:cNvPr id="3" name="Content Placeholder 2"/>
          <p:cNvSpPr>
            <a:spLocks noGrp="1"/>
          </p:cNvSpPr>
          <p:nvPr>
            <p:ph idx="1"/>
          </p:nvPr>
        </p:nvSpPr>
        <p:spPr/>
        <p:txBody>
          <a:bodyPr/>
          <a:lstStyle/>
          <a:p>
            <a:r>
              <a:rPr lang="en-US" dirty="0" smtClean="0"/>
              <a:t>Representation of Facts is natural language.</a:t>
            </a:r>
          </a:p>
          <a:p>
            <a:r>
              <a:rPr lang="en-US" dirty="0" smtClean="0"/>
              <a:t>E.g. spot is a dog.</a:t>
            </a:r>
          </a:p>
          <a:p>
            <a:pPr lvl="1"/>
            <a:r>
              <a:rPr lang="en-US" dirty="0" smtClean="0"/>
              <a:t>dog(spot). (fact represented in logic)</a:t>
            </a:r>
          </a:p>
          <a:p>
            <a:pPr lvl="1"/>
            <a:r>
              <a:rPr lang="en-US" dirty="0" smtClean="0"/>
              <a:t>Logical representation</a:t>
            </a:r>
          </a:p>
          <a:p>
            <a:pPr lvl="1"/>
            <a:endParaRPr lang="en-US" dirty="0" smtClean="0"/>
          </a:p>
          <a:p>
            <a:pPr lvl="1"/>
            <a:r>
              <a:rPr lang="en-US" dirty="0" err="1" smtClean="0"/>
              <a:t>hastail</a:t>
            </a:r>
            <a:r>
              <a:rPr lang="en-US" dirty="0" smtClean="0"/>
              <a:t>(spot).</a:t>
            </a:r>
          </a:p>
          <a:p>
            <a:pPr lvl="1"/>
            <a:r>
              <a:rPr lang="en-US" dirty="0" smtClean="0"/>
              <a:t>spot has a tail.</a:t>
            </a:r>
          </a:p>
        </p:txBody>
      </p:sp>
      <p:pic>
        <p:nvPicPr>
          <p:cNvPr id="2051" name="Picture 3"/>
          <p:cNvPicPr>
            <a:picLocks noChangeAspect="1" noChangeArrowheads="1"/>
          </p:cNvPicPr>
          <p:nvPr/>
        </p:nvPicPr>
        <p:blipFill>
          <a:blip r:embed="rId2" cstate="print"/>
          <a:srcRect/>
          <a:stretch>
            <a:fillRect/>
          </a:stretch>
        </p:blipFill>
        <p:spPr bwMode="auto">
          <a:xfrm>
            <a:off x="1295400" y="3810000"/>
            <a:ext cx="3352800" cy="533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and Mapping</a:t>
            </a:r>
            <a:endParaRPr lang="en-US" dirty="0"/>
          </a:p>
        </p:txBody>
      </p:sp>
      <p:sp>
        <p:nvSpPr>
          <p:cNvPr id="3" name="Content Placeholder 2"/>
          <p:cNvSpPr>
            <a:spLocks noGrp="1"/>
          </p:cNvSpPr>
          <p:nvPr>
            <p:ph idx="1"/>
          </p:nvPr>
        </p:nvSpPr>
        <p:spPr>
          <a:xfrm>
            <a:off x="457200" y="1600200"/>
            <a:ext cx="4800600" cy="4525963"/>
          </a:xfrm>
        </p:spPr>
        <p:txBody>
          <a:bodyPr>
            <a:normAutofit fontScale="85000" lnSpcReduction="20000"/>
          </a:bodyPr>
          <a:lstStyle/>
          <a:p>
            <a:pPr algn="just"/>
            <a:r>
              <a:rPr lang="en-US" sz="2400" dirty="0" smtClean="0"/>
              <a:t>The dotted line across the top represents the abstract reasoning process that a program is intended to model.</a:t>
            </a:r>
          </a:p>
          <a:p>
            <a:pPr algn="just"/>
            <a:r>
              <a:rPr lang="en-US" sz="2400" dirty="0" smtClean="0"/>
              <a:t>The solid line across the bottom represents the concrete reasoning process that a particular program performs.</a:t>
            </a:r>
          </a:p>
          <a:p>
            <a:pPr algn="just"/>
            <a:r>
              <a:rPr lang="en-US" sz="2400" dirty="0" smtClean="0"/>
              <a:t>The key role that is played by the nature of the representation mapping is apparent from this figure.</a:t>
            </a:r>
          </a:p>
          <a:p>
            <a:pPr algn="just"/>
            <a:r>
              <a:rPr lang="en-US" sz="2400" dirty="0" smtClean="0"/>
              <a:t>If no good mapping can be defined for a problem, then no matter how good the program to solve the problem is, it will not be able to produce answers that correspond to real answers to the problem.</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5257800" y="1447800"/>
            <a:ext cx="3886200" cy="4038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Approaches to Knowledge Representatio</a:t>
            </a:r>
            <a:r>
              <a:rPr lang="en-US" dirty="0"/>
              <a:t>n</a:t>
            </a:r>
          </a:p>
        </p:txBody>
      </p:sp>
      <p:sp>
        <p:nvSpPr>
          <p:cNvPr id="3" name="Content Placeholder 2"/>
          <p:cNvSpPr>
            <a:spLocks noGrp="1"/>
          </p:cNvSpPr>
          <p:nvPr>
            <p:ph idx="1"/>
          </p:nvPr>
        </p:nvSpPr>
        <p:spPr/>
        <p:txBody>
          <a:bodyPr>
            <a:normAutofit fontScale="62500" lnSpcReduction="20000"/>
          </a:bodyPr>
          <a:lstStyle/>
          <a:p>
            <a:pPr algn="just"/>
            <a:r>
              <a:rPr lang="en-US" dirty="0" smtClean="0"/>
              <a:t>Four Properties:</a:t>
            </a:r>
          </a:p>
          <a:p>
            <a:pPr lvl="1" algn="just"/>
            <a:r>
              <a:rPr lang="en-US" dirty="0" smtClean="0"/>
              <a:t>Representational Adequacy</a:t>
            </a:r>
          </a:p>
          <a:p>
            <a:pPr lvl="1" algn="just">
              <a:buNone/>
            </a:pPr>
            <a:r>
              <a:rPr lang="en-US" dirty="0"/>
              <a:t>	</a:t>
            </a:r>
            <a:r>
              <a:rPr lang="en-US" dirty="0" smtClean="0"/>
              <a:t>The ability to represent all of the kinds of knowledge that are needed in that domain.</a:t>
            </a:r>
          </a:p>
          <a:p>
            <a:pPr lvl="1" algn="just"/>
            <a:r>
              <a:rPr lang="en-US" dirty="0" smtClean="0"/>
              <a:t>Inferential Adequacy </a:t>
            </a:r>
          </a:p>
          <a:p>
            <a:pPr lvl="1" algn="just">
              <a:buNone/>
            </a:pPr>
            <a:r>
              <a:rPr lang="en-US" dirty="0"/>
              <a:t>	</a:t>
            </a:r>
            <a:r>
              <a:rPr lang="en-US" dirty="0" smtClean="0"/>
              <a:t>The ability to manipulate the representational structures in such a way as to derive new structures corresponding to new knowledge inferred from old.</a:t>
            </a:r>
          </a:p>
          <a:p>
            <a:pPr lvl="1" algn="just"/>
            <a:r>
              <a:rPr lang="en-US" dirty="0" smtClean="0"/>
              <a:t>Inferential Efficiency</a:t>
            </a:r>
          </a:p>
          <a:p>
            <a:pPr lvl="1" algn="just">
              <a:buNone/>
            </a:pPr>
            <a:r>
              <a:rPr lang="en-US" dirty="0"/>
              <a:t>	</a:t>
            </a:r>
            <a:r>
              <a:rPr lang="en-US" dirty="0" smtClean="0"/>
              <a:t>The ability to incorporate into the knowledge structure additional information that can be used to focus the attention of the inference mechanisms in the most promising directions.</a:t>
            </a:r>
          </a:p>
          <a:p>
            <a:pPr lvl="1" algn="just"/>
            <a:r>
              <a:rPr lang="en-US" dirty="0" smtClean="0"/>
              <a:t>Acquisitional Efficiency</a:t>
            </a:r>
          </a:p>
          <a:p>
            <a:pPr lvl="1" algn="just">
              <a:buNone/>
            </a:pPr>
            <a:r>
              <a:rPr lang="en-US" dirty="0"/>
              <a:t>	</a:t>
            </a:r>
            <a:r>
              <a:rPr lang="en-US" dirty="0" smtClean="0"/>
              <a:t>The ability to acquire new information easily. The simplest case involves direct insertion, by a person, of new knowledge into the database. Ideally, the program itself would be able to control knowledge acquisition.</a:t>
            </a:r>
          </a:p>
          <a:p>
            <a:pPr lvl="1" algn="just">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pPr marL="514350" indent="-514350">
              <a:buAutoNum type="arabicParenR"/>
            </a:pPr>
            <a:r>
              <a:rPr lang="en-US" sz="2400" dirty="0" smtClean="0"/>
              <a:t>Simple Relational Knowledge</a:t>
            </a:r>
          </a:p>
          <a:p>
            <a:pPr marL="914400" lvl="1" indent="-514350"/>
            <a:r>
              <a:rPr lang="en-US" sz="2400" dirty="0" smtClean="0"/>
              <a:t>The simplest way to represent declarative facts is as a set of relations of the same sort used in database systems.</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914400" y="3124200"/>
            <a:ext cx="7315200" cy="25614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pPr lvl="1" algn="just"/>
            <a:r>
              <a:rPr lang="en-US" sz="2400" dirty="0" smtClean="0"/>
              <a:t>The reason that this representation is simple is that standing alone it provides very weak inferential capabilities, but knowledge represented in this form may serve as the input to more powerful inference engines.</a:t>
            </a:r>
          </a:p>
          <a:p>
            <a:pPr lvl="1" algn="just"/>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sz="2400" dirty="0" smtClean="0"/>
              <a:t>2) Inheritable knowledge </a:t>
            </a:r>
          </a:p>
          <a:p>
            <a:pPr lvl="1"/>
            <a:r>
              <a:rPr lang="en-US" sz="2400" dirty="0" smtClean="0"/>
              <a:t>One of the most useful forms of inference is property inheritance, in which elements of specific classes inherit attributes and values from more general classes in which they are included.</a:t>
            </a:r>
          </a:p>
          <a:p>
            <a:pPr lvl="1"/>
            <a:r>
              <a:rPr lang="en-US" sz="2400" dirty="0" smtClean="0"/>
              <a:t>In order to support property inheritance, objects must be organized into classes and classes must be arranged in generalization hierarchy.</a:t>
            </a:r>
          </a:p>
          <a:p>
            <a:pPr lvl="1"/>
            <a:r>
              <a:rPr lang="en-US" sz="2400" dirty="0" smtClean="0"/>
              <a:t>Referring to the figure on next slide. </a:t>
            </a:r>
            <a:endParaRPr lang="en-US" sz="2400" dirty="0"/>
          </a:p>
          <a:p>
            <a:pPr lvl="1">
              <a:buNone/>
            </a:pPr>
            <a:r>
              <a:rPr lang="en-US" sz="2400" dirty="0" smtClean="0"/>
              <a:t>	Lines represent attributes.</a:t>
            </a:r>
            <a:endParaRPr lang="en-US" sz="2400" dirty="0"/>
          </a:p>
          <a:p>
            <a:pPr lvl="1">
              <a:buNone/>
            </a:pPr>
            <a:r>
              <a:rPr lang="en-US" sz="2400" dirty="0" smtClean="0"/>
              <a:t>	Boxed nodes represent objects and values of attributes of objects.</a:t>
            </a:r>
            <a:endParaRPr lang="en-US" sz="2400" dirty="0"/>
          </a:p>
          <a:p>
            <a:pPr lvl="1">
              <a:buNone/>
            </a:pPr>
            <a:r>
              <a:rPr lang="en-US" sz="2400" dirty="0" smtClean="0"/>
              <a:t>	Arrows point from object to its value along the corresponding attribute line.</a:t>
            </a:r>
          </a:p>
          <a:p>
            <a:pPr lvl="1">
              <a:buNone/>
            </a:pPr>
            <a:r>
              <a:rPr lang="en-US" sz="2400" dirty="0" smtClean="0"/>
              <a:t>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2668</TotalTime>
  <Words>561</Words>
  <Application>Microsoft Office PowerPoint</Application>
  <PresentationFormat>On-screen Show (4:3)</PresentationFormat>
  <Paragraphs>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Chapter 4</vt:lpstr>
      <vt:lpstr>Representations and Mapping</vt:lpstr>
      <vt:lpstr>Representations and Mapping</vt:lpstr>
      <vt:lpstr>Representations and Mapping</vt:lpstr>
      <vt:lpstr>Representations and Mapping</vt:lpstr>
      <vt:lpstr>Approaches to Knowledge Representation</vt:lpstr>
      <vt:lpstr>Conti.</vt:lpstr>
      <vt:lpstr>Conti.</vt:lpstr>
      <vt:lpstr>Conti.</vt:lpstr>
      <vt:lpstr>Conti.</vt:lpstr>
      <vt:lpstr>Conti.</vt:lpstr>
      <vt:lpstr>Conti.</vt:lpstr>
      <vt:lpstr>Issues in Knowledge Representation</vt:lpstr>
      <vt:lpstr>Conti.</vt:lpstr>
      <vt:lpstr>Conti.</vt:lpstr>
      <vt:lpstr>Conti.</vt:lpstr>
      <vt:lpstr>Conti.</vt:lpstr>
      <vt:lpstr>Conti.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jetashri</dc:creator>
  <cp:lastModifiedBy>jetashri</cp:lastModifiedBy>
  <cp:revision>7</cp:revision>
  <dcterms:created xsi:type="dcterms:W3CDTF">2023-01-16T08:05:04Z</dcterms:created>
  <dcterms:modified xsi:type="dcterms:W3CDTF">2023-02-01T16:04:16Z</dcterms:modified>
</cp:coreProperties>
</file>