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62" r:id="rId56"/>
    <p:sldId id="315" r:id="rId57"/>
    <p:sldId id="316" r:id="rId58"/>
    <p:sldId id="317" r:id="rId59"/>
    <p:sldId id="318" r:id="rId60"/>
    <p:sldId id="321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55" r:id="rId81"/>
    <p:sldId id="356" r:id="rId82"/>
    <p:sldId id="357" r:id="rId83"/>
    <p:sldId id="358" r:id="rId84"/>
    <p:sldId id="359" r:id="rId85"/>
    <p:sldId id="360" r:id="rId86"/>
    <p:sldId id="36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864B-5816-4593-8C61-E25B495F3141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016-4192-4FD4-8813-E5AEC6E8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Predicate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5" dirty="0" smtClean="0"/>
              <a:t>Conti.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7" y="1295858"/>
            <a:ext cx="8332927" cy="4308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E.g.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133600"/>
          <a:ext cx="25717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990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Fillers</a:t>
                      </a:r>
                      <a:endParaRPr lang="en-US" dirty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</a:t>
                      </a:r>
                      <a:endParaRPr lang="en-US" dirty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</a:t>
                      </a:r>
                      <a:r>
                        <a:rPr lang="en-US" baseline="0" dirty="0" smtClean="0"/>
                        <a:t> Status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29100" y="2133600"/>
          <a:ext cx="2571751" cy="373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06"/>
                <a:gridCol w="1878245"/>
              </a:tblGrid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Fillers</a:t>
                      </a:r>
                      <a:endParaRPr lang="en-US" dirty="0"/>
                    </a:p>
                  </a:txBody>
                  <a:tcPr marL="68580" marR="68580"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 Intelligence</a:t>
                      </a:r>
                      <a:endParaRPr lang="en-US" dirty="0"/>
                    </a:p>
                  </a:txBody>
                  <a:tcPr marL="68580" marR="68580"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 marL="68580" marR="68580"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 </a:t>
                      </a:r>
                      <a:r>
                        <a:rPr lang="en-US" dirty="0" err="1" smtClean="0"/>
                        <a:t>Norvig</a:t>
                      </a:r>
                      <a:endParaRPr lang="en-US" dirty="0"/>
                    </a:p>
                  </a:txBody>
                  <a:tcPr marL="68580" marR="68580"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Edition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Edition </a:t>
                      </a:r>
                      <a:endParaRPr lang="en-US" dirty="0"/>
                    </a:p>
                  </a:txBody>
                  <a:tcPr marL="68580" marR="68580"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 marL="68580" marR="68580"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1152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3" y="1170201"/>
            <a:ext cx="8211503" cy="51591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Advantages: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programming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Frame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understand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visualize.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slots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default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search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missing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Disadvantages: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system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inference,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mechanism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processed.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076325" algn="l"/>
                <a:tab pos="2611120" algn="l"/>
                <a:tab pos="4455160" algn="l"/>
                <a:tab pos="5145405" algn="l"/>
                <a:tab pos="5823585" algn="l"/>
                <a:tab pos="6370955" algn="l"/>
                <a:tab pos="7903209" algn="l"/>
                <a:tab pos="9550400" algn="l"/>
                <a:tab pos="10079355" algn="l"/>
              </a:tabLst>
            </a:pPr>
            <a:r>
              <a:rPr sz="2400" spc="-1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8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ence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mec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anism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s</a:t>
            </a:r>
            <a:r>
              <a:rPr sz="2400" spc="-5" dirty="0">
                <a:latin typeface="Calibri"/>
                <a:cs typeface="Calibri"/>
              </a:rPr>
              <a:t>moothly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oc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e  </a:t>
            </a:r>
            <a:r>
              <a:rPr sz="2400" spc="-15" dirty="0">
                <a:latin typeface="Calibri"/>
                <a:cs typeface="Calibri"/>
              </a:rPr>
              <a:t>representation.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generalized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3" y="1170200"/>
            <a:ext cx="8212455" cy="47102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Production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Rules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among the </a:t>
            </a:r>
            <a:r>
              <a:rPr sz="2400" spc="-10" dirty="0">
                <a:latin typeface="Calibri"/>
                <a:cs typeface="Calibri"/>
              </a:rPr>
              <a:t>most common </a:t>
            </a:r>
            <a:r>
              <a:rPr sz="2400" spc="-30" dirty="0">
                <a:latin typeface="Calibri"/>
                <a:cs typeface="Calibri"/>
              </a:rPr>
              <a:t>ways </a:t>
            </a:r>
            <a:r>
              <a:rPr sz="2400" spc="-1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knowledge is </a:t>
            </a:r>
            <a:r>
              <a:rPr sz="2400" spc="-15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AI </a:t>
            </a:r>
            <a:r>
              <a:rPr sz="2400" spc="-20" dirty="0">
                <a:latin typeface="Calibri"/>
                <a:cs typeface="Calibri"/>
              </a:rPr>
              <a:t>systems. </a:t>
            </a:r>
            <a:r>
              <a:rPr sz="2400" spc="-5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simplest </a:t>
            </a:r>
            <a:r>
              <a:rPr sz="2400" spc="-15" dirty="0">
                <a:latin typeface="Calibri"/>
                <a:cs typeface="Calibri"/>
              </a:rPr>
              <a:t>form, </a:t>
            </a:r>
            <a:r>
              <a:rPr sz="2400" spc="-10" dirty="0">
                <a:latin typeface="Calibri"/>
                <a:cs typeface="Calibri"/>
              </a:rPr>
              <a:t>it 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understood </a:t>
            </a:r>
            <a:r>
              <a:rPr sz="2400" spc="-5" dirty="0">
                <a:latin typeface="Calibri"/>
                <a:cs typeface="Calibri"/>
              </a:rPr>
              <a:t>as a </a:t>
            </a:r>
            <a:r>
              <a:rPr sz="2400" spc="-10" dirty="0">
                <a:latin typeface="Calibri"/>
                <a:cs typeface="Calibri"/>
              </a:rPr>
              <a:t>simple </a:t>
            </a:r>
            <a:r>
              <a:rPr sz="2400" spc="-5" dirty="0">
                <a:latin typeface="Calibri"/>
                <a:cs typeface="Calibri"/>
              </a:rPr>
              <a:t>if-else </a:t>
            </a:r>
            <a:r>
              <a:rPr sz="2400" spc="-5" dirty="0" smtClean="0">
                <a:latin typeface="Calibri"/>
                <a:cs typeface="Calibri"/>
              </a:rPr>
              <a:t>rule-based </a:t>
            </a:r>
            <a:r>
              <a:rPr sz="2400" spc="-30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and,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75" dirty="0">
                <a:latin typeface="Calibri"/>
                <a:cs typeface="Calibri"/>
              </a:rPr>
              <a:t>way,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combination of </a:t>
            </a:r>
            <a:r>
              <a:rPr sz="2400" spc="-10" dirty="0">
                <a:latin typeface="Calibri"/>
                <a:cs typeface="Calibri"/>
              </a:rPr>
              <a:t>Propositional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FOPL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3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comprises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production </a:t>
            </a:r>
            <a:r>
              <a:rPr sz="2400" spc="-5" dirty="0">
                <a:latin typeface="Calibri"/>
                <a:cs typeface="Calibri"/>
              </a:rPr>
              <a:t>rules, </a:t>
            </a:r>
            <a:r>
              <a:rPr sz="2400" spc="-10" dirty="0">
                <a:latin typeface="Calibri"/>
                <a:cs typeface="Calibri"/>
              </a:rPr>
              <a:t>rule </a:t>
            </a:r>
            <a:r>
              <a:rPr sz="2400" spc="-35" dirty="0">
                <a:latin typeface="Calibri"/>
                <a:cs typeface="Calibri"/>
              </a:rPr>
              <a:t>applier, </a:t>
            </a:r>
            <a:r>
              <a:rPr sz="2400" spc="-10" dirty="0">
                <a:latin typeface="Calibri"/>
                <a:cs typeface="Calibri"/>
              </a:rPr>
              <a:t>working </a:t>
            </a:r>
            <a:r>
              <a:rPr sz="2400" spc="-30" dirty="0" smtClean="0">
                <a:latin typeface="Calibri"/>
                <a:cs typeface="Calibri"/>
              </a:rPr>
              <a:t>memory</a:t>
            </a:r>
            <a:r>
              <a:rPr sz="2400" spc="-3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recognize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cycle.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every</a:t>
            </a:r>
            <a:r>
              <a:rPr sz="2400" spc="-5" dirty="0">
                <a:latin typeface="Calibri"/>
                <a:cs typeface="Calibri"/>
              </a:rPr>
              <a:t> input,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checked 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a </a:t>
            </a:r>
            <a:r>
              <a:rPr sz="2400" spc="-10" dirty="0">
                <a:latin typeface="Calibri"/>
                <a:cs typeface="Calibri"/>
              </a:rPr>
              <a:t>production </a:t>
            </a:r>
            <a:r>
              <a:rPr sz="2400" dirty="0">
                <a:latin typeface="Calibri"/>
                <a:cs typeface="Calibri"/>
              </a:rPr>
              <a:t>rule, and </a:t>
            </a:r>
            <a:r>
              <a:rPr sz="2400" spc="-5" dirty="0">
                <a:latin typeface="Calibri"/>
                <a:cs typeface="Calibri"/>
              </a:rPr>
              <a:t>upon finding a </a:t>
            </a:r>
            <a:r>
              <a:rPr sz="2400" spc="-10" dirty="0">
                <a:latin typeface="Calibri"/>
                <a:cs typeface="Calibri"/>
              </a:rPr>
              <a:t>suitable </a:t>
            </a:r>
            <a:r>
              <a:rPr sz="2400" spc="-5" dirty="0">
                <a:latin typeface="Calibri"/>
                <a:cs typeface="Calibri"/>
              </a:rPr>
              <a:t> rule, an </a:t>
            </a:r>
            <a:r>
              <a:rPr sz="2400" dirty="0">
                <a:latin typeface="Calibri"/>
                <a:cs typeface="Calibri"/>
              </a:rPr>
              <a:t>action is </a:t>
            </a:r>
            <a:r>
              <a:rPr sz="2400" spc="-15" dirty="0">
                <a:latin typeface="Calibri"/>
                <a:cs typeface="Calibri"/>
              </a:rPr>
              <a:t>committed. </a:t>
            </a:r>
            <a:r>
              <a:rPr sz="2400" spc="-10" dirty="0">
                <a:latin typeface="Calibri"/>
                <a:cs typeface="Calibri"/>
              </a:rPr>
              <a:t>This cycle </a:t>
            </a:r>
            <a:r>
              <a:rPr sz="2400" spc="-5" dirty="0">
                <a:latin typeface="Calibri"/>
                <a:cs typeface="Calibri"/>
              </a:rPr>
              <a:t>of selecting the rule </a:t>
            </a:r>
            <a:r>
              <a:rPr sz="2400" spc="-10" dirty="0">
                <a:latin typeface="Calibri"/>
                <a:cs typeface="Calibri"/>
              </a:rPr>
              <a:t>based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consequently </a:t>
            </a:r>
            <a:r>
              <a:rPr sz="2400" spc="-5" dirty="0">
                <a:latin typeface="Calibri"/>
                <a:cs typeface="Calibri"/>
              </a:rPr>
              <a:t>acting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solve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problem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recognition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</a:t>
            </a:r>
            <a:r>
              <a:rPr sz="2400" spc="-10" dirty="0">
                <a:latin typeface="Calibri"/>
                <a:cs typeface="Calibri"/>
              </a:rPr>
              <a:t> cycle,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3" y="1170201"/>
            <a:ext cx="8212455" cy="42409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Advantages: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Expressed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natural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2135505" algn="l"/>
                <a:tab pos="3034665" algn="l"/>
                <a:tab pos="3691254" algn="l"/>
                <a:tab pos="4747895" algn="l"/>
                <a:tab pos="6160770" algn="l"/>
                <a:tab pos="6895465" algn="l"/>
                <a:tab pos="7593330" algn="l"/>
                <a:tab pos="8147050" algn="l"/>
                <a:tab pos="9147810" algn="l"/>
                <a:tab pos="10624820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du</a:t>
            </a:r>
            <a:r>
              <a:rPr sz="2400" spc="-5" dirty="0">
                <a:latin typeface="Calibri"/>
                <a:cs typeface="Calibri"/>
              </a:rPr>
              <a:t>ction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ar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easi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spc="-10" dirty="0">
                <a:latin typeface="Calibri"/>
                <a:cs typeface="Calibri"/>
              </a:rPr>
              <a:t>modified.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Disadvantages:</a:t>
            </a:r>
            <a:endParaRPr sz="2400" b="1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exhibit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lea</a:t>
            </a:r>
            <a:r>
              <a:rPr lang="en-US" sz="2400" spc="-5" dirty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ning</a:t>
            </a:r>
            <a:r>
              <a:rPr sz="2400" spc="19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capabilities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store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problem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future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uses.</a:t>
            </a:r>
            <a:endParaRPr sz="2400" dirty="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1458595" algn="l"/>
                <a:tab pos="2080895" algn="l"/>
                <a:tab pos="3621404" algn="l"/>
                <a:tab pos="4057015" algn="l"/>
                <a:tab pos="5426075" algn="l"/>
                <a:tab pos="6360160" algn="l"/>
                <a:tab pos="7206615" algn="l"/>
                <a:tab pos="7953375" algn="l"/>
                <a:tab pos="8454390" algn="l"/>
                <a:tab pos="9538335" algn="l"/>
                <a:tab pos="1036447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urin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ecution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ma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ru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  </a:t>
            </a:r>
            <a:r>
              <a:rPr sz="2400" spc="-10" dirty="0">
                <a:latin typeface="Calibri"/>
                <a:cs typeface="Calibri"/>
              </a:rPr>
              <a:t>based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production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inefficient.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73" y="-5558"/>
            <a:ext cx="7223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10" dirty="0"/>
              <a:t> </a:t>
            </a:r>
            <a:r>
              <a:rPr spc="-15" dirty="0"/>
              <a:t>Representation-Propositional</a:t>
            </a:r>
            <a:r>
              <a:rPr spc="-5" dirty="0"/>
              <a:t>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350" y="1447802"/>
            <a:ext cx="8310086" cy="44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2486025" algn="l"/>
                <a:tab pos="3443604" algn="l"/>
                <a:tab pos="3774440" algn="l"/>
                <a:tab pos="4594225" algn="l"/>
                <a:tab pos="5110480" algn="l"/>
                <a:tab pos="5815330" algn="l"/>
                <a:tab pos="7240270" algn="l"/>
                <a:tab pos="8599805" algn="l"/>
                <a:tab pos="9232265" algn="l"/>
              </a:tabLst>
            </a:pPr>
            <a:r>
              <a:rPr sz="2400" spc="-5" dirty="0" smtClean="0">
                <a:latin typeface="Calibri"/>
                <a:cs typeface="Calibri"/>
              </a:rPr>
              <a:t>P</a:t>
            </a:r>
            <a:r>
              <a:rPr sz="2400" spc="-65" dirty="0" smtClean="0">
                <a:latin typeface="Calibri"/>
                <a:cs typeface="Calibri"/>
              </a:rPr>
              <a:t>r</a:t>
            </a:r>
            <a:r>
              <a:rPr sz="2400" spc="5" dirty="0" smtClean="0">
                <a:latin typeface="Calibri"/>
                <a:cs typeface="Calibri"/>
              </a:rPr>
              <a:t>o</a:t>
            </a:r>
            <a:r>
              <a:rPr sz="2400" spc="-10" dirty="0" smtClean="0">
                <a:latin typeface="Calibri"/>
                <a:cs typeface="Calibri"/>
              </a:rPr>
              <a:t>p</a:t>
            </a:r>
            <a:r>
              <a:rPr sz="2400" dirty="0" smtClean="0">
                <a:latin typeface="Calibri"/>
                <a:cs typeface="Calibri"/>
              </a:rPr>
              <a:t>o</a:t>
            </a:r>
            <a:r>
              <a:rPr sz="2400" spc="-10" dirty="0" smtClean="0">
                <a:latin typeface="Calibri"/>
                <a:cs typeface="Calibri"/>
              </a:rPr>
              <a:t>si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ional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Logi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- </a:t>
            </a:r>
            <a:r>
              <a:rPr sz="2400" dirty="0" smtClean="0">
                <a:latin typeface="Calibri"/>
                <a:cs typeface="Calibri"/>
              </a:rPr>
              <a:t>O</a:t>
            </a:r>
            <a:r>
              <a:rPr sz="2400" spc="-1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simp</a:t>
            </a:r>
            <a:r>
              <a:rPr sz="2400" spc="-15" dirty="0" smtClean="0">
                <a:latin typeface="Calibri"/>
                <a:cs typeface="Calibri"/>
              </a:rPr>
              <a:t>l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-45" dirty="0" smtClean="0">
                <a:latin typeface="Calibri"/>
                <a:cs typeface="Calibri"/>
              </a:rPr>
              <a:t>s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m</a:t>
            </a:r>
            <a:r>
              <a:rPr sz="2400" spc="-20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th</a:t>
            </a:r>
            <a:r>
              <a:rPr sz="240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70" dirty="0" smtClean="0">
                <a:latin typeface="Calibri"/>
                <a:cs typeface="Calibri"/>
              </a:rPr>
              <a:t>f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r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ep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ese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g  </a:t>
            </a:r>
            <a:r>
              <a:rPr sz="2400" spc="-10" dirty="0" smtClean="0">
                <a:latin typeface="Calibri"/>
                <a:cs typeface="Calibri"/>
              </a:rPr>
              <a:t>knowledge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spc="-5" dirty="0" smtClean="0">
                <a:cs typeface="Calibri"/>
              </a:rPr>
              <a:t>A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25" dirty="0" smtClean="0">
                <a:cs typeface="Calibri"/>
              </a:rPr>
              <a:t>statement</a:t>
            </a:r>
            <a:r>
              <a:rPr lang="en-US" sz="2400" spc="-2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can</a:t>
            </a:r>
            <a:r>
              <a:rPr lang="en-US" sz="2400" spc="-5" dirty="0" smtClean="0">
                <a:cs typeface="Calibri"/>
              </a:rPr>
              <a:t> be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defined</a:t>
            </a:r>
            <a:r>
              <a:rPr lang="en-US" sz="2400" spc="-5" dirty="0" smtClean="0">
                <a:cs typeface="Calibri"/>
              </a:rPr>
              <a:t> as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declarative</a:t>
            </a:r>
            <a:r>
              <a:rPr lang="en-US" sz="2400" spc="-15" dirty="0" smtClean="0">
                <a:cs typeface="Calibri"/>
              </a:rPr>
              <a:t> sentence,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or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part</a:t>
            </a:r>
            <a:r>
              <a:rPr lang="en-US" sz="2400" spc="-5" dirty="0" smtClean="0">
                <a:cs typeface="Calibri"/>
              </a:rPr>
              <a:t> of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 </a:t>
            </a:r>
            <a:r>
              <a:rPr lang="en-US" sz="2400" spc="-10" dirty="0" smtClean="0">
                <a:cs typeface="Calibri"/>
              </a:rPr>
              <a:t>sentence, that is capable </a:t>
            </a:r>
            <a:r>
              <a:rPr lang="en-US" sz="2400" spc="-5" dirty="0" smtClean="0">
                <a:cs typeface="Calibri"/>
              </a:rPr>
              <a:t>of </a:t>
            </a:r>
            <a:r>
              <a:rPr lang="en-US" sz="2400" spc="-15" dirty="0" smtClean="0">
                <a:cs typeface="Calibri"/>
              </a:rPr>
              <a:t>having </a:t>
            </a:r>
            <a:r>
              <a:rPr lang="en-US" sz="2400" spc="-5" dirty="0" smtClean="0">
                <a:cs typeface="Calibri"/>
              </a:rPr>
              <a:t>a truth-value, </a:t>
            </a:r>
            <a:r>
              <a:rPr lang="en-US" sz="2400" dirty="0" smtClean="0">
                <a:cs typeface="Calibri"/>
              </a:rPr>
              <a:t>such </a:t>
            </a:r>
            <a:r>
              <a:rPr lang="en-US" sz="2400" spc="-5" dirty="0" smtClean="0">
                <a:cs typeface="Calibri"/>
              </a:rPr>
              <a:t>as being true or </a:t>
            </a:r>
            <a:r>
              <a:rPr lang="en-US" sz="2400" spc="-15" dirty="0" smtClean="0">
                <a:cs typeface="Calibri"/>
              </a:rPr>
              <a:t>false.</a:t>
            </a:r>
            <a:r>
              <a:rPr lang="en-US" sz="2400" spc="1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So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Propositions</a:t>
            </a:r>
            <a:r>
              <a:rPr lang="en-US" sz="2400" spc="7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can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be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either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true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or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false,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but</a:t>
            </a:r>
            <a:r>
              <a:rPr lang="en-US" sz="2400" spc="3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it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cannot</a:t>
            </a:r>
            <a:r>
              <a:rPr lang="en-US" sz="2400" spc="2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be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both.</a:t>
            </a:r>
            <a:endParaRPr lang="en-US" sz="2400" dirty="0" smtClean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400" b="1" spc="-5" dirty="0" smtClean="0">
                <a:cs typeface="Calibri"/>
              </a:rPr>
              <a:t>	e.g.</a:t>
            </a:r>
            <a:r>
              <a:rPr lang="en-US" sz="2400" spc="-5" dirty="0" smtClean="0">
                <a:cs typeface="Calibri"/>
              </a:rPr>
              <a:t> </a:t>
            </a:r>
            <a:endParaRPr lang="en-US" sz="2400" dirty="0" smtClean="0">
              <a:cs typeface="Calibri"/>
            </a:endParaRPr>
          </a:p>
          <a:p>
            <a:pPr marL="812800" lvl="1" indent="-342900" algn="just">
              <a:spcBef>
                <a:spcPts val="6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spc="-15" dirty="0" smtClean="0">
                <a:cs typeface="Calibri"/>
              </a:rPr>
              <a:t>Paris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is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the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capital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of </a:t>
            </a:r>
            <a:r>
              <a:rPr lang="en-US" sz="2400" spc="-15" dirty="0" smtClean="0">
                <a:cs typeface="Calibri"/>
              </a:rPr>
              <a:t>France.</a:t>
            </a:r>
            <a:endParaRPr lang="en-US" sz="2400" dirty="0" smtClean="0">
              <a:cs typeface="Calibri"/>
            </a:endParaRPr>
          </a:p>
          <a:p>
            <a:pPr marL="812800" lvl="1" indent="-342900" algn="just">
              <a:spcBef>
                <a:spcPts val="6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spc="-20" dirty="0" smtClean="0">
                <a:cs typeface="Calibri"/>
              </a:rPr>
              <a:t>Everyone</a:t>
            </a:r>
            <a:r>
              <a:rPr lang="en-US" sz="2400" spc="-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born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on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Monday</a:t>
            </a:r>
            <a:r>
              <a:rPr lang="en-US" sz="2400" spc="1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has</a:t>
            </a:r>
            <a:r>
              <a:rPr lang="en-US" sz="2400" spc="2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purple</a:t>
            </a:r>
            <a:r>
              <a:rPr lang="en-US" sz="2400" spc="15" dirty="0" smtClean="0">
                <a:cs typeface="Calibri"/>
              </a:rPr>
              <a:t> </a:t>
            </a:r>
            <a:r>
              <a:rPr lang="en-US" sz="2400" spc="-65" dirty="0" smtClean="0">
                <a:cs typeface="Calibri"/>
              </a:rPr>
              <a:t>hair.</a:t>
            </a:r>
            <a:endParaRPr lang="en-US" sz="2400" dirty="0" smtClean="0"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spc="-10" dirty="0" smtClean="0">
                <a:cs typeface="Calibri"/>
              </a:rPr>
              <a:t>Sometimes, </a:t>
            </a:r>
            <a:r>
              <a:rPr lang="en-US" sz="2400" spc="-5" dirty="0" smtClean="0">
                <a:cs typeface="Calibri"/>
              </a:rPr>
              <a:t>a </a:t>
            </a:r>
            <a:r>
              <a:rPr lang="en-US" sz="2400" spc="-25" dirty="0" smtClean="0">
                <a:cs typeface="Calibri"/>
              </a:rPr>
              <a:t>statement </a:t>
            </a:r>
            <a:r>
              <a:rPr lang="en-US" sz="2400" spc="-10" dirty="0" smtClean="0">
                <a:cs typeface="Calibri"/>
              </a:rPr>
              <a:t>can </a:t>
            </a:r>
            <a:r>
              <a:rPr lang="en-US" sz="2400" spc="-20" dirty="0" smtClean="0">
                <a:cs typeface="Calibri"/>
              </a:rPr>
              <a:t>contain </a:t>
            </a:r>
            <a:r>
              <a:rPr lang="en-US" sz="2400" spc="-5" dirty="0" smtClean="0">
                <a:cs typeface="Calibri"/>
              </a:rPr>
              <a:t>one or </a:t>
            </a:r>
            <a:r>
              <a:rPr lang="en-US" sz="2400" spc="-10" dirty="0" smtClean="0">
                <a:cs typeface="Calibri"/>
              </a:rPr>
              <a:t>more other </a:t>
            </a:r>
            <a:r>
              <a:rPr lang="en-US" sz="2400" spc="-20" dirty="0" smtClean="0">
                <a:cs typeface="Calibri"/>
              </a:rPr>
              <a:t>statements </a:t>
            </a:r>
            <a:r>
              <a:rPr lang="en-US" sz="2400" spc="-5" dirty="0" smtClean="0">
                <a:cs typeface="Calibri"/>
              </a:rPr>
              <a:t>as </a:t>
            </a:r>
            <a:r>
              <a:rPr lang="en-US" sz="2400" spc="-10" dirty="0" smtClean="0">
                <a:cs typeface="Calibri"/>
              </a:rPr>
              <a:t>parts.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73" y="-5558"/>
            <a:ext cx="7223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10" dirty="0"/>
              <a:t> </a:t>
            </a:r>
            <a:r>
              <a:rPr spc="-15" dirty="0"/>
              <a:t>Representation-Propositional</a:t>
            </a:r>
            <a:r>
              <a:rPr spc="-5" dirty="0"/>
              <a:t>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5" y="1256156"/>
            <a:ext cx="8214836" cy="464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160" indent="-342900" algn="just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000" b="1" spc="-25" dirty="0" smtClean="0">
                <a:cs typeface="Calibri"/>
              </a:rPr>
              <a:t>Atomic</a:t>
            </a:r>
            <a:r>
              <a:rPr lang="en-US" sz="2000" b="1" spc="-25" dirty="0" smtClean="0">
                <a:cs typeface="Calibri"/>
              </a:rPr>
              <a:t> </a:t>
            </a:r>
            <a:r>
              <a:rPr sz="2000" b="1" spc="-10" dirty="0" smtClean="0">
                <a:cs typeface="Calibri"/>
              </a:rPr>
              <a:t>Proposition</a:t>
            </a:r>
            <a:r>
              <a:rPr sz="2000" b="1" spc="-10" dirty="0">
                <a:cs typeface="Calibri"/>
              </a:rPr>
              <a:t>: </a:t>
            </a:r>
            <a:r>
              <a:rPr sz="2000" spc="-25" dirty="0">
                <a:cs typeface="Calibri"/>
              </a:rPr>
              <a:t>Atomic </a:t>
            </a:r>
            <a:r>
              <a:rPr sz="2000" spc="-10" dirty="0">
                <a:cs typeface="Calibri"/>
              </a:rPr>
              <a:t>propositions </a:t>
            </a:r>
            <a:r>
              <a:rPr sz="2000" spc="-20" dirty="0">
                <a:cs typeface="Calibri"/>
              </a:rPr>
              <a:t>are </a:t>
            </a:r>
            <a:r>
              <a:rPr sz="2000" spc="-5" dirty="0">
                <a:cs typeface="Calibri"/>
              </a:rPr>
              <a:t>the </a:t>
            </a:r>
            <a:r>
              <a:rPr sz="2000" spc="-10" dirty="0">
                <a:cs typeface="Calibri"/>
              </a:rPr>
              <a:t>simple propositions. </a:t>
            </a:r>
            <a:r>
              <a:rPr sz="2000" spc="-5" dirty="0">
                <a:cs typeface="Calibri"/>
              </a:rPr>
              <a:t>It </a:t>
            </a:r>
            <a:r>
              <a:rPr sz="2000" spc="-10" dirty="0" smtClean="0">
                <a:cs typeface="Calibri"/>
              </a:rPr>
              <a:t>consists </a:t>
            </a:r>
            <a:r>
              <a:rPr sz="2000" spc="-5" dirty="0">
                <a:cs typeface="Calibri"/>
              </a:rPr>
              <a:t>of a </a:t>
            </a:r>
            <a:r>
              <a:rPr sz="2000" spc="-10" dirty="0">
                <a:cs typeface="Calibri"/>
              </a:rPr>
              <a:t>single proposition symbol. </a:t>
            </a:r>
            <a:r>
              <a:rPr sz="2000" spc="-5" dirty="0">
                <a:cs typeface="Calibri"/>
              </a:rPr>
              <a:t>These </a:t>
            </a:r>
            <a:r>
              <a:rPr sz="2000" spc="-15" dirty="0">
                <a:cs typeface="Calibri"/>
              </a:rPr>
              <a:t>are </a:t>
            </a:r>
            <a:r>
              <a:rPr sz="2000" spc="-5" dirty="0">
                <a:cs typeface="Calibri"/>
              </a:rPr>
              <a:t>the </a:t>
            </a:r>
            <a:r>
              <a:rPr sz="2000" spc="-10" dirty="0">
                <a:cs typeface="Calibri"/>
              </a:rPr>
              <a:t>sentences </a:t>
            </a:r>
            <a:r>
              <a:rPr sz="2000" dirty="0">
                <a:cs typeface="Calibri"/>
              </a:rPr>
              <a:t>which </a:t>
            </a:r>
            <a:r>
              <a:rPr sz="2000" spc="-15" dirty="0" smtClean="0">
                <a:cs typeface="Calibri"/>
              </a:rPr>
              <a:t>must</a:t>
            </a:r>
            <a:r>
              <a:rPr sz="2000" spc="30" dirty="0" smtClean="0">
                <a:cs typeface="Calibri"/>
              </a:rPr>
              <a:t> </a:t>
            </a:r>
            <a:r>
              <a:rPr sz="2000" spc="-5" dirty="0">
                <a:cs typeface="Calibri"/>
              </a:rPr>
              <a:t>be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either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true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or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false.</a:t>
            </a:r>
            <a:endParaRPr sz="2000" dirty="0">
              <a:cs typeface="Calibri"/>
            </a:endParaRPr>
          </a:p>
          <a:p>
            <a:pPr marL="355600" marR="1222375" indent="-355600" algn="just">
              <a:lnSpc>
                <a:spcPct val="120100"/>
              </a:lnSpc>
              <a:tabLst>
                <a:tab pos="355600" algn="l"/>
              </a:tabLst>
            </a:pPr>
            <a:r>
              <a:rPr lang="en-US" sz="2000" spc="-10" dirty="0" smtClean="0">
                <a:cs typeface="Calibri"/>
              </a:rPr>
              <a:t>	</a:t>
            </a:r>
            <a:r>
              <a:rPr lang="en-US" sz="2000" b="1" spc="-10" dirty="0" smtClean="0">
                <a:cs typeface="Calibri"/>
              </a:rPr>
              <a:t>e.g.</a:t>
            </a:r>
            <a:r>
              <a:rPr sz="2000" b="1" spc="-10" dirty="0" smtClean="0">
                <a:cs typeface="Calibri"/>
              </a:rPr>
              <a:t> </a:t>
            </a:r>
            <a:endParaRPr lang="en-US" sz="2000" b="1" spc="-10" dirty="0" smtClean="0">
              <a:cs typeface="Calibri"/>
            </a:endParaRPr>
          </a:p>
          <a:p>
            <a:pPr marL="812800" marR="1222375" lvl="1" indent="-355600" algn="just">
              <a:lnSpc>
                <a:spcPct val="120100"/>
              </a:lnSpc>
              <a:buFont typeface="Arial" pitchFamily="34" charset="0"/>
              <a:buChar char="•"/>
              <a:tabLst>
                <a:tab pos="355600" algn="l"/>
              </a:tabLst>
            </a:pPr>
            <a:r>
              <a:rPr sz="2000" spc="-5" dirty="0" smtClean="0">
                <a:cs typeface="Calibri"/>
              </a:rPr>
              <a:t>2+2 </a:t>
            </a:r>
            <a:r>
              <a:rPr sz="2000" spc="-10" dirty="0">
                <a:cs typeface="Calibri"/>
              </a:rPr>
              <a:t>is </a:t>
            </a:r>
            <a:r>
              <a:rPr sz="2000" spc="-5" dirty="0">
                <a:cs typeface="Calibri"/>
              </a:rPr>
              <a:t>4, </a:t>
            </a:r>
            <a:r>
              <a:rPr sz="2000" spc="-10" dirty="0">
                <a:cs typeface="Calibri"/>
              </a:rPr>
              <a:t>it is </a:t>
            </a:r>
            <a:r>
              <a:rPr sz="2000" spc="-5" dirty="0">
                <a:cs typeface="Calibri"/>
              </a:rPr>
              <a:t>an </a:t>
            </a:r>
            <a:r>
              <a:rPr sz="2000" spc="-15" dirty="0">
                <a:cs typeface="Calibri"/>
              </a:rPr>
              <a:t>atomic proposition </a:t>
            </a:r>
            <a:r>
              <a:rPr sz="2000" spc="-5" dirty="0">
                <a:cs typeface="Calibri"/>
              </a:rPr>
              <a:t>as </a:t>
            </a:r>
            <a:r>
              <a:rPr sz="2000" spc="-10" dirty="0">
                <a:cs typeface="Calibri"/>
              </a:rPr>
              <a:t>it is </a:t>
            </a:r>
            <a:r>
              <a:rPr sz="2000" spc="-5" dirty="0">
                <a:cs typeface="Calibri"/>
              </a:rPr>
              <a:t>a true </a:t>
            </a:r>
            <a:r>
              <a:rPr sz="2000" spc="-15" dirty="0">
                <a:cs typeface="Calibri"/>
              </a:rPr>
              <a:t>fact. </a:t>
            </a:r>
            <a:r>
              <a:rPr sz="2000" spc="-10" dirty="0">
                <a:cs typeface="Calibri"/>
              </a:rPr>
              <a:t> </a:t>
            </a:r>
            <a:endParaRPr lang="en-US" sz="2000" spc="-10" dirty="0" smtClean="0">
              <a:cs typeface="Calibri"/>
            </a:endParaRPr>
          </a:p>
          <a:p>
            <a:pPr marL="812800" marR="1222375" lvl="1" indent="-355600" algn="just">
              <a:lnSpc>
                <a:spcPct val="120100"/>
              </a:lnSpc>
              <a:buFont typeface="Arial" pitchFamily="34" charset="0"/>
              <a:buChar char="•"/>
              <a:tabLst>
                <a:tab pos="355600" algn="l"/>
              </a:tabLst>
            </a:pPr>
            <a:r>
              <a:rPr sz="2000" spc="-5" dirty="0" smtClean="0">
                <a:cs typeface="Calibri"/>
              </a:rPr>
              <a:t>"</a:t>
            </a:r>
            <a:r>
              <a:rPr sz="2000" spc="-5" dirty="0">
                <a:cs typeface="Calibri"/>
              </a:rPr>
              <a:t>The Sun</a:t>
            </a:r>
            <a:r>
              <a:rPr sz="2000" spc="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cold"</a:t>
            </a:r>
            <a:r>
              <a:rPr sz="2000" spc="2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also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 </a:t>
            </a:r>
            <a:r>
              <a:rPr sz="2000" spc="-15" dirty="0">
                <a:cs typeface="Calibri"/>
              </a:rPr>
              <a:t>proposition</a:t>
            </a:r>
            <a:r>
              <a:rPr sz="2000" spc="5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as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it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</a:t>
            </a:r>
            <a:r>
              <a:rPr sz="2000" spc="1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false</a:t>
            </a:r>
            <a:r>
              <a:rPr sz="2000" spc="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fact.</a:t>
            </a:r>
            <a:endParaRPr sz="2000" dirty="0"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tabLst>
                <a:tab pos="355600" algn="l"/>
              </a:tabLst>
            </a:pPr>
            <a:r>
              <a:rPr sz="2000" b="1" spc="-10" dirty="0">
                <a:cs typeface="Calibri"/>
              </a:rPr>
              <a:t>Compound</a:t>
            </a:r>
            <a:r>
              <a:rPr sz="2000" b="1" spc="-5" dirty="0">
                <a:cs typeface="Calibri"/>
              </a:rPr>
              <a:t> </a:t>
            </a:r>
            <a:r>
              <a:rPr lang="en-US" sz="2000" b="1" spc="-10" dirty="0" smtClean="0">
                <a:cs typeface="Calibri"/>
              </a:rPr>
              <a:t>P</a:t>
            </a:r>
            <a:r>
              <a:rPr sz="2000" b="1" spc="-10" dirty="0" smtClean="0">
                <a:cs typeface="Calibri"/>
              </a:rPr>
              <a:t>roposition</a:t>
            </a:r>
            <a:r>
              <a:rPr sz="2000" b="1" spc="-10" dirty="0">
                <a:cs typeface="Calibri"/>
              </a:rPr>
              <a:t>:</a:t>
            </a:r>
            <a:r>
              <a:rPr sz="2000" b="1" spc="-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Compound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propositions</a:t>
            </a:r>
            <a:r>
              <a:rPr sz="2000" spc="-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are</a:t>
            </a:r>
            <a:r>
              <a:rPr sz="2000" spc="-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constructed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by </a:t>
            </a:r>
            <a:r>
              <a:rPr sz="2000" spc="-10" dirty="0" smtClean="0">
                <a:cs typeface="Calibri"/>
              </a:rPr>
              <a:t>combining </a:t>
            </a:r>
            <a:r>
              <a:rPr sz="2000" spc="-5" dirty="0">
                <a:cs typeface="Calibri"/>
              </a:rPr>
              <a:t>simpler </a:t>
            </a:r>
            <a:r>
              <a:rPr sz="2000" dirty="0">
                <a:cs typeface="Calibri"/>
              </a:rPr>
              <a:t>or </a:t>
            </a:r>
            <a:r>
              <a:rPr sz="2000" spc="-15" dirty="0">
                <a:cs typeface="Calibri"/>
              </a:rPr>
              <a:t>atomic </a:t>
            </a:r>
            <a:r>
              <a:rPr sz="2000" spc="-10" dirty="0">
                <a:cs typeface="Calibri"/>
              </a:rPr>
              <a:t>propositions, </a:t>
            </a:r>
            <a:r>
              <a:rPr sz="2000" spc="-5" dirty="0">
                <a:cs typeface="Calibri"/>
              </a:rPr>
              <a:t>using </a:t>
            </a:r>
            <a:r>
              <a:rPr sz="2000" spc="-10" dirty="0">
                <a:cs typeface="Calibri"/>
              </a:rPr>
              <a:t>parenthesis </a:t>
            </a:r>
            <a:r>
              <a:rPr sz="2000" dirty="0">
                <a:cs typeface="Calibri"/>
              </a:rPr>
              <a:t>and </a:t>
            </a:r>
            <a:r>
              <a:rPr sz="2000" spc="-5" dirty="0">
                <a:cs typeface="Calibri"/>
              </a:rPr>
              <a:t>logical 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connectives.</a:t>
            </a:r>
            <a:endParaRPr sz="2000" dirty="0">
              <a:cs typeface="Calibri"/>
            </a:endParaRPr>
          </a:p>
          <a:p>
            <a:pPr marL="436245" indent="-42418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36880" algn="l"/>
              </a:tabLst>
            </a:pPr>
            <a:r>
              <a:rPr lang="en-US" sz="2000" b="1" spc="-10" dirty="0" smtClean="0">
                <a:cs typeface="Calibri"/>
              </a:rPr>
              <a:t>e.g. </a:t>
            </a:r>
          </a:p>
          <a:p>
            <a:pPr marL="893445" lvl="1" indent="-424180" algn="just">
              <a:spcBef>
                <a:spcPts val="675"/>
              </a:spcBef>
              <a:buFont typeface="Arial MT"/>
              <a:buChar char="•"/>
              <a:tabLst>
                <a:tab pos="436880" algn="l"/>
              </a:tabLst>
            </a:pPr>
            <a:r>
              <a:rPr sz="2000" spc="-5" dirty="0" smtClean="0">
                <a:cs typeface="Calibri"/>
              </a:rPr>
              <a:t>"</a:t>
            </a:r>
            <a:r>
              <a:rPr sz="2000" spc="-5" dirty="0">
                <a:cs typeface="Calibri"/>
              </a:rPr>
              <a:t>It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1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raining</a:t>
            </a:r>
            <a:r>
              <a:rPr sz="2000" spc="15" dirty="0">
                <a:cs typeface="Calibri"/>
              </a:rPr>
              <a:t> </a:t>
            </a:r>
            <a:r>
              <a:rPr sz="2000" spc="-55" dirty="0">
                <a:cs typeface="Calibri"/>
              </a:rPr>
              <a:t>today,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2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street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wet</a:t>
            </a:r>
            <a:r>
              <a:rPr sz="2000" spc="-10" dirty="0" smtClean="0">
                <a:cs typeface="Calibri"/>
              </a:rPr>
              <a:t>."</a:t>
            </a:r>
            <a:endParaRPr lang="en-US" sz="2000" dirty="0" smtClean="0">
              <a:cs typeface="Calibri"/>
            </a:endParaRPr>
          </a:p>
          <a:p>
            <a:pPr marL="893445" lvl="1" indent="-424180" algn="just">
              <a:spcBef>
                <a:spcPts val="675"/>
              </a:spcBef>
              <a:buFont typeface="Arial MT"/>
              <a:buChar char="•"/>
              <a:tabLst>
                <a:tab pos="436880" algn="l"/>
              </a:tabLst>
            </a:pPr>
            <a:r>
              <a:rPr sz="2000" spc="-5" dirty="0" smtClean="0">
                <a:cs typeface="Calibri"/>
              </a:rPr>
              <a:t>"</a:t>
            </a:r>
            <a:r>
              <a:rPr sz="2000" spc="-5" dirty="0">
                <a:cs typeface="Calibri"/>
              </a:rPr>
              <a:t>Ankit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</a:t>
            </a:r>
            <a:r>
              <a:rPr sz="2000" spc="5" dirty="0">
                <a:cs typeface="Calibri"/>
              </a:rPr>
              <a:t> </a:t>
            </a:r>
            <a:r>
              <a:rPr sz="2000" spc="-45" dirty="0">
                <a:cs typeface="Calibri"/>
              </a:rPr>
              <a:t>doctor,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his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clinic</a:t>
            </a:r>
            <a:r>
              <a:rPr sz="2000" spc="3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is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in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Mumbai</a:t>
            </a:r>
            <a:r>
              <a:rPr sz="2000" spc="-5" dirty="0" smtClean="0">
                <a:cs typeface="Calibri"/>
              </a:rPr>
              <a:t>."</a:t>
            </a:r>
            <a:endParaRPr lang="en-US" sz="2000" dirty="0" smtClean="0">
              <a:cs typeface="Calibri"/>
            </a:endParaRPr>
          </a:p>
          <a:p>
            <a:pPr marL="893445" lvl="1" indent="-424180" algn="just">
              <a:spcBef>
                <a:spcPts val="675"/>
              </a:spcBef>
              <a:buFont typeface="Arial MT"/>
              <a:buChar char="•"/>
              <a:tabLst>
                <a:tab pos="436880" algn="l"/>
              </a:tabLst>
            </a:pPr>
            <a:r>
              <a:rPr lang="en-US" sz="2000" spc="-15" dirty="0" smtClean="0">
                <a:cs typeface="Calibri"/>
              </a:rPr>
              <a:t>“</a:t>
            </a:r>
            <a:r>
              <a:rPr sz="2000" spc="-15" dirty="0" smtClean="0">
                <a:cs typeface="Calibri"/>
              </a:rPr>
              <a:t>Paris</a:t>
            </a:r>
            <a:r>
              <a:rPr sz="2000" spc="20" dirty="0" smtClean="0">
                <a:cs typeface="Calibri"/>
              </a:rPr>
              <a:t> </a:t>
            </a:r>
            <a:r>
              <a:rPr sz="2000" spc="-5" dirty="0">
                <a:cs typeface="Calibri"/>
              </a:rPr>
              <a:t>is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the</a:t>
            </a:r>
            <a:r>
              <a:rPr sz="2000" spc="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capital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of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France</a:t>
            </a:r>
            <a:r>
              <a:rPr sz="2000" spc="2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1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Paris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has</a:t>
            </a:r>
            <a:r>
              <a:rPr sz="2000" spc="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population</a:t>
            </a:r>
            <a:r>
              <a:rPr sz="2000" spc="3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of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over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two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million</a:t>
            </a:r>
            <a:r>
              <a:rPr sz="2000" spc="-10" dirty="0" smtClean="0">
                <a:cs typeface="Calibri"/>
              </a:rPr>
              <a:t>.</a:t>
            </a:r>
            <a:r>
              <a:rPr lang="en-US" sz="2000" spc="-10" dirty="0" smtClean="0">
                <a:cs typeface="Calibri"/>
              </a:rPr>
              <a:t>"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73" y="-5558"/>
            <a:ext cx="7223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10" dirty="0"/>
              <a:t> </a:t>
            </a:r>
            <a:r>
              <a:rPr spc="-15" dirty="0"/>
              <a:t>Representation-Propositional</a:t>
            </a:r>
            <a:r>
              <a:rPr spc="-5" dirty="0"/>
              <a:t>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4" y="1170202"/>
            <a:ext cx="8211503" cy="4889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Propositional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Boolean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logic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0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propositional </a:t>
            </a:r>
            <a:r>
              <a:rPr sz="2400" spc="-5" dirty="0">
                <a:latin typeface="Calibri"/>
                <a:cs typeface="Calibri"/>
              </a:rPr>
              <a:t>logic,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symbolic variables </a:t>
            </a:r>
            <a:r>
              <a:rPr sz="2400" spc="-20" dirty="0">
                <a:latin typeface="Calibri"/>
                <a:cs typeface="Calibri"/>
              </a:rPr>
              <a:t>to represent </a:t>
            </a:r>
            <a:r>
              <a:rPr sz="2400" spc="-5" dirty="0">
                <a:latin typeface="Calibri"/>
                <a:cs typeface="Calibri"/>
              </a:rPr>
              <a:t>the logic, </a:t>
            </a:r>
            <a:r>
              <a:rPr sz="2400" spc="-5" dirty="0" smtClean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use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5" dirty="0">
                <a:latin typeface="Calibri"/>
                <a:cs typeface="Calibri"/>
              </a:rPr>
              <a:t>symbol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representing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proposition,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spc="10" dirty="0">
                <a:latin typeface="Calibri"/>
                <a:cs typeface="Calibri"/>
              </a:rPr>
              <a:t>A, </a:t>
            </a:r>
            <a:r>
              <a:rPr sz="2400" spc="-20" dirty="0">
                <a:latin typeface="Calibri"/>
                <a:cs typeface="Calibri"/>
              </a:rPr>
              <a:t>B, C, </a:t>
            </a:r>
            <a:r>
              <a:rPr sz="2400" spc="-180" dirty="0" smtClean="0">
                <a:latin typeface="Calibri"/>
                <a:cs typeface="Calibri"/>
              </a:rPr>
              <a:t>P</a:t>
            </a:r>
            <a:r>
              <a:rPr sz="2400" spc="-18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Q,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6383020" algn="l"/>
              </a:tabLst>
            </a:pPr>
            <a:r>
              <a:rPr sz="2400" spc="-10" dirty="0">
                <a:latin typeface="Calibri"/>
                <a:cs typeface="Calibri"/>
              </a:rPr>
              <a:t>Propositional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object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and</a:t>
            </a:r>
            <a:r>
              <a:rPr sz="2400" spc="340" dirty="0" smtClean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logical</a:t>
            </a:r>
            <a:r>
              <a:rPr sz="2400" b="1" spc="3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connectives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 smtClean="0">
                <a:latin typeface="Calibri"/>
                <a:cs typeface="Calibri"/>
              </a:rPr>
              <a:t>connectives</a:t>
            </a:r>
            <a:r>
              <a:rPr sz="2400" spc="35" dirty="0" smtClean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operators.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135380" algn="l"/>
                <a:tab pos="3179445" algn="l"/>
                <a:tab pos="3968750" algn="l"/>
                <a:tab pos="5922645" algn="l"/>
                <a:tab pos="6633209" algn="l"/>
                <a:tab pos="7360284" algn="l"/>
                <a:tab pos="8332470" algn="l"/>
                <a:tab pos="9911715" algn="l"/>
                <a:tab pos="10451465" algn="l"/>
              </a:tabLst>
            </a:pPr>
            <a:r>
              <a:rPr sz="2400" spc="-10" dirty="0" smtClean="0">
                <a:latin typeface="Calibri"/>
                <a:cs typeface="Calibri"/>
              </a:rPr>
              <a:t>Th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p</a:t>
            </a:r>
            <a:r>
              <a:rPr sz="2400" spc="-55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p</a:t>
            </a:r>
            <a:r>
              <a:rPr sz="2400" spc="-10" dirty="0" smtClean="0">
                <a:latin typeface="Calibri"/>
                <a:cs typeface="Calibri"/>
              </a:rPr>
              <a:t>osit</a:t>
            </a:r>
            <a:r>
              <a:rPr sz="2400" spc="-20" dirty="0" smtClean="0">
                <a:latin typeface="Calibri"/>
                <a:cs typeface="Calibri"/>
              </a:rPr>
              <a:t>i</a:t>
            </a:r>
            <a:r>
              <a:rPr sz="2400" spc="5" dirty="0" smtClean="0">
                <a:latin typeface="Calibri"/>
                <a:cs typeface="Calibri"/>
              </a:rPr>
              <a:t>o</a:t>
            </a:r>
            <a:r>
              <a:rPr sz="2400" spc="-1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5" dirty="0" smtClean="0">
                <a:latin typeface="Calibri"/>
                <a:cs typeface="Calibri"/>
              </a:rPr>
              <a:t>o</a:t>
            </a:r>
            <a:r>
              <a:rPr sz="2400" spc="-10" dirty="0" smtClean="0">
                <a:latin typeface="Calibri"/>
                <a:cs typeface="Calibri"/>
              </a:rPr>
              <a:t>nne</a:t>
            </a:r>
            <a:r>
              <a:rPr sz="2400" spc="-5" dirty="0" smtClean="0">
                <a:latin typeface="Calibri"/>
                <a:cs typeface="Calibri"/>
              </a:rPr>
              <a:t>cti</a:t>
            </a:r>
            <a:r>
              <a:rPr sz="2400" spc="-45" dirty="0" smtClean="0">
                <a:latin typeface="Calibri"/>
                <a:cs typeface="Calibri"/>
              </a:rPr>
              <a:t>v</a:t>
            </a:r>
            <a:r>
              <a:rPr sz="2400" spc="-5" dirty="0" smtClean="0">
                <a:latin typeface="Calibri"/>
                <a:cs typeface="Calibri"/>
              </a:rPr>
              <a:t>es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basi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ele</a:t>
            </a:r>
            <a:r>
              <a:rPr sz="2400" spc="-15" dirty="0" smtClean="0">
                <a:latin typeface="Calibri"/>
                <a:cs typeface="Calibri"/>
              </a:rPr>
              <a:t>m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of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he </a:t>
            </a:r>
            <a:r>
              <a:rPr sz="2400" spc="-15" dirty="0" smtClean="0">
                <a:latin typeface="Calibri"/>
                <a:cs typeface="Calibri"/>
              </a:rPr>
              <a:t>propositional</a:t>
            </a:r>
            <a:r>
              <a:rPr sz="2400" spc="5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  <a:tab pos="2306320" algn="l"/>
                <a:tab pos="3013075" algn="l"/>
                <a:tab pos="3578860" algn="l"/>
                <a:tab pos="4356100" algn="l"/>
                <a:tab pos="4868545" algn="l"/>
                <a:tab pos="5240020" algn="l"/>
                <a:tab pos="6355715" algn="l"/>
                <a:tab pos="7817484" algn="l"/>
                <a:tab pos="8878570" algn="l"/>
                <a:tab pos="10375265" algn="l"/>
              </a:tabLst>
            </a:pPr>
            <a:r>
              <a:rPr sz="2400" spc="-10" dirty="0" smtClean="0">
                <a:latin typeface="Calibri"/>
                <a:cs typeface="Calibri"/>
              </a:rPr>
              <a:t>Conne</a:t>
            </a:r>
            <a:r>
              <a:rPr sz="2400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ti</a:t>
            </a:r>
            <a:r>
              <a:rPr sz="2400" spc="-45" dirty="0" smtClean="0">
                <a:latin typeface="Calibri"/>
                <a:cs typeface="Calibri"/>
              </a:rPr>
              <a:t>v</a:t>
            </a:r>
            <a:r>
              <a:rPr sz="2400" spc="-5" dirty="0" smtClean="0">
                <a:latin typeface="Calibri"/>
                <a:cs typeface="Calibri"/>
              </a:rPr>
              <a:t>es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an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b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sai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log</a:t>
            </a:r>
            <a:r>
              <a:rPr sz="2400" spc="-15" dirty="0" smtClean="0">
                <a:latin typeface="Calibri"/>
                <a:cs typeface="Calibri"/>
              </a:rPr>
              <a:t>i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al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ope</a:t>
            </a:r>
            <a:r>
              <a:rPr sz="2400" spc="-75" dirty="0" smtClean="0">
                <a:latin typeface="Calibri"/>
                <a:cs typeface="Calibri"/>
              </a:rPr>
              <a:t>r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r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whi</a:t>
            </a:r>
            <a:r>
              <a:rPr sz="2400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h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connects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25" dirty="0" smtClean="0">
                <a:latin typeface="Calibri"/>
                <a:cs typeface="Calibri"/>
              </a:rPr>
              <a:t>w</a:t>
            </a:r>
            <a:r>
              <a:rPr sz="2400" spc="-5" dirty="0" smtClean="0">
                <a:latin typeface="Calibri"/>
                <a:cs typeface="Calibri"/>
              </a:rPr>
              <a:t>o </a:t>
            </a:r>
            <a:r>
              <a:rPr sz="2400" spc="-10" dirty="0" smtClean="0">
                <a:latin typeface="Calibri"/>
                <a:cs typeface="Calibri"/>
              </a:rPr>
              <a:t>sentences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32996"/>
            <a:ext cx="464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 Connectives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213884" cy="5539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-10" dirty="0">
                <a:cs typeface="Calibri"/>
              </a:rPr>
              <a:t>Logical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connectives</a:t>
            </a:r>
            <a:r>
              <a:rPr sz="2000" spc="-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used</a:t>
            </a:r>
            <a:r>
              <a:rPr sz="200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to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connect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two</a:t>
            </a:r>
            <a:r>
              <a:rPr sz="2000" spc="-5" dirty="0">
                <a:cs typeface="Calibri"/>
              </a:rPr>
              <a:t> simpler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propositions</a:t>
            </a:r>
            <a:r>
              <a:rPr sz="2000" spc="-5" dirty="0">
                <a:cs typeface="Calibri"/>
              </a:rPr>
              <a:t> </a:t>
            </a:r>
            <a:r>
              <a:rPr sz="2000" spc="5" dirty="0">
                <a:cs typeface="Calibri"/>
              </a:rPr>
              <a:t>or </a:t>
            </a:r>
            <a:r>
              <a:rPr sz="2000" spc="-15" dirty="0" smtClean="0">
                <a:cs typeface="Calibri"/>
              </a:rPr>
              <a:t>representing </a:t>
            </a:r>
            <a:r>
              <a:rPr sz="2000" spc="-5" dirty="0">
                <a:cs typeface="Calibri"/>
              </a:rPr>
              <a:t>a </a:t>
            </a:r>
            <a:r>
              <a:rPr sz="2000" spc="-15" dirty="0">
                <a:cs typeface="Calibri"/>
              </a:rPr>
              <a:t>sentence </a:t>
            </a:r>
            <a:r>
              <a:rPr sz="2000" spc="-30" dirty="0">
                <a:cs typeface="Calibri"/>
              </a:rPr>
              <a:t>logically. </a:t>
            </a:r>
            <a:r>
              <a:rPr sz="2000" spc="-65" dirty="0">
                <a:cs typeface="Calibri"/>
              </a:rPr>
              <a:t>We </a:t>
            </a:r>
            <a:r>
              <a:rPr sz="2000" spc="-10" dirty="0">
                <a:cs typeface="Calibri"/>
              </a:rPr>
              <a:t>can </a:t>
            </a:r>
            <a:r>
              <a:rPr sz="2000" spc="-20" dirty="0">
                <a:cs typeface="Calibri"/>
              </a:rPr>
              <a:t>create </a:t>
            </a:r>
            <a:r>
              <a:rPr sz="2000" spc="-5" dirty="0">
                <a:cs typeface="Calibri"/>
              </a:rPr>
              <a:t>compound </a:t>
            </a:r>
            <a:r>
              <a:rPr sz="2000" spc="-10" dirty="0">
                <a:cs typeface="Calibri"/>
              </a:rPr>
              <a:t>propositions </a:t>
            </a:r>
            <a:r>
              <a:rPr sz="2000" spc="-5" dirty="0" smtClean="0">
                <a:cs typeface="Calibri"/>
              </a:rPr>
              <a:t>with </a:t>
            </a:r>
            <a:r>
              <a:rPr sz="2000" spc="-5" dirty="0">
                <a:cs typeface="Calibri"/>
              </a:rPr>
              <a:t>the </a:t>
            </a:r>
            <a:r>
              <a:rPr sz="2000" spc="-10" dirty="0">
                <a:cs typeface="Calibri"/>
              </a:rPr>
              <a:t>help </a:t>
            </a:r>
            <a:r>
              <a:rPr sz="2000" spc="-5" dirty="0">
                <a:cs typeface="Calibri"/>
              </a:rPr>
              <a:t>of </a:t>
            </a:r>
            <a:r>
              <a:rPr sz="2000" spc="-10" dirty="0">
                <a:cs typeface="Calibri"/>
              </a:rPr>
              <a:t>logical connectives. </a:t>
            </a:r>
            <a:r>
              <a:rPr sz="2000" spc="-15" dirty="0">
                <a:cs typeface="Calibri"/>
              </a:rPr>
              <a:t>There </a:t>
            </a:r>
            <a:r>
              <a:rPr sz="2000" spc="-20" dirty="0">
                <a:cs typeface="Calibri"/>
              </a:rPr>
              <a:t>are </a:t>
            </a:r>
            <a:r>
              <a:rPr sz="2000" spc="-10" dirty="0">
                <a:cs typeface="Calibri"/>
              </a:rPr>
              <a:t>mainly </a:t>
            </a:r>
            <a:r>
              <a:rPr sz="2000" spc="-15" dirty="0">
                <a:cs typeface="Calibri"/>
              </a:rPr>
              <a:t>five </a:t>
            </a:r>
            <a:r>
              <a:rPr sz="2000" spc="-10" dirty="0">
                <a:cs typeface="Calibri"/>
              </a:rPr>
              <a:t>connectives, </a:t>
            </a:r>
            <a:r>
              <a:rPr sz="2000" spc="-5" dirty="0" smtClean="0">
                <a:cs typeface="Calibri"/>
              </a:rPr>
              <a:t>which</a:t>
            </a:r>
            <a:r>
              <a:rPr sz="2000" spc="15" dirty="0" smtClean="0">
                <a:cs typeface="Calibri"/>
              </a:rPr>
              <a:t> </a:t>
            </a:r>
            <a:r>
              <a:rPr sz="2000" spc="-20" dirty="0">
                <a:cs typeface="Calibri"/>
              </a:rPr>
              <a:t>are</a:t>
            </a:r>
            <a:r>
              <a:rPr sz="2000" spc="-10" dirty="0">
                <a:cs typeface="Calibri"/>
              </a:rPr>
              <a:t> given</a:t>
            </a:r>
            <a:r>
              <a:rPr sz="2000" spc="-5" dirty="0">
                <a:cs typeface="Calibri"/>
              </a:rPr>
              <a:t> as</a:t>
            </a:r>
            <a:r>
              <a:rPr sz="200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follows:</a:t>
            </a:r>
            <a:endParaRPr sz="2000" dirty="0">
              <a:cs typeface="Calibri"/>
            </a:endParaRPr>
          </a:p>
          <a:p>
            <a:pPr marL="355600" marR="337185" indent="-343535" algn="just">
              <a:lnSpc>
                <a:spcPct val="100000"/>
              </a:lnSpc>
              <a:spcBef>
                <a:spcPts val="675"/>
              </a:spcBef>
              <a:tabLst>
                <a:tab pos="356235" algn="l"/>
              </a:tabLst>
            </a:pPr>
            <a:r>
              <a:rPr sz="2000" b="1" spc="-15" dirty="0">
                <a:cs typeface="Calibri"/>
              </a:rPr>
              <a:t>Negation: </a:t>
            </a:r>
            <a:r>
              <a:rPr sz="2000" spc="-5" dirty="0">
                <a:cs typeface="Calibri"/>
              </a:rPr>
              <a:t>A </a:t>
            </a:r>
            <a:r>
              <a:rPr sz="2000" spc="-15" dirty="0">
                <a:cs typeface="Calibri"/>
              </a:rPr>
              <a:t>sentence </a:t>
            </a:r>
            <a:r>
              <a:rPr sz="2000" spc="-10" dirty="0">
                <a:cs typeface="Calibri"/>
              </a:rPr>
              <a:t>such </a:t>
            </a:r>
            <a:r>
              <a:rPr sz="2000" spc="-5" dirty="0">
                <a:cs typeface="Calibri"/>
              </a:rPr>
              <a:t>as </a:t>
            </a:r>
            <a:r>
              <a:rPr sz="2000" spc="-5" dirty="0" smtClean="0">
                <a:cs typeface="Calibri"/>
              </a:rPr>
              <a:t>¬P </a:t>
            </a:r>
            <a:r>
              <a:rPr sz="2000" spc="-5" dirty="0">
                <a:cs typeface="Calibri"/>
              </a:rPr>
              <a:t>is </a:t>
            </a:r>
            <a:r>
              <a:rPr sz="2000" spc="-10" dirty="0">
                <a:cs typeface="Calibri"/>
              </a:rPr>
              <a:t>called </a:t>
            </a:r>
            <a:r>
              <a:rPr sz="2000" spc="-15" dirty="0">
                <a:cs typeface="Calibri"/>
              </a:rPr>
              <a:t>negation </a:t>
            </a:r>
            <a:r>
              <a:rPr sz="2000" spc="-5" dirty="0">
                <a:cs typeface="Calibri"/>
              </a:rPr>
              <a:t>of </a:t>
            </a:r>
            <a:r>
              <a:rPr sz="2000" spc="-190" dirty="0">
                <a:cs typeface="Calibri"/>
              </a:rPr>
              <a:t>P. </a:t>
            </a:r>
            <a:r>
              <a:rPr sz="2000" spc="-5" dirty="0">
                <a:cs typeface="Calibri"/>
              </a:rPr>
              <a:t>A </a:t>
            </a:r>
            <a:r>
              <a:rPr sz="2000" spc="-20" dirty="0">
                <a:cs typeface="Calibri"/>
              </a:rPr>
              <a:t>literal </a:t>
            </a:r>
            <a:r>
              <a:rPr sz="2000" spc="-10" dirty="0">
                <a:cs typeface="Calibri"/>
              </a:rPr>
              <a:t>can be </a:t>
            </a:r>
            <a:r>
              <a:rPr sz="2000" spc="-5" dirty="0">
                <a:cs typeface="Calibri"/>
              </a:rPr>
              <a:t> either</a:t>
            </a:r>
            <a:r>
              <a:rPr sz="2000" spc="-1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Positive</a:t>
            </a:r>
            <a:r>
              <a:rPr sz="2000" spc="2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literal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or</a:t>
            </a:r>
            <a:r>
              <a:rPr sz="2000" spc="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negative</a:t>
            </a:r>
            <a:r>
              <a:rPr sz="2000" spc="-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literal.</a:t>
            </a:r>
            <a:endParaRPr sz="2000" dirty="0">
              <a:cs typeface="Calibri"/>
            </a:endParaRPr>
          </a:p>
          <a:p>
            <a:pPr marL="355600" marR="238760" indent="-343535" algn="just">
              <a:lnSpc>
                <a:spcPts val="3340"/>
              </a:lnSpc>
              <a:spcBef>
                <a:spcPts val="825"/>
              </a:spcBef>
              <a:tabLst>
                <a:tab pos="356235" algn="l"/>
              </a:tabLst>
            </a:pPr>
            <a:r>
              <a:rPr sz="2000" b="1" spc="-5" dirty="0">
                <a:cs typeface="Calibri"/>
              </a:rPr>
              <a:t>Conjunction: </a:t>
            </a:r>
            <a:r>
              <a:rPr sz="2000" spc="-5" dirty="0">
                <a:cs typeface="Calibri"/>
              </a:rPr>
              <a:t>A </a:t>
            </a:r>
            <a:r>
              <a:rPr sz="2000" spc="-15" dirty="0">
                <a:cs typeface="Calibri"/>
              </a:rPr>
              <a:t>sentence </a:t>
            </a:r>
            <a:r>
              <a:rPr sz="2000" spc="-5" dirty="0">
                <a:cs typeface="Calibri"/>
              </a:rPr>
              <a:t>which </a:t>
            </a:r>
            <a:r>
              <a:rPr sz="2000" spc="-10" dirty="0">
                <a:cs typeface="Calibri"/>
              </a:rPr>
              <a:t>has </a:t>
            </a:r>
            <a:r>
              <a:rPr sz="2000" b="1" spc="-1155" dirty="0">
                <a:cs typeface="Yu Gothic UI"/>
              </a:rPr>
              <a:t>𝖠</a:t>
            </a:r>
            <a:r>
              <a:rPr sz="2000" b="1" spc="-160" dirty="0">
                <a:cs typeface="Yu Gothic UI"/>
              </a:rPr>
              <a:t> </a:t>
            </a:r>
            <a:r>
              <a:rPr lang="en-US" sz="2000" b="1" spc="-160" dirty="0" smtClean="0">
                <a:cs typeface="Yu Gothic UI"/>
              </a:rPr>
              <a:t>  </a:t>
            </a:r>
            <a:r>
              <a:rPr sz="2000" spc="-15" dirty="0" smtClean="0">
                <a:cs typeface="Calibri"/>
              </a:rPr>
              <a:t>connective </a:t>
            </a:r>
            <a:r>
              <a:rPr sz="2000" spc="-10" dirty="0">
                <a:cs typeface="Calibri"/>
              </a:rPr>
              <a:t>such </a:t>
            </a:r>
            <a:r>
              <a:rPr sz="2000" spc="-5" dirty="0">
                <a:cs typeface="Calibri"/>
              </a:rPr>
              <a:t>as, </a:t>
            </a:r>
            <a:r>
              <a:rPr sz="2000" b="1" spc="-5" dirty="0" smtClean="0">
                <a:cs typeface="Calibri"/>
              </a:rPr>
              <a:t>P</a:t>
            </a:r>
            <a:r>
              <a:rPr lang="en-US" sz="2000" b="1" spc="-5" dirty="0" smtClean="0">
                <a:cs typeface="Calibri"/>
              </a:rPr>
              <a:t> </a:t>
            </a:r>
            <a:r>
              <a:rPr sz="2000" b="1" spc="-1155" dirty="0" smtClean="0">
                <a:cs typeface="Yu Gothic UI"/>
              </a:rPr>
              <a:t>𝖠</a:t>
            </a:r>
            <a:r>
              <a:rPr sz="2000" b="1" spc="-160" dirty="0" smtClean="0">
                <a:cs typeface="Yu Gothic UI"/>
              </a:rPr>
              <a:t> </a:t>
            </a:r>
            <a:r>
              <a:rPr lang="en-US" sz="2000" b="1" spc="-160" dirty="0" smtClean="0">
                <a:cs typeface="Yu Gothic UI"/>
              </a:rPr>
              <a:t> </a:t>
            </a:r>
            <a:r>
              <a:rPr sz="2000" b="1" spc="-5" dirty="0" smtClean="0">
                <a:cs typeface="Calibri"/>
              </a:rPr>
              <a:t>Q </a:t>
            </a:r>
            <a:r>
              <a:rPr sz="2000" spc="-5" dirty="0">
                <a:cs typeface="Calibri"/>
              </a:rPr>
              <a:t>is </a:t>
            </a:r>
            <a:r>
              <a:rPr sz="2000" spc="-10" dirty="0">
                <a:cs typeface="Calibri"/>
              </a:rPr>
              <a:t>called </a:t>
            </a:r>
            <a:r>
              <a:rPr sz="2000" spc="-62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 </a:t>
            </a:r>
            <a:r>
              <a:rPr sz="2000" spc="-10" dirty="0">
                <a:cs typeface="Calibri"/>
              </a:rPr>
              <a:t>conjunction.</a:t>
            </a:r>
            <a:endParaRPr sz="2000" dirty="0">
              <a:cs typeface="Calibri"/>
            </a:endParaRPr>
          </a:p>
          <a:p>
            <a:pPr marL="355600" algn="just">
              <a:lnSpc>
                <a:spcPts val="3250"/>
              </a:lnSpc>
            </a:pPr>
            <a:r>
              <a:rPr sz="2000" b="1" spc="-10" dirty="0">
                <a:cs typeface="Calibri"/>
              </a:rPr>
              <a:t>Example:</a:t>
            </a:r>
            <a:r>
              <a:rPr sz="2000" b="1" spc="1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Rohan</a:t>
            </a:r>
            <a:r>
              <a:rPr sz="2000" spc="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is</a:t>
            </a:r>
            <a:r>
              <a:rPr sz="2000" spc="1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intelligent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hardworking.</a:t>
            </a:r>
            <a:r>
              <a:rPr sz="2000" spc="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It</a:t>
            </a:r>
            <a:r>
              <a:rPr sz="2000" spc="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can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be</a:t>
            </a:r>
            <a:r>
              <a:rPr sz="2000" spc="1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written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as,</a:t>
            </a:r>
            <a:endParaRPr sz="2000" dirty="0"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000" b="1" spc="-5" dirty="0">
                <a:cs typeface="Calibri"/>
              </a:rPr>
              <a:t>P= </a:t>
            </a:r>
            <a:r>
              <a:rPr sz="2000" b="1" spc="-15" dirty="0">
                <a:cs typeface="Calibri"/>
              </a:rPr>
              <a:t>Rohan</a:t>
            </a:r>
            <a:r>
              <a:rPr sz="2000" b="1" spc="-10" dirty="0">
                <a:cs typeface="Calibri"/>
              </a:rPr>
              <a:t> </a:t>
            </a:r>
            <a:r>
              <a:rPr sz="2000" b="1" spc="-5" dirty="0">
                <a:cs typeface="Calibri"/>
              </a:rPr>
              <a:t>is</a:t>
            </a:r>
            <a:r>
              <a:rPr sz="2000" b="1" spc="-20" dirty="0">
                <a:cs typeface="Calibri"/>
              </a:rPr>
              <a:t> </a:t>
            </a:r>
            <a:r>
              <a:rPr sz="2000" b="1" spc="-15" dirty="0" smtClean="0">
                <a:cs typeface="Calibri"/>
              </a:rPr>
              <a:t>intelligent</a:t>
            </a:r>
            <a:r>
              <a:rPr sz="2000" spc="-15" dirty="0" smtClean="0">
                <a:cs typeface="Calibri"/>
              </a:rPr>
              <a:t>,</a:t>
            </a:r>
            <a:r>
              <a:rPr lang="en-US" sz="2000" spc="-15" dirty="0" smtClean="0">
                <a:cs typeface="Calibri"/>
              </a:rPr>
              <a:t> </a:t>
            </a:r>
            <a:r>
              <a:rPr sz="2000" b="1" spc="-10" dirty="0" smtClean="0">
                <a:cs typeface="Calibri"/>
              </a:rPr>
              <a:t>Q</a:t>
            </a:r>
            <a:r>
              <a:rPr sz="2000" b="1" spc="-5" dirty="0">
                <a:cs typeface="Calibri"/>
              </a:rPr>
              <a:t>=</a:t>
            </a:r>
            <a:r>
              <a:rPr sz="2000" b="1" spc="15" dirty="0">
                <a:cs typeface="Calibri"/>
              </a:rPr>
              <a:t> </a:t>
            </a:r>
            <a:r>
              <a:rPr sz="2000" b="1" spc="-60" dirty="0">
                <a:cs typeface="Calibri"/>
              </a:rPr>
              <a:t>R</a:t>
            </a:r>
            <a:r>
              <a:rPr sz="2000" b="1" spc="-5" dirty="0">
                <a:cs typeface="Calibri"/>
              </a:rPr>
              <a:t>ohan</a:t>
            </a:r>
            <a:r>
              <a:rPr sz="2000" b="1" spc="5" dirty="0">
                <a:cs typeface="Calibri"/>
              </a:rPr>
              <a:t> </a:t>
            </a:r>
            <a:r>
              <a:rPr sz="2000" b="1" spc="-5" dirty="0">
                <a:cs typeface="Calibri"/>
              </a:rPr>
              <a:t>is</a:t>
            </a:r>
            <a:r>
              <a:rPr sz="2000" b="1" dirty="0">
                <a:cs typeface="Calibri"/>
              </a:rPr>
              <a:t> </a:t>
            </a:r>
            <a:r>
              <a:rPr sz="2000" b="1" spc="-5" dirty="0">
                <a:cs typeface="Calibri"/>
              </a:rPr>
              <a:t>ha</a:t>
            </a:r>
            <a:r>
              <a:rPr sz="2000" b="1" spc="-40" dirty="0">
                <a:cs typeface="Calibri"/>
              </a:rPr>
              <a:t>r</a:t>
            </a:r>
            <a:r>
              <a:rPr sz="2000" b="1" spc="-5" dirty="0">
                <a:cs typeface="Calibri"/>
              </a:rPr>
              <a:t>d</a:t>
            </a:r>
            <a:r>
              <a:rPr sz="2000" b="1" spc="-25" dirty="0">
                <a:cs typeface="Calibri"/>
              </a:rPr>
              <a:t>w</a:t>
            </a:r>
            <a:r>
              <a:rPr sz="2000" b="1" spc="-5" dirty="0">
                <a:cs typeface="Calibri"/>
              </a:rPr>
              <a:t>orkin</a:t>
            </a:r>
            <a:r>
              <a:rPr sz="2000" b="1" spc="-15" dirty="0">
                <a:cs typeface="Calibri"/>
              </a:rPr>
              <a:t>g</a:t>
            </a:r>
            <a:r>
              <a:rPr sz="2000" b="1" spc="-5" dirty="0">
                <a:cs typeface="Calibri"/>
              </a:rPr>
              <a:t>.</a:t>
            </a:r>
            <a:r>
              <a:rPr sz="2000" b="1" spc="45" dirty="0">
                <a:cs typeface="Calibri"/>
              </a:rPr>
              <a:t> </a:t>
            </a:r>
            <a:r>
              <a:rPr sz="2000" b="1" spc="-5" dirty="0">
                <a:cs typeface="Calibri"/>
              </a:rPr>
              <a:t>→ </a:t>
            </a:r>
            <a:r>
              <a:rPr sz="2000" b="1" spc="-10" dirty="0" smtClean="0">
                <a:cs typeface="Calibri"/>
              </a:rPr>
              <a:t>P</a:t>
            </a:r>
            <a:r>
              <a:rPr lang="en-US" sz="2000" b="1" spc="-10" dirty="0" smtClean="0">
                <a:cs typeface="Calibri"/>
              </a:rPr>
              <a:t> </a:t>
            </a:r>
            <a:r>
              <a:rPr sz="2000" b="1" spc="-1155" dirty="0" smtClean="0">
                <a:cs typeface="Yu Gothic UI"/>
              </a:rPr>
              <a:t>𝖠</a:t>
            </a:r>
            <a:r>
              <a:rPr lang="en-US" sz="2000" b="1" spc="-1155" dirty="0" smtClean="0">
                <a:cs typeface="Yu Gothic UI"/>
              </a:rPr>
              <a:t> </a:t>
            </a:r>
            <a:r>
              <a:rPr sz="2000" b="1" spc="-155" dirty="0" smtClean="0">
                <a:cs typeface="Yu Gothic UI"/>
              </a:rPr>
              <a:t> </a:t>
            </a:r>
            <a:r>
              <a:rPr lang="en-US" sz="2000" b="1" spc="-155" dirty="0" smtClean="0">
                <a:cs typeface="Yu Gothic UI"/>
              </a:rPr>
              <a:t>  </a:t>
            </a:r>
            <a:r>
              <a:rPr sz="2000" b="1" spc="-5" dirty="0" smtClean="0">
                <a:cs typeface="Calibri"/>
              </a:rPr>
              <a:t>Q</a:t>
            </a:r>
            <a:r>
              <a:rPr sz="2000" spc="-5" dirty="0" smtClean="0">
                <a:cs typeface="Calibri"/>
              </a:rPr>
              <a:t>.</a:t>
            </a:r>
            <a:endParaRPr lang="en-US" sz="2000" dirty="0" smtClean="0">
              <a:cs typeface="Calibri"/>
            </a:endParaRPr>
          </a:p>
          <a:p>
            <a:pPr marL="355600" marR="326390" indent="-343535" algn="just">
              <a:lnSpc>
                <a:spcPts val="3340"/>
              </a:lnSpc>
              <a:spcBef>
                <a:spcPts val="225"/>
              </a:spcBef>
              <a:tabLst>
                <a:tab pos="355600" algn="l"/>
                <a:tab pos="356235" algn="l"/>
              </a:tabLst>
            </a:pPr>
            <a:r>
              <a:rPr lang="en-US" sz="2000" b="1" spc="-10" dirty="0" smtClean="0">
                <a:cs typeface="Calibri"/>
              </a:rPr>
              <a:t>Disjunction:</a:t>
            </a:r>
            <a:r>
              <a:rPr lang="en-US" sz="2000" b="1" spc="1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A</a:t>
            </a:r>
            <a:r>
              <a:rPr lang="en-US" sz="2000" spc="15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sentence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which</a:t>
            </a:r>
            <a:r>
              <a:rPr lang="en-US" sz="2000" spc="3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has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5" dirty="0" smtClean="0">
                <a:cs typeface="Cambria Math"/>
              </a:rPr>
              <a:t>∨</a:t>
            </a:r>
            <a:r>
              <a:rPr lang="en-US" sz="2000" spc="20" dirty="0" smtClean="0">
                <a:cs typeface="Cambria Math"/>
              </a:rPr>
              <a:t> </a:t>
            </a:r>
            <a:r>
              <a:rPr lang="en-US" sz="2000" spc="-10" dirty="0" smtClean="0">
                <a:cs typeface="Calibri"/>
              </a:rPr>
              <a:t>connective,</a:t>
            </a:r>
            <a:r>
              <a:rPr lang="en-US" sz="2000" spc="2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such</a:t>
            </a:r>
            <a:r>
              <a:rPr lang="en-US" sz="2000" spc="3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as</a:t>
            </a:r>
            <a:r>
              <a:rPr lang="en-US" sz="2000" spc="15" dirty="0" smtClean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P</a:t>
            </a:r>
            <a:r>
              <a:rPr lang="en-US" sz="2000" b="1" spc="5" dirty="0" smtClean="0">
                <a:cs typeface="Calibri"/>
              </a:rPr>
              <a:t> </a:t>
            </a:r>
            <a:r>
              <a:rPr lang="en-US" sz="2000" b="1" spc="-1150" dirty="0" smtClean="0">
                <a:cs typeface="Yu Gothic UI"/>
              </a:rPr>
              <a:t>∨</a:t>
            </a:r>
            <a:r>
              <a:rPr lang="en-US" sz="2000" b="1" spc="-160" dirty="0" smtClean="0">
                <a:cs typeface="Yu Gothic UI"/>
              </a:rPr>
              <a:t>  </a:t>
            </a:r>
            <a:r>
              <a:rPr lang="en-US" sz="2000" b="1" spc="-5" dirty="0" smtClean="0">
                <a:cs typeface="Calibri"/>
              </a:rPr>
              <a:t>Q</a:t>
            </a:r>
            <a:r>
              <a:rPr lang="en-US" sz="2000" spc="-5" dirty="0" smtClean="0">
                <a:cs typeface="Calibri"/>
              </a:rPr>
              <a:t>.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is</a:t>
            </a:r>
            <a:r>
              <a:rPr lang="en-US" sz="2000" spc="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called </a:t>
            </a:r>
            <a:r>
              <a:rPr lang="en-US" sz="2000" spc="-61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disjunction,</a:t>
            </a:r>
            <a:r>
              <a:rPr lang="en-US" sz="2000" spc="60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where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P</a:t>
            </a:r>
            <a:r>
              <a:rPr lang="en-US" sz="2000" spc="1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and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Q </a:t>
            </a:r>
            <a:r>
              <a:rPr lang="en-US" sz="2000" spc="-15" dirty="0" smtClean="0">
                <a:cs typeface="Calibri"/>
              </a:rPr>
              <a:t>are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the </a:t>
            </a:r>
            <a:r>
              <a:rPr lang="en-US" sz="2000" spc="-15" dirty="0" smtClean="0">
                <a:cs typeface="Calibri"/>
              </a:rPr>
              <a:t>propositions.</a:t>
            </a:r>
            <a:endParaRPr lang="en-US" sz="2000" dirty="0" smtClean="0">
              <a:cs typeface="Calibri"/>
            </a:endParaRPr>
          </a:p>
          <a:p>
            <a:pPr marL="355600" algn="just">
              <a:lnSpc>
                <a:spcPts val="3250"/>
              </a:lnSpc>
            </a:pPr>
            <a:r>
              <a:rPr lang="en-US" sz="2000" b="1" spc="-10" dirty="0" smtClean="0">
                <a:cs typeface="Calibri"/>
              </a:rPr>
              <a:t>Example:</a:t>
            </a:r>
            <a:r>
              <a:rPr lang="en-US" sz="2000" b="1" spc="25" dirty="0" smtClean="0"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Ritika</a:t>
            </a:r>
            <a:r>
              <a:rPr lang="en-US" sz="2000" spc="4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is</a:t>
            </a:r>
            <a:r>
              <a:rPr lang="en-US" sz="2000" spc="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a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doctor</a:t>
            </a:r>
            <a:r>
              <a:rPr lang="en-US" sz="2000" spc="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or</a:t>
            </a:r>
            <a:r>
              <a:rPr lang="en-US" sz="2000" spc="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Engineer</a:t>
            </a:r>
            <a:endParaRPr lang="en-US" sz="2000" dirty="0" smtClean="0"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25"/>
              </a:spcBef>
            </a:pPr>
            <a:r>
              <a:rPr lang="en-US" sz="2000" b="1" spc="-5" dirty="0" smtClean="0">
                <a:cs typeface="Calibri"/>
              </a:rPr>
              <a:t>P=</a:t>
            </a:r>
            <a:r>
              <a:rPr lang="en-US" sz="2000" b="1" spc="25" dirty="0" smtClean="0">
                <a:cs typeface="Calibri"/>
              </a:rPr>
              <a:t> </a:t>
            </a:r>
            <a:r>
              <a:rPr lang="en-US" sz="2000" b="1" spc="-15" dirty="0" err="1" smtClean="0">
                <a:cs typeface="Calibri"/>
              </a:rPr>
              <a:t>Ritika</a:t>
            </a:r>
            <a:r>
              <a:rPr lang="en-US" sz="2000" b="1" spc="10" dirty="0" smtClean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is</a:t>
            </a:r>
            <a:r>
              <a:rPr lang="en-US" sz="2000" b="1" spc="5" dirty="0" smtClean="0">
                <a:cs typeface="Calibri"/>
              </a:rPr>
              <a:t> </a:t>
            </a:r>
            <a:r>
              <a:rPr lang="en-US" sz="2000" b="1" spc="-50" dirty="0" smtClean="0">
                <a:cs typeface="Calibri"/>
              </a:rPr>
              <a:t>Doctor, </a:t>
            </a:r>
            <a:r>
              <a:rPr lang="en-US" sz="2000" b="1" spc="-5" dirty="0" smtClean="0">
                <a:cs typeface="Calibri"/>
              </a:rPr>
              <a:t>Q=</a:t>
            </a:r>
            <a:r>
              <a:rPr lang="en-US" sz="2000" b="1" spc="25" dirty="0" smtClean="0">
                <a:cs typeface="Calibri"/>
              </a:rPr>
              <a:t> </a:t>
            </a:r>
            <a:r>
              <a:rPr lang="en-US" sz="2000" b="1" spc="-15" dirty="0" err="1" smtClean="0">
                <a:cs typeface="Calibri"/>
              </a:rPr>
              <a:t>Ritika</a:t>
            </a:r>
            <a:r>
              <a:rPr lang="en-US" sz="2000" b="1" spc="10" dirty="0" smtClean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is</a:t>
            </a:r>
            <a:r>
              <a:rPr lang="en-US" sz="2000" b="1" spc="5" dirty="0" smtClean="0">
                <a:cs typeface="Calibri"/>
              </a:rPr>
              <a:t> </a:t>
            </a:r>
            <a:r>
              <a:rPr lang="en-US" sz="2000" b="1" spc="-45" dirty="0" smtClean="0">
                <a:cs typeface="Calibri"/>
              </a:rPr>
              <a:t>Engineer</a:t>
            </a:r>
            <a:r>
              <a:rPr lang="en-US" sz="2000" b="1" spc="10" dirty="0" smtClean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→ P</a:t>
            </a:r>
            <a:r>
              <a:rPr lang="en-US" sz="2000" b="1" spc="5" dirty="0" smtClean="0">
                <a:cs typeface="Calibri"/>
              </a:rPr>
              <a:t> </a:t>
            </a:r>
            <a:r>
              <a:rPr lang="en-US" sz="2000" b="1" spc="-1155" dirty="0" smtClean="0">
                <a:cs typeface="Yu Gothic UI"/>
              </a:rPr>
              <a:t>∨</a:t>
            </a:r>
            <a:r>
              <a:rPr lang="en-US" sz="2000" b="1" spc="-150" dirty="0" smtClean="0">
                <a:cs typeface="Yu Gothic UI"/>
              </a:rPr>
              <a:t>   </a:t>
            </a:r>
            <a:r>
              <a:rPr lang="en-US" sz="2000" b="1" spc="-5" dirty="0" smtClean="0">
                <a:cs typeface="Calibri"/>
              </a:rPr>
              <a:t>Q</a:t>
            </a:r>
            <a:r>
              <a:rPr lang="en-US" sz="2000" spc="-5" dirty="0" smtClean="0">
                <a:cs typeface="Calibri"/>
              </a:rPr>
              <a:t>.</a:t>
            </a:r>
            <a:endParaRPr lang="en-US" sz="2000" dirty="0" smtClean="0"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25"/>
              </a:spcBef>
            </a:pPr>
            <a:endParaRPr lang="en-US" sz="2000" spc="-5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32996"/>
            <a:ext cx="464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 Connectives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298907"/>
            <a:ext cx="8260556" cy="44787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770255" indent="-343535" algn="just">
              <a:lnSpc>
                <a:spcPct val="100000"/>
              </a:lnSpc>
              <a:spcBef>
                <a:spcPts val="650"/>
              </a:spcBef>
              <a:tabLst>
                <a:tab pos="355600" algn="l"/>
                <a:tab pos="356235" algn="l"/>
              </a:tabLst>
            </a:pPr>
            <a:r>
              <a:rPr sz="2400" b="1" spc="-5" dirty="0" smtClean="0">
                <a:latin typeface="Calibri"/>
                <a:cs typeface="Calibri"/>
              </a:rPr>
              <a:t>Implication</a:t>
            </a:r>
            <a:r>
              <a:rPr sz="2400" b="1" spc="-5" dirty="0">
                <a:latin typeface="Calibri"/>
                <a:cs typeface="Calibri"/>
              </a:rPr>
              <a:t>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sentence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Q,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0" dirty="0" smtClean="0">
                <a:latin typeface="Calibri"/>
                <a:cs typeface="Calibri"/>
              </a:rPr>
              <a:t>implication.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Implications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are</a:t>
            </a:r>
            <a:r>
              <a:rPr lang="en-US" sz="2400" spc="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also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if-then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rules.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as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770255" indent="-343535" algn="just">
              <a:lnSpc>
                <a:spcPct val="100000"/>
              </a:lnSpc>
              <a:spcBef>
                <a:spcPts val="650"/>
              </a:spcBef>
              <a:tabLst>
                <a:tab pos="355600" algn="l"/>
                <a:tab pos="356235" algn="l"/>
              </a:tabLst>
            </a:pPr>
            <a:r>
              <a:rPr lang="en-US" sz="2400" b="1" spc="-10" dirty="0" smtClean="0">
                <a:cs typeface="Calibri"/>
              </a:rPr>
              <a:t>	Example:</a:t>
            </a:r>
            <a:r>
              <a:rPr lang="en-US" sz="2400" b="1" spc="25" dirty="0" smtClean="0"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If</a:t>
            </a:r>
            <a:r>
              <a:rPr sz="2400" b="1" spc="1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raining,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street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wet.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770255" indent="-343535" algn="just">
              <a:lnSpc>
                <a:spcPct val="100000"/>
              </a:lnSpc>
              <a:spcBef>
                <a:spcPts val="650"/>
              </a:spcBef>
              <a:tabLst>
                <a:tab pos="355600" algn="l"/>
                <a:tab pos="35623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	</a:t>
            </a:r>
            <a:r>
              <a:rPr sz="2400" b="1" spc="-5" dirty="0" smtClean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=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It is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raining</a:t>
            </a:r>
            <a:r>
              <a:rPr lang="en-US" sz="2400" b="1" spc="-10" dirty="0" smtClean="0">
                <a:latin typeface="Calibri"/>
                <a:cs typeface="Calibri"/>
              </a:rPr>
              <a:t>, </a:t>
            </a:r>
            <a:r>
              <a:rPr sz="2400" b="1" spc="-5" dirty="0" smtClean="0">
                <a:latin typeface="Calibri"/>
                <a:cs typeface="Calibri"/>
              </a:rPr>
              <a:t>Q</a:t>
            </a:r>
            <a:r>
              <a:rPr sz="2400" b="1" spc="-5" dirty="0">
                <a:latin typeface="Calibri"/>
                <a:cs typeface="Calibri"/>
              </a:rPr>
              <a:t>=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Street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wet</a:t>
            </a:r>
            <a:r>
              <a:rPr lang="en-US" sz="2400" b="1" spc="-10" dirty="0" smtClean="0">
                <a:latin typeface="Calibri"/>
                <a:cs typeface="Calibri"/>
              </a:rPr>
              <a:t> </a:t>
            </a:r>
            <a:r>
              <a:rPr lang="en-US" sz="2400" b="1" spc="-5" dirty="0" smtClean="0">
                <a:cs typeface="Calibri"/>
              </a:rPr>
              <a:t>:- </a:t>
            </a:r>
            <a:r>
              <a:rPr sz="2400" b="1" spc="-5" dirty="0" smtClean="0">
                <a:latin typeface="Calibri"/>
                <a:cs typeface="Calibri"/>
              </a:rPr>
              <a:t>P</a:t>
            </a:r>
            <a:r>
              <a:rPr sz="2400" b="1" spc="1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→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</a:t>
            </a:r>
            <a:endParaRPr sz="2400" b="1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340"/>
              </a:lnSpc>
              <a:spcBef>
                <a:spcPts val="830"/>
              </a:spcBef>
              <a:tabLst>
                <a:tab pos="355600" algn="l"/>
                <a:tab pos="356235" algn="l"/>
                <a:tab pos="2254250" algn="l"/>
                <a:tab pos="2556510" algn="l"/>
                <a:tab pos="2917825" algn="l"/>
                <a:tab pos="3108325" algn="l"/>
                <a:tab pos="3847465" algn="l"/>
                <a:tab pos="4377690" algn="l"/>
                <a:tab pos="4958080" algn="l"/>
                <a:tab pos="5196205" algn="l"/>
                <a:tab pos="5661025" algn="l"/>
                <a:tab pos="6367145" algn="l"/>
                <a:tab pos="6764655" algn="l"/>
                <a:tab pos="7125970" algn="l"/>
                <a:tab pos="7148830" algn="l"/>
                <a:tab pos="7477759" algn="l"/>
                <a:tab pos="8455025" algn="l"/>
                <a:tab pos="9195435" algn="l"/>
                <a:tab pos="9582785" algn="l"/>
                <a:tab pos="10305415" algn="l"/>
              </a:tabLst>
            </a:pPr>
            <a:r>
              <a:rPr sz="2400" b="1" spc="-5" dirty="0" smtClean="0">
                <a:latin typeface="Calibri"/>
                <a:cs typeface="Calibri"/>
              </a:rPr>
              <a:t>Bic</a:t>
            </a:r>
            <a:r>
              <a:rPr sz="2400" b="1" spc="-20" dirty="0" smtClean="0">
                <a:latin typeface="Calibri"/>
                <a:cs typeface="Calibri"/>
              </a:rPr>
              <a:t>o</a:t>
            </a:r>
            <a:r>
              <a:rPr sz="2400" b="1" spc="-5" dirty="0" smtClean="0">
                <a:latin typeface="Calibri"/>
                <a:cs typeface="Calibri"/>
              </a:rPr>
              <a:t>nd</a:t>
            </a:r>
            <a:r>
              <a:rPr sz="2400" b="1" spc="-20" dirty="0" smtClean="0">
                <a:latin typeface="Calibri"/>
                <a:cs typeface="Calibri"/>
              </a:rPr>
              <a:t>i</a:t>
            </a:r>
            <a:r>
              <a:rPr sz="2400" b="1" spc="-5" dirty="0" smtClean="0">
                <a:latin typeface="Calibri"/>
                <a:cs typeface="Calibri"/>
              </a:rPr>
              <a:t>tiona</a:t>
            </a:r>
            <a:r>
              <a:rPr sz="2400" b="1" spc="-15" dirty="0" smtClean="0">
                <a:latin typeface="Calibri"/>
                <a:cs typeface="Calibri"/>
              </a:rPr>
              <a:t>l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r>
              <a:rPr lang="en-US" sz="2400" b="1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ence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u</a:t>
            </a:r>
            <a:r>
              <a:rPr sz="2400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P</a:t>
            </a:r>
            <a:r>
              <a:rPr sz="2400" spc="95" dirty="0" smtClean="0">
                <a:latin typeface="Yu Gothic UI"/>
                <a:cs typeface="Yu Gothic UI"/>
              </a:rPr>
              <a:t>⇔</a:t>
            </a:r>
            <a:r>
              <a:rPr sz="2400" spc="-5" dirty="0" smtClean="0">
                <a:latin typeface="Calibri"/>
                <a:cs typeface="Calibri"/>
              </a:rPr>
              <a:t>Q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B</a:t>
            </a:r>
            <a:r>
              <a:rPr sz="2400" spc="-5" dirty="0" smtClean="0">
                <a:latin typeface="Calibri"/>
                <a:cs typeface="Calibri"/>
              </a:rPr>
              <a:t>icon</a:t>
            </a:r>
            <a:r>
              <a:rPr sz="2400" spc="-15" dirty="0" smtClean="0">
                <a:latin typeface="Calibri"/>
                <a:cs typeface="Calibri"/>
              </a:rPr>
              <a:t>d</a:t>
            </a:r>
            <a:r>
              <a:rPr sz="2400" spc="-5" dirty="0" smtClean="0">
                <a:latin typeface="Calibri"/>
                <a:cs typeface="Calibri"/>
              </a:rPr>
              <a:t>iti</a:t>
            </a:r>
            <a:r>
              <a:rPr sz="2400" spc="-20" dirty="0" smtClean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al</a:t>
            </a:r>
            <a:r>
              <a:rPr lang="en-US" sz="2400" spc="-5" dirty="0" smtClean="0">
                <a:latin typeface="Calibri"/>
                <a:cs typeface="Calibri"/>
              </a:rPr>
              <a:t> s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40" dirty="0" smtClean="0">
                <a:latin typeface="Calibri"/>
                <a:cs typeface="Calibri"/>
              </a:rPr>
              <a:t>n</a:t>
            </a:r>
            <a:r>
              <a:rPr sz="2400" spc="-30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en</a:t>
            </a:r>
            <a:r>
              <a:rPr sz="2400" dirty="0" smtClean="0">
                <a:latin typeface="Calibri"/>
                <a:cs typeface="Calibri"/>
              </a:rPr>
              <a:t>c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, 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340"/>
              </a:lnSpc>
              <a:spcBef>
                <a:spcPts val="830"/>
              </a:spcBef>
              <a:tabLst>
                <a:tab pos="355600" algn="l"/>
                <a:tab pos="356235" algn="l"/>
                <a:tab pos="2254250" algn="l"/>
                <a:tab pos="2556510" algn="l"/>
                <a:tab pos="2917825" algn="l"/>
                <a:tab pos="3108325" algn="l"/>
                <a:tab pos="3847465" algn="l"/>
                <a:tab pos="4377690" algn="l"/>
                <a:tab pos="4958080" algn="l"/>
                <a:tab pos="5196205" algn="l"/>
                <a:tab pos="5661025" algn="l"/>
                <a:tab pos="6367145" algn="l"/>
                <a:tab pos="6764655" algn="l"/>
                <a:tab pos="7125970" algn="l"/>
                <a:tab pos="7148830" algn="l"/>
                <a:tab pos="7477759" algn="l"/>
                <a:tab pos="8455025" algn="l"/>
                <a:tab pos="9195435" algn="l"/>
                <a:tab pos="9582785" algn="l"/>
                <a:tab pos="10305415" algn="l"/>
              </a:tabLst>
            </a:pPr>
            <a:r>
              <a:rPr lang="en-US" sz="2400" b="1" spc="-10" dirty="0" smtClean="0">
                <a:latin typeface="Calibri"/>
                <a:cs typeface="Calibri"/>
              </a:rPr>
              <a:t>	E</a:t>
            </a:r>
            <a:r>
              <a:rPr sz="2400" b="1" spc="-55" dirty="0" smtClean="0">
                <a:latin typeface="Calibri"/>
                <a:cs typeface="Calibri"/>
              </a:rPr>
              <a:t>x</a:t>
            </a:r>
            <a:r>
              <a:rPr sz="2400" b="1" spc="-5" dirty="0" smtClean="0">
                <a:latin typeface="Calibri"/>
                <a:cs typeface="Calibri"/>
              </a:rPr>
              <a:t>amp</a:t>
            </a:r>
            <a:r>
              <a:rPr sz="2400" b="1" dirty="0" smtClean="0">
                <a:latin typeface="Calibri"/>
                <a:cs typeface="Calibri"/>
              </a:rPr>
              <a:t>l</a:t>
            </a:r>
            <a:r>
              <a:rPr sz="2400" b="1" spc="-5" dirty="0" smtClean="0">
                <a:latin typeface="Calibri"/>
                <a:cs typeface="Calibri"/>
              </a:rPr>
              <a:t>e</a:t>
            </a:r>
            <a:r>
              <a:rPr lang="en-US" sz="2400" b="1" spc="-5" dirty="0" smtClean="0">
                <a:latin typeface="Calibri"/>
                <a:cs typeface="Calibri"/>
              </a:rPr>
              <a:t>: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</a:t>
            </a:r>
            <a:r>
              <a:rPr sz="2400" spc="-5" dirty="0" smtClean="0">
                <a:latin typeface="Calibri"/>
                <a:cs typeface="Calibri"/>
              </a:rPr>
              <a:t>f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m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</a:t>
            </a:r>
            <a:r>
              <a:rPr sz="2400" spc="-3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35" dirty="0" smtClean="0">
                <a:latin typeface="Calibri"/>
                <a:cs typeface="Calibri"/>
              </a:rPr>
              <a:t>a</a:t>
            </a:r>
            <a:r>
              <a:rPr sz="2400" spc="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hin</a:t>
            </a:r>
            <a:r>
              <a:rPr sz="2400" spc="25" dirty="0" smtClean="0">
                <a:latin typeface="Calibri"/>
                <a:cs typeface="Calibri"/>
              </a:rPr>
              <a:t>g</a:t>
            </a:r>
            <a:r>
              <a:rPr sz="2400" spc="-5" dirty="0" smtClean="0">
                <a:latin typeface="Calibri"/>
                <a:cs typeface="Calibri"/>
              </a:rPr>
              <a:t>,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hen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m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ali</a:t>
            </a:r>
            <a:r>
              <a:rPr sz="2400" spc="-30" dirty="0" smtClean="0">
                <a:latin typeface="Calibri"/>
                <a:cs typeface="Calibri"/>
              </a:rPr>
              <a:t>v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340"/>
              </a:lnSpc>
              <a:spcBef>
                <a:spcPts val="830"/>
              </a:spcBef>
              <a:tabLst>
                <a:tab pos="355600" algn="l"/>
                <a:tab pos="356235" algn="l"/>
                <a:tab pos="2254250" algn="l"/>
                <a:tab pos="2556510" algn="l"/>
                <a:tab pos="2917825" algn="l"/>
                <a:tab pos="3108325" algn="l"/>
                <a:tab pos="3847465" algn="l"/>
                <a:tab pos="4377690" algn="l"/>
                <a:tab pos="4958080" algn="l"/>
                <a:tab pos="5196205" algn="l"/>
                <a:tab pos="5661025" algn="l"/>
                <a:tab pos="6367145" algn="l"/>
                <a:tab pos="6764655" algn="l"/>
                <a:tab pos="7125970" algn="l"/>
                <a:tab pos="7148830" algn="l"/>
                <a:tab pos="7477759" algn="l"/>
                <a:tab pos="8455025" algn="l"/>
                <a:tab pos="9195435" algn="l"/>
                <a:tab pos="9582785" algn="l"/>
                <a:tab pos="10305415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	</a:t>
            </a:r>
            <a:r>
              <a:rPr sz="2400" b="1" spc="-5" dirty="0" smtClean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=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breathing,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alive, it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can</a:t>
            </a:r>
            <a:r>
              <a:rPr sz="2400" b="1" spc="-5" dirty="0">
                <a:latin typeface="Calibri"/>
                <a:cs typeface="Calibri"/>
              </a:rPr>
              <a:t> be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represented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mbria Math"/>
                <a:cs typeface="Cambria Math"/>
              </a:rPr>
              <a:t>⇔</a:t>
            </a:r>
            <a:r>
              <a:rPr sz="2400" b="1" spc="20" dirty="0">
                <a:latin typeface="Cambria Math"/>
                <a:cs typeface="Cambria Math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Q.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71356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 Connectives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2832608"/>
            <a:ext cx="148399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35" dirty="0">
                <a:latin typeface="Calibri"/>
                <a:cs typeface="Calibri"/>
              </a:rPr>
              <a:t>Truth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316" y="954152"/>
            <a:ext cx="7235666" cy="19041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784" y="3400210"/>
            <a:ext cx="7316789" cy="3226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8839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Knowledge</a:t>
            </a:r>
            <a:r>
              <a:rPr spc="-25" dirty="0"/>
              <a:t> </a:t>
            </a:r>
            <a:r>
              <a:rPr spc="-20" dirty="0"/>
              <a:t>Representation</a:t>
            </a:r>
            <a:r>
              <a:rPr spc="-25" dirty="0"/>
              <a:t> </a:t>
            </a:r>
            <a:r>
              <a:rPr spc="-4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4" y="1256156"/>
            <a:ext cx="8212931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knowledge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represented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a machine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make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sense of </a:t>
            </a:r>
            <a:r>
              <a:rPr sz="2400" dirty="0">
                <a:latin typeface="Calibri"/>
                <a:cs typeface="Calibri"/>
              </a:rPr>
              <a:t>it. </a:t>
            </a:r>
            <a:r>
              <a:rPr sz="2400" spc="-5" dirty="0">
                <a:latin typeface="Calibri"/>
                <a:cs typeface="Calibri"/>
              </a:rPr>
              <a:t>One has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mind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there are </a:t>
            </a:r>
            <a:r>
              <a:rPr sz="2400" spc="-10" dirty="0">
                <a:latin typeface="Calibri"/>
                <a:cs typeface="Calibri"/>
              </a:rPr>
              <a:t>numerous </a:t>
            </a:r>
            <a:r>
              <a:rPr sz="2400" spc="-30" dirty="0">
                <a:latin typeface="Calibri"/>
                <a:cs typeface="Calibri"/>
              </a:rPr>
              <a:t>ways </a:t>
            </a:r>
            <a:r>
              <a:rPr sz="2400" spc="-35" dirty="0">
                <a:latin typeface="Calibri"/>
                <a:cs typeface="Calibri"/>
              </a:rPr>
              <a:t>to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perfect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disadvantages.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267" y="2774969"/>
            <a:ext cx="5801228" cy="39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32996"/>
            <a:ext cx="4800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 Connectives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295858"/>
            <a:ext cx="148399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40" dirty="0">
                <a:latin typeface="Calibri"/>
                <a:cs typeface="Calibri"/>
              </a:rPr>
              <a:t>Truth</a:t>
            </a:r>
            <a:r>
              <a:rPr sz="2800" spc="-50" dirty="0">
                <a:latin typeface="Calibri"/>
                <a:cs typeface="Calibri"/>
              </a:rPr>
              <a:t> Table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66" y="1736092"/>
            <a:ext cx="7176040" cy="51219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61594"/>
            <a:ext cx="6477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Propositional</a:t>
            </a:r>
            <a:r>
              <a:rPr spc="-4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256" y="1610691"/>
            <a:ext cx="759475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propositional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4505"/>
            <a:ext cx="9144000" cy="24317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4800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 Connectives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990981"/>
            <a:ext cx="41243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35" dirty="0">
                <a:latin typeface="Calibri"/>
                <a:cs typeface="Calibri"/>
              </a:rPr>
              <a:t>Truth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propositions: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79" y="4064254"/>
            <a:ext cx="24403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Logical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equivalence: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77" y="1441196"/>
            <a:ext cx="6060567" cy="2627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474" y="4784753"/>
            <a:ext cx="5857867" cy="16710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32996"/>
            <a:ext cx="3276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990981"/>
            <a:ext cx="24953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30" dirty="0" smtClean="0">
                <a:latin typeface="Calibri"/>
                <a:cs typeface="Calibri"/>
              </a:rPr>
              <a:t>Translation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97" y="1769719"/>
            <a:ext cx="7540705" cy="4387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381000"/>
            <a:ext cx="3428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990981"/>
            <a:ext cx="2342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30" dirty="0">
                <a:latin typeface="Calibri"/>
                <a:cs typeface="Calibri"/>
              </a:rPr>
              <a:t>Translation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930" y="1766680"/>
            <a:ext cx="7298370" cy="452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32996"/>
            <a:ext cx="7010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Formalizing</a:t>
            </a:r>
            <a:r>
              <a:rPr spc="-25" dirty="0"/>
              <a:t> </a:t>
            </a:r>
            <a:r>
              <a:rPr spc="-5" dirty="0"/>
              <a:t>English</a:t>
            </a:r>
            <a:r>
              <a:rPr spc="-10" dirty="0"/>
              <a:t> 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3" y="1256159"/>
            <a:ext cx="821055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Let’s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propositional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”</a:t>
            </a:r>
            <a:r>
              <a:rPr sz="2000" spc="-15" dirty="0" err="1" smtClean="0">
                <a:latin typeface="Calibri"/>
                <a:cs typeface="Calibri"/>
              </a:rPr>
              <a:t>P</a:t>
            </a:r>
            <a:r>
              <a:rPr lang="en-US" sz="2000" spc="-15" dirty="0" err="1" smtClean="0">
                <a:latin typeface="Calibri"/>
                <a:cs typeface="Calibri"/>
              </a:rPr>
              <a:t>riti</a:t>
            </a: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is</a:t>
            </a:r>
            <a:r>
              <a:rPr sz="2000" spc="155" dirty="0" smtClean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happy”, </a:t>
            </a:r>
            <a:r>
              <a:rPr sz="2000" spc="-6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”</a:t>
            </a:r>
            <a:r>
              <a:rPr lang="en-US" sz="2000" spc="-15" dirty="0" smtClean="0"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Priti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paints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picture”,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 means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”Renzo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happy”.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Formalize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sentences: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”if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Priti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happy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paints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picture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Renzo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isn’t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happy”</a:t>
            </a:r>
          </a:p>
          <a:p>
            <a:pPr marL="436245" indent="-42418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2000" spc="-5" dirty="0">
                <a:latin typeface="Calibri"/>
                <a:cs typeface="Calibri"/>
              </a:rPr>
              <a:t>p </a:t>
            </a:r>
            <a:r>
              <a:rPr sz="2000" spc="50" dirty="0">
                <a:latin typeface="Cambria Math"/>
                <a:cs typeface="Cambria Math"/>
              </a:rPr>
              <a:t>𝖠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q →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¬r 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”if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Priti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happy,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paints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picture”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→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 smtClean="0">
                <a:latin typeface="Calibri"/>
                <a:cs typeface="Calibri"/>
              </a:rPr>
              <a:t>”</a:t>
            </a:r>
            <a:r>
              <a:rPr lang="en-US" sz="2000" spc="-15" dirty="0" smtClean="0">
                <a:cs typeface="Calibri"/>
              </a:rPr>
              <a:t> </a:t>
            </a:r>
            <a:r>
              <a:rPr lang="en-US" sz="2000" spc="-15" dirty="0" err="1" smtClean="0">
                <a:cs typeface="Calibri"/>
              </a:rPr>
              <a:t>Priti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happy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paints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picture”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10" dirty="0" smtClean="0">
                <a:latin typeface="Calibri"/>
                <a:cs typeface="Calibri"/>
              </a:rPr>
              <a:t> </a:t>
            </a:r>
            <a:r>
              <a:rPr lang="en-US" sz="2000" b="1" spc="-5" dirty="0" smtClean="0">
                <a:latin typeface="Cambria Math"/>
                <a:cs typeface="Cambria Math"/>
              </a:rPr>
              <a:t>⇔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q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6893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Formalizing</a:t>
            </a:r>
            <a:r>
              <a:rPr spc="-20" dirty="0"/>
              <a:t> </a:t>
            </a:r>
            <a:r>
              <a:rPr spc="-5" dirty="0"/>
              <a:t>English </a:t>
            </a:r>
            <a:r>
              <a:rPr spc="-1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5" y="884885"/>
            <a:ext cx="8212931" cy="5205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sz="2000" spc="-10" dirty="0">
                <a:cs typeface="Calibri"/>
              </a:rPr>
              <a:t>L</a:t>
            </a:r>
            <a:r>
              <a:rPr sz="2000" spc="-25" dirty="0">
                <a:cs typeface="Calibri"/>
              </a:rPr>
              <a:t>e</a:t>
            </a:r>
            <a:r>
              <a:rPr sz="2000" spc="-5" dirty="0">
                <a:cs typeface="Calibri"/>
              </a:rPr>
              <a:t>t</a:t>
            </a:r>
            <a:r>
              <a:rPr sz="2000" dirty="0">
                <a:cs typeface="Calibri"/>
              </a:rPr>
              <a:t>	</a:t>
            </a:r>
            <a:r>
              <a:rPr sz="2000" spc="-5" dirty="0" smtClean="0">
                <a:cs typeface="Calibri"/>
              </a:rPr>
              <a:t>A</a:t>
            </a:r>
            <a:r>
              <a:rPr sz="2000" spc="-10" dirty="0" smtClean="0">
                <a:cs typeface="Calibri"/>
              </a:rPr>
              <a:t>=</a:t>
            </a:r>
            <a:r>
              <a:rPr lang="en-US" sz="2000" spc="-10" dirty="0" smtClean="0">
                <a:cs typeface="Calibri"/>
              </a:rPr>
              <a:t> </a:t>
            </a:r>
            <a:r>
              <a:rPr sz="2000" spc="-365" dirty="0" smtClean="0">
                <a:cs typeface="Calibri"/>
              </a:rPr>
              <a:t>”</a:t>
            </a:r>
            <a:r>
              <a:rPr lang="en-US" sz="2000" spc="-365" dirty="0" smtClean="0">
                <a:cs typeface="Calibri"/>
              </a:rPr>
              <a:t> </a:t>
            </a:r>
            <a:r>
              <a:rPr sz="2000" dirty="0" smtClean="0">
                <a:cs typeface="Calibri"/>
              </a:rPr>
              <a:t>A</a:t>
            </a:r>
            <a:r>
              <a:rPr sz="2000" spc="-10" dirty="0" smtClean="0">
                <a:cs typeface="Calibri"/>
              </a:rPr>
              <a:t>n</a:t>
            </a:r>
            <a:r>
              <a:rPr sz="2000" spc="-35" dirty="0" smtClean="0">
                <a:cs typeface="Calibri"/>
              </a:rPr>
              <a:t>g</a:t>
            </a:r>
            <a:r>
              <a:rPr sz="2000" spc="-5" dirty="0" smtClean="0">
                <a:cs typeface="Calibri"/>
              </a:rPr>
              <a:t>e</a:t>
            </a:r>
            <a:r>
              <a:rPr sz="2000" spc="-15" dirty="0" smtClean="0">
                <a:cs typeface="Calibri"/>
              </a:rPr>
              <a:t>l</a:t>
            </a:r>
            <a:r>
              <a:rPr sz="2000" spc="-5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25" dirty="0" smtClean="0">
                <a:cs typeface="Calibri"/>
              </a:rPr>
              <a:t>c</a:t>
            </a:r>
            <a:r>
              <a:rPr sz="2000" spc="-10" dirty="0" smtClean="0">
                <a:cs typeface="Calibri"/>
              </a:rPr>
              <a:t>o</a:t>
            </a:r>
            <a:r>
              <a:rPr sz="2000" spc="-5" dirty="0" smtClean="0">
                <a:cs typeface="Calibri"/>
              </a:rPr>
              <a:t>mes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35" dirty="0" smtClean="0">
                <a:cs typeface="Calibri"/>
              </a:rPr>
              <a:t>t</a:t>
            </a:r>
            <a:r>
              <a:rPr sz="2000" spc="-5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5" dirty="0" smtClean="0">
                <a:cs typeface="Calibri"/>
              </a:rPr>
              <a:t>the</a:t>
            </a:r>
            <a:r>
              <a:rPr lang="en-US" sz="2000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part</a:t>
            </a:r>
            <a:r>
              <a:rPr sz="2000" spc="60" dirty="0" smtClean="0">
                <a:cs typeface="Calibri"/>
              </a:rPr>
              <a:t>y</a:t>
            </a:r>
            <a:r>
              <a:rPr sz="2000" spc="-265" dirty="0" smtClean="0">
                <a:cs typeface="Calibri"/>
              </a:rPr>
              <a:t>”</a:t>
            </a:r>
            <a:r>
              <a:rPr sz="2000" spc="-5" dirty="0" smtClean="0">
                <a:cs typeface="Calibri"/>
              </a:rPr>
              <a:t>,</a:t>
            </a:r>
            <a:endParaRPr lang="en-US" sz="2000" spc="-5" dirty="0" smtClean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dirty="0" smtClean="0">
                <a:cs typeface="Calibri"/>
              </a:rPr>
              <a:t>	 </a:t>
            </a:r>
            <a:r>
              <a:rPr sz="2000" dirty="0">
                <a:cs typeface="Calibri"/>
              </a:rPr>
              <a:t>	</a:t>
            </a:r>
            <a:r>
              <a:rPr sz="2000" spc="-5" dirty="0" smtClean="0">
                <a:cs typeface="Calibri"/>
              </a:rPr>
              <a:t>B</a:t>
            </a:r>
            <a:r>
              <a:rPr sz="2000" spc="-10" dirty="0" smtClean="0">
                <a:cs typeface="Calibri"/>
              </a:rPr>
              <a:t>=</a:t>
            </a:r>
            <a:r>
              <a:rPr lang="en-US" sz="2000" spc="-10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”B</a:t>
            </a:r>
            <a:r>
              <a:rPr sz="2000" spc="5" dirty="0" smtClean="0">
                <a:cs typeface="Calibri"/>
              </a:rPr>
              <a:t>r</a:t>
            </a:r>
            <a:r>
              <a:rPr sz="2000" spc="-10" dirty="0" smtClean="0">
                <a:cs typeface="Calibri"/>
              </a:rPr>
              <a:t>un</a:t>
            </a:r>
            <a:r>
              <a:rPr sz="2000" spc="-5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5" dirty="0" smtClean="0">
                <a:cs typeface="Calibri"/>
              </a:rPr>
              <a:t>co</a:t>
            </a:r>
            <a:r>
              <a:rPr sz="2000" spc="-20" dirty="0" smtClean="0">
                <a:cs typeface="Calibri"/>
              </a:rPr>
              <a:t>m</a:t>
            </a:r>
            <a:r>
              <a:rPr sz="2000" spc="-5" dirty="0" smtClean="0">
                <a:cs typeface="Calibri"/>
              </a:rPr>
              <a:t>es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35" dirty="0" smtClean="0">
                <a:cs typeface="Calibri"/>
              </a:rPr>
              <a:t>t</a:t>
            </a:r>
            <a:r>
              <a:rPr sz="2000" spc="-5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dirty="0" smtClean="0">
                <a:cs typeface="Calibri"/>
              </a:rPr>
              <a:t>t</a:t>
            </a:r>
            <a:r>
              <a:rPr sz="2000" spc="-10" dirty="0" smtClean="0">
                <a:cs typeface="Calibri"/>
              </a:rPr>
              <a:t>h</a:t>
            </a:r>
            <a:r>
              <a:rPr sz="2000" spc="-5" dirty="0" smtClean="0">
                <a:cs typeface="Calibri"/>
              </a:rPr>
              <a:t>e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part</a:t>
            </a:r>
            <a:r>
              <a:rPr sz="2000" spc="60" dirty="0" smtClean="0">
                <a:cs typeface="Calibri"/>
              </a:rPr>
              <a:t>y</a:t>
            </a:r>
            <a:r>
              <a:rPr sz="2000" spc="-275" dirty="0">
                <a:cs typeface="Calibri"/>
              </a:rPr>
              <a:t>”</a:t>
            </a:r>
            <a:r>
              <a:rPr sz="2000" spc="-5" dirty="0">
                <a:cs typeface="Calibri"/>
              </a:rPr>
              <a:t>,</a:t>
            </a:r>
            <a:r>
              <a:rPr sz="2000" dirty="0">
                <a:cs typeface="Calibri"/>
              </a:rPr>
              <a:t>	</a:t>
            </a:r>
            <a:endParaRPr lang="en-US" sz="2000" dirty="0" smtClean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-5" dirty="0" smtClean="0">
                <a:cs typeface="Calibri"/>
              </a:rPr>
              <a:t>			</a:t>
            </a:r>
            <a:r>
              <a:rPr sz="2000" spc="-5" dirty="0" smtClean="0">
                <a:cs typeface="Calibri"/>
              </a:rPr>
              <a:t>C</a:t>
            </a:r>
            <a:r>
              <a:rPr sz="2000" spc="-20" dirty="0" smtClean="0">
                <a:cs typeface="Calibri"/>
              </a:rPr>
              <a:t>=</a:t>
            </a:r>
            <a:r>
              <a:rPr lang="en-US" sz="2000" spc="-20" dirty="0" smtClean="0">
                <a:cs typeface="Calibri"/>
              </a:rPr>
              <a:t> </a:t>
            </a:r>
            <a:r>
              <a:rPr sz="2000" spc="-20" dirty="0" smtClean="0">
                <a:cs typeface="Calibri"/>
              </a:rPr>
              <a:t>”</a:t>
            </a:r>
            <a:r>
              <a:rPr sz="2000" spc="-20" dirty="0">
                <a:cs typeface="Calibri"/>
              </a:rPr>
              <a:t>Carlo</a:t>
            </a:r>
            <a:r>
              <a:rPr sz="2000" spc="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</a:t>
            </a:r>
            <a:r>
              <a:rPr sz="2000" spc="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to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15" dirty="0">
                <a:cs typeface="Calibri"/>
              </a:rPr>
              <a:t> </a:t>
            </a:r>
            <a:r>
              <a:rPr sz="2000" spc="-35" dirty="0">
                <a:cs typeface="Calibri"/>
              </a:rPr>
              <a:t>party”,</a:t>
            </a:r>
            <a:r>
              <a:rPr sz="2000" spc="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5" dirty="0">
                <a:cs typeface="Calibri"/>
              </a:rPr>
              <a:t> </a:t>
            </a:r>
            <a:endParaRPr lang="en-US" sz="2000" spc="5" dirty="0" smtClean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5" dirty="0" smtClean="0">
                <a:cs typeface="Calibri"/>
              </a:rPr>
              <a:t>			</a:t>
            </a:r>
            <a:r>
              <a:rPr sz="2000" spc="-5" dirty="0" smtClean="0">
                <a:cs typeface="Calibri"/>
              </a:rPr>
              <a:t>D</a:t>
            </a:r>
            <a:r>
              <a:rPr sz="2000" spc="15" dirty="0" smtClean="0">
                <a:cs typeface="Calibri"/>
              </a:rPr>
              <a:t> </a:t>
            </a:r>
            <a:r>
              <a:rPr sz="2000" spc="-15" dirty="0">
                <a:cs typeface="Calibri"/>
              </a:rPr>
              <a:t>=”Davide</a:t>
            </a:r>
            <a:r>
              <a:rPr sz="2000" spc="2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</a:t>
            </a:r>
            <a:r>
              <a:rPr sz="2000" spc="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to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15" dirty="0">
                <a:cs typeface="Calibri"/>
              </a:rPr>
              <a:t> </a:t>
            </a:r>
            <a:r>
              <a:rPr sz="2000" spc="-35" dirty="0">
                <a:cs typeface="Calibri"/>
              </a:rPr>
              <a:t>party”.</a:t>
            </a:r>
            <a:endParaRPr sz="2000" dirty="0"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74955" algn="l"/>
              </a:tabLst>
            </a:pPr>
            <a:r>
              <a:rPr sz="2000" spc="-5" dirty="0" smtClean="0">
                <a:cs typeface="Calibri"/>
              </a:rPr>
              <a:t>”If</a:t>
            </a:r>
            <a:r>
              <a:rPr sz="2000" spc="-10" dirty="0" smtClean="0">
                <a:cs typeface="Calibri"/>
              </a:rPr>
              <a:t> </a:t>
            </a:r>
            <a:r>
              <a:rPr sz="2000" spc="-15" dirty="0">
                <a:cs typeface="Calibri"/>
              </a:rPr>
              <a:t>Davide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</a:t>
            </a:r>
            <a:r>
              <a:rPr sz="2000" spc="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to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party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then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Bruno</a:t>
            </a:r>
            <a:r>
              <a:rPr sz="2000" spc="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Carlo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</a:t>
            </a:r>
            <a:r>
              <a:rPr sz="2000" spc="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too</a:t>
            </a:r>
            <a:r>
              <a:rPr sz="2000" spc="-15" dirty="0" smtClean="0">
                <a:cs typeface="Calibri"/>
              </a:rPr>
              <a:t>”</a:t>
            </a:r>
            <a:endParaRPr lang="en-US" sz="2000" dirty="0" smtClean="0"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74955" algn="l"/>
              </a:tabLst>
            </a:pPr>
            <a:r>
              <a:rPr sz="2000" spc="-25" dirty="0" smtClean="0">
                <a:cs typeface="Calibri"/>
              </a:rPr>
              <a:t>”</a:t>
            </a:r>
            <a:r>
              <a:rPr sz="2000" spc="-25" dirty="0">
                <a:cs typeface="Calibri"/>
              </a:rPr>
              <a:t>Carlo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</a:t>
            </a:r>
            <a:r>
              <a:rPr sz="2000" spc="1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to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party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only</a:t>
            </a:r>
            <a:r>
              <a:rPr sz="2000" spc="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if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Angelo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Bruno</a:t>
            </a:r>
            <a:r>
              <a:rPr sz="2000" spc="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do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not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</a:t>
            </a:r>
            <a:r>
              <a:rPr sz="2000" spc="-10" dirty="0" smtClean="0">
                <a:cs typeface="Calibri"/>
              </a:rPr>
              <a:t>”</a:t>
            </a:r>
            <a:endParaRPr lang="en-US" sz="2000" dirty="0" smtClean="0"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74955" algn="l"/>
              </a:tabLst>
            </a:pPr>
            <a:r>
              <a:rPr sz="2000" spc="-5" dirty="0" smtClean="0">
                <a:cs typeface="Calibri"/>
              </a:rPr>
              <a:t>”</a:t>
            </a:r>
            <a:r>
              <a:rPr sz="2000" spc="-5" dirty="0">
                <a:cs typeface="Calibri"/>
              </a:rPr>
              <a:t>If</a:t>
            </a:r>
            <a:r>
              <a:rPr sz="2000" spc="35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Davide</a:t>
            </a:r>
            <a:r>
              <a:rPr sz="2000" spc="35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	</a:t>
            </a:r>
            <a:r>
              <a:rPr sz="2000" spc="-15" dirty="0">
                <a:cs typeface="Calibri"/>
              </a:rPr>
              <a:t>to</a:t>
            </a:r>
            <a:r>
              <a:rPr sz="2000" spc="3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340" dirty="0">
                <a:cs typeface="Calibri"/>
              </a:rPr>
              <a:t> </a:t>
            </a:r>
            <a:r>
              <a:rPr sz="2000" spc="-40" dirty="0">
                <a:cs typeface="Calibri"/>
              </a:rPr>
              <a:t>party,</a:t>
            </a:r>
            <a:r>
              <a:rPr sz="2000" spc="35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then,</a:t>
            </a:r>
            <a:r>
              <a:rPr sz="2000" spc="35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if</a:t>
            </a:r>
            <a:r>
              <a:rPr sz="2000" spc="3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Carlo</a:t>
            </a:r>
            <a:r>
              <a:rPr sz="2000" spc="34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doesn’t</a:t>
            </a:r>
            <a:r>
              <a:rPr sz="2000" spc="3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come</a:t>
            </a:r>
            <a:r>
              <a:rPr sz="2000" spc="3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then</a:t>
            </a:r>
            <a:r>
              <a:rPr sz="2000" spc="35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Angelo </a:t>
            </a:r>
            <a:r>
              <a:rPr sz="2000" spc="-6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</a:t>
            </a:r>
            <a:r>
              <a:rPr sz="2000" spc="-10" dirty="0" smtClean="0">
                <a:cs typeface="Calibri"/>
              </a:rPr>
              <a:t>”</a:t>
            </a:r>
            <a:endParaRPr lang="en-US" sz="2000" dirty="0" smtClean="0"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74955" algn="l"/>
              </a:tabLst>
            </a:pPr>
            <a:r>
              <a:rPr sz="2000" spc="-100" dirty="0" smtClean="0">
                <a:cs typeface="Calibri"/>
              </a:rPr>
              <a:t>”</a:t>
            </a:r>
            <a:r>
              <a:rPr sz="2000" spc="-10" dirty="0" smtClean="0">
                <a:cs typeface="Calibri"/>
              </a:rPr>
              <a:t>Car</a:t>
            </a:r>
            <a:r>
              <a:rPr sz="2000" spc="-15" dirty="0" smtClean="0">
                <a:cs typeface="Calibri"/>
              </a:rPr>
              <a:t>l</a:t>
            </a:r>
            <a:r>
              <a:rPr sz="2000" spc="-5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5" dirty="0" smtClean="0">
                <a:cs typeface="Calibri"/>
              </a:rPr>
              <a:t>comes</a:t>
            </a:r>
            <a:r>
              <a:rPr lang="en-US" sz="2000" dirty="0" smtClean="0">
                <a:cs typeface="Calibri"/>
              </a:rPr>
              <a:t> </a:t>
            </a:r>
            <a:r>
              <a:rPr sz="2000" spc="-30" dirty="0" smtClean="0">
                <a:cs typeface="Calibri"/>
              </a:rPr>
              <a:t>t</a:t>
            </a:r>
            <a:r>
              <a:rPr sz="2000" spc="-5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dirty="0" smtClean="0">
                <a:cs typeface="Calibri"/>
              </a:rPr>
              <a:t>t</a:t>
            </a:r>
            <a:r>
              <a:rPr sz="2000" spc="-10" dirty="0" smtClean="0">
                <a:cs typeface="Calibri"/>
              </a:rPr>
              <a:t>h</a:t>
            </a:r>
            <a:r>
              <a:rPr sz="2000" spc="-5" dirty="0" smtClean="0">
                <a:cs typeface="Calibri"/>
              </a:rPr>
              <a:t>e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part</a:t>
            </a:r>
            <a:r>
              <a:rPr sz="2000" spc="-5" dirty="0" smtClean="0">
                <a:cs typeface="Calibri"/>
              </a:rPr>
              <a:t>y</a:t>
            </a:r>
            <a:r>
              <a:rPr sz="2000" dirty="0">
                <a:cs typeface="Calibri"/>
              </a:rPr>
              <a:t>	</a:t>
            </a:r>
            <a:r>
              <a:rPr sz="2000" spc="-10" dirty="0" smtClean="0">
                <a:cs typeface="Calibri"/>
              </a:rPr>
              <a:t>p</a:t>
            </a:r>
            <a:r>
              <a:rPr sz="2000" spc="-65" dirty="0" smtClean="0">
                <a:cs typeface="Calibri"/>
              </a:rPr>
              <a:t>r</a:t>
            </a:r>
            <a:r>
              <a:rPr sz="2000" spc="-15" dirty="0" smtClean="0">
                <a:cs typeface="Calibri"/>
              </a:rPr>
              <a:t>o</a:t>
            </a:r>
            <a:r>
              <a:rPr sz="2000" spc="-5" dirty="0" smtClean="0">
                <a:cs typeface="Calibri"/>
              </a:rPr>
              <a:t>v</a:t>
            </a:r>
            <a:r>
              <a:rPr sz="2000" spc="5" dirty="0" smtClean="0">
                <a:cs typeface="Calibri"/>
              </a:rPr>
              <a:t>i</a:t>
            </a:r>
            <a:r>
              <a:rPr sz="2000" spc="-10" dirty="0" smtClean="0">
                <a:cs typeface="Calibri"/>
              </a:rPr>
              <a:t>de</a:t>
            </a:r>
            <a:r>
              <a:rPr sz="2000" spc="-5" dirty="0" smtClean="0">
                <a:cs typeface="Calibri"/>
              </a:rPr>
              <a:t>d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dirty="0" smtClean="0">
                <a:cs typeface="Calibri"/>
              </a:rPr>
              <a:t>t</a:t>
            </a:r>
            <a:r>
              <a:rPr sz="2000" spc="-10" dirty="0" smtClean="0">
                <a:cs typeface="Calibri"/>
              </a:rPr>
              <a:t>h</a:t>
            </a:r>
            <a:r>
              <a:rPr sz="2000" spc="-30" dirty="0" smtClean="0">
                <a:cs typeface="Calibri"/>
              </a:rPr>
              <a:t>a</a:t>
            </a:r>
            <a:r>
              <a:rPr sz="2000" spc="-5" dirty="0" smtClean="0">
                <a:cs typeface="Calibri"/>
              </a:rPr>
              <a:t>t</a:t>
            </a:r>
            <a:r>
              <a:rPr lang="en-US" sz="2000" spc="-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Davide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doe</a:t>
            </a:r>
            <a:r>
              <a:rPr sz="2000" spc="-5" dirty="0" smtClean="0">
                <a:cs typeface="Calibri"/>
              </a:rPr>
              <a:t>s</a:t>
            </a:r>
            <a:r>
              <a:rPr sz="2000" spc="-10" dirty="0" smtClean="0">
                <a:cs typeface="Calibri"/>
              </a:rPr>
              <a:t>n’</a:t>
            </a:r>
            <a:r>
              <a:rPr sz="2000" spc="-5" dirty="0" smtClean="0">
                <a:cs typeface="Calibri"/>
              </a:rPr>
              <a:t>t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25" dirty="0" smtClean="0">
                <a:cs typeface="Calibri"/>
              </a:rPr>
              <a:t>c</a:t>
            </a:r>
            <a:r>
              <a:rPr sz="2000" spc="-10" dirty="0" smtClean="0">
                <a:cs typeface="Calibri"/>
              </a:rPr>
              <a:t>ome</a:t>
            </a:r>
            <a:r>
              <a:rPr sz="2000" spc="-5" dirty="0" smtClean="0">
                <a:cs typeface="Calibri"/>
              </a:rPr>
              <a:t>,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bu</a:t>
            </a:r>
            <a:r>
              <a:rPr sz="2000" spc="5" dirty="0" smtClean="0">
                <a:cs typeface="Calibri"/>
              </a:rPr>
              <a:t>t</a:t>
            </a:r>
            <a:r>
              <a:rPr sz="2000" spc="-5" dirty="0" smtClean="0">
                <a:cs typeface="Calibri"/>
              </a:rPr>
              <a:t>,</a:t>
            </a:r>
            <a:r>
              <a:rPr lang="en-US" sz="2000" spc="-5" dirty="0" smtClean="0">
                <a:cs typeface="Calibri"/>
              </a:rPr>
              <a:t> </a:t>
            </a:r>
            <a:r>
              <a:rPr sz="2000" spc="-15" dirty="0" smtClean="0">
                <a:cs typeface="Calibri"/>
              </a:rPr>
              <a:t>if</a:t>
            </a:r>
            <a:r>
              <a:rPr lang="en-US" sz="2000" spc="-15" dirty="0" smtClean="0">
                <a:cs typeface="Calibri"/>
              </a:rPr>
              <a:t> </a:t>
            </a:r>
            <a:r>
              <a:rPr sz="2000" spc="-15" dirty="0" smtClean="0">
                <a:cs typeface="Calibri"/>
              </a:rPr>
              <a:t>Davide</a:t>
            </a:r>
            <a:r>
              <a:rPr sz="2000" spc="5" dirty="0" smtClean="0">
                <a:cs typeface="Calibri"/>
              </a:rPr>
              <a:t> </a:t>
            </a:r>
            <a:r>
              <a:rPr sz="2000" spc="-10" dirty="0" smtClean="0">
                <a:cs typeface="Calibri"/>
              </a:rPr>
              <a:t>comes,</a:t>
            </a:r>
            <a:r>
              <a:rPr lang="en-US" sz="2000" spc="30" dirty="0" smtClean="0">
                <a:cs typeface="Calibri"/>
              </a:rPr>
              <a:t> </a:t>
            </a:r>
            <a:r>
              <a:rPr sz="2000" spc="-5" dirty="0" smtClean="0">
                <a:cs typeface="Calibri"/>
              </a:rPr>
              <a:t>then</a:t>
            </a:r>
            <a:r>
              <a:rPr sz="2000" spc="5" dirty="0" smtClean="0">
                <a:cs typeface="Calibri"/>
              </a:rPr>
              <a:t> </a:t>
            </a:r>
            <a:r>
              <a:rPr sz="2000" spc="-5" dirty="0">
                <a:cs typeface="Calibri"/>
              </a:rPr>
              <a:t>Bruno</a:t>
            </a:r>
            <a:r>
              <a:rPr sz="2000" spc="2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doesn’t</a:t>
            </a:r>
            <a:r>
              <a:rPr sz="2000" spc="4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come</a:t>
            </a:r>
            <a:r>
              <a:rPr sz="2000" spc="-15" dirty="0" smtClean="0">
                <a:cs typeface="Calibri"/>
              </a:rPr>
              <a:t>”</a:t>
            </a:r>
            <a:endParaRPr lang="en-US" sz="2000" dirty="0" smtClean="0"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74955" algn="l"/>
              </a:tabLst>
            </a:pPr>
            <a:r>
              <a:rPr sz="2000" spc="-185" dirty="0" smtClean="0">
                <a:cs typeface="Calibri"/>
              </a:rPr>
              <a:t>”A</a:t>
            </a:r>
            <a:r>
              <a:rPr lang="en-US" sz="2000" spc="-85" dirty="0" smtClean="0">
                <a:cs typeface="Calibri"/>
              </a:rPr>
              <a:t>  </a:t>
            </a:r>
            <a:r>
              <a:rPr sz="2000" spc="-5" dirty="0" smtClean="0">
                <a:cs typeface="Calibri"/>
              </a:rPr>
              <a:t>necessary</a:t>
            </a:r>
            <a:r>
              <a:rPr sz="2000" spc="345" dirty="0" smtClean="0">
                <a:cs typeface="Calibri"/>
              </a:rPr>
              <a:t> </a:t>
            </a:r>
            <a:r>
              <a:rPr sz="2000" spc="-10" dirty="0">
                <a:cs typeface="Calibri"/>
              </a:rPr>
              <a:t>condition</a:t>
            </a:r>
            <a:r>
              <a:rPr sz="2000" spc="33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for</a:t>
            </a:r>
            <a:r>
              <a:rPr sz="2000" spc="34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Angelo</a:t>
            </a:r>
            <a:r>
              <a:rPr sz="2000" spc="3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coming</a:t>
            </a:r>
            <a:r>
              <a:rPr sz="2000" spc="33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to</a:t>
            </a:r>
            <a:r>
              <a:rPr sz="2000" spc="3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340" dirty="0">
                <a:cs typeface="Calibri"/>
              </a:rPr>
              <a:t> </a:t>
            </a:r>
            <a:r>
              <a:rPr sz="2000" spc="-40" dirty="0">
                <a:cs typeface="Calibri"/>
              </a:rPr>
              <a:t>party,</a:t>
            </a:r>
            <a:r>
              <a:rPr sz="2000" spc="335" dirty="0">
                <a:cs typeface="Calibri"/>
              </a:rPr>
              <a:t> </a:t>
            </a:r>
            <a:r>
              <a:rPr sz="2000" dirty="0">
                <a:cs typeface="Calibri"/>
              </a:rPr>
              <a:t>is</a:t>
            </a:r>
            <a:r>
              <a:rPr sz="2000" spc="3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that,</a:t>
            </a:r>
            <a:r>
              <a:rPr sz="2000" spc="33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if</a:t>
            </a:r>
            <a:r>
              <a:rPr sz="2000" spc="35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Bruno </a:t>
            </a:r>
            <a:r>
              <a:rPr sz="2000" spc="-62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Carlo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aren’t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coming,</a:t>
            </a:r>
            <a:r>
              <a:rPr sz="2000" spc="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Davide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</a:t>
            </a:r>
            <a:r>
              <a:rPr sz="2000" spc="-10" dirty="0" smtClean="0">
                <a:cs typeface="Calibri"/>
              </a:rPr>
              <a:t>”</a:t>
            </a:r>
            <a:endParaRPr lang="en-US" sz="2000" dirty="0" smtClean="0"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74955" algn="l"/>
              </a:tabLst>
            </a:pPr>
            <a:r>
              <a:rPr sz="2000" spc="-60" dirty="0" smtClean="0">
                <a:cs typeface="Calibri"/>
              </a:rPr>
              <a:t>”</a:t>
            </a:r>
            <a:r>
              <a:rPr sz="2000" spc="-60" dirty="0">
                <a:cs typeface="Calibri"/>
              </a:rPr>
              <a:t>Angelo, </a:t>
            </a:r>
            <a:r>
              <a:rPr sz="2000" spc="-5" dirty="0">
                <a:cs typeface="Calibri"/>
              </a:rPr>
              <a:t>Bruno </a:t>
            </a:r>
            <a:r>
              <a:rPr sz="2000" dirty="0">
                <a:cs typeface="Calibri"/>
              </a:rPr>
              <a:t>and </a:t>
            </a:r>
            <a:r>
              <a:rPr sz="2000" spc="-10" dirty="0">
                <a:cs typeface="Calibri"/>
              </a:rPr>
              <a:t>Carlo come </a:t>
            </a:r>
            <a:r>
              <a:rPr sz="2000" spc="-15" dirty="0">
                <a:cs typeface="Calibri"/>
              </a:rPr>
              <a:t>to </a:t>
            </a:r>
            <a:r>
              <a:rPr sz="2000" spc="-5" dirty="0">
                <a:cs typeface="Calibri"/>
              </a:rPr>
              <a:t>the </a:t>
            </a:r>
            <a:r>
              <a:rPr sz="2000" spc="-10" dirty="0">
                <a:cs typeface="Calibri"/>
              </a:rPr>
              <a:t>party if </a:t>
            </a:r>
            <a:r>
              <a:rPr sz="2000" dirty="0">
                <a:cs typeface="Calibri"/>
              </a:rPr>
              <a:t>and </a:t>
            </a:r>
            <a:r>
              <a:rPr sz="2000" spc="-5" dirty="0">
                <a:cs typeface="Calibri"/>
              </a:rPr>
              <a:t>only </a:t>
            </a:r>
            <a:r>
              <a:rPr sz="2000" spc="-10" dirty="0">
                <a:cs typeface="Calibri"/>
              </a:rPr>
              <a:t>if </a:t>
            </a:r>
            <a:r>
              <a:rPr sz="2000" spc="-15" dirty="0">
                <a:cs typeface="Calibri"/>
              </a:rPr>
              <a:t>Davide </a:t>
            </a:r>
            <a:r>
              <a:rPr sz="2000" spc="-5" dirty="0">
                <a:cs typeface="Calibri"/>
              </a:rPr>
              <a:t>doesn’t 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come, </a:t>
            </a:r>
            <a:r>
              <a:rPr sz="2000" spc="-5" dirty="0">
                <a:cs typeface="Calibri"/>
              </a:rPr>
              <a:t>but, </a:t>
            </a:r>
            <a:r>
              <a:rPr sz="2000" spc="-10" dirty="0">
                <a:cs typeface="Calibri"/>
              </a:rPr>
              <a:t>if neither Angelo nor </a:t>
            </a:r>
            <a:r>
              <a:rPr sz="2000" spc="-5" dirty="0">
                <a:cs typeface="Calibri"/>
              </a:rPr>
              <a:t>Bruno </a:t>
            </a:r>
            <a:r>
              <a:rPr sz="2000" spc="-10" dirty="0">
                <a:cs typeface="Calibri"/>
              </a:rPr>
              <a:t>come, </a:t>
            </a:r>
            <a:r>
              <a:rPr sz="2000" spc="-5" dirty="0">
                <a:cs typeface="Calibri"/>
              </a:rPr>
              <a:t>then </a:t>
            </a:r>
            <a:r>
              <a:rPr sz="2000" spc="-15" dirty="0">
                <a:cs typeface="Calibri"/>
              </a:rPr>
              <a:t>Davide </a:t>
            </a:r>
            <a:r>
              <a:rPr sz="2000" spc="-10" dirty="0">
                <a:cs typeface="Calibri"/>
              </a:rPr>
              <a:t>comes only </a:t>
            </a:r>
            <a:r>
              <a:rPr sz="2000" dirty="0">
                <a:cs typeface="Calibri"/>
              </a:rPr>
              <a:t>if 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Carlo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comes”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5770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Formalizing</a:t>
            </a:r>
            <a:r>
              <a:rPr spc="-15" dirty="0"/>
              <a:t> </a:t>
            </a:r>
            <a:r>
              <a:rPr spc="-5" dirty="0"/>
              <a:t>English </a:t>
            </a:r>
            <a:r>
              <a:rPr spc="-1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5" y="1322275"/>
            <a:ext cx="8212931" cy="39491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 smtClean="0">
                <a:latin typeface="Calibri"/>
                <a:cs typeface="Calibri"/>
              </a:rPr>
              <a:t>A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=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sz="2000" spc="-365" dirty="0" smtClean="0">
                <a:latin typeface="Calibri"/>
                <a:cs typeface="Calibri"/>
              </a:rPr>
              <a:t>”</a:t>
            </a:r>
            <a:r>
              <a:rPr sz="2000" dirty="0" smtClean="0">
                <a:latin typeface="Calibri"/>
                <a:cs typeface="Calibri"/>
              </a:rPr>
              <a:t>A</a:t>
            </a:r>
            <a:r>
              <a:rPr sz="2000" spc="-10" dirty="0" smtClean="0">
                <a:latin typeface="Calibri"/>
                <a:cs typeface="Calibri"/>
              </a:rPr>
              <a:t>n</a:t>
            </a:r>
            <a:r>
              <a:rPr sz="2000" spc="-35" dirty="0" smtClean="0">
                <a:latin typeface="Calibri"/>
                <a:cs typeface="Calibri"/>
              </a:rPr>
              <a:t>g</a:t>
            </a:r>
            <a:r>
              <a:rPr sz="2000" spc="-5" dirty="0" smtClean="0">
                <a:latin typeface="Calibri"/>
                <a:cs typeface="Calibri"/>
              </a:rPr>
              <a:t>e</a:t>
            </a:r>
            <a:r>
              <a:rPr sz="2000" spc="-15" dirty="0" smtClean="0">
                <a:latin typeface="Calibri"/>
                <a:cs typeface="Calibri"/>
              </a:rPr>
              <a:t>l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c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5" dirty="0" smtClean="0">
                <a:latin typeface="Calibri"/>
                <a:cs typeface="Calibri"/>
              </a:rPr>
              <a:t>mes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35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the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part</a:t>
            </a:r>
            <a:r>
              <a:rPr sz="2000" spc="60" dirty="0" smtClean="0">
                <a:latin typeface="Calibri"/>
                <a:cs typeface="Calibri"/>
              </a:rPr>
              <a:t>y</a:t>
            </a:r>
            <a:r>
              <a:rPr sz="2000" spc="-265" dirty="0" smtClean="0">
                <a:latin typeface="Calibri"/>
                <a:cs typeface="Calibri"/>
              </a:rPr>
              <a:t>”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endParaRPr lang="en-US" sz="2000" spc="-5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	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 smtClean="0">
                <a:latin typeface="Calibri"/>
                <a:cs typeface="Calibri"/>
              </a:rPr>
              <a:t>B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=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”B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-10" dirty="0" smtClean="0">
                <a:latin typeface="Calibri"/>
                <a:cs typeface="Calibri"/>
              </a:rPr>
              <a:t>un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co</a:t>
            </a:r>
            <a:r>
              <a:rPr sz="2000" spc="-20" dirty="0" smtClean="0">
                <a:latin typeface="Calibri"/>
                <a:cs typeface="Calibri"/>
              </a:rPr>
              <a:t>m</a:t>
            </a:r>
            <a:r>
              <a:rPr sz="2000" spc="-5" dirty="0" smtClean="0">
                <a:latin typeface="Calibri"/>
                <a:cs typeface="Calibri"/>
              </a:rPr>
              <a:t>es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35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t</a:t>
            </a:r>
            <a:r>
              <a:rPr sz="2000" spc="-10" dirty="0" smtClean="0">
                <a:latin typeface="Calibri"/>
                <a:cs typeface="Calibri"/>
              </a:rPr>
              <a:t>h</a:t>
            </a:r>
            <a:r>
              <a:rPr sz="2000" spc="-5" dirty="0" smtClean="0">
                <a:latin typeface="Calibri"/>
                <a:cs typeface="Calibri"/>
              </a:rPr>
              <a:t>e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part</a:t>
            </a:r>
            <a:r>
              <a:rPr sz="2000" spc="60" dirty="0" smtClean="0">
                <a:latin typeface="Calibri"/>
                <a:cs typeface="Calibri"/>
              </a:rPr>
              <a:t>y</a:t>
            </a:r>
            <a:r>
              <a:rPr sz="2000" spc="-275" dirty="0">
                <a:latin typeface="Calibri"/>
                <a:cs typeface="Calibri"/>
              </a:rPr>
              <a:t>”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	</a:t>
            </a:r>
            <a:endParaRPr lang="en-US" sz="20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		</a:t>
            </a:r>
            <a:r>
              <a:rPr sz="2000" spc="-5" dirty="0" smtClean="0">
                <a:latin typeface="Calibri"/>
                <a:cs typeface="Calibri"/>
              </a:rPr>
              <a:t>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20" dirty="0" smtClean="0">
                <a:latin typeface="Calibri"/>
                <a:cs typeface="Calibri"/>
              </a:rPr>
              <a:t>=</a:t>
            </a:r>
            <a:r>
              <a:rPr lang="en-US" sz="2000" spc="-20" dirty="0" smtClean="0">
                <a:latin typeface="Calibri"/>
                <a:cs typeface="Calibri"/>
              </a:rPr>
              <a:t> </a:t>
            </a:r>
            <a:r>
              <a:rPr sz="2000" spc="-20" dirty="0" smtClean="0">
                <a:latin typeface="Calibri"/>
                <a:cs typeface="Calibri"/>
              </a:rPr>
              <a:t>”</a:t>
            </a:r>
            <a:r>
              <a:rPr sz="2000" spc="-20" dirty="0">
                <a:latin typeface="Calibri"/>
                <a:cs typeface="Calibri"/>
              </a:rPr>
              <a:t>Carlo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party”,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endParaRPr lang="en-US" sz="2000" spc="5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5" dirty="0" smtClean="0">
                <a:latin typeface="Calibri"/>
                <a:cs typeface="Calibri"/>
              </a:rPr>
              <a:t>			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lang="en-US" sz="2000" spc="15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=</a:t>
            </a: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”</a:t>
            </a:r>
            <a:r>
              <a:rPr sz="2000" spc="-15" dirty="0">
                <a:latin typeface="Calibri"/>
                <a:cs typeface="Calibri"/>
              </a:rPr>
              <a:t>Davide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party”.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000" spc="-5" dirty="0" smtClean="0">
                <a:latin typeface="Calibri"/>
                <a:cs typeface="Calibri"/>
              </a:rPr>
              <a:t>1. </a:t>
            </a:r>
            <a:r>
              <a:rPr sz="2000" spc="-5" dirty="0" smtClean="0">
                <a:latin typeface="Calibri"/>
                <a:cs typeface="Calibri"/>
              </a:rPr>
              <a:t>”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Davide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Bruno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too”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	</a:t>
            </a:r>
            <a:r>
              <a:rPr sz="2000" b="1" spc="-5" dirty="0" smtClean="0">
                <a:latin typeface="Calibri"/>
                <a:cs typeface="Calibri"/>
              </a:rPr>
              <a:t>D</a:t>
            </a:r>
            <a:r>
              <a:rPr sz="2000" b="1" spc="-10" dirty="0" smtClean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spc="-10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</a:t>
            </a:r>
            <a:endParaRPr sz="20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en-US" sz="2000" spc="-5" dirty="0" smtClean="0">
                <a:latin typeface="Calibri"/>
                <a:cs typeface="Calibri"/>
              </a:rPr>
              <a:t>2. </a:t>
            </a:r>
            <a:r>
              <a:rPr sz="2000" spc="-25" dirty="0" smtClean="0">
                <a:latin typeface="Calibri"/>
                <a:cs typeface="Calibri"/>
              </a:rPr>
              <a:t>”Carlo</a:t>
            </a:r>
            <a:r>
              <a:rPr sz="2000" spc="10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party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Angelo</a:t>
            </a:r>
            <a:r>
              <a:rPr sz="2000" spc="-5" dirty="0">
                <a:latin typeface="Calibri"/>
                <a:cs typeface="Calibri"/>
              </a:rPr>
              <a:t> 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Bruno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come”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</a:t>
            </a:r>
            <a:r>
              <a:rPr sz="2000" b="1" spc="-5" dirty="0" smtClean="0">
                <a:latin typeface="Calibri"/>
                <a:cs typeface="Calibri"/>
              </a:rPr>
              <a:t>C</a:t>
            </a:r>
            <a:r>
              <a:rPr sz="2000" b="1" spc="-20" dirty="0" smtClean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→ ¬A</a:t>
            </a:r>
            <a:r>
              <a:rPr sz="2000" b="1" dirty="0" smtClean="0">
                <a:latin typeface="Calibri"/>
                <a:cs typeface="Calibri"/>
              </a:rPr>
              <a:t> </a:t>
            </a:r>
            <a:r>
              <a:rPr sz="2000" b="1" spc="50" dirty="0" smtClean="0">
                <a:latin typeface="Cambria Math"/>
                <a:cs typeface="Cambria Math"/>
              </a:rPr>
              <a:t>𝖠</a:t>
            </a:r>
            <a:r>
              <a:rPr sz="2000" b="1" spc="-5" dirty="0" smtClean="0">
                <a:latin typeface="Cambria Math"/>
                <a:cs typeface="Cambria Math"/>
              </a:rPr>
              <a:t> </a:t>
            </a:r>
            <a:r>
              <a:rPr sz="2000" b="1" spc="-10" dirty="0" smtClean="0">
                <a:latin typeface="Calibri"/>
                <a:cs typeface="Calibri"/>
              </a:rPr>
              <a:t>¬B</a:t>
            </a:r>
            <a:endParaRPr sz="20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45"/>
              </a:spcBef>
              <a:tabLst>
                <a:tab pos="2958465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3. </a:t>
            </a:r>
            <a:r>
              <a:rPr sz="2000" spc="-5" dirty="0" smtClean="0">
                <a:latin typeface="Calibri"/>
                <a:cs typeface="Calibri"/>
              </a:rPr>
              <a:t>”If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Davide</a:t>
            </a: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comes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t</a:t>
            </a:r>
            <a:r>
              <a:rPr lang="en-US" sz="2000" spc="-15" dirty="0" smtClean="0">
                <a:latin typeface="Calibri"/>
                <a:cs typeface="Calibri"/>
              </a:rPr>
              <a:t>o </a:t>
            </a:r>
            <a:r>
              <a:rPr sz="2000" spc="-5" dirty="0" smtClean="0">
                <a:latin typeface="Calibri"/>
                <a:cs typeface="Calibri"/>
              </a:rPr>
              <a:t>the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40" dirty="0" smtClean="0">
                <a:latin typeface="Calibri"/>
                <a:cs typeface="Calibri"/>
              </a:rPr>
              <a:t>party,</a:t>
            </a:r>
            <a:r>
              <a:rPr lang="en-US" sz="2000" spc="-4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then,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if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Carlo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doesn’t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come</a:t>
            </a:r>
            <a:r>
              <a:rPr sz="2000" spc="33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Angelo </a:t>
            </a:r>
            <a:r>
              <a:rPr sz="2000" spc="-6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	</a:t>
            </a:r>
            <a:r>
              <a:rPr sz="2000" b="1" spc="-5" dirty="0" smtClean="0">
                <a:latin typeface="Calibri"/>
                <a:cs typeface="Calibri"/>
              </a:rPr>
              <a:t>D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(¬C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A)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45770"/>
            <a:ext cx="7010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Formalizing</a:t>
            </a:r>
            <a:r>
              <a:rPr spc="-15" dirty="0"/>
              <a:t> </a:t>
            </a:r>
            <a:r>
              <a:rPr spc="-5" dirty="0"/>
              <a:t>English </a:t>
            </a:r>
            <a:r>
              <a:rPr spc="-1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3" y="1189990"/>
            <a:ext cx="8212455" cy="4885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-10" dirty="0" smtClean="0">
                <a:cs typeface="Calibri"/>
              </a:rPr>
              <a:t>L</a:t>
            </a:r>
            <a:r>
              <a:rPr lang="en-US" sz="2000" spc="-25" dirty="0" smtClean="0">
                <a:cs typeface="Calibri"/>
              </a:rPr>
              <a:t>e</a:t>
            </a:r>
            <a:r>
              <a:rPr lang="en-US" sz="2000" spc="-5" dirty="0" smtClean="0">
                <a:cs typeface="Calibri"/>
              </a:rPr>
              <a:t>t</a:t>
            </a:r>
            <a:r>
              <a:rPr lang="en-US" sz="2000" dirty="0" smtClean="0">
                <a:cs typeface="Calibri"/>
              </a:rPr>
              <a:t>	</a:t>
            </a:r>
            <a:r>
              <a:rPr lang="en-US" sz="2000" spc="-5" dirty="0" smtClean="0">
                <a:cs typeface="Calibri"/>
              </a:rPr>
              <a:t>A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= </a:t>
            </a:r>
            <a:r>
              <a:rPr lang="en-US" sz="2000" spc="-365" dirty="0" smtClean="0">
                <a:cs typeface="Calibri"/>
              </a:rPr>
              <a:t>”</a:t>
            </a:r>
            <a:r>
              <a:rPr lang="en-US" sz="2000" dirty="0" smtClean="0">
                <a:cs typeface="Calibri"/>
              </a:rPr>
              <a:t>A</a:t>
            </a:r>
            <a:r>
              <a:rPr lang="en-US" sz="2000" spc="-10" dirty="0" smtClean="0">
                <a:cs typeface="Calibri"/>
              </a:rPr>
              <a:t>n</a:t>
            </a:r>
            <a:r>
              <a:rPr lang="en-US" sz="2000" spc="-35" dirty="0" smtClean="0">
                <a:cs typeface="Calibri"/>
              </a:rPr>
              <a:t>g</a:t>
            </a:r>
            <a:r>
              <a:rPr lang="en-US" sz="2000" spc="-5" dirty="0" smtClean="0">
                <a:cs typeface="Calibri"/>
              </a:rPr>
              <a:t>e</a:t>
            </a:r>
            <a:r>
              <a:rPr lang="en-US" sz="2000" spc="-15" dirty="0" smtClean="0">
                <a:cs typeface="Calibri"/>
              </a:rPr>
              <a:t>l</a:t>
            </a:r>
            <a:r>
              <a:rPr lang="en-US" sz="2000" spc="-5" dirty="0" smtClean="0">
                <a:cs typeface="Calibri"/>
              </a:rPr>
              <a:t>o </a:t>
            </a:r>
            <a:r>
              <a:rPr lang="en-US" sz="2000" spc="-25" dirty="0" smtClean="0">
                <a:cs typeface="Calibri"/>
              </a:rPr>
              <a:t>c</a:t>
            </a:r>
            <a:r>
              <a:rPr lang="en-US" sz="2000" spc="-10" dirty="0" smtClean="0">
                <a:cs typeface="Calibri"/>
              </a:rPr>
              <a:t>o</a:t>
            </a:r>
            <a:r>
              <a:rPr lang="en-US" sz="2000" spc="-5" dirty="0" smtClean="0">
                <a:cs typeface="Calibri"/>
              </a:rPr>
              <a:t>mes </a:t>
            </a:r>
            <a:r>
              <a:rPr lang="en-US" sz="2000" spc="-35" dirty="0" smtClean="0">
                <a:cs typeface="Calibri"/>
              </a:rPr>
              <a:t>t</a:t>
            </a:r>
            <a:r>
              <a:rPr lang="en-US" sz="2000" spc="-5" dirty="0" smtClean="0">
                <a:cs typeface="Calibri"/>
              </a:rPr>
              <a:t>o the </a:t>
            </a:r>
            <a:r>
              <a:rPr lang="en-US" sz="2000" spc="-10" dirty="0" smtClean="0">
                <a:cs typeface="Calibri"/>
              </a:rPr>
              <a:t>part</a:t>
            </a:r>
            <a:r>
              <a:rPr lang="en-US" sz="2000" spc="60" dirty="0" smtClean="0">
                <a:cs typeface="Calibri"/>
              </a:rPr>
              <a:t>y</a:t>
            </a:r>
            <a:r>
              <a:rPr lang="en-US" sz="2000" spc="-265" dirty="0" smtClean="0">
                <a:cs typeface="Calibri"/>
              </a:rPr>
              <a:t>”</a:t>
            </a:r>
            <a:r>
              <a:rPr lang="en-US" sz="2000" spc="-5" dirty="0" smtClean="0">
                <a:cs typeface="Calibri"/>
              </a:rPr>
              <a:t>,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-5" dirty="0" smtClean="0">
                <a:cs typeface="Calibri"/>
              </a:rPr>
              <a:t>		</a:t>
            </a:r>
            <a:r>
              <a:rPr lang="en-US" sz="2000" dirty="0" smtClean="0">
                <a:cs typeface="Calibri"/>
              </a:rPr>
              <a:t>	</a:t>
            </a:r>
            <a:r>
              <a:rPr lang="en-US" sz="2000" spc="-5" dirty="0" smtClean="0">
                <a:cs typeface="Calibri"/>
              </a:rPr>
              <a:t>B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= ”B</a:t>
            </a:r>
            <a:r>
              <a:rPr lang="en-US" sz="2000" spc="5" dirty="0" smtClean="0">
                <a:cs typeface="Calibri"/>
              </a:rPr>
              <a:t>r</a:t>
            </a:r>
            <a:r>
              <a:rPr lang="en-US" sz="2000" spc="-10" dirty="0" smtClean="0">
                <a:cs typeface="Calibri"/>
              </a:rPr>
              <a:t>un</a:t>
            </a:r>
            <a:r>
              <a:rPr lang="en-US" sz="2000" spc="-5" dirty="0" smtClean="0">
                <a:cs typeface="Calibri"/>
              </a:rPr>
              <a:t>o co</a:t>
            </a:r>
            <a:r>
              <a:rPr lang="en-US" sz="2000" spc="-20" dirty="0" smtClean="0">
                <a:cs typeface="Calibri"/>
              </a:rPr>
              <a:t>m</a:t>
            </a:r>
            <a:r>
              <a:rPr lang="en-US" sz="2000" spc="-5" dirty="0" smtClean="0">
                <a:cs typeface="Calibri"/>
              </a:rPr>
              <a:t>es </a:t>
            </a:r>
            <a:r>
              <a:rPr lang="en-US" sz="2000" spc="-35" dirty="0" smtClean="0">
                <a:cs typeface="Calibri"/>
              </a:rPr>
              <a:t>t</a:t>
            </a:r>
            <a:r>
              <a:rPr lang="en-US" sz="2000" spc="-5" dirty="0" smtClean="0">
                <a:cs typeface="Calibri"/>
              </a:rPr>
              <a:t>o </a:t>
            </a:r>
            <a:r>
              <a:rPr lang="en-US" sz="2000" dirty="0" smtClean="0">
                <a:cs typeface="Calibri"/>
              </a:rPr>
              <a:t>t</a:t>
            </a:r>
            <a:r>
              <a:rPr lang="en-US" sz="2000" spc="-10" dirty="0" smtClean="0">
                <a:cs typeface="Calibri"/>
              </a:rPr>
              <a:t>h</a:t>
            </a:r>
            <a:r>
              <a:rPr lang="en-US" sz="2000" spc="-5" dirty="0" smtClean="0">
                <a:cs typeface="Calibri"/>
              </a:rPr>
              <a:t>e </a:t>
            </a:r>
            <a:r>
              <a:rPr lang="en-US" sz="2000" spc="-10" dirty="0" smtClean="0">
                <a:cs typeface="Calibri"/>
              </a:rPr>
              <a:t>part</a:t>
            </a:r>
            <a:r>
              <a:rPr lang="en-US" sz="2000" spc="60" dirty="0" smtClean="0">
                <a:cs typeface="Calibri"/>
              </a:rPr>
              <a:t>y</a:t>
            </a:r>
            <a:r>
              <a:rPr lang="en-US" sz="2000" spc="-275" dirty="0" smtClean="0">
                <a:cs typeface="Calibri"/>
              </a:rPr>
              <a:t>”</a:t>
            </a:r>
            <a:r>
              <a:rPr lang="en-US" sz="2000" spc="-5" dirty="0" smtClean="0">
                <a:cs typeface="Calibri"/>
              </a:rPr>
              <a:t>,</a:t>
            </a:r>
            <a:r>
              <a:rPr lang="en-US" sz="2000" dirty="0" smtClean="0">
                <a:cs typeface="Calibri"/>
              </a:rPr>
              <a:t>	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-5" dirty="0" smtClean="0">
                <a:cs typeface="Calibri"/>
              </a:rPr>
              <a:t>			C </a:t>
            </a:r>
            <a:r>
              <a:rPr lang="en-US" sz="2000" spc="-20" dirty="0" smtClean="0">
                <a:cs typeface="Calibri"/>
              </a:rPr>
              <a:t>= ”Carlo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comes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to</a:t>
            </a:r>
            <a:r>
              <a:rPr lang="en-US" sz="2000" spc="-1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the</a:t>
            </a:r>
            <a:r>
              <a:rPr lang="en-US" sz="2000" spc="15" dirty="0" smtClean="0">
                <a:cs typeface="Calibri"/>
              </a:rPr>
              <a:t> </a:t>
            </a:r>
            <a:r>
              <a:rPr lang="en-US" sz="2000" spc="-35" dirty="0" smtClean="0">
                <a:cs typeface="Calibri"/>
              </a:rPr>
              <a:t>party”,</a:t>
            </a:r>
            <a:r>
              <a:rPr lang="en-US" sz="2000" spc="3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and</a:t>
            </a:r>
            <a:r>
              <a:rPr lang="en-US" sz="2000" spc="5" dirty="0" smtClean="0">
                <a:cs typeface="Calibri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  <a:tab pos="926465" algn="l"/>
                <a:tab pos="1260475" algn="l"/>
                <a:tab pos="2672080" algn="l"/>
                <a:tab pos="3735704" algn="l"/>
                <a:tab pos="4166870" algn="l"/>
                <a:tab pos="4778375" algn="l"/>
                <a:tab pos="5880100" algn="l"/>
                <a:tab pos="6203315" algn="l"/>
                <a:tab pos="7537450" algn="l"/>
                <a:tab pos="8601075" algn="l"/>
                <a:tab pos="9032240" algn="l"/>
                <a:tab pos="9645015" algn="l"/>
                <a:tab pos="10746740" algn="l"/>
              </a:tabLst>
            </a:pPr>
            <a:r>
              <a:rPr lang="en-US" sz="2000" spc="5" dirty="0" smtClean="0">
                <a:cs typeface="Calibri"/>
              </a:rPr>
              <a:t>			</a:t>
            </a:r>
            <a:r>
              <a:rPr lang="en-US" sz="2000" spc="-5" dirty="0" smtClean="0">
                <a:cs typeface="Calibri"/>
              </a:rPr>
              <a:t>D</a:t>
            </a:r>
            <a:r>
              <a:rPr lang="en-US" sz="2000" spc="15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= ”Davide</a:t>
            </a:r>
            <a:r>
              <a:rPr lang="en-US" sz="2000" spc="2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comes</a:t>
            </a:r>
            <a:r>
              <a:rPr lang="en-US" sz="2000" spc="20" dirty="0" smtClean="0">
                <a:cs typeface="Calibri"/>
              </a:rPr>
              <a:t> </a:t>
            </a:r>
            <a:r>
              <a:rPr lang="en-US" sz="2000" spc="-15" dirty="0" smtClean="0">
                <a:cs typeface="Calibri"/>
              </a:rPr>
              <a:t>to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the</a:t>
            </a:r>
            <a:r>
              <a:rPr lang="en-US" sz="2000" spc="15" dirty="0" smtClean="0">
                <a:cs typeface="Calibri"/>
              </a:rPr>
              <a:t> </a:t>
            </a:r>
            <a:r>
              <a:rPr lang="en-US" sz="2000" spc="-35" dirty="0" smtClean="0">
                <a:cs typeface="Calibri"/>
              </a:rPr>
              <a:t>party”.</a:t>
            </a:r>
            <a:endParaRPr lang="en-US" sz="2000" dirty="0" smtClean="0">
              <a:cs typeface="Calibri"/>
            </a:endParaRPr>
          </a:p>
          <a:p>
            <a:pPr marL="355600" marR="6985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  <a:tab pos="1390015" algn="l"/>
                <a:tab pos="2470785" algn="l"/>
                <a:tab pos="2920365" algn="l"/>
                <a:tab pos="3549650" algn="l"/>
                <a:tab pos="4455160" algn="l"/>
                <a:tab pos="5883275" algn="l"/>
                <a:tab pos="6622415" algn="l"/>
                <a:tab pos="7755255" algn="l"/>
                <a:tab pos="8985250" algn="l"/>
                <a:tab pos="10017125" algn="l"/>
                <a:tab pos="10745470" algn="l"/>
              </a:tabLst>
            </a:pPr>
            <a:r>
              <a:rPr lang="en-US" sz="2000" spc="-100" dirty="0" smtClean="0">
                <a:latin typeface="Calibri"/>
                <a:cs typeface="Calibri"/>
              </a:rPr>
              <a:t>4. </a:t>
            </a:r>
            <a:r>
              <a:rPr sz="2000" spc="-100" dirty="0" smtClean="0">
                <a:latin typeface="Calibri"/>
                <a:cs typeface="Calibri"/>
              </a:rPr>
              <a:t>”</a:t>
            </a:r>
            <a:r>
              <a:rPr sz="2000" spc="-10" dirty="0" smtClean="0">
                <a:latin typeface="Calibri"/>
                <a:cs typeface="Calibri"/>
              </a:rPr>
              <a:t>Car</a:t>
            </a:r>
            <a:r>
              <a:rPr sz="2000" spc="-20" dirty="0" smtClean="0">
                <a:latin typeface="Calibri"/>
                <a:cs typeface="Calibri"/>
              </a:rPr>
              <a:t>l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c</a:t>
            </a:r>
            <a:r>
              <a:rPr sz="2000" spc="-10" dirty="0" smtClean="0">
                <a:latin typeface="Calibri"/>
                <a:cs typeface="Calibri"/>
              </a:rPr>
              <a:t>ome</a:t>
            </a:r>
            <a:r>
              <a:rPr sz="2000" spc="-5" dirty="0" smtClean="0">
                <a:latin typeface="Calibri"/>
                <a:cs typeface="Calibri"/>
              </a:rPr>
              <a:t>s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35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the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part</a:t>
            </a:r>
            <a:r>
              <a:rPr sz="2000" spc="-5" dirty="0" smtClean="0">
                <a:latin typeface="Calibri"/>
                <a:cs typeface="Calibri"/>
              </a:rPr>
              <a:t>y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p</a:t>
            </a:r>
            <a:r>
              <a:rPr sz="2000" spc="-55" dirty="0" smtClean="0">
                <a:latin typeface="Calibri"/>
                <a:cs typeface="Calibri"/>
              </a:rPr>
              <a:t>r</a:t>
            </a:r>
            <a:r>
              <a:rPr sz="2000" spc="-20" dirty="0" smtClean="0">
                <a:latin typeface="Calibri"/>
                <a:cs typeface="Calibri"/>
              </a:rPr>
              <a:t>o</a:t>
            </a:r>
            <a:r>
              <a:rPr sz="2000" spc="-5" dirty="0" smtClean="0">
                <a:latin typeface="Calibri"/>
                <a:cs typeface="Calibri"/>
              </a:rPr>
              <a:t>v</a:t>
            </a:r>
            <a:r>
              <a:rPr sz="2000" spc="-20" dirty="0" smtClean="0">
                <a:latin typeface="Calibri"/>
                <a:cs typeface="Calibri"/>
              </a:rPr>
              <a:t>i</a:t>
            </a:r>
            <a:r>
              <a:rPr sz="2000" spc="-10" dirty="0" smtClean="0">
                <a:latin typeface="Calibri"/>
                <a:cs typeface="Calibri"/>
              </a:rPr>
              <a:t>de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th</a:t>
            </a:r>
            <a:r>
              <a:rPr sz="2000" spc="-20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t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D</a:t>
            </a:r>
            <a:r>
              <a:rPr sz="2000" spc="-60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v</a:t>
            </a:r>
            <a:r>
              <a:rPr sz="2000" spc="-20" dirty="0" smtClean="0">
                <a:latin typeface="Calibri"/>
                <a:cs typeface="Calibri"/>
              </a:rPr>
              <a:t>i</a:t>
            </a:r>
            <a:r>
              <a:rPr sz="2000" spc="-10" dirty="0" smtClean="0">
                <a:latin typeface="Calibri"/>
                <a:cs typeface="Calibri"/>
              </a:rPr>
              <a:t>d</a:t>
            </a:r>
            <a:r>
              <a:rPr sz="2000" spc="-5" dirty="0" smtClean="0">
                <a:latin typeface="Calibri"/>
                <a:cs typeface="Calibri"/>
              </a:rPr>
              <a:t>e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doesn’</a:t>
            </a:r>
            <a:r>
              <a:rPr sz="2000" spc="-5" dirty="0" smtClean="0">
                <a:latin typeface="Calibri"/>
                <a:cs typeface="Calibri"/>
              </a:rPr>
              <a:t>t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co</a:t>
            </a:r>
            <a:r>
              <a:rPr sz="2000" spc="-20" dirty="0" smtClean="0">
                <a:latin typeface="Calibri"/>
                <a:cs typeface="Calibri"/>
              </a:rPr>
              <a:t>m</a:t>
            </a:r>
            <a:r>
              <a:rPr sz="2000" spc="-5" dirty="0" smtClean="0">
                <a:latin typeface="Calibri"/>
                <a:cs typeface="Calibri"/>
              </a:rPr>
              <a:t>e,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but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if</a:t>
            </a: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Davide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comes,</a:t>
            </a:r>
            <a:r>
              <a:rPr lang="en-US" sz="2000" spc="3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then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Bruno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doesn’t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come”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tabLst>
                <a:tab pos="3556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</a:t>
            </a:r>
            <a:r>
              <a:rPr sz="2000" b="1" spc="-5" dirty="0" smtClean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-10" dirty="0">
                <a:latin typeface="Calibri"/>
                <a:cs typeface="Calibri"/>
              </a:rPr>
              <a:t> ¬D)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spc="1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¬B)</a:t>
            </a:r>
            <a:endParaRPr sz="2000" b="1" dirty="0">
              <a:latin typeface="Calibri"/>
              <a:cs typeface="Calibri"/>
            </a:endParaRPr>
          </a:p>
          <a:p>
            <a:pPr marL="355600" marR="7620" indent="-342900">
              <a:lnSpc>
                <a:spcPct val="100000"/>
              </a:lnSpc>
              <a:spcBef>
                <a:spcPts val="650"/>
              </a:spcBef>
              <a:tabLst>
                <a:tab pos="354965" algn="l"/>
                <a:tab pos="355600" algn="l"/>
              </a:tabLst>
            </a:pPr>
            <a:r>
              <a:rPr lang="en-US" sz="2000" spc="-180" dirty="0" smtClean="0">
                <a:latin typeface="Calibri"/>
                <a:cs typeface="Calibri"/>
              </a:rPr>
              <a:t>5. </a:t>
            </a:r>
            <a:r>
              <a:rPr sz="2000" spc="-180" dirty="0" smtClean="0">
                <a:latin typeface="Calibri"/>
                <a:cs typeface="Calibri"/>
              </a:rPr>
              <a:t>”A</a:t>
            </a:r>
            <a:r>
              <a:rPr sz="2000" spc="-14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necessary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Angelo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coming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party,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that,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if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Bruno </a:t>
            </a:r>
            <a:r>
              <a:rPr sz="2000" spc="-6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aren’t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coming,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Davide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comes”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</a:t>
            </a:r>
            <a:r>
              <a:rPr sz="2000" b="1" spc="-5" dirty="0" smtClean="0">
                <a:latin typeface="Calibri"/>
                <a:cs typeface="Calibri"/>
              </a:rPr>
              <a:t>A</a:t>
            </a:r>
            <a:r>
              <a:rPr sz="2000" b="1" spc="5" dirty="0" smtClean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-10" dirty="0">
                <a:latin typeface="Calibri"/>
                <a:cs typeface="Calibri"/>
              </a:rPr>
              <a:t> (¬B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libri"/>
                <a:cs typeface="Calibri"/>
              </a:rPr>
              <a:t>¬C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D)</a:t>
            </a:r>
            <a:endParaRPr sz="2000" b="1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45"/>
              </a:spcBef>
              <a:tabLst>
                <a:tab pos="355600" algn="l"/>
              </a:tabLst>
            </a:pPr>
            <a:r>
              <a:rPr lang="en-US" sz="2000" spc="-60" dirty="0" smtClean="0">
                <a:latin typeface="Calibri"/>
                <a:cs typeface="Calibri"/>
              </a:rPr>
              <a:t>6. </a:t>
            </a:r>
            <a:r>
              <a:rPr sz="2000" spc="-60" dirty="0" smtClean="0">
                <a:latin typeface="Calibri"/>
                <a:cs typeface="Calibri"/>
              </a:rPr>
              <a:t>”Angelo</a:t>
            </a:r>
            <a:r>
              <a:rPr sz="2000" spc="-6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Bruno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Carlo come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party if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only if </a:t>
            </a:r>
            <a:r>
              <a:rPr sz="2000" spc="-15" dirty="0">
                <a:latin typeface="Calibri"/>
                <a:cs typeface="Calibri"/>
              </a:rPr>
              <a:t>Davide </a:t>
            </a:r>
            <a:r>
              <a:rPr sz="2000" spc="-10" dirty="0">
                <a:latin typeface="Calibri"/>
                <a:cs typeface="Calibri"/>
              </a:rPr>
              <a:t>doesn’t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come, </a:t>
            </a:r>
            <a:r>
              <a:rPr sz="2000" spc="-5" dirty="0">
                <a:latin typeface="Calibri"/>
                <a:cs typeface="Calibri"/>
              </a:rPr>
              <a:t>but, </a:t>
            </a:r>
            <a:r>
              <a:rPr sz="2000" spc="-10" dirty="0">
                <a:latin typeface="Calibri"/>
                <a:cs typeface="Calibri"/>
              </a:rPr>
              <a:t>if neither Angelo </a:t>
            </a:r>
            <a:r>
              <a:rPr sz="2000" spc="-5" dirty="0">
                <a:latin typeface="Calibri"/>
                <a:cs typeface="Calibri"/>
              </a:rPr>
              <a:t>nor Bruno come, then </a:t>
            </a:r>
            <a:r>
              <a:rPr sz="2000" spc="-15" dirty="0">
                <a:latin typeface="Calibri"/>
                <a:cs typeface="Calibri"/>
              </a:rPr>
              <a:t>Davide </a:t>
            </a:r>
            <a:r>
              <a:rPr sz="2000" spc="-10" dirty="0">
                <a:latin typeface="Calibri"/>
                <a:cs typeface="Calibri"/>
              </a:rPr>
              <a:t>comes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Carlo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comes”</a:t>
            </a:r>
            <a:endParaRPr sz="2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</a:t>
            </a:r>
            <a:r>
              <a:rPr sz="2000" b="1" spc="-5" dirty="0" smtClean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spc="2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spc="2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↔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¬D)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spc="20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(¬A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mbria Math"/>
                <a:cs typeface="Cambria Math"/>
              </a:rPr>
              <a:t>𝖠</a:t>
            </a:r>
            <a:r>
              <a:rPr sz="2000" b="1" spc="2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libri"/>
                <a:cs typeface="Calibri"/>
              </a:rPr>
              <a:t>¬B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→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C))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32996"/>
            <a:ext cx="7619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Contradiction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45" dirty="0"/>
              <a:t>Tautology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163574"/>
            <a:ext cx="845819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  <a:tab pos="1410335" algn="l"/>
              </a:tabLst>
            </a:pPr>
            <a:r>
              <a:rPr sz="2800" spc="-10" dirty="0">
                <a:latin typeface="Calibri"/>
                <a:cs typeface="Calibri"/>
              </a:rPr>
              <a:t>Some	</a:t>
            </a:r>
            <a:r>
              <a:rPr sz="2800" spc="-15" dirty="0" smtClean="0">
                <a:latin typeface="Calibri"/>
                <a:cs typeface="Calibri"/>
              </a:rPr>
              <a:t>composite</a:t>
            </a:r>
            <a:r>
              <a:rPr lang="en-US" sz="2800" spc="-15" dirty="0" smtClean="0">
                <a:latin typeface="Calibri"/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sentences	</a:t>
            </a:r>
            <a:r>
              <a:rPr lang="en-US" sz="2800" spc="-20" dirty="0" smtClean="0">
                <a:cs typeface="Calibri"/>
              </a:rPr>
              <a:t>may </a:t>
            </a:r>
            <a:r>
              <a:rPr lang="en-US" sz="2800" spc="-25" dirty="0" smtClean="0">
                <a:cs typeface="Calibri"/>
              </a:rPr>
              <a:t>always </a:t>
            </a:r>
            <a:r>
              <a:rPr lang="en-US" sz="2800" spc="-5" dirty="0" smtClean="0">
                <a:cs typeface="Calibri"/>
              </a:rPr>
              <a:t>(under</a:t>
            </a:r>
            <a:r>
              <a:rPr lang="en-US" sz="2800" spc="-5" dirty="0">
                <a:cs typeface="Calibri"/>
              </a:rPr>
              <a:t>	</a:t>
            </a:r>
            <a:r>
              <a:rPr lang="en-US" sz="2800" spc="-20" dirty="0" smtClean="0">
                <a:cs typeface="Calibri"/>
              </a:rPr>
              <a:t>any </a:t>
            </a:r>
            <a:r>
              <a:rPr lang="en-US" sz="2800" spc="-15" dirty="0" smtClean="0">
                <a:cs typeface="Calibri"/>
              </a:rPr>
              <a:t>interpretation) </a:t>
            </a:r>
            <a:r>
              <a:rPr lang="en-US" sz="2800" spc="-20" dirty="0">
                <a:cs typeface="Calibri"/>
              </a:rPr>
              <a:t>evaluate</a:t>
            </a:r>
            <a:r>
              <a:rPr lang="en-US" sz="2800" spc="-30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to</a:t>
            </a:r>
            <a:r>
              <a:rPr lang="en-US" sz="2800" spc="-5" dirty="0">
                <a:cs typeface="Calibri"/>
              </a:rPr>
              <a:t> a </a:t>
            </a:r>
            <a:r>
              <a:rPr lang="en-US" sz="2800" spc="-10" dirty="0">
                <a:cs typeface="Calibri"/>
              </a:rPr>
              <a:t>single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truth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value</a:t>
            </a:r>
            <a:r>
              <a:rPr lang="en-US" sz="2800" spc="-10" dirty="0" smtClean="0">
                <a:cs typeface="Calibri"/>
              </a:rPr>
              <a:t>:</a:t>
            </a:r>
            <a:endParaRPr lang="en-US" sz="2800" dirty="0"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86" y="2297734"/>
            <a:ext cx="5229225" cy="35067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4" y="1170201"/>
            <a:ext cx="8211979" cy="531555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Logical </a:t>
            </a:r>
            <a:r>
              <a:rPr sz="2400" b="1" spc="-20" dirty="0">
                <a:latin typeface="Calibri"/>
                <a:cs typeface="Calibri"/>
              </a:rPr>
              <a:t>Representation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basic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knowledge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well-defined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syntax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proper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074420" algn="l"/>
                <a:tab pos="2127885" algn="l"/>
                <a:tab pos="3133725" algn="l"/>
                <a:tab pos="3576954" algn="l"/>
                <a:tab pos="4401820" algn="l"/>
                <a:tab pos="4915535" algn="l"/>
                <a:tab pos="6491605" algn="l"/>
                <a:tab pos="6898005" algn="l"/>
                <a:tab pos="7378700" algn="l"/>
                <a:tab pos="8769985" algn="l"/>
                <a:tab pos="9454515" algn="l"/>
                <a:tab pos="10320020" algn="l"/>
              </a:tabLst>
            </a:pPr>
            <a:r>
              <a:rPr sz="2400" spc="-10" dirty="0">
                <a:latin typeface="Calibri"/>
                <a:cs typeface="Calibri"/>
              </a:rPr>
              <a:t>Thi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ax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need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ambiguity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</a:t>
            </a:r>
            <a:r>
              <a:rPr sz="2400" spc="-5" dirty="0" smtClean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its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</a:t>
            </a:r>
            <a:r>
              <a:rPr sz="2400" spc="-5" dirty="0" smtClean="0">
                <a:latin typeface="Calibri"/>
                <a:cs typeface="Calibri"/>
              </a:rPr>
              <a:t>eani</a:t>
            </a:r>
            <a:r>
              <a:rPr sz="2400" spc="-1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g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</a:t>
            </a:r>
            <a:r>
              <a:rPr sz="2400" spc="-10" dirty="0" smtClean="0">
                <a:latin typeface="Calibri"/>
                <a:cs typeface="Calibri"/>
              </a:rPr>
              <a:t>u</a:t>
            </a:r>
            <a:r>
              <a:rPr sz="2400" spc="-35" dirty="0" smtClean="0">
                <a:latin typeface="Calibri"/>
                <a:cs typeface="Calibri"/>
              </a:rPr>
              <a:t>s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de</a:t>
            </a: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l with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prepositions.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Thus,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presentation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best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15" dirty="0">
                <a:latin typeface="Calibri"/>
                <a:cs typeface="Calibri"/>
              </a:rPr>
              <a:t> representation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categorised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mainly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logics</a:t>
            </a:r>
            <a:r>
              <a:rPr sz="2400" spc="-10" dirty="0" smtClean="0">
                <a:latin typeface="Calibri"/>
                <a:cs typeface="Calibri"/>
              </a:rPr>
              <a:t>:</a:t>
            </a: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 smtClean="0">
                <a:latin typeface="Calibri"/>
                <a:cs typeface="Calibri"/>
              </a:rPr>
              <a:t>Pr</a:t>
            </a:r>
            <a:r>
              <a:rPr lang="en-US" sz="2000" spc="-15" dirty="0" smtClean="0">
                <a:latin typeface="Calibri"/>
                <a:cs typeface="Calibri"/>
              </a:rPr>
              <a:t>o</a:t>
            </a:r>
            <a:r>
              <a:rPr sz="2000" spc="-15" dirty="0" smtClean="0">
                <a:latin typeface="Calibri"/>
                <a:cs typeface="Calibri"/>
              </a:rPr>
              <a:t>positional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Logics</a:t>
            </a:r>
            <a:endParaRPr sz="2000" dirty="0">
              <a:latin typeface="Calibri"/>
              <a:cs typeface="Calibri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Predicate </a:t>
            </a:r>
            <a:r>
              <a:rPr sz="2000" spc="-5" dirty="0">
                <a:latin typeface="Calibri"/>
                <a:cs typeface="Calibri"/>
              </a:rPr>
              <a:t>logics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32996"/>
            <a:ext cx="464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Rules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50111"/>
            <a:ext cx="8263414" cy="5541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Inference: </a:t>
            </a:r>
            <a:r>
              <a:rPr sz="2400" spc="-5" dirty="0">
                <a:latin typeface="Calibri"/>
                <a:cs typeface="Calibri"/>
              </a:rPr>
              <a:t>In artificial </a:t>
            </a:r>
            <a:r>
              <a:rPr sz="2400" spc="-10" dirty="0">
                <a:latin typeface="Calibri"/>
                <a:cs typeface="Calibri"/>
              </a:rPr>
              <a:t>intelligence,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intelligent computers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 smtClean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create </a:t>
            </a:r>
            <a:r>
              <a:rPr sz="2400" spc="-15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old logic or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evidence, </a:t>
            </a:r>
            <a:r>
              <a:rPr sz="2400" b="1" spc="-5" dirty="0">
                <a:latin typeface="Calibri"/>
                <a:cs typeface="Calibri"/>
              </a:rPr>
              <a:t>so </a:t>
            </a:r>
            <a:r>
              <a:rPr sz="2400" b="1" spc="-15" dirty="0">
                <a:latin typeface="Calibri"/>
                <a:cs typeface="Calibri"/>
              </a:rPr>
              <a:t>generating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5" dirty="0" smtClean="0">
                <a:latin typeface="Calibri"/>
                <a:cs typeface="Calibri"/>
              </a:rPr>
              <a:t>conclusions</a:t>
            </a:r>
            <a:r>
              <a:rPr sz="2400" b="1" dirty="0" smtClean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from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evidence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facts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termed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Inference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Inference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templates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generating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valid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arguments. </a:t>
            </a:r>
            <a:r>
              <a:rPr sz="2400" spc="-20" dirty="0" smtClean="0">
                <a:latin typeface="Calibri"/>
                <a:cs typeface="Calibri"/>
              </a:rPr>
              <a:t>Inference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derive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proofs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 smtClean="0">
                <a:latin typeface="Calibri"/>
                <a:cs typeface="Calibri"/>
              </a:rPr>
              <a:t>sequence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conclusion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desired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goal.</a:t>
            </a:r>
            <a:endParaRPr sz="24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terminologies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inference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rules:</a:t>
            </a:r>
            <a:endParaRPr sz="24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Implication: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is one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logical connectives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represented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 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Boolean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expression.</a:t>
            </a:r>
            <a:endParaRPr sz="2400" dirty="0">
              <a:latin typeface="Calibri"/>
              <a:cs typeface="Calibri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Converse: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converse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implication, </a:t>
            </a:r>
            <a:r>
              <a:rPr sz="2400" spc="-5" dirty="0">
                <a:latin typeface="Calibri"/>
                <a:cs typeface="Calibri"/>
              </a:rPr>
              <a:t>which means the </a:t>
            </a:r>
            <a:r>
              <a:rPr sz="2400" spc="-10" dirty="0">
                <a:latin typeface="Calibri"/>
                <a:cs typeface="Calibri"/>
              </a:rPr>
              <a:t>right-hand side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proposition goes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left-hand side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vice-versa.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written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85" dirty="0">
                <a:latin typeface="Calibri"/>
                <a:cs typeface="Calibri"/>
              </a:rPr>
              <a:t>P.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32996"/>
            <a:ext cx="4724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Rules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295859"/>
            <a:ext cx="8262938" cy="286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Contrapositive: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converse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contrapositive,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 Q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85" dirty="0">
                <a:latin typeface="Calibri"/>
                <a:cs typeface="Calibri"/>
              </a:rPr>
              <a:t>P.</a:t>
            </a:r>
            <a:endParaRPr sz="2400" dirty="0">
              <a:latin typeface="Calibri"/>
              <a:cs typeface="Calibri"/>
            </a:endParaRPr>
          </a:p>
          <a:p>
            <a:pPr marL="355600" marR="5715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  <a:tab pos="1774189" algn="l"/>
                <a:tab pos="2562225" algn="l"/>
                <a:tab pos="4077335" algn="l"/>
                <a:tab pos="4625975" algn="l"/>
                <a:tab pos="6482715" algn="l"/>
                <a:tab pos="6953884" algn="l"/>
                <a:tab pos="8049895" algn="l"/>
                <a:tab pos="9422765" algn="l"/>
                <a:tab pos="9883140" algn="l"/>
                <a:tab pos="10640695" algn="l"/>
              </a:tabLst>
            </a:pPr>
            <a:r>
              <a:rPr sz="2400" b="1" spc="-5" dirty="0" smtClean="0">
                <a:latin typeface="Calibri"/>
                <a:cs typeface="Calibri"/>
              </a:rPr>
              <a:t>I</a:t>
            </a:r>
            <a:r>
              <a:rPr sz="2400" b="1" spc="-45" dirty="0" smtClean="0">
                <a:latin typeface="Calibri"/>
                <a:cs typeface="Calibri"/>
              </a:rPr>
              <a:t>n</a:t>
            </a:r>
            <a:r>
              <a:rPr sz="2400" b="1" spc="-35" dirty="0" smtClean="0">
                <a:latin typeface="Calibri"/>
                <a:cs typeface="Calibri"/>
              </a:rPr>
              <a:t>v</a:t>
            </a:r>
            <a:r>
              <a:rPr sz="2400" b="1" spc="-5" dirty="0" smtClean="0">
                <a:latin typeface="Calibri"/>
                <a:cs typeface="Calibri"/>
              </a:rPr>
              <a:t>e</a:t>
            </a:r>
            <a:r>
              <a:rPr sz="2400" b="1" spc="-40" dirty="0" smtClean="0">
                <a:latin typeface="Calibri"/>
                <a:cs typeface="Calibri"/>
              </a:rPr>
              <a:t>r</a:t>
            </a:r>
            <a:r>
              <a:rPr sz="2400" b="1" spc="-5" dirty="0" smtClean="0">
                <a:latin typeface="Calibri"/>
                <a:cs typeface="Calibri"/>
              </a:rPr>
              <a:t>s</a:t>
            </a:r>
            <a:r>
              <a:rPr sz="2400" b="1" spc="5" dirty="0" smtClean="0">
                <a:latin typeface="Calibri"/>
                <a:cs typeface="Calibri"/>
              </a:rPr>
              <a:t>e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r>
              <a:rPr lang="en-US" sz="2400" b="1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Th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ne</a:t>
            </a:r>
            <a:r>
              <a:rPr sz="2400" spc="-60" dirty="0" smtClean="0">
                <a:latin typeface="Calibri"/>
                <a:cs typeface="Calibri"/>
              </a:rPr>
              <a:t>g</a:t>
            </a:r>
            <a:r>
              <a:rPr sz="2400" spc="-4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tion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of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impli</a:t>
            </a:r>
            <a:r>
              <a:rPr sz="2400" spc="-30" dirty="0" smtClean="0">
                <a:latin typeface="Calibri"/>
                <a:cs typeface="Calibri"/>
              </a:rPr>
              <a:t>c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tion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i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al</a:t>
            </a:r>
            <a:r>
              <a:rPr sz="2400" spc="-15" dirty="0" smtClean="0">
                <a:latin typeface="Calibri"/>
                <a:cs typeface="Calibri"/>
              </a:rPr>
              <a:t>l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-55" dirty="0" smtClean="0">
                <a:latin typeface="Calibri"/>
                <a:cs typeface="Calibri"/>
              </a:rPr>
              <a:t>n</a:t>
            </a:r>
            <a:r>
              <a:rPr sz="2400" spc="-35" dirty="0" smtClean="0">
                <a:latin typeface="Calibri"/>
                <a:cs typeface="Calibri"/>
              </a:rPr>
              <a:t>v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se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It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an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be </a:t>
            </a:r>
            <a:r>
              <a:rPr sz="2400" spc="-15" dirty="0" smtClean="0">
                <a:latin typeface="Calibri"/>
                <a:cs typeface="Calibri"/>
              </a:rPr>
              <a:t>represented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5715" indent="-34353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  <a:tab pos="1774189" algn="l"/>
                <a:tab pos="2562225" algn="l"/>
                <a:tab pos="4077335" algn="l"/>
                <a:tab pos="4625975" algn="l"/>
                <a:tab pos="6482715" algn="l"/>
                <a:tab pos="6953884" algn="l"/>
                <a:tab pos="8049895" algn="l"/>
                <a:tab pos="9422765" algn="l"/>
                <a:tab pos="9883140" algn="l"/>
                <a:tab pos="1064069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¬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lang="en-US" sz="2400" spc="-20" dirty="0" smtClean="0">
                <a:latin typeface="Calibri"/>
                <a:cs typeface="Calibri"/>
              </a:rPr>
              <a:t>	</a:t>
            </a:r>
            <a:r>
              <a:rPr sz="2400" spc="-20" dirty="0" smtClean="0">
                <a:latin typeface="Calibri"/>
                <a:cs typeface="Calibri"/>
              </a:rPr>
              <a:t>From</a:t>
            </a:r>
            <a:r>
              <a:rPr sz="2400" spc="254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compound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 smtClean="0">
                <a:latin typeface="Calibri"/>
                <a:cs typeface="Calibri"/>
              </a:rPr>
              <a:t>other,</a:t>
            </a:r>
            <a:r>
              <a:rPr lang="en-US" sz="2400" spc="1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which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750" y="4307553"/>
            <a:ext cx="5539380" cy="18223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32996"/>
            <a:ext cx="6248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20" dirty="0"/>
              <a:t>Inference</a:t>
            </a:r>
            <a:r>
              <a:rPr spc="-3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5538" y="1295857"/>
            <a:ext cx="8332927" cy="286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958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000" b="1" spc="-10" dirty="0">
                <a:latin typeface="Calibri"/>
                <a:cs typeface="Calibri"/>
              </a:rPr>
              <a:t>Modus</a:t>
            </a:r>
            <a:r>
              <a:rPr sz="2000" b="1" spc="2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Ponens</a:t>
            </a:r>
            <a:r>
              <a:rPr sz="2000" spc="-15" dirty="0"/>
              <a:t>:</a:t>
            </a:r>
            <a:r>
              <a:rPr sz="2000" spc="254" dirty="0"/>
              <a:t> </a:t>
            </a:r>
            <a:r>
              <a:rPr sz="2000" spc="-10" dirty="0"/>
              <a:t>if</a:t>
            </a:r>
            <a:r>
              <a:rPr sz="2000" spc="260" dirty="0"/>
              <a:t> </a:t>
            </a:r>
            <a:r>
              <a:rPr sz="2000" spc="-5" dirty="0"/>
              <a:t>P</a:t>
            </a:r>
            <a:r>
              <a:rPr sz="2000" spc="265" dirty="0"/>
              <a:t> </a:t>
            </a:r>
            <a:r>
              <a:rPr sz="2000" spc="-5" dirty="0"/>
              <a:t>and</a:t>
            </a:r>
            <a:r>
              <a:rPr sz="2000" spc="260" dirty="0"/>
              <a:t> </a:t>
            </a:r>
            <a:r>
              <a:rPr sz="2000" spc="-5" dirty="0"/>
              <a:t>P</a:t>
            </a:r>
            <a:r>
              <a:rPr sz="2000" spc="250" dirty="0"/>
              <a:t> </a:t>
            </a:r>
            <a:r>
              <a:rPr sz="2000" spc="-5" dirty="0"/>
              <a:t>→</a:t>
            </a:r>
            <a:r>
              <a:rPr sz="2000" spc="270" dirty="0"/>
              <a:t> </a:t>
            </a:r>
            <a:r>
              <a:rPr sz="2000" spc="-5" dirty="0"/>
              <a:t>Q</a:t>
            </a:r>
            <a:r>
              <a:rPr sz="2000" spc="260" dirty="0"/>
              <a:t> </a:t>
            </a:r>
            <a:r>
              <a:rPr sz="2000" spc="-10" dirty="0"/>
              <a:t>is</a:t>
            </a:r>
            <a:r>
              <a:rPr sz="2000" spc="265" dirty="0"/>
              <a:t> </a:t>
            </a:r>
            <a:r>
              <a:rPr sz="2000" spc="-5" dirty="0"/>
              <a:t>true,</a:t>
            </a:r>
            <a:r>
              <a:rPr sz="2000" spc="265" dirty="0"/>
              <a:t> </a:t>
            </a:r>
            <a:r>
              <a:rPr sz="2000" spc="-5" dirty="0"/>
              <a:t>then</a:t>
            </a:r>
            <a:r>
              <a:rPr sz="2000" spc="254" dirty="0"/>
              <a:t> </a:t>
            </a:r>
            <a:r>
              <a:rPr sz="2000" spc="-15" dirty="0"/>
              <a:t>we</a:t>
            </a:r>
            <a:r>
              <a:rPr sz="2000" spc="254" dirty="0"/>
              <a:t> </a:t>
            </a:r>
            <a:r>
              <a:rPr sz="2000" spc="-15" dirty="0"/>
              <a:t>can</a:t>
            </a:r>
            <a:r>
              <a:rPr sz="2000" spc="254" dirty="0"/>
              <a:t> </a:t>
            </a:r>
            <a:r>
              <a:rPr sz="2000" spc="-25" dirty="0"/>
              <a:t>infer</a:t>
            </a:r>
            <a:r>
              <a:rPr sz="2000" spc="250" dirty="0"/>
              <a:t> </a:t>
            </a:r>
            <a:r>
              <a:rPr sz="2000" spc="-10" dirty="0"/>
              <a:t>that</a:t>
            </a:r>
            <a:r>
              <a:rPr sz="2000" spc="260" dirty="0"/>
              <a:t> </a:t>
            </a:r>
            <a:r>
              <a:rPr sz="2000" spc="-5" dirty="0"/>
              <a:t>Q</a:t>
            </a:r>
            <a:r>
              <a:rPr sz="2000" spc="260" dirty="0"/>
              <a:t> </a:t>
            </a:r>
            <a:r>
              <a:rPr sz="2000" spc="-5" dirty="0"/>
              <a:t>will</a:t>
            </a:r>
            <a:r>
              <a:rPr sz="2000" spc="254" dirty="0"/>
              <a:t> </a:t>
            </a:r>
            <a:r>
              <a:rPr sz="2000" spc="-15" dirty="0"/>
              <a:t>be </a:t>
            </a:r>
            <a:r>
              <a:rPr sz="2000" spc="-615" dirty="0"/>
              <a:t> </a:t>
            </a:r>
            <a:r>
              <a:rPr sz="2000" spc="-5" dirty="0"/>
              <a:t>true.</a:t>
            </a:r>
          </a:p>
          <a:p>
            <a:pPr marL="44958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000" spc="-10" dirty="0"/>
              <a:t>Example</a:t>
            </a:r>
          </a:p>
          <a:p>
            <a:pPr marL="449580" marR="2609215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000" spc="-15" dirty="0"/>
              <a:t>Statement-1:</a:t>
            </a:r>
            <a:r>
              <a:rPr sz="2000" spc="15" dirty="0"/>
              <a:t> </a:t>
            </a:r>
            <a:r>
              <a:rPr sz="2000" spc="-5" dirty="0"/>
              <a:t>"If I</a:t>
            </a:r>
            <a:r>
              <a:rPr sz="2000" dirty="0"/>
              <a:t> </a:t>
            </a:r>
            <a:r>
              <a:rPr sz="2000" spc="-5" dirty="0"/>
              <a:t>am </a:t>
            </a:r>
            <a:r>
              <a:rPr sz="2000" spc="-10" dirty="0"/>
              <a:t>sleepy</a:t>
            </a:r>
            <a:r>
              <a:rPr sz="2000" spc="10" dirty="0"/>
              <a:t> </a:t>
            </a:r>
            <a:r>
              <a:rPr sz="2000" spc="-5" dirty="0"/>
              <a:t>then</a:t>
            </a:r>
            <a:r>
              <a:rPr sz="2000" spc="15" dirty="0"/>
              <a:t> </a:t>
            </a:r>
            <a:r>
              <a:rPr sz="2000" spc="-5" dirty="0"/>
              <a:t>I </a:t>
            </a:r>
            <a:r>
              <a:rPr sz="2000" spc="-15" dirty="0"/>
              <a:t>go</a:t>
            </a:r>
            <a:r>
              <a:rPr sz="2000" spc="-5" dirty="0"/>
              <a:t> </a:t>
            </a:r>
            <a:r>
              <a:rPr sz="2000" spc="-15" dirty="0"/>
              <a:t>to</a:t>
            </a:r>
            <a:r>
              <a:rPr sz="2000" dirty="0"/>
              <a:t> </a:t>
            </a:r>
            <a:r>
              <a:rPr sz="2000" spc="-10" dirty="0"/>
              <a:t>bed"</a:t>
            </a:r>
            <a:r>
              <a:rPr sz="2000" spc="15" dirty="0"/>
              <a:t> </a:t>
            </a:r>
            <a:r>
              <a:rPr sz="2000" spc="-10" dirty="0"/>
              <a:t>==&gt;</a:t>
            </a:r>
            <a:r>
              <a:rPr sz="2000" spc="20" dirty="0"/>
              <a:t> </a:t>
            </a:r>
            <a:r>
              <a:rPr sz="2000" spc="-5" dirty="0"/>
              <a:t>P→</a:t>
            </a:r>
            <a:r>
              <a:rPr sz="2000" spc="25" dirty="0"/>
              <a:t> </a:t>
            </a:r>
            <a:r>
              <a:rPr sz="2000" spc="-5" dirty="0"/>
              <a:t>Q </a:t>
            </a:r>
            <a:r>
              <a:rPr sz="2000" spc="-615" dirty="0"/>
              <a:t> </a:t>
            </a:r>
            <a:r>
              <a:rPr sz="2000" spc="-15" dirty="0"/>
              <a:t>Statement-2:</a:t>
            </a:r>
            <a:r>
              <a:rPr sz="2000" spc="10" dirty="0"/>
              <a:t> </a:t>
            </a:r>
            <a:r>
              <a:rPr sz="2000" spc="-5" dirty="0"/>
              <a:t>"I</a:t>
            </a:r>
            <a:r>
              <a:rPr sz="2000" spc="10" dirty="0"/>
              <a:t> </a:t>
            </a:r>
            <a:r>
              <a:rPr sz="2000" spc="-5" dirty="0"/>
              <a:t>am </a:t>
            </a:r>
            <a:r>
              <a:rPr sz="2000" spc="-10" dirty="0"/>
              <a:t>sleepy"</a:t>
            </a:r>
            <a:r>
              <a:rPr sz="2000" spc="10" dirty="0"/>
              <a:t> </a:t>
            </a:r>
            <a:r>
              <a:rPr sz="2000" spc="-10" dirty="0"/>
              <a:t>==&gt;</a:t>
            </a:r>
            <a:r>
              <a:rPr sz="2000" spc="20" dirty="0"/>
              <a:t> </a:t>
            </a:r>
            <a:r>
              <a:rPr sz="2000" spc="-5" dirty="0"/>
              <a:t>P</a:t>
            </a:r>
          </a:p>
          <a:p>
            <a:pPr marL="449580">
              <a:lnSpc>
                <a:spcPct val="100000"/>
              </a:lnSpc>
            </a:pPr>
            <a:r>
              <a:rPr sz="2000" spc="-10" dirty="0"/>
              <a:t>Conclusion:</a:t>
            </a:r>
            <a:r>
              <a:rPr sz="2000" spc="20" dirty="0"/>
              <a:t> </a:t>
            </a:r>
            <a:r>
              <a:rPr sz="2000" spc="-5" dirty="0"/>
              <a:t>"I </a:t>
            </a:r>
            <a:r>
              <a:rPr sz="2000" spc="-15" dirty="0"/>
              <a:t>go</a:t>
            </a:r>
            <a:r>
              <a:rPr sz="2000" spc="-10" dirty="0"/>
              <a:t> </a:t>
            </a:r>
            <a:r>
              <a:rPr sz="2000" spc="-15" dirty="0"/>
              <a:t>to</a:t>
            </a:r>
            <a:r>
              <a:rPr sz="2000" spc="-10" dirty="0"/>
              <a:t> </a:t>
            </a:r>
            <a:r>
              <a:rPr sz="2000" spc="-5" dirty="0"/>
              <a:t>bed."</a:t>
            </a:r>
            <a:r>
              <a:rPr sz="2000" spc="15" dirty="0"/>
              <a:t> </a:t>
            </a:r>
            <a:r>
              <a:rPr sz="2000" spc="-5" dirty="0"/>
              <a:t>==&gt;</a:t>
            </a:r>
            <a:r>
              <a:rPr sz="2000" spc="10" dirty="0"/>
              <a:t> </a:t>
            </a:r>
            <a:r>
              <a:rPr sz="2000" spc="-5" dirty="0"/>
              <a:t>Q.</a:t>
            </a:r>
          </a:p>
          <a:p>
            <a:pPr marL="449580">
              <a:lnSpc>
                <a:spcPct val="100000"/>
              </a:lnSpc>
            </a:pPr>
            <a:r>
              <a:rPr sz="2000" spc="-10" dirty="0"/>
              <a:t>Hence,</a:t>
            </a:r>
            <a:r>
              <a:rPr sz="2000" spc="5" dirty="0"/>
              <a:t> </a:t>
            </a:r>
            <a:r>
              <a:rPr sz="2000" spc="-15" dirty="0"/>
              <a:t>we</a:t>
            </a:r>
            <a:r>
              <a:rPr sz="2000" spc="5" dirty="0"/>
              <a:t> </a:t>
            </a:r>
            <a:r>
              <a:rPr sz="2000" spc="-10" dirty="0"/>
              <a:t>can</a:t>
            </a:r>
            <a:r>
              <a:rPr sz="2000" spc="-5" dirty="0"/>
              <a:t> </a:t>
            </a:r>
            <a:r>
              <a:rPr sz="2000" spc="-20" dirty="0"/>
              <a:t>say</a:t>
            </a:r>
            <a:r>
              <a:rPr sz="2000" spc="5" dirty="0"/>
              <a:t> </a:t>
            </a:r>
            <a:r>
              <a:rPr sz="2000" spc="-10" dirty="0"/>
              <a:t>that,</a:t>
            </a:r>
            <a:r>
              <a:rPr sz="2000" spc="5" dirty="0"/>
              <a:t> </a:t>
            </a:r>
            <a:r>
              <a:rPr sz="2000" spc="-5" dirty="0"/>
              <a:t>if</a:t>
            </a:r>
            <a:r>
              <a:rPr sz="2000" spc="5" dirty="0"/>
              <a:t> </a:t>
            </a:r>
            <a:r>
              <a:rPr sz="2000" spc="-10" dirty="0"/>
              <a:t>P→</a:t>
            </a:r>
            <a:r>
              <a:rPr sz="2000" spc="25" dirty="0"/>
              <a:t> </a:t>
            </a:r>
            <a:r>
              <a:rPr sz="2000" spc="-5" dirty="0"/>
              <a:t>Q</a:t>
            </a:r>
            <a:r>
              <a:rPr sz="2000" dirty="0"/>
              <a:t> </a:t>
            </a:r>
            <a:r>
              <a:rPr sz="2000" spc="-5" dirty="0"/>
              <a:t>is</a:t>
            </a:r>
            <a:r>
              <a:rPr sz="2000" spc="15" dirty="0"/>
              <a:t> </a:t>
            </a:r>
            <a:r>
              <a:rPr sz="2000" spc="-5" dirty="0"/>
              <a:t>true</a:t>
            </a:r>
            <a:r>
              <a:rPr sz="2000" dirty="0"/>
              <a:t> </a:t>
            </a:r>
            <a:r>
              <a:rPr sz="2000" spc="-5" dirty="0"/>
              <a:t>and</a:t>
            </a:r>
            <a:r>
              <a:rPr sz="2000" spc="25" dirty="0"/>
              <a:t> </a:t>
            </a:r>
            <a:r>
              <a:rPr sz="2000" spc="-5" dirty="0"/>
              <a:t>P</a:t>
            </a:r>
            <a:r>
              <a:rPr sz="2000" spc="5" dirty="0"/>
              <a:t> </a:t>
            </a:r>
            <a:r>
              <a:rPr sz="2000" spc="-5" dirty="0"/>
              <a:t>is</a:t>
            </a:r>
            <a:r>
              <a:rPr sz="2000" spc="5" dirty="0"/>
              <a:t> </a:t>
            </a:r>
            <a:r>
              <a:rPr sz="2000" spc="-5" dirty="0"/>
              <a:t>true</a:t>
            </a:r>
            <a:r>
              <a:rPr sz="2000" spc="10" dirty="0"/>
              <a:t> </a:t>
            </a:r>
            <a:r>
              <a:rPr sz="2000" spc="-5" dirty="0"/>
              <a:t>then</a:t>
            </a:r>
            <a:r>
              <a:rPr sz="2000" spc="5" dirty="0"/>
              <a:t> </a:t>
            </a:r>
            <a:r>
              <a:rPr sz="2000" spc="-5" dirty="0"/>
              <a:t>Q</a:t>
            </a:r>
            <a:r>
              <a:rPr sz="2000" spc="20" dirty="0"/>
              <a:t> </a:t>
            </a:r>
            <a:r>
              <a:rPr sz="2000" spc="-5" dirty="0"/>
              <a:t>will</a:t>
            </a:r>
            <a:r>
              <a:rPr sz="2000" dirty="0"/>
              <a:t> </a:t>
            </a:r>
            <a:r>
              <a:rPr sz="2000" spc="-5" dirty="0"/>
              <a:t>be</a:t>
            </a:r>
            <a:r>
              <a:rPr sz="2000" spc="5" dirty="0"/>
              <a:t> </a:t>
            </a:r>
            <a:r>
              <a:rPr sz="2000" spc="-5" dirty="0"/>
              <a:t>true.</a:t>
            </a:r>
          </a:p>
          <a:p>
            <a:pPr marL="44958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000" b="1" spc="-15" dirty="0">
                <a:latin typeface="Calibri"/>
                <a:cs typeface="Calibri"/>
              </a:rPr>
              <a:t>Proof</a:t>
            </a:r>
            <a:r>
              <a:rPr sz="2000" b="1" spc="-10" dirty="0">
                <a:latin typeface="Calibri"/>
                <a:cs typeface="Calibri"/>
              </a:rPr>
              <a:t> by </a:t>
            </a:r>
            <a:r>
              <a:rPr sz="2000" b="1" spc="-35" dirty="0">
                <a:latin typeface="Calibri"/>
                <a:cs typeface="Calibri"/>
              </a:rPr>
              <a:t>Truth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table: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380" y="4267201"/>
            <a:ext cx="5889870" cy="24317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1752600"/>
            <a:ext cx="427434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32996"/>
            <a:ext cx="6476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20" dirty="0"/>
              <a:t>Inference</a:t>
            </a:r>
            <a:r>
              <a:rPr spc="-3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80" y="1295858"/>
            <a:ext cx="8144351" cy="3056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Modus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Tollens</a:t>
            </a:r>
            <a:r>
              <a:rPr sz="2400" spc="-40" dirty="0">
                <a:latin typeface="Calibri"/>
                <a:cs typeface="Calibri"/>
              </a:rPr>
              <a:t>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Modus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Tollens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 P→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¬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 </a:t>
            </a:r>
            <a:r>
              <a:rPr sz="2400" b="1" spc="-6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 true,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¬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 true.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355600" marR="240982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Statement-1: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"If I am </a:t>
            </a:r>
            <a:r>
              <a:rPr sz="2400" spc="-10" dirty="0">
                <a:latin typeface="Calibri"/>
                <a:cs typeface="Calibri"/>
              </a:rPr>
              <a:t>sleepy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 </a:t>
            </a:r>
            <a:r>
              <a:rPr sz="2400" spc="-10" dirty="0">
                <a:latin typeface="Calibri"/>
                <a:cs typeface="Calibri"/>
              </a:rPr>
              <a:t>go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bed"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==&gt;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P→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Statement-2: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"I do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bed."==&gt;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~Q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Statement-3: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infers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am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sleepy</a:t>
            </a:r>
            <a:r>
              <a:rPr sz="2400" spc="-10" dirty="0">
                <a:latin typeface="Calibri"/>
                <a:cs typeface="Calibri"/>
              </a:rPr>
              <a:t>"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~P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Proof</a:t>
            </a:r>
            <a:r>
              <a:rPr sz="2400" b="1" spc="-10" dirty="0">
                <a:latin typeface="Calibri"/>
                <a:cs typeface="Calibri"/>
              </a:rPr>
              <a:t> by </a:t>
            </a:r>
            <a:r>
              <a:rPr sz="2400" b="1" spc="-35" dirty="0">
                <a:latin typeface="Calibri"/>
                <a:cs typeface="Calibri"/>
              </a:rPr>
              <a:t>Truth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572000"/>
            <a:ext cx="4314825" cy="15184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2057400"/>
            <a:ext cx="26670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32996"/>
            <a:ext cx="6400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20" dirty="0"/>
              <a:t>Inference</a:t>
            </a:r>
            <a:r>
              <a:rPr spc="-3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176656"/>
            <a:ext cx="8198168" cy="2653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10" dirty="0">
                <a:latin typeface="Calibri"/>
                <a:cs typeface="Calibri"/>
              </a:rPr>
              <a:t>Hypothetical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Syllogism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Hypothetical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Syllogism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rule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state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P→R </a:t>
            </a:r>
            <a:r>
              <a:rPr sz="2000" spc="-6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whenever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P→Q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Q→R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true.</a:t>
            </a:r>
            <a:endParaRPr sz="2000" dirty="0">
              <a:latin typeface="Calibri"/>
              <a:cs typeface="Calibri"/>
            </a:endParaRPr>
          </a:p>
          <a:p>
            <a:pPr marL="355600" marR="1482090" indent="-343535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lang="en-US" sz="2000" spc="-15" dirty="0" smtClean="0">
                <a:latin typeface="Calibri"/>
                <a:cs typeface="Calibri"/>
              </a:rPr>
              <a:t>	</a:t>
            </a:r>
            <a:r>
              <a:rPr sz="2000" spc="-15" dirty="0" smtClean="0">
                <a:latin typeface="Calibri"/>
                <a:cs typeface="Calibri"/>
              </a:rPr>
              <a:t>Statement-1</a:t>
            </a:r>
            <a:r>
              <a:rPr sz="2000" spc="-15" dirty="0">
                <a:latin typeface="Calibri"/>
                <a:cs typeface="Calibri"/>
              </a:rPr>
              <a:t>: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25" dirty="0">
                <a:latin typeface="Calibri"/>
                <a:cs typeface="Calibri"/>
              </a:rPr>
              <a:t>you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key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unlock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my</a:t>
            </a:r>
            <a:r>
              <a:rPr lang="en-US" sz="2000" spc="-3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home</a:t>
            </a:r>
            <a:r>
              <a:rPr sz="2000" spc="-10" dirty="0">
                <a:latin typeface="Calibri"/>
                <a:cs typeface="Calibri"/>
              </a:rPr>
              <a:t>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P→Q</a:t>
            </a:r>
            <a:endParaRPr sz="2000" dirty="0">
              <a:latin typeface="Calibri"/>
              <a:cs typeface="Calibri"/>
            </a:endParaRPr>
          </a:p>
          <a:p>
            <a:pPr marL="355600" marR="1534160" algn="just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Statement-2: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25" dirty="0">
                <a:latin typeface="Calibri"/>
                <a:cs typeface="Calibri"/>
              </a:rPr>
              <a:t>you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unlock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my </a:t>
            </a:r>
            <a:r>
              <a:rPr sz="2000" spc="-6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money.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Q→R</a:t>
            </a:r>
            <a:endParaRPr sz="20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Conclusion: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you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key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my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money.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P→R</a:t>
            </a:r>
            <a:endParaRPr sz="20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15" dirty="0">
                <a:latin typeface="Calibri"/>
                <a:cs typeface="Calibri"/>
              </a:rPr>
              <a:t>Proof</a:t>
            </a:r>
            <a:r>
              <a:rPr sz="2000" b="1" spc="-10" dirty="0">
                <a:latin typeface="Calibri"/>
                <a:cs typeface="Calibri"/>
              </a:rPr>
              <a:t> by </a:t>
            </a:r>
            <a:r>
              <a:rPr sz="2000" b="1" spc="-35" dirty="0">
                <a:latin typeface="Calibri"/>
                <a:cs typeface="Calibri"/>
              </a:rPr>
              <a:t>Truth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table: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114800"/>
            <a:ext cx="4820333" cy="228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32996"/>
            <a:ext cx="6095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20" dirty="0"/>
              <a:t>Inference</a:t>
            </a:r>
            <a:r>
              <a:rPr spc="-3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298905"/>
            <a:ext cx="7974330" cy="334771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340"/>
              </a:lnSpc>
              <a:spcBef>
                <a:spcPts val="2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Disjunctive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Syllogism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Disjunctive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syllogism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10" dirty="0">
                <a:latin typeface="Cambria Math"/>
                <a:cs typeface="Cambria Math"/>
              </a:rPr>
              <a:t>∨</a:t>
            </a:r>
            <a:r>
              <a:rPr sz="2400" spc="-10" dirty="0">
                <a:latin typeface="Calibri"/>
                <a:cs typeface="Calibri"/>
              </a:rPr>
              <a:t>Q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355600" marR="3013710" indent="-343535">
              <a:lnSpc>
                <a:spcPct val="997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Statement-1: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Today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Sunday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Monday.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==&gt;P</a:t>
            </a:r>
            <a:r>
              <a:rPr sz="2400" spc="-10" dirty="0">
                <a:latin typeface="Cambria Math"/>
                <a:cs typeface="Cambria Math"/>
              </a:rPr>
              <a:t>∨</a:t>
            </a:r>
            <a:r>
              <a:rPr sz="2400" spc="-10" dirty="0">
                <a:latin typeface="Calibri"/>
                <a:cs typeface="Calibri"/>
              </a:rPr>
              <a:t>Q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Statement-2: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Today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Sunday.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==&gt;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¬P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Conclusion: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Today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Monday.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==&gt;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Proof</a:t>
            </a:r>
            <a:r>
              <a:rPr sz="2400" b="1" spc="-10" dirty="0">
                <a:latin typeface="Calibri"/>
                <a:cs typeface="Calibri"/>
              </a:rPr>
              <a:t> by </a:t>
            </a:r>
            <a:r>
              <a:rPr sz="2400" b="1" spc="-35" dirty="0">
                <a:latin typeface="Calibri"/>
                <a:cs typeface="Calibri"/>
              </a:rPr>
              <a:t>Truth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2209800"/>
            <a:ext cx="2543607" cy="615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100" y="4714216"/>
            <a:ext cx="4243387" cy="1605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32996"/>
            <a:ext cx="5714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20" dirty="0"/>
              <a:t>Inference</a:t>
            </a:r>
            <a:r>
              <a:rPr spc="-3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5538" y="1295858"/>
            <a:ext cx="8332927" cy="33057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49580" marR="5080" indent="-343535">
              <a:lnSpc>
                <a:spcPct val="100699"/>
              </a:lnSpc>
              <a:spcBef>
                <a:spcPts val="75"/>
              </a:spcBef>
              <a:buFont typeface="Arial MT"/>
              <a:buChar char="•"/>
              <a:tabLst>
                <a:tab pos="450215" algn="l"/>
                <a:tab pos="450850" algn="l"/>
                <a:tab pos="1971039" algn="l"/>
                <a:tab pos="2656840" algn="l"/>
                <a:tab pos="4042410" algn="l"/>
                <a:tab pos="4760595" algn="l"/>
                <a:tab pos="5132070" algn="l"/>
                <a:tab pos="5831840" algn="l"/>
                <a:tab pos="6466205" algn="l"/>
                <a:tab pos="7892415" algn="l"/>
                <a:tab pos="9394190" algn="l"/>
                <a:tab pos="10200005" algn="l"/>
                <a:tab pos="10895330" algn="l"/>
              </a:tabLst>
            </a:pPr>
            <a:r>
              <a:rPr sz="2400" b="1" spc="-5" dirty="0">
                <a:latin typeface="Calibri"/>
                <a:cs typeface="Calibri"/>
              </a:rPr>
              <a:t>Ad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5" dirty="0">
                <a:latin typeface="Calibri"/>
                <a:cs typeface="Calibri"/>
              </a:rPr>
              <a:t>iti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spc="-5" dirty="0"/>
              <a:t>:</a:t>
            </a:r>
            <a:r>
              <a:rPr sz="2400" dirty="0"/>
              <a:t>	</a:t>
            </a:r>
            <a:r>
              <a:rPr sz="2400" spc="-10" dirty="0"/>
              <a:t>Th</a:t>
            </a:r>
            <a:r>
              <a:rPr sz="2400" spc="-5" dirty="0"/>
              <a:t>e</a:t>
            </a:r>
            <a:r>
              <a:rPr sz="2400" dirty="0"/>
              <a:t>	A</a:t>
            </a:r>
            <a:r>
              <a:rPr sz="2400" spc="-10" dirty="0"/>
              <a:t>dditio</a:t>
            </a:r>
            <a:r>
              <a:rPr sz="2400" spc="-5" dirty="0"/>
              <a:t>n</a:t>
            </a:r>
            <a:r>
              <a:rPr sz="2400" dirty="0"/>
              <a:t>	</a:t>
            </a:r>
            <a:r>
              <a:rPr sz="2400" spc="-5" dirty="0"/>
              <a:t>rule</a:t>
            </a:r>
            <a:r>
              <a:rPr sz="2400" dirty="0"/>
              <a:t>	i</a:t>
            </a:r>
            <a:r>
              <a:rPr sz="2400" spc="-5" dirty="0"/>
              <a:t>s</a:t>
            </a:r>
            <a:r>
              <a:rPr sz="2400" dirty="0"/>
              <a:t>	</a:t>
            </a:r>
            <a:r>
              <a:rPr sz="2400" spc="-10" dirty="0"/>
              <a:t>on</a:t>
            </a:r>
            <a:r>
              <a:rPr sz="2400" spc="-5" dirty="0"/>
              <a:t>e</a:t>
            </a:r>
            <a:r>
              <a:rPr sz="2400" dirty="0"/>
              <a:t>	t</a:t>
            </a:r>
            <a:r>
              <a:rPr sz="2400" spc="-10" dirty="0"/>
              <a:t>h</a:t>
            </a:r>
            <a:r>
              <a:rPr sz="2400" spc="-5" dirty="0"/>
              <a:t>e</a:t>
            </a:r>
            <a:r>
              <a:rPr sz="2400" dirty="0"/>
              <a:t>	</a:t>
            </a:r>
            <a:r>
              <a:rPr sz="2400" spc="-25" dirty="0"/>
              <a:t>c</a:t>
            </a:r>
            <a:r>
              <a:rPr sz="2400" spc="-10" dirty="0"/>
              <a:t>ommo</a:t>
            </a:r>
            <a:r>
              <a:rPr sz="2400" spc="-5" dirty="0"/>
              <a:t>n</a:t>
            </a:r>
            <a:r>
              <a:rPr sz="2400" dirty="0"/>
              <a:t>	</a:t>
            </a:r>
            <a:r>
              <a:rPr sz="2400" spc="-5" dirty="0"/>
              <a:t>i</a:t>
            </a:r>
            <a:r>
              <a:rPr sz="2400" spc="-20" dirty="0"/>
              <a:t>n</a:t>
            </a:r>
            <a:r>
              <a:rPr sz="2400" spc="-80" dirty="0"/>
              <a:t>f</a:t>
            </a:r>
            <a:r>
              <a:rPr sz="2400" spc="-5" dirty="0"/>
              <a:t>e</a:t>
            </a:r>
            <a:r>
              <a:rPr sz="2400" spc="-50" dirty="0"/>
              <a:t>r</a:t>
            </a:r>
            <a:r>
              <a:rPr sz="2400" spc="-5" dirty="0"/>
              <a:t>ence</a:t>
            </a:r>
            <a:r>
              <a:rPr sz="2400" dirty="0"/>
              <a:t>	</a:t>
            </a:r>
            <a:r>
              <a:rPr sz="2400" spc="-5" dirty="0"/>
              <a:t>rule,</a:t>
            </a:r>
            <a:r>
              <a:rPr sz="2400" dirty="0"/>
              <a:t>	</a:t>
            </a:r>
            <a:r>
              <a:rPr sz="2400" spc="5" dirty="0"/>
              <a:t>a</a:t>
            </a:r>
            <a:r>
              <a:rPr sz="2400" spc="-10" dirty="0"/>
              <a:t>n</a:t>
            </a:r>
            <a:r>
              <a:rPr sz="2400" spc="-5" dirty="0"/>
              <a:t>d</a:t>
            </a:r>
            <a:r>
              <a:rPr sz="2400" dirty="0"/>
              <a:t>	it  </a:t>
            </a:r>
            <a:r>
              <a:rPr sz="2400" spc="-25" dirty="0"/>
              <a:t>states</a:t>
            </a:r>
            <a:r>
              <a:rPr sz="2400" spc="5" dirty="0"/>
              <a:t> </a:t>
            </a:r>
            <a:r>
              <a:rPr sz="2400" spc="-10" dirty="0"/>
              <a:t>that</a:t>
            </a:r>
            <a:r>
              <a:rPr sz="2400" dirty="0"/>
              <a:t> </a:t>
            </a:r>
            <a:r>
              <a:rPr sz="2400" spc="-5" dirty="0"/>
              <a:t>If</a:t>
            </a:r>
            <a:r>
              <a:rPr sz="2400" dirty="0"/>
              <a:t> </a:t>
            </a:r>
            <a:r>
              <a:rPr sz="2400" spc="-5" dirty="0"/>
              <a:t>P</a:t>
            </a:r>
            <a:r>
              <a:rPr sz="2400" spc="10" dirty="0"/>
              <a:t> </a:t>
            </a:r>
            <a:r>
              <a:rPr sz="2400" spc="-10" dirty="0"/>
              <a:t>is</a:t>
            </a:r>
            <a:r>
              <a:rPr sz="2400" dirty="0"/>
              <a:t> </a:t>
            </a:r>
            <a:r>
              <a:rPr sz="2400" spc="-5" dirty="0"/>
              <a:t>true,</a:t>
            </a:r>
            <a:r>
              <a:rPr sz="2400" spc="25" dirty="0"/>
              <a:t> </a:t>
            </a:r>
            <a:r>
              <a:rPr sz="2400" spc="-5" dirty="0"/>
              <a:t>then</a:t>
            </a:r>
            <a:r>
              <a:rPr sz="2400" spc="15" dirty="0"/>
              <a:t> </a:t>
            </a:r>
            <a:r>
              <a:rPr sz="2400" spc="-10" dirty="0"/>
              <a:t>P</a:t>
            </a:r>
            <a:r>
              <a:rPr sz="2400" spc="-10" dirty="0">
                <a:latin typeface="Cambria Math"/>
                <a:cs typeface="Cambria Math"/>
              </a:rPr>
              <a:t>∨</a:t>
            </a:r>
            <a:r>
              <a:rPr sz="2400" spc="-10" dirty="0"/>
              <a:t>Q</a:t>
            </a:r>
            <a:r>
              <a:rPr sz="2400" spc="15" dirty="0"/>
              <a:t> </a:t>
            </a:r>
            <a:r>
              <a:rPr sz="2400" spc="-5" dirty="0"/>
              <a:t>will</a:t>
            </a:r>
            <a:r>
              <a:rPr sz="2400" dirty="0"/>
              <a:t> </a:t>
            </a:r>
            <a:r>
              <a:rPr sz="2400" spc="-5" dirty="0"/>
              <a:t>be</a:t>
            </a:r>
            <a:r>
              <a:rPr sz="2400" spc="15" dirty="0"/>
              <a:t> </a:t>
            </a:r>
            <a:r>
              <a:rPr sz="2400" spc="-5" dirty="0"/>
              <a:t>true.</a:t>
            </a:r>
          </a:p>
          <a:p>
            <a:pPr marL="449580" indent="-3435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400" b="1" spc="-10" dirty="0">
                <a:latin typeface="Calibri"/>
                <a:cs typeface="Calibri"/>
              </a:rPr>
              <a:t>Example:</a:t>
            </a:r>
          </a:p>
          <a:p>
            <a:pPr marL="44958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400" b="1" spc="-15" dirty="0">
                <a:latin typeface="Calibri"/>
                <a:cs typeface="Calibri"/>
              </a:rPr>
              <a:t>Statement: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5" dirty="0"/>
              <a:t>I </a:t>
            </a:r>
            <a:r>
              <a:rPr sz="2400" spc="-25" dirty="0"/>
              <a:t>have</a:t>
            </a:r>
            <a:r>
              <a:rPr sz="2400" spc="5" dirty="0"/>
              <a:t> </a:t>
            </a:r>
            <a:r>
              <a:rPr sz="2400" spc="-5" dirty="0"/>
              <a:t>a</a:t>
            </a:r>
            <a:r>
              <a:rPr sz="2400" dirty="0"/>
              <a:t> </a:t>
            </a:r>
            <a:r>
              <a:rPr sz="2400" spc="-15" dirty="0"/>
              <a:t>vanilla</a:t>
            </a:r>
            <a:r>
              <a:rPr sz="2400" dirty="0"/>
              <a:t> </a:t>
            </a:r>
            <a:r>
              <a:rPr sz="2400" spc="-10" dirty="0"/>
              <a:t>ice-cream.</a:t>
            </a:r>
            <a:r>
              <a:rPr sz="2400" spc="25" dirty="0"/>
              <a:t> </a:t>
            </a:r>
            <a:r>
              <a:rPr sz="2400" spc="-10" dirty="0"/>
              <a:t>==&gt;</a:t>
            </a:r>
            <a:r>
              <a:rPr sz="2400" spc="20" dirty="0"/>
              <a:t> </a:t>
            </a:r>
            <a:r>
              <a:rPr sz="2400" spc="-5" dirty="0"/>
              <a:t>P</a:t>
            </a:r>
          </a:p>
          <a:p>
            <a:pPr marL="44958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Statement-2: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5" dirty="0"/>
              <a:t>I </a:t>
            </a:r>
            <a:r>
              <a:rPr sz="2400" spc="-25" dirty="0"/>
              <a:t>have</a:t>
            </a:r>
            <a:r>
              <a:rPr sz="2400" dirty="0"/>
              <a:t> </a:t>
            </a:r>
            <a:r>
              <a:rPr sz="2400" spc="-15" dirty="0"/>
              <a:t>Chocolate</a:t>
            </a:r>
            <a:r>
              <a:rPr sz="2400" spc="-5" dirty="0"/>
              <a:t> </a:t>
            </a:r>
            <a:r>
              <a:rPr sz="2400" spc="-10" dirty="0"/>
              <a:t>ice-cream.</a:t>
            </a:r>
          </a:p>
          <a:p>
            <a:pPr marL="44958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alibri"/>
                <a:cs typeface="Calibri"/>
              </a:rPr>
              <a:t>Conclusion: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/>
              <a:t>I </a:t>
            </a:r>
            <a:r>
              <a:rPr sz="2400" spc="-25" dirty="0"/>
              <a:t>have</a:t>
            </a:r>
            <a:r>
              <a:rPr sz="2400" spc="10" dirty="0"/>
              <a:t> </a:t>
            </a:r>
            <a:r>
              <a:rPr sz="2400" spc="-15" dirty="0"/>
              <a:t>vanilla</a:t>
            </a:r>
            <a:r>
              <a:rPr sz="2400" dirty="0"/>
              <a:t> </a:t>
            </a:r>
            <a:r>
              <a:rPr sz="2400" spc="-5" dirty="0"/>
              <a:t>or </a:t>
            </a:r>
            <a:r>
              <a:rPr sz="2400" spc="-15" dirty="0"/>
              <a:t>chocolate</a:t>
            </a:r>
            <a:r>
              <a:rPr sz="2400" spc="-10" dirty="0"/>
              <a:t> </a:t>
            </a:r>
            <a:r>
              <a:rPr sz="2400" spc="-5" dirty="0"/>
              <a:t>ice-cream.</a:t>
            </a:r>
            <a:r>
              <a:rPr sz="2400" spc="20" dirty="0"/>
              <a:t> </a:t>
            </a:r>
            <a:r>
              <a:rPr sz="2400" spc="-5" dirty="0"/>
              <a:t>==&gt;</a:t>
            </a:r>
            <a:r>
              <a:rPr sz="2400" spc="15" dirty="0"/>
              <a:t> </a:t>
            </a:r>
            <a:r>
              <a:rPr sz="2400" dirty="0"/>
              <a:t>(P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dirty="0"/>
              <a:t>Q)</a:t>
            </a:r>
          </a:p>
          <a:p>
            <a:pPr marL="449580" indent="-3435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2400" b="1" spc="-15" dirty="0">
                <a:latin typeface="Calibri"/>
                <a:cs typeface="Calibri"/>
              </a:rPr>
              <a:t>Proof</a:t>
            </a:r>
            <a:r>
              <a:rPr sz="2400" b="1" spc="-10" dirty="0">
                <a:latin typeface="Calibri"/>
                <a:cs typeface="Calibri"/>
              </a:rPr>
              <a:t> by </a:t>
            </a:r>
            <a:r>
              <a:rPr sz="2400" b="1" spc="-35" dirty="0">
                <a:latin typeface="Calibri"/>
                <a:cs typeface="Calibri"/>
              </a:rPr>
              <a:t>Truth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133600"/>
            <a:ext cx="2125666" cy="669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273" y="4771458"/>
            <a:ext cx="4586287" cy="1631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32996"/>
            <a:ext cx="5714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20" dirty="0"/>
              <a:t>Inference</a:t>
            </a:r>
            <a:r>
              <a:rPr spc="-3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298908"/>
            <a:ext cx="8142923" cy="235256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340"/>
              </a:lnSpc>
              <a:spcBef>
                <a:spcPts val="2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Simplification: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simplification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if </a:t>
            </a:r>
            <a:r>
              <a:rPr sz="2400" b="1" spc="-580" dirty="0" smtClean="0">
                <a:latin typeface="Calibri"/>
                <a:cs typeface="Calibri"/>
              </a:rPr>
              <a:t>P</a:t>
            </a:r>
            <a:r>
              <a:rPr lang="en-US" sz="2400" b="1" spc="-580" dirty="0" smtClean="0">
                <a:latin typeface="Calibri"/>
                <a:cs typeface="Calibri"/>
              </a:rPr>
              <a:t>        </a:t>
            </a:r>
            <a:r>
              <a:rPr sz="2400" b="1" spc="-580" dirty="0" smtClean="0">
                <a:latin typeface="Yu Gothic UI"/>
                <a:cs typeface="Yu Gothic UI"/>
              </a:rPr>
              <a:t>𝖠</a:t>
            </a:r>
            <a:r>
              <a:rPr lang="en-US" sz="2400" b="1" spc="-580" dirty="0" smtClean="0">
                <a:latin typeface="Yu Gothic UI"/>
                <a:cs typeface="Yu Gothic UI"/>
              </a:rPr>
              <a:t>  </a:t>
            </a:r>
            <a:r>
              <a:rPr sz="2400" b="1" spc="-530" dirty="0" smtClean="0">
                <a:latin typeface="Yu Gothic UI"/>
                <a:cs typeface="Yu Gothic U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 </a:t>
            </a:r>
            <a:r>
              <a:rPr sz="2400" b="1" spc="-6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true.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represented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355600" marR="10985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Resolution: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Resolution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5" dirty="0">
                <a:latin typeface="Cambria Math"/>
                <a:cs typeface="Cambria Math"/>
              </a:rPr>
              <a:t>∨</a:t>
            </a:r>
            <a:r>
              <a:rPr sz="2400" spc="-15" dirty="0">
                <a:latin typeface="Calibri"/>
                <a:cs typeface="Calibri"/>
              </a:rPr>
              <a:t>Q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10" dirty="0">
                <a:latin typeface="Cambria Math"/>
                <a:cs typeface="Cambria Math"/>
              </a:rPr>
              <a:t>𝖠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 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true.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represented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2909969" cy="5924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2000" y="3581400"/>
            <a:ext cx="5260031" cy="3167204"/>
            <a:chOff x="990989" y="3312455"/>
            <a:chExt cx="7013375" cy="316720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589" y="3312455"/>
              <a:ext cx="2752725" cy="5962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989" y="3935907"/>
              <a:ext cx="7013375" cy="25437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73" y="-5558"/>
            <a:ext cx="7223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10" dirty="0"/>
              <a:t> </a:t>
            </a:r>
            <a:r>
              <a:rPr spc="-15" dirty="0"/>
              <a:t>Representation-Propositional</a:t>
            </a:r>
            <a:r>
              <a:rPr spc="-5" dirty="0"/>
              <a:t>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5" y="1256157"/>
            <a:ext cx="8211026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draw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conclusions,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represented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convenient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Marcus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a man.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man(Marcus)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2.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Plato</a:t>
            </a:r>
            <a:r>
              <a:rPr sz="2400" spc="-1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man(Plato)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latin typeface="Calibri"/>
                <a:cs typeface="Calibri"/>
              </a:rPr>
              <a:t>3.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mortal.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mortal(men)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Caesar</a:t>
            </a:r>
            <a:r>
              <a:rPr sz="2400" spc="-15" dirty="0">
                <a:latin typeface="Calibri"/>
                <a:cs typeface="Calibri"/>
              </a:rPr>
              <a:t> was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ruler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ruler(Caesar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38554"/>
            <a:ext cx="739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Limitations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Propositional</a:t>
            </a:r>
            <a:r>
              <a:rPr spc="-1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1" y="1295859"/>
            <a:ext cx="7943850" cy="3708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sz="2400" spc="-60" dirty="0">
                <a:latin typeface="Calibri"/>
                <a:cs typeface="Calibri"/>
              </a:rPr>
              <a:t>We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like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ALL,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some,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propositional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logic.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	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lang="en-US" sz="2400" spc="-10" dirty="0" smtClean="0">
                <a:latin typeface="Calibri"/>
                <a:cs typeface="Calibri"/>
              </a:rPr>
              <a:t>.g.</a:t>
            </a:r>
            <a:endParaRPr sz="2400" dirty="0">
              <a:latin typeface="Calibri"/>
              <a:cs typeface="Calibri"/>
            </a:endParaRPr>
          </a:p>
          <a:p>
            <a:pPr marL="1270000" lvl="2" indent="-343535" algn="just">
              <a:spcBef>
                <a:spcPts val="675"/>
              </a:spcBef>
              <a:buFont typeface="Wingdings" pitchFamily="2" charset="2"/>
              <a:buChar char="§"/>
              <a:tabLst>
                <a:tab pos="356235" algn="l"/>
              </a:tabLst>
            </a:pPr>
            <a:r>
              <a:rPr sz="2400" spc="-5" dirty="0" smtClean="0">
                <a:latin typeface="Calibri"/>
                <a:cs typeface="Calibri"/>
              </a:rPr>
              <a:t>All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girls </a:t>
            </a:r>
            <a:r>
              <a:rPr sz="2400" spc="-20" dirty="0" smtClean="0">
                <a:latin typeface="Calibri"/>
                <a:cs typeface="Calibri"/>
              </a:rPr>
              <a:t>are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intelligent.</a:t>
            </a:r>
            <a:endParaRPr sz="2400" dirty="0" smtClean="0">
              <a:latin typeface="Calibri"/>
              <a:cs typeface="Calibri"/>
            </a:endParaRPr>
          </a:p>
          <a:p>
            <a:pPr marL="1270000" lvl="2" indent="-343535" algn="just">
              <a:spcBef>
                <a:spcPts val="670"/>
              </a:spcBef>
              <a:buFont typeface="Wingdings" pitchFamily="2" charset="2"/>
              <a:buChar char="§"/>
              <a:tabLst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Some</a:t>
            </a:r>
            <a:r>
              <a:rPr sz="2400" spc="-5" dirty="0" smtClean="0">
                <a:latin typeface="Calibri"/>
                <a:cs typeface="Calibri"/>
              </a:rPr>
              <a:t> apples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are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sweet.</a:t>
            </a:r>
            <a:endParaRPr sz="2400" dirty="0" smtClean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Propositional</a:t>
            </a:r>
            <a:r>
              <a:rPr sz="2400" spc="4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limited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expressive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60" dirty="0">
                <a:latin typeface="Calibri"/>
                <a:cs typeface="Calibri"/>
              </a:rPr>
              <a:t>power</a:t>
            </a:r>
            <a:r>
              <a:rPr sz="2400" spc="-6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  <a:tab pos="767080" algn="l"/>
                <a:tab pos="2813685" algn="l"/>
                <a:tab pos="3705860" algn="l"/>
                <a:tab pos="4267835" algn="l"/>
                <a:tab pos="5401945" algn="l"/>
                <a:tab pos="6760209" algn="l"/>
                <a:tab pos="8505190" algn="l"/>
                <a:tab pos="8907780" algn="l"/>
                <a:tab pos="9883140" algn="l"/>
                <a:tab pos="10313035" algn="l"/>
              </a:tabLst>
            </a:pPr>
            <a:r>
              <a:rPr sz="2400" spc="-5" dirty="0">
                <a:latin typeface="Calibri"/>
                <a:cs typeface="Calibri"/>
              </a:rPr>
              <a:t>In	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sitiona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logi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w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no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des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ribe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45" dirty="0">
                <a:latin typeface="Calibri"/>
                <a:cs typeface="Calibri"/>
              </a:rPr>
              <a:t>st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eme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ts</a:t>
            </a:r>
            <a:r>
              <a:rPr sz="2400" b="1" dirty="0">
                <a:latin typeface="Calibri"/>
                <a:cs typeface="Calibri"/>
              </a:rPr>
              <a:t>	i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rms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dirty="0">
                <a:latin typeface="Calibri"/>
                <a:cs typeface="Calibri"/>
              </a:rPr>
              <a:t>	t</a:t>
            </a:r>
            <a:r>
              <a:rPr sz="2400" b="1" spc="-10" dirty="0">
                <a:latin typeface="Calibri"/>
                <a:cs typeface="Calibri"/>
              </a:rPr>
              <a:t>heir  </a:t>
            </a:r>
            <a:r>
              <a:rPr sz="2400" b="1" spc="-15" dirty="0">
                <a:latin typeface="Calibri"/>
                <a:cs typeface="Calibri"/>
              </a:rPr>
              <a:t>properties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logical</a:t>
            </a:r>
            <a:r>
              <a:rPr sz="2400" b="1" spc="-15" dirty="0">
                <a:latin typeface="Calibri"/>
                <a:cs typeface="Calibri"/>
              </a:rPr>
              <a:t> relationships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70200"/>
            <a:ext cx="8763000" cy="583108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Logical</a:t>
            </a:r>
            <a:r>
              <a:rPr sz="2000" b="1" spc="-15" dirty="0">
                <a:latin typeface="Calibri"/>
                <a:cs typeface="Calibri"/>
              </a:rPr>
              <a:t> Representation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 of </a:t>
            </a:r>
            <a:r>
              <a:rPr sz="2000" b="1" spc="-10" dirty="0">
                <a:latin typeface="Calibri"/>
                <a:cs typeface="Calibri"/>
              </a:rPr>
              <a:t>two </a:t>
            </a:r>
            <a:r>
              <a:rPr sz="2000" b="1" spc="-5" dirty="0">
                <a:latin typeface="Calibri"/>
                <a:cs typeface="Calibri"/>
              </a:rPr>
              <a:t>types-</a:t>
            </a:r>
            <a:endParaRPr sz="2000" b="1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Propositional </a:t>
            </a:r>
            <a:r>
              <a:rPr sz="2000" b="1" spc="-5" dirty="0">
                <a:latin typeface="Calibri"/>
                <a:cs typeface="Calibri"/>
              </a:rPr>
              <a:t>Logic</a:t>
            </a:r>
            <a:r>
              <a:rPr sz="2000" spc="-5" dirty="0">
                <a:latin typeface="Calibri"/>
                <a:cs typeface="Calibri"/>
              </a:rPr>
              <a:t>: This type of logical </a:t>
            </a:r>
            <a:r>
              <a:rPr sz="2000" spc="-15" dirty="0">
                <a:latin typeface="Calibri"/>
                <a:cs typeface="Calibri"/>
              </a:rPr>
              <a:t>representation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also known </a:t>
            </a:r>
            <a:r>
              <a:rPr sz="2000" spc="10" dirty="0">
                <a:latin typeface="Calibri"/>
                <a:cs typeface="Calibri"/>
              </a:rPr>
              <a:t>as 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propositional </a:t>
            </a:r>
            <a:r>
              <a:rPr sz="2000" spc="-5" dirty="0">
                <a:latin typeface="Calibri"/>
                <a:cs typeface="Calibri"/>
              </a:rPr>
              <a:t>calculus or </a:t>
            </a:r>
            <a:r>
              <a:rPr sz="2000" spc="-20" dirty="0">
                <a:latin typeface="Calibri"/>
                <a:cs typeface="Calibri"/>
              </a:rPr>
              <a:t>statement </a:t>
            </a:r>
            <a:r>
              <a:rPr sz="2000" spc="-5" dirty="0">
                <a:latin typeface="Calibri"/>
                <a:cs typeface="Calibri"/>
              </a:rPr>
              <a:t>logic. </a:t>
            </a:r>
            <a:r>
              <a:rPr sz="2000" spc="-1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works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 Boolean, i.e.,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True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lang="en-US" sz="2000" spc="-10" dirty="0" smtClean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10" dirty="0" smtClean="0">
                <a:latin typeface="Calibri"/>
                <a:cs typeface="Calibri"/>
              </a:rPr>
              <a:t>	e.g. the sun rises from west. (false preposition)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10" dirty="0" smtClean="0">
                <a:latin typeface="Calibri"/>
                <a:cs typeface="Calibri"/>
              </a:rPr>
              <a:t>		 it is </a:t>
            </a:r>
            <a:r>
              <a:rPr lang="en-US" sz="2000" spc="-10" dirty="0" err="1" smtClean="0">
                <a:latin typeface="Calibri"/>
                <a:cs typeface="Calibri"/>
              </a:rPr>
              <a:t>sunday</a:t>
            </a:r>
            <a:r>
              <a:rPr lang="en-US" sz="2000" spc="-10" dirty="0" smtClean="0">
                <a:latin typeface="Calibri"/>
                <a:cs typeface="Calibri"/>
              </a:rPr>
              <a:t>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10" dirty="0" smtClean="0">
                <a:latin typeface="Calibri"/>
                <a:cs typeface="Calibri"/>
              </a:rPr>
              <a:t>		 5 is a prime number.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10" dirty="0" smtClean="0">
                <a:latin typeface="Calibri"/>
                <a:cs typeface="Calibri"/>
              </a:rPr>
              <a:t>		 3+3 = 7. </a:t>
            </a:r>
            <a:r>
              <a:rPr lang="en-US" sz="2000" spc="-10" dirty="0" smtClean="0">
                <a:cs typeface="Calibri"/>
              </a:rPr>
              <a:t>(false preposition)</a:t>
            </a:r>
            <a:endParaRPr sz="2000" dirty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First-order </a:t>
            </a:r>
            <a:r>
              <a:rPr sz="2000" b="1" spc="-5" dirty="0">
                <a:latin typeface="Calibri"/>
                <a:cs typeface="Calibri"/>
              </a:rPr>
              <a:t>Logic</a:t>
            </a:r>
            <a:r>
              <a:rPr sz="2000" spc="-5" dirty="0">
                <a:latin typeface="Calibri"/>
                <a:cs typeface="Calibri"/>
              </a:rPr>
              <a:t>: This type of logical </a:t>
            </a:r>
            <a:r>
              <a:rPr sz="2000" spc="-20" dirty="0">
                <a:latin typeface="Calibri"/>
                <a:cs typeface="Calibri"/>
              </a:rPr>
              <a:t>representation </a:t>
            </a:r>
            <a:r>
              <a:rPr sz="2000" spc="-1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also known as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First </a:t>
            </a:r>
            <a:r>
              <a:rPr sz="2000" spc="-15" dirty="0">
                <a:latin typeface="Calibri"/>
                <a:cs typeface="Calibri"/>
              </a:rPr>
              <a:t>Order </a:t>
            </a:r>
            <a:r>
              <a:rPr sz="2000" spc="-20" dirty="0">
                <a:latin typeface="Calibri"/>
                <a:cs typeface="Calibri"/>
              </a:rPr>
              <a:t>Predicate </a:t>
            </a:r>
            <a:r>
              <a:rPr sz="2000" spc="-10" dirty="0">
                <a:latin typeface="Calibri"/>
                <a:cs typeface="Calibri"/>
              </a:rPr>
              <a:t>Calculus Logic (FOPL). This </a:t>
            </a:r>
            <a:r>
              <a:rPr sz="2000" spc="-5" dirty="0">
                <a:latin typeface="Calibri"/>
                <a:cs typeface="Calibri"/>
              </a:rPr>
              <a:t>logical </a:t>
            </a:r>
            <a:r>
              <a:rPr sz="2000" spc="-15" dirty="0">
                <a:latin typeface="Calibri"/>
                <a:cs typeface="Calibri"/>
              </a:rPr>
              <a:t>representation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represents </a:t>
            </a:r>
            <a:r>
              <a:rPr sz="2000" spc="-5" dirty="0">
                <a:latin typeface="Calibri"/>
                <a:cs typeface="Calibri"/>
              </a:rPr>
              <a:t>the objects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quantifiers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predicates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advanced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version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propositional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</a:t>
            </a:r>
            <a:r>
              <a:rPr sz="2000" spc="-5" dirty="0" smtClean="0">
                <a:latin typeface="Calibri"/>
                <a:cs typeface="Calibri"/>
              </a:rPr>
              <a:t>.</a:t>
            </a:r>
            <a:endParaRPr lang="en-US" sz="2000" spc="-5" dirty="0" smtClean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</a:t>
            </a:r>
            <a:r>
              <a:rPr lang="en-US" sz="2000" spc="-5" dirty="0" err="1" smtClean="0">
                <a:latin typeface="Calibri"/>
                <a:cs typeface="Calibri"/>
              </a:rPr>
              <a:t>Prdicates</a:t>
            </a:r>
            <a:r>
              <a:rPr lang="en-US" sz="2000" spc="-5" dirty="0" smtClean="0">
                <a:latin typeface="Calibri"/>
                <a:cs typeface="Calibri"/>
              </a:rPr>
              <a:t> like relation, constant, variable, function, connectives(and, or, not etc.), equality etc.</a:t>
            </a:r>
          </a:p>
          <a:p>
            <a:pPr marL="355600" marR="8255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e.g. some humans are intelligent.</a:t>
            </a:r>
            <a:endParaRPr lang="en-US" sz="2000" spc="-5" dirty="0" smtClean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        </a:t>
            </a:r>
            <a:r>
              <a:rPr lang="en-US" sz="2000" spc="-5" dirty="0" err="1" smtClean="0">
                <a:latin typeface="Calibri"/>
                <a:cs typeface="Calibri"/>
              </a:rPr>
              <a:t>sachin</a:t>
            </a:r>
            <a:r>
              <a:rPr lang="en-US" sz="2000" spc="-5" dirty="0" smtClean="0">
                <a:latin typeface="Calibri"/>
                <a:cs typeface="Calibri"/>
              </a:rPr>
              <a:t> likes cricket.</a:t>
            </a:r>
            <a:endParaRPr lang="en-US" sz="20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61594"/>
            <a:ext cx="7543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Limitations</a:t>
            </a:r>
            <a:r>
              <a:rPr dirty="0"/>
              <a:t> of</a:t>
            </a:r>
            <a:r>
              <a:rPr spc="-10" dirty="0"/>
              <a:t> </a:t>
            </a:r>
            <a:r>
              <a:rPr spc="-5" dirty="0"/>
              <a:t>Propositional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255" y="1249960"/>
            <a:ext cx="8111490" cy="29533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Propositional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logic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cannot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express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general-purpose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knowledge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briefly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 smtClean="0">
                <a:latin typeface="Calibri"/>
                <a:cs typeface="Calibri"/>
              </a:rPr>
              <a:t>Difficult</a:t>
            </a:r>
            <a:r>
              <a:rPr sz="2400" b="1" spc="35" dirty="0" smtClean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identify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specific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individuals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(Mary,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3)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Generalizations,</a:t>
            </a:r>
            <a:r>
              <a:rPr sz="2400" b="1" spc="204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patterns,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regularities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difficult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represent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(all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triangles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sides)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Can’t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directly</a:t>
            </a:r>
            <a:r>
              <a:rPr sz="2400" b="1" spc="29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talk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about</a:t>
            </a:r>
            <a:r>
              <a:rPr sz="2400" b="1" spc="3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properties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2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individuals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</a:t>
            </a:r>
            <a:r>
              <a:rPr sz="2400" b="1" spc="3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relations</a:t>
            </a:r>
            <a:r>
              <a:rPr sz="2400" b="1" spc="3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between </a:t>
            </a:r>
            <a:r>
              <a:rPr sz="2400" b="1" spc="-6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individuals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5" dirty="0">
                <a:latin typeface="Calibri"/>
                <a:cs typeface="Calibri"/>
              </a:rPr>
              <a:t>“Bill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tall”)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318" y="-151661"/>
            <a:ext cx="641746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Propositional</a:t>
            </a:r>
            <a:r>
              <a:rPr dirty="0"/>
              <a:t> </a:t>
            </a:r>
            <a:r>
              <a:rPr spc="-5" dirty="0"/>
              <a:t>Logic </a:t>
            </a:r>
            <a:r>
              <a:rPr spc="-20" dirty="0"/>
              <a:t>VS</a:t>
            </a:r>
            <a:r>
              <a:rPr spc="15" dirty="0"/>
              <a:t> </a:t>
            </a:r>
            <a:r>
              <a:rPr spc="-20" dirty="0"/>
              <a:t>Predicate </a:t>
            </a:r>
            <a:r>
              <a:rPr spc="-5" dirty="0"/>
              <a:t>Logic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388297"/>
          <a:ext cx="8382000" cy="535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2939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Propositional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48008">
                <a:tc>
                  <a:txBody>
                    <a:bodyPr/>
                    <a:lstStyle/>
                    <a:p>
                      <a:pPr marL="91440" marR="8509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Propositional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logic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deals</a:t>
                      </a:r>
                      <a:r>
                        <a:rPr sz="18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collection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declarative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statements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false.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consisting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variables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specified domain.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consists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objects,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relations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7511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widely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logic.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35"/>
                        </a:spcBef>
                        <a:tabLst>
                          <a:tab pos="408305" algn="l"/>
                          <a:tab pos="728345" algn="l"/>
                          <a:tab pos="1136650" algn="l"/>
                          <a:tab pos="2214245" algn="l"/>
                          <a:tab pos="2583180" algn="l"/>
                          <a:tab pos="3991610" algn="l"/>
                          <a:tab pos="459930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extension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propositional	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logic	</a:t>
                      </a:r>
                      <a:r>
                        <a:rPr sz="1800" spc="-10" dirty="0" smtClean="0">
                          <a:latin typeface="Calibri"/>
                          <a:cs typeface="Calibri"/>
                        </a:rPr>
                        <a:t>covering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predicates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quantification.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6303">
                <a:tc>
                  <a:txBody>
                    <a:bodyPr/>
                    <a:lstStyle/>
                    <a:p>
                      <a:pPr marL="95250" marR="8826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proposition</a:t>
                      </a:r>
                      <a:r>
                        <a:rPr sz="18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truth</a:t>
                      </a:r>
                      <a:r>
                        <a:rPr sz="18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either</a:t>
                      </a:r>
                      <a:r>
                        <a:rPr sz="18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87630">
                        <a:lnSpc>
                          <a:spcPct val="100000"/>
                        </a:lnSpc>
                        <a:spcBef>
                          <a:spcPts val="935"/>
                        </a:spcBef>
                        <a:tabLst>
                          <a:tab pos="363855" algn="l"/>
                          <a:tab pos="1505585" algn="l"/>
                          <a:tab pos="2113280" algn="l"/>
                          <a:tab pos="2746375" algn="l"/>
                          <a:tab pos="3683635" algn="l"/>
                          <a:tab pos="4060190" algn="l"/>
                          <a:tab pos="450659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	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alue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	the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’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6476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endParaRPr lang="en-US" sz="1800" spc="0" dirty="0" smtClean="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800" spc="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propositional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86360" algn="just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15" dirty="0" smtClean="0"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18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 helps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analyze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subject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over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predicate.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84362">
                <a:tc>
                  <a:txBody>
                    <a:bodyPr/>
                    <a:lstStyle/>
                    <a:p>
                      <a:pPr marL="95250" marR="86360" algn="just">
                        <a:lnSpc>
                          <a:spcPct val="1004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Propositions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combined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Logical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Logical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Connectives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8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Negation(¬),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Disjunction(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Conjunction(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Exclusive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OR(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Implication(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Bi-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Implication(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⇔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L="95885" marR="8826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 smtClean="0">
                          <a:latin typeface="Calibri"/>
                          <a:cs typeface="Calibri"/>
                        </a:rPr>
                        <a:t>adds</a:t>
                      </a:r>
                      <a:r>
                        <a:rPr lang="en-US" sz="1800" spc="40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introducing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quantifiers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proposition.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84679"/>
            <a:ext cx="8762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3915" marR="5080" indent="-337185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Predicate</a:t>
            </a:r>
            <a:r>
              <a:rPr dirty="0"/>
              <a:t> </a:t>
            </a:r>
            <a:r>
              <a:rPr spc="-5" dirty="0"/>
              <a:t>Logic </a:t>
            </a:r>
            <a:r>
              <a:rPr dirty="0"/>
              <a:t>/</a:t>
            </a:r>
            <a:r>
              <a:rPr spc="-5" dirty="0"/>
              <a:t> </a:t>
            </a:r>
            <a:r>
              <a:rPr spc="-25" dirty="0" smtClean="0"/>
              <a:t>Firs</a:t>
            </a:r>
            <a:r>
              <a:rPr lang="en-US" spc="-25" dirty="0" smtClean="0"/>
              <a:t>t</a:t>
            </a:r>
            <a:r>
              <a:rPr spc="-5" dirty="0" smtClean="0"/>
              <a:t> </a:t>
            </a:r>
            <a:r>
              <a:rPr spc="-15" dirty="0"/>
              <a:t>order</a:t>
            </a:r>
            <a:r>
              <a:rPr spc="-5" dirty="0"/>
              <a:t> </a:t>
            </a:r>
            <a:r>
              <a:rPr dirty="0" smtClean="0"/>
              <a:t>Logic</a:t>
            </a:r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36326"/>
            <a:ext cx="4800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First-Order</a:t>
            </a:r>
            <a:r>
              <a:rPr spc="-5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295858"/>
            <a:ext cx="8262938" cy="4536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propositional </a:t>
            </a:r>
            <a:r>
              <a:rPr sz="2400" spc="-5" dirty="0">
                <a:latin typeface="Calibri"/>
                <a:cs typeface="Calibri"/>
              </a:rPr>
              <a:t>logic,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only </a:t>
            </a:r>
            <a:r>
              <a:rPr sz="2400" spc="-20" dirty="0">
                <a:latin typeface="Calibri"/>
                <a:cs typeface="Calibri"/>
              </a:rPr>
              <a:t>represent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facts,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either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 or </a:t>
            </a:r>
            <a:r>
              <a:rPr sz="2400" spc="-15" dirty="0">
                <a:latin typeface="Calibri"/>
                <a:cs typeface="Calibri"/>
              </a:rPr>
              <a:t>false. </a:t>
            </a:r>
            <a:r>
              <a:rPr sz="2400" spc="-10" dirty="0">
                <a:latin typeface="Calibri"/>
                <a:cs typeface="Calibri"/>
              </a:rPr>
              <a:t>The propositional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has very limited </a:t>
            </a:r>
            <a:r>
              <a:rPr sz="2400" spc="-20" dirty="0">
                <a:latin typeface="Calibri"/>
                <a:cs typeface="Calibri"/>
              </a:rPr>
              <a:t>expressive </a:t>
            </a:r>
            <a:r>
              <a:rPr sz="2400" spc="-55" dirty="0">
                <a:latin typeface="Calibri"/>
                <a:cs typeface="Calibri"/>
              </a:rPr>
              <a:t>power. 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  </a:t>
            </a:r>
            <a:r>
              <a:rPr sz="2400" spc="-10" dirty="0">
                <a:latin typeface="Calibri"/>
                <a:cs typeface="Calibri"/>
              </a:rPr>
              <a:t>sentence,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"Some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humans </a:t>
            </a:r>
            <a:r>
              <a:rPr sz="2400" b="1" spc="-15" dirty="0">
                <a:latin typeface="Calibri"/>
                <a:cs typeface="Calibri"/>
              </a:rPr>
              <a:t>are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intelligent"</a:t>
            </a:r>
            <a:endParaRPr lang="en-US" sz="2400" b="1" spc="-15" dirty="0" smtClean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30" dirty="0" smtClean="0">
                <a:latin typeface="Calibri"/>
                <a:cs typeface="Calibri"/>
              </a:rPr>
              <a:t>To</a:t>
            </a:r>
            <a:r>
              <a:rPr sz="2400" spc="-125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above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sufficient,</a:t>
            </a:r>
            <a:r>
              <a:rPr sz="2400" spc="-5" dirty="0">
                <a:latin typeface="Calibri"/>
                <a:cs typeface="Calibri"/>
              </a:rPr>
              <a:t> 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powerful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first-order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US" sz="2400" spc="-5" dirty="0" smtClean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US" sz="2400" spc="-20" dirty="0" smtClean="0"/>
              <a:t>First-order</a:t>
            </a:r>
            <a:r>
              <a:rPr lang="en-US" sz="2400" spc="50" dirty="0" smtClean="0"/>
              <a:t> </a:t>
            </a:r>
            <a:r>
              <a:rPr lang="en-US" sz="2400" spc="-5" dirty="0" smtClean="0"/>
              <a:t>logic </a:t>
            </a:r>
            <a:r>
              <a:rPr lang="en-US" sz="2400" spc="-10" dirty="0" smtClean="0"/>
              <a:t>is</a:t>
            </a:r>
            <a:r>
              <a:rPr lang="en-US" sz="2400" spc="20" dirty="0" smtClean="0"/>
              <a:t> </a:t>
            </a:r>
            <a:r>
              <a:rPr lang="en-US" sz="2400" spc="-5" dirty="0" smtClean="0"/>
              <a:t>an</a:t>
            </a:r>
            <a:r>
              <a:rPr lang="en-US" sz="2400" spc="15" dirty="0" smtClean="0"/>
              <a:t> </a:t>
            </a:r>
            <a:r>
              <a:rPr lang="en-US" sz="2400" spc="-15" dirty="0" smtClean="0"/>
              <a:t>extension</a:t>
            </a:r>
            <a:r>
              <a:rPr lang="en-US" sz="2400" spc="15" dirty="0" smtClean="0"/>
              <a:t> </a:t>
            </a:r>
            <a:r>
              <a:rPr lang="en-US" sz="2400" spc="-15" dirty="0" smtClean="0"/>
              <a:t>to</a:t>
            </a:r>
            <a:r>
              <a:rPr lang="en-US" sz="2400" spc="5" dirty="0" smtClean="0"/>
              <a:t> </a:t>
            </a:r>
            <a:r>
              <a:rPr lang="en-US" sz="2400" spc="-15" dirty="0" smtClean="0"/>
              <a:t>propositional</a:t>
            </a:r>
            <a:r>
              <a:rPr lang="en-US" sz="2400" spc="65" dirty="0" smtClean="0"/>
              <a:t> </a:t>
            </a:r>
            <a:r>
              <a:rPr lang="en-US" sz="2400" spc="-5" dirty="0" smtClean="0"/>
              <a:t>logic.</a:t>
            </a: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US" sz="2400" spc="-15" dirty="0" smtClean="0"/>
              <a:t>FOL</a:t>
            </a:r>
            <a:r>
              <a:rPr lang="en-US" sz="2400" spc="605" dirty="0" smtClean="0"/>
              <a:t> </a:t>
            </a:r>
            <a:r>
              <a:rPr lang="en-US" sz="2400" spc="-10" dirty="0" smtClean="0"/>
              <a:t>is</a:t>
            </a:r>
            <a:r>
              <a:rPr lang="en-US" sz="2400" spc="-5" dirty="0" smtClean="0"/>
              <a:t> </a:t>
            </a:r>
            <a:r>
              <a:rPr lang="en-US" sz="2400" spc="-10" dirty="0" smtClean="0"/>
              <a:t>sufficiently</a:t>
            </a:r>
            <a:r>
              <a:rPr lang="en-US" sz="2400" spc="-5" dirty="0" smtClean="0"/>
              <a:t> </a:t>
            </a:r>
            <a:r>
              <a:rPr lang="en-US" sz="2400" spc="-20" dirty="0" smtClean="0"/>
              <a:t>expressive</a:t>
            </a:r>
            <a:r>
              <a:rPr lang="en-US" sz="2400" spc="-15" dirty="0" smtClean="0"/>
              <a:t> to</a:t>
            </a:r>
            <a:r>
              <a:rPr lang="en-US" sz="2400" spc="605" dirty="0" smtClean="0"/>
              <a:t> </a:t>
            </a:r>
            <a:r>
              <a:rPr lang="en-US" sz="2400" spc="-20" dirty="0" smtClean="0"/>
              <a:t>represent</a:t>
            </a:r>
            <a:r>
              <a:rPr lang="en-US" sz="2400" spc="-15" dirty="0" smtClean="0"/>
              <a:t> </a:t>
            </a:r>
            <a:r>
              <a:rPr lang="en-US" sz="2400" spc="-5" dirty="0" smtClean="0"/>
              <a:t>the</a:t>
            </a:r>
            <a:r>
              <a:rPr lang="en-US" sz="2400" dirty="0" smtClean="0"/>
              <a:t> </a:t>
            </a:r>
            <a:r>
              <a:rPr lang="en-US" sz="2400" spc="-15" dirty="0" smtClean="0"/>
              <a:t>natural</a:t>
            </a:r>
            <a:r>
              <a:rPr lang="en-US" sz="2400" spc="605" dirty="0" smtClean="0"/>
              <a:t> </a:t>
            </a:r>
            <a:r>
              <a:rPr lang="en-US" sz="2400" spc="-5" dirty="0" smtClean="0"/>
              <a:t>language </a:t>
            </a:r>
            <a:r>
              <a:rPr lang="en-US" sz="2400" dirty="0" smtClean="0"/>
              <a:t> </a:t>
            </a:r>
            <a:r>
              <a:rPr lang="en-US" sz="2400" spc="-20" dirty="0" smtClean="0"/>
              <a:t>statements</a:t>
            </a:r>
            <a:r>
              <a:rPr lang="en-US" sz="2400" spc="10" dirty="0" smtClean="0"/>
              <a:t> </a:t>
            </a:r>
            <a:r>
              <a:rPr lang="en-US" sz="2400" spc="-10" dirty="0" smtClean="0"/>
              <a:t>in</a:t>
            </a:r>
            <a:r>
              <a:rPr lang="en-US" sz="2400" spc="5" dirty="0" smtClean="0"/>
              <a:t> </a:t>
            </a:r>
            <a:r>
              <a:rPr lang="en-US" sz="2400" spc="-5" dirty="0" smtClean="0"/>
              <a:t>a</a:t>
            </a:r>
            <a:r>
              <a:rPr lang="en-US" sz="2400" spc="-10" dirty="0" smtClean="0"/>
              <a:t> concise</a:t>
            </a:r>
            <a:r>
              <a:rPr lang="en-US" sz="2400" spc="30" dirty="0" smtClean="0"/>
              <a:t> </a:t>
            </a:r>
            <a:r>
              <a:rPr lang="en-US" sz="2400" spc="-70" dirty="0" smtClean="0"/>
              <a:t>way.</a:t>
            </a: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4922"/>
            <a:ext cx="784860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First-Order</a:t>
            </a:r>
            <a:r>
              <a:rPr spc="-10" dirty="0"/>
              <a:t> </a:t>
            </a:r>
            <a:r>
              <a:rPr spc="-20" dirty="0"/>
              <a:t>Predicate</a:t>
            </a:r>
            <a:r>
              <a:rPr dirty="0"/>
              <a:t> </a:t>
            </a:r>
            <a:r>
              <a:rPr spc="-5" dirty="0"/>
              <a:t>Calculus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8094345" cy="51725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spc="-15" dirty="0" smtClean="0"/>
              <a:t>First-order </a:t>
            </a:r>
            <a:r>
              <a:rPr lang="en-US" sz="2400" spc="-5" dirty="0" smtClean="0"/>
              <a:t>logic </a:t>
            </a:r>
            <a:r>
              <a:rPr lang="en-US" sz="2400" spc="-25" dirty="0" smtClean="0"/>
              <a:t>(like </a:t>
            </a:r>
            <a:r>
              <a:rPr lang="en-US" sz="2400" spc="-20" dirty="0" smtClean="0"/>
              <a:t>natural </a:t>
            </a:r>
            <a:r>
              <a:rPr lang="en-US" sz="2400" spc="-10" dirty="0" smtClean="0"/>
              <a:t>language) does not only </a:t>
            </a:r>
            <a:r>
              <a:rPr lang="en-US" sz="2400" spc="-5" dirty="0" smtClean="0"/>
              <a:t>assume </a:t>
            </a:r>
            <a:r>
              <a:rPr lang="en-US" sz="2400" spc="-10" dirty="0" smtClean="0"/>
              <a:t>that </a:t>
            </a:r>
            <a:r>
              <a:rPr lang="en-US" sz="2400" spc="-5" dirty="0" smtClean="0"/>
              <a:t>the </a:t>
            </a:r>
            <a:r>
              <a:rPr lang="en-US" sz="2400" dirty="0" smtClean="0"/>
              <a:t> </a:t>
            </a:r>
            <a:r>
              <a:rPr lang="en-US" sz="2400" spc="-10" dirty="0" smtClean="0"/>
              <a:t>world</a:t>
            </a:r>
            <a:r>
              <a:rPr lang="en-US" sz="2400" spc="-5" dirty="0" smtClean="0"/>
              <a:t> </a:t>
            </a:r>
            <a:r>
              <a:rPr lang="en-US" sz="2400" spc="-15" dirty="0" smtClean="0"/>
              <a:t>contains</a:t>
            </a:r>
            <a:r>
              <a:rPr lang="en-US" sz="2400" spc="605" dirty="0" smtClean="0"/>
              <a:t> </a:t>
            </a:r>
            <a:r>
              <a:rPr lang="en-US" sz="2400" spc="-15" dirty="0" smtClean="0"/>
              <a:t>facts</a:t>
            </a:r>
            <a:r>
              <a:rPr lang="en-US" sz="2400" spc="-10" dirty="0" smtClean="0"/>
              <a:t> </a:t>
            </a:r>
            <a:r>
              <a:rPr lang="en-US" sz="2400" spc="-30" dirty="0" smtClean="0"/>
              <a:t>like</a:t>
            </a:r>
            <a:r>
              <a:rPr lang="en-US" sz="2400" spc="-25" dirty="0" smtClean="0"/>
              <a:t> </a:t>
            </a:r>
            <a:r>
              <a:rPr lang="en-US" sz="2400" spc="-10" dirty="0" smtClean="0"/>
              <a:t>propositional</a:t>
            </a:r>
            <a:r>
              <a:rPr lang="en-US" sz="2400" spc="-5" dirty="0" smtClean="0"/>
              <a:t> logic</a:t>
            </a:r>
            <a:r>
              <a:rPr lang="en-US" sz="2400" dirty="0" smtClean="0"/>
              <a:t> </a:t>
            </a:r>
            <a:r>
              <a:rPr lang="en-US" sz="2400" spc="-10" dirty="0" smtClean="0"/>
              <a:t>but</a:t>
            </a:r>
            <a:r>
              <a:rPr lang="en-US" sz="2400" spc="-5" dirty="0" smtClean="0"/>
              <a:t> also</a:t>
            </a:r>
            <a:r>
              <a:rPr lang="en-US" sz="2400" dirty="0" smtClean="0"/>
              <a:t> </a:t>
            </a:r>
            <a:r>
              <a:rPr lang="en-US" sz="2400" spc="-5" dirty="0" smtClean="0"/>
              <a:t>assumes</a:t>
            </a:r>
            <a:r>
              <a:rPr lang="en-US" sz="2400" dirty="0" smtClean="0"/>
              <a:t> </a:t>
            </a:r>
            <a:r>
              <a:rPr lang="en-US" sz="2400" spc="-5" dirty="0" smtClean="0"/>
              <a:t>the </a:t>
            </a:r>
            <a:r>
              <a:rPr lang="en-US" sz="2400" dirty="0" smtClean="0"/>
              <a:t> </a:t>
            </a:r>
            <a:r>
              <a:rPr lang="en-US" sz="2400" spc="-15" dirty="0" smtClean="0"/>
              <a:t>following</a:t>
            </a:r>
            <a:r>
              <a:rPr lang="en-US" sz="2400" spc="-5" dirty="0" smtClean="0"/>
              <a:t> </a:t>
            </a:r>
            <a:r>
              <a:rPr lang="en-US" sz="2400" spc="-10" dirty="0" smtClean="0"/>
              <a:t>things</a:t>
            </a:r>
            <a:r>
              <a:rPr lang="en-US" sz="2400" spc="35" dirty="0" smtClean="0"/>
              <a:t> </a:t>
            </a:r>
            <a:r>
              <a:rPr lang="en-US" sz="2400" spc="-10" dirty="0" smtClean="0"/>
              <a:t>in</a:t>
            </a:r>
            <a:r>
              <a:rPr lang="en-US" sz="2400" spc="10" dirty="0" smtClean="0"/>
              <a:t> </a:t>
            </a:r>
            <a:r>
              <a:rPr lang="en-US" sz="2400" spc="-5" dirty="0" smtClean="0"/>
              <a:t>the</a:t>
            </a:r>
            <a:r>
              <a:rPr lang="en-US" sz="2400" spc="10" dirty="0" smtClean="0"/>
              <a:t> </a:t>
            </a:r>
            <a:r>
              <a:rPr lang="en-US" sz="2400" spc="-10" dirty="0" smtClean="0"/>
              <a:t>world</a:t>
            </a:r>
            <a:r>
              <a:rPr lang="en-US" sz="2400" spc="-10" dirty="0" smtClean="0"/>
              <a:t>:</a:t>
            </a:r>
            <a:endParaRPr lang="en-US" sz="2400" spc="-2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 smtClean="0">
                <a:latin typeface="Calibri"/>
                <a:cs typeface="Calibri"/>
              </a:rPr>
              <a:t>First-Order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includes: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Objects: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peoples,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(atoms)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Relations: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relationships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(predicates,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T/F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15" dirty="0">
                <a:latin typeface="Calibri"/>
                <a:cs typeface="Calibri"/>
              </a:rPr>
              <a:t> father(fred,</a:t>
            </a:r>
            <a:r>
              <a:rPr sz="2400" spc="-5" dirty="0">
                <a:latin typeface="Calibri"/>
                <a:cs typeface="Calibri"/>
              </a:rPr>
              <a:t> mary)</a:t>
            </a:r>
            <a:endParaRPr sz="2400" dirty="0">
              <a:latin typeface="Calibri"/>
              <a:cs typeface="Calibri"/>
            </a:endParaRPr>
          </a:p>
          <a:p>
            <a:pPr marL="1155700" marR="923290" lvl="2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Properties: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properties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atoms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(predicates,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T/F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red(ball)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Functions: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father-of(mary),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next(3),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range)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Constant: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MARY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5181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Logics</a:t>
            </a:r>
            <a:r>
              <a:rPr spc="-3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General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809548" cy="30591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Ontological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Commitment: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— TRUTH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facts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hold.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FOL</a:t>
            </a:r>
            <a:r>
              <a:rPr sz="2400" spc="-5" dirty="0">
                <a:latin typeface="Calibri"/>
                <a:cs typeface="Calibri"/>
              </a:rPr>
              <a:t> 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hold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hold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Epistemological</a:t>
            </a:r>
            <a:r>
              <a:rPr sz="2400" spc="-5" dirty="0">
                <a:latin typeface="Calibri"/>
                <a:cs typeface="Calibri"/>
              </a:rPr>
              <a:t> Commitment: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agent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believes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—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BELIEF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419600"/>
            <a:ext cx="8077200" cy="1871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000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Syntax</a:t>
            </a:r>
            <a:r>
              <a:rPr spc="-50" dirty="0"/>
              <a:t> </a:t>
            </a:r>
            <a:r>
              <a:rPr dirty="0"/>
              <a:t>of</a:t>
            </a:r>
            <a:r>
              <a:rPr spc="-10" dirty="0"/>
              <a:t> FOL:</a:t>
            </a:r>
            <a:r>
              <a:rPr spc="-30" dirty="0"/>
              <a:t> </a:t>
            </a:r>
            <a:r>
              <a:rPr dirty="0"/>
              <a:t>Basic</a:t>
            </a:r>
            <a:r>
              <a:rPr spc="-5" dirty="0"/>
              <a:t> 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807" y="1451889"/>
            <a:ext cx="5780723" cy="471859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Constant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Symbols: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Stand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KingJohn,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UCI,...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-15" dirty="0">
                <a:latin typeface="Calibri"/>
                <a:cs typeface="Calibri"/>
              </a:rPr>
              <a:t> Symbols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Stand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relations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Brother(Richard,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John),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greater_than(3,2)...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Stand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Sqrt(3),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LeftLegOf(John),...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4922"/>
            <a:ext cx="7543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Syntax</a:t>
            </a:r>
            <a:r>
              <a:rPr spc="-50" dirty="0"/>
              <a:t> </a:t>
            </a:r>
            <a:r>
              <a:rPr dirty="0"/>
              <a:t>of</a:t>
            </a:r>
            <a:r>
              <a:rPr spc="-10" dirty="0"/>
              <a:t> FOL:</a:t>
            </a:r>
            <a:r>
              <a:rPr spc="-30" dirty="0"/>
              <a:t> </a:t>
            </a:r>
            <a:r>
              <a:rPr dirty="0"/>
              <a:t>Basic</a:t>
            </a:r>
            <a:r>
              <a:rPr spc="-5" dirty="0"/>
              <a:t> 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5201792" cy="289758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 smtClean="0">
                <a:latin typeface="Calibri"/>
                <a:cs typeface="Calibri"/>
              </a:rPr>
              <a:t>Constants</a:t>
            </a:r>
            <a:r>
              <a:rPr lang="en-US" sz="2400" spc="-20" dirty="0" smtClean="0">
                <a:latin typeface="Calibri"/>
                <a:cs typeface="Calibri"/>
              </a:rPr>
              <a:t> (</a:t>
            </a:r>
            <a:r>
              <a:rPr lang="en-US" sz="2400" spc="-10" dirty="0" err="1" smtClean="0">
                <a:cs typeface="Calibri"/>
              </a:rPr>
              <a:t>KingJohn</a:t>
            </a:r>
            <a:r>
              <a:rPr lang="en-US" sz="2400" spc="-10" dirty="0" smtClean="0">
                <a:cs typeface="Calibri"/>
              </a:rPr>
              <a:t>,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2,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UCI</a:t>
            </a:r>
            <a:r>
              <a:rPr lang="en-US" sz="2400" spc="-5" dirty="0" smtClean="0">
                <a:cs typeface="Calibri"/>
              </a:rPr>
              <a:t>,...)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 smtClean="0">
                <a:latin typeface="Calibri"/>
                <a:cs typeface="Calibri"/>
              </a:rPr>
              <a:t>Predicates</a:t>
            </a:r>
            <a:r>
              <a:rPr lang="en-US" sz="2400" spc="-15" dirty="0" smtClean="0">
                <a:latin typeface="Calibri"/>
                <a:cs typeface="Calibri"/>
              </a:rPr>
              <a:t> (</a:t>
            </a:r>
            <a:r>
              <a:rPr lang="en-US" sz="2400" spc="-45" dirty="0" smtClean="0">
                <a:cs typeface="Calibri"/>
              </a:rPr>
              <a:t>Brother,</a:t>
            </a:r>
            <a:r>
              <a:rPr lang="en-US" sz="2400" spc="54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&gt;,... </a:t>
            </a:r>
            <a:r>
              <a:rPr lang="en-US" sz="2400" spc="-5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Sqrt</a:t>
            </a:r>
            <a:r>
              <a:rPr lang="en-US" sz="2400" spc="-10" dirty="0" smtClean="0"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latin typeface="Calibri"/>
                <a:cs typeface="Calibri"/>
              </a:rPr>
              <a:t>Functions</a:t>
            </a:r>
            <a:r>
              <a:rPr lang="en-US" sz="2400" spc="-5" dirty="0" smtClean="0">
                <a:latin typeface="Calibri"/>
                <a:cs typeface="Calibri"/>
              </a:rPr>
              <a:t> (</a:t>
            </a:r>
            <a:r>
              <a:rPr lang="en-US" sz="2400" spc="-20" dirty="0" err="1" smtClean="0">
                <a:cs typeface="Calibri"/>
              </a:rPr>
              <a:t>LeftLegOf</a:t>
            </a:r>
            <a:r>
              <a:rPr lang="en-US" sz="2400" spc="-20" dirty="0" smtClean="0">
                <a:cs typeface="Calibri"/>
              </a:rPr>
              <a:t>,...) </a:t>
            </a:r>
            <a:r>
              <a:rPr lang="en-US" sz="2400" spc="-620" dirty="0" smtClean="0"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 smtClean="0">
                <a:latin typeface="Calibri"/>
                <a:cs typeface="Calibri"/>
              </a:rPr>
              <a:t>Variables</a:t>
            </a:r>
            <a:r>
              <a:rPr lang="en-US" sz="2400" spc="-25" dirty="0" smtClean="0">
                <a:latin typeface="Calibri"/>
                <a:cs typeface="Calibri"/>
              </a:rPr>
              <a:t> (</a:t>
            </a:r>
            <a:r>
              <a:rPr lang="en-US" sz="2400" spc="-5" dirty="0" smtClean="0">
                <a:cs typeface="Calibri"/>
              </a:rPr>
              <a:t>x,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10" dirty="0" smtClean="0">
                <a:cs typeface="Calibri"/>
              </a:rPr>
              <a:t>y,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a,</a:t>
            </a:r>
            <a:r>
              <a:rPr lang="en-US" sz="2400" spc="-10" dirty="0" smtClean="0">
                <a:cs typeface="Calibri"/>
              </a:rPr>
              <a:t> b,...</a:t>
            </a:r>
            <a:r>
              <a:rPr lang="en-US" sz="2400" dirty="0" smtClean="0"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 smtClean="0">
                <a:latin typeface="Calibri"/>
                <a:cs typeface="Calibri"/>
              </a:rPr>
              <a:t>Connectives</a:t>
            </a:r>
            <a:r>
              <a:rPr lang="en-US" sz="2400" spc="-10" dirty="0" smtClean="0">
                <a:latin typeface="Calibri"/>
                <a:cs typeface="Calibri"/>
              </a:rPr>
              <a:t> (</a:t>
            </a:r>
            <a:r>
              <a:rPr lang="en-US" sz="2400" spc="-5" dirty="0" smtClean="0">
                <a:latin typeface="Symbol"/>
                <a:cs typeface="Symbol"/>
              </a:rPr>
              <a:t></a:t>
            </a:r>
            <a:r>
              <a:rPr lang="en-US" sz="2400" spc="-5" dirty="0" smtClean="0">
                <a:cs typeface="Calibri"/>
              </a:rPr>
              <a:t>,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5" dirty="0" smtClean="0">
                <a:latin typeface="Symbol"/>
                <a:cs typeface="Symbol"/>
              </a:rPr>
              <a:t></a:t>
            </a:r>
            <a:r>
              <a:rPr lang="en-US" sz="2400" spc="-5" dirty="0" smtClean="0">
                <a:cs typeface="Calibri"/>
              </a:rPr>
              <a:t>,</a:t>
            </a:r>
            <a:r>
              <a:rPr lang="en-US" sz="2400" spc="-15" dirty="0" smtClean="0">
                <a:cs typeface="Calibri"/>
              </a:rPr>
              <a:t> </a:t>
            </a:r>
            <a:r>
              <a:rPr lang="en-US" sz="2400" spc="-10" dirty="0" smtClean="0">
                <a:latin typeface="Symbol"/>
                <a:cs typeface="Symbol"/>
              </a:rPr>
              <a:t></a:t>
            </a:r>
            <a:r>
              <a:rPr lang="en-US" sz="2400" spc="-10" dirty="0" smtClean="0">
                <a:cs typeface="Calibri"/>
              </a:rPr>
              <a:t>,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dirty="0" smtClean="0">
                <a:latin typeface="Symbol"/>
                <a:cs typeface="Symbol"/>
              </a:rPr>
              <a:t></a:t>
            </a:r>
            <a:r>
              <a:rPr lang="en-US" sz="2400" dirty="0" smtClean="0">
                <a:cs typeface="Calibri"/>
              </a:rPr>
              <a:t>,</a:t>
            </a:r>
            <a:r>
              <a:rPr lang="en-US" sz="2400" spc="-15" dirty="0" smtClean="0">
                <a:cs typeface="Calibri"/>
              </a:rPr>
              <a:t> </a:t>
            </a:r>
            <a:r>
              <a:rPr lang="en-US" sz="2400" spc="-5" dirty="0" smtClean="0">
                <a:latin typeface="Symbol"/>
                <a:cs typeface="Symbol"/>
              </a:rPr>
              <a:t></a:t>
            </a:r>
            <a:r>
              <a:rPr lang="en-US" sz="2400" spc="-1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 smtClean="0">
                <a:latin typeface="Calibri"/>
                <a:cs typeface="Calibri"/>
              </a:rPr>
              <a:t>Equality</a:t>
            </a:r>
            <a:r>
              <a:rPr lang="en-US" sz="2400" spc="-10" dirty="0" smtClean="0">
                <a:latin typeface="Calibri"/>
                <a:cs typeface="Calibri"/>
              </a:rPr>
              <a:t> (=)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 smtClean="0">
                <a:latin typeface="Calibri"/>
                <a:cs typeface="Calibri"/>
              </a:rPr>
              <a:t>Quantifiers</a:t>
            </a:r>
            <a:r>
              <a:rPr lang="en-US" sz="2400" spc="-15" dirty="0" smtClean="0">
                <a:latin typeface="Calibri"/>
                <a:cs typeface="Calibri"/>
              </a:rPr>
              <a:t> (</a:t>
            </a:r>
            <a:r>
              <a:rPr lang="en-US" sz="2400" spc="-5" dirty="0" smtClean="0">
                <a:latin typeface="Symbol"/>
                <a:cs typeface="Symbol"/>
              </a:rPr>
              <a:t></a:t>
            </a:r>
            <a:r>
              <a:rPr lang="en-US" sz="2400" spc="-5" dirty="0" smtClean="0">
                <a:cs typeface="Calibri"/>
              </a:rPr>
              <a:t>,</a:t>
            </a:r>
            <a:r>
              <a:rPr lang="en-US" sz="2400" spc="-30" dirty="0" smtClean="0">
                <a:cs typeface="Calibri"/>
              </a:rPr>
              <a:t> </a:t>
            </a:r>
            <a:r>
              <a:rPr lang="en-US" sz="2400" spc="-5" dirty="0" smtClean="0">
                <a:latin typeface="Symbol"/>
                <a:cs typeface="Symbol"/>
              </a:rPr>
              <a:t></a:t>
            </a:r>
            <a:r>
              <a:rPr lang="en-US" sz="2400" spc="-15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64922"/>
            <a:ext cx="6629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Free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Bound</a:t>
            </a:r>
            <a:r>
              <a:rPr spc="-50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313" y="1233043"/>
            <a:ext cx="8111490" cy="4828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interact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appear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suitable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way.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two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First-order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logic:</a:t>
            </a:r>
            <a:endParaRPr lang="en-US" sz="2400" spc="-5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812800" marR="5080" lvl="1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2400" b="1" spc="-10" dirty="0" smtClean="0">
                <a:latin typeface="Calibri"/>
                <a:cs typeface="Calibri"/>
              </a:rPr>
              <a:t>	</a:t>
            </a:r>
            <a:r>
              <a:rPr sz="2400" b="1" spc="-10" dirty="0" smtClean="0">
                <a:latin typeface="Calibri"/>
                <a:cs typeface="Calibri"/>
              </a:rPr>
              <a:t>Free</a:t>
            </a:r>
            <a:r>
              <a:rPr sz="2400" b="1" spc="320" dirty="0" smtClean="0">
                <a:latin typeface="Calibri"/>
                <a:cs typeface="Calibri"/>
              </a:rPr>
              <a:t> </a:t>
            </a:r>
            <a:r>
              <a:rPr sz="2400" b="1" spc="-20" dirty="0" smtClean="0">
                <a:latin typeface="Calibri"/>
                <a:cs typeface="Calibri"/>
              </a:rPr>
              <a:t>Variable:</a:t>
            </a:r>
            <a:r>
              <a:rPr sz="2400" b="1" spc="3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33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variable</a:t>
            </a:r>
            <a:r>
              <a:rPr sz="2400" spc="32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is</a:t>
            </a:r>
            <a:r>
              <a:rPr sz="2400" spc="34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said</a:t>
            </a:r>
            <a:r>
              <a:rPr sz="2400" spc="30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to</a:t>
            </a:r>
            <a:r>
              <a:rPr sz="2400" spc="34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be</a:t>
            </a:r>
            <a:r>
              <a:rPr sz="2400" spc="32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33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free</a:t>
            </a:r>
            <a:r>
              <a:rPr sz="2400" spc="32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variable</a:t>
            </a:r>
            <a:r>
              <a:rPr sz="2400" spc="3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in</a:t>
            </a:r>
            <a:r>
              <a:rPr sz="2400" spc="32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32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formula</a:t>
            </a:r>
            <a:r>
              <a:rPr sz="2400" spc="32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if</a:t>
            </a:r>
            <a:r>
              <a:rPr sz="2400" spc="3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it </a:t>
            </a:r>
            <a:r>
              <a:rPr sz="2400" spc="-61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occurs</a:t>
            </a:r>
            <a:r>
              <a:rPr sz="2400" spc="2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outside</a:t>
            </a:r>
            <a:r>
              <a:rPr sz="2400" spc="3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scope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of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quantifier.</a:t>
            </a:r>
            <a:endParaRPr sz="2400" dirty="0" smtClean="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700"/>
              </a:spcBef>
            </a:pPr>
            <a:r>
              <a:rPr lang="en-US" sz="2400" b="1" spc="20" dirty="0" smtClean="0">
                <a:latin typeface="Calibri"/>
                <a:cs typeface="Calibri"/>
              </a:rPr>
              <a:t>e.g.</a:t>
            </a:r>
            <a:r>
              <a:rPr sz="2400" b="1" spc="20" dirty="0" smtClean="0">
                <a:latin typeface="Calibri"/>
                <a:cs typeface="Calibri"/>
              </a:rPr>
              <a:t> </a:t>
            </a:r>
            <a:r>
              <a:rPr sz="2400" b="1" spc="-535" dirty="0">
                <a:latin typeface="Yu Gothic UI"/>
                <a:cs typeface="Yu Gothic UI"/>
              </a:rPr>
              <a:t>∀</a:t>
            </a:r>
            <a:r>
              <a:rPr sz="2400" b="1" spc="-535" dirty="0">
                <a:latin typeface="Calibri"/>
                <a:cs typeface="Calibri"/>
              </a:rPr>
              <a:t>x</a:t>
            </a:r>
            <a:r>
              <a:rPr sz="2400" b="1" spc="-484" dirty="0">
                <a:latin typeface="Calibri"/>
                <a:cs typeface="Calibri"/>
              </a:rPr>
              <a:t> </a:t>
            </a:r>
            <a:r>
              <a:rPr sz="2400" b="1" spc="-240" dirty="0">
                <a:latin typeface="Yu Gothic UI"/>
                <a:cs typeface="Yu Gothic UI"/>
              </a:rPr>
              <a:t>∃</a:t>
            </a:r>
            <a:r>
              <a:rPr sz="2400" b="1" spc="-240" dirty="0">
                <a:latin typeface="Calibri"/>
                <a:cs typeface="Calibri"/>
              </a:rPr>
              <a:t>(y</a:t>
            </a:r>
            <a:r>
              <a:rPr sz="2400" b="1" spc="-240" dirty="0" smtClean="0">
                <a:latin typeface="Calibri"/>
                <a:cs typeface="Calibri"/>
              </a:rPr>
              <a:t>)</a:t>
            </a:r>
            <a:r>
              <a:rPr lang="en-US" sz="2400" b="1" spc="-240" dirty="0" smtClean="0">
                <a:latin typeface="Calibri"/>
                <a:cs typeface="Calibri"/>
              </a:rPr>
              <a:t> </a:t>
            </a:r>
            <a:r>
              <a:rPr sz="2400" b="1" spc="-240" dirty="0" smtClean="0">
                <a:latin typeface="Calibri"/>
                <a:cs typeface="Calibri"/>
              </a:rPr>
              <a:t>:</a:t>
            </a:r>
            <a:r>
              <a:rPr sz="2400" b="1" spc="-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[P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(x,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90" dirty="0">
                <a:latin typeface="Calibri"/>
                <a:cs typeface="Calibri"/>
              </a:rPr>
              <a:t>y,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z)],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where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z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free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variable.</a:t>
            </a:r>
            <a:endParaRPr lang="en-US" sz="2400" dirty="0" smtClean="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700"/>
              </a:spcBef>
            </a:pPr>
            <a:endParaRPr lang="en-US" sz="2400" b="1" spc="-5" dirty="0" smtClean="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700"/>
              </a:spcBef>
            </a:pPr>
            <a:r>
              <a:rPr sz="2400" b="1" spc="-5" dirty="0" smtClean="0">
                <a:latin typeface="Calibri"/>
                <a:cs typeface="Calibri"/>
              </a:rPr>
              <a:t>Bound</a:t>
            </a:r>
            <a:r>
              <a:rPr sz="2400" b="1" spc="114" dirty="0" smtClean="0">
                <a:latin typeface="Calibri"/>
                <a:cs typeface="Calibri"/>
              </a:rPr>
              <a:t> </a:t>
            </a:r>
            <a:r>
              <a:rPr sz="2400" b="1" spc="-20" dirty="0" smtClean="0">
                <a:latin typeface="Calibri"/>
                <a:cs typeface="Calibri"/>
              </a:rPr>
              <a:t>Variable:</a:t>
            </a:r>
            <a:r>
              <a:rPr sz="2400" b="1" spc="13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12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variable</a:t>
            </a:r>
            <a:r>
              <a:rPr sz="2400" spc="12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is</a:t>
            </a:r>
            <a:r>
              <a:rPr sz="2400" spc="13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said</a:t>
            </a:r>
            <a:r>
              <a:rPr sz="2400" spc="12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to</a:t>
            </a:r>
            <a:r>
              <a:rPr sz="2400" spc="14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be</a:t>
            </a:r>
            <a:r>
              <a:rPr sz="2400" spc="12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13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bound</a:t>
            </a:r>
            <a:r>
              <a:rPr sz="2400" spc="12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variable</a:t>
            </a:r>
            <a:r>
              <a:rPr sz="2400" spc="12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in</a:t>
            </a:r>
            <a:r>
              <a:rPr sz="2400" spc="12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12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formula</a:t>
            </a:r>
            <a:r>
              <a:rPr sz="2400" spc="14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if </a:t>
            </a:r>
            <a:r>
              <a:rPr sz="2400" spc="-62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occurs</a:t>
            </a:r>
            <a:r>
              <a:rPr sz="2400" spc="3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within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scope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of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quantifier.</a:t>
            </a:r>
            <a:endParaRPr lang="en-US" sz="2400" spc="-35" dirty="0" smtClean="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700"/>
              </a:spcBef>
            </a:pPr>
            <a:r>
              <a:rPr lang="en-US" sz="2400" b="1" spc="-35" dirty="0" smtClean="0">
                <a:latin typeface="Calibri"/>
                <a:cs typeface="Calibri"/>
              </a:rPr>
              <a:t>e.g.</a:t>
            </a:r>
            <a:r>
              <a:rPr lang="en-US" sz="2400" b="1" spc="-535" dirty="0" smtClean="0">
                <a:latin typeface="Yu Gothic UI"/>
                <a:cs typeface="Yu Gothic UI"/>
              </a:rPr>
              <a:t> </a:t>
            </a:r>
            <a:r>
              <a:rPr sz="2400" b="1" spc="-535" dirty="0" smtClean="0">
                <a:latin typeface="Yu Gothic UI"/>
                <a:cs typeface="Yu Gothic UI"/>
              </a:rPr>
              <a:t>∀</a:t>
            </a:r>
            <a:r>
              <a:rPr sz="2400" b="1" spc="-535" dirty="0" smtClean="0">
                <a:latin typeface="Calibri"/>
                <a:cs typeface="Calibri"/>
              </a:rPr>
              <a:t>x</a:t>
            </a:r>
            <a:r>
              <a:rPr sz="2400" b="1" spc="-495" dirty="0" smtClean="0">
                <a:latin typeface="Calibri"/>
                <a:cs typeface="Calibri"/>
              </a:rPr>
              <a:t> </a:t>
            </a:r>
            <a:r>
              <a:rPr sz="2400" b="1" spc="-360" dirty="0">
                <a:latin typeface="Yu Gothic UI"/>
                <a:cs typeface="Yu Gothic UI"/>
              </a:rPr>
              <a:t>∀</a:t>
            </a:r>
            <a:r>
              <a:rPr sz="2400" b="1" spc="-360" dirty="0" smtClean="0">
                <a:latin typeface="Calibri"/>
                <a:cs typeface="Calibri"/>
              </a:rPr>
              <a:t>y</a:t>
            </a:r>
            <a:r>
              <a:rPr lang="en-US" sz="2400" b="1" spc="-360" dirty="0" smtClean="0">
                <a:latin typeface="Calibri"/>
                <a:cs typeface="Calibri"/>
              </a:rPr>
              <a:t>  </a:t>
            </a:r>
            <a:r>
              <a:rPr sz="2400" b="1" spc="-360" dirty="0" smtClean="0">
                <a:latin typeface="Calibri"/>
                <a:cs typeface="Calibri"/>
              </a:rPr>
              <a:t>:</a:t>
            </a:r>
            <a:r>
              <a:rPr lang="en-US" sz="2400" b="1" spc="-360" dirty="0" smtClean="0">
                <a:latin typeface="Calibri"/>
                <a:cs typeface="Calibri"/>
              </a:rPr>
              <a:t> </a:t>
            </a:r>
            <a:r>
              <a:rPr sz="2400" b="1" spc="-27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[A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(x)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B(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y)],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here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x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y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are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bound </a:t>
            </a:r>
            <a:r>
              <a:rPr sz="2400" b="1" spc="-10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36326"/>
            <a:ext cx="6095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Syntax:</a:t>
            </a:r>
            <a:r>
              <a:rPr spc="-65" dirty="0"/>
              <a:t> </a:t>
            </a:r>
            <a:r>
              <a:rPr spc="-20" dirty="0"/>
              <a:t>First-Order</a:t>
            </a:r>
            <a:r>
              <a:rPr spc="-2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30579"/>
            <a:ext cx="8261985" cy="43691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25" dirty="0">
                <a:latin typeface="Calibri"/>
                <a:cs typeface="Calibri"/>
              </a:rPr>
              <a:t>Atomic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sentences: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5" dirty="0" smtClean="0">
                <a:latin typeface="Calibri"/>
                <a:cs typeface="Calibri"/>
              </a:rPr>
              <a:t>Atomic </a:t>
            </a:r>
            <a:r>
              <a:rPr sz="2400" spc="-15" dirty="0">
                <a:latin typeface="Calibri"/>
                <a:cs typeface="Calibri"/>
              </a:rPr>
              <a:t>sentences </a:t>
            </a:r>
            <a:r>
              <a:rPr sz="2400" spc="-2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basic </a:t>
            </a:r>
            <a:r>
              <a:rPr sz="2400" spc="-10" dirty="0">
                <a:latin typeface="Calibri"/>
                <a:cs typeface="Calibri"/>
              </a:rPr>
              <a:t>sentences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first-order </a:t>
            </a:r>
            <a:r>
              <a:rPr sz="2400" spc="-5" dirty="0">
                <a:latin typeface="Calibri"/>
                <a:cs typeface="Calibri"/>
              </a:rPr>
              <a:t>logic. These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formed from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predicate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20" dirty="0">
                <a:latin typeface="Calibri"/>
                <a:cs typeface="Calibri"/>
              </a:rPr>
              <a:t>followed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parenthesis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terms.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20" dirty="0" smtClean="0">
                <a:latin typeface="Calibri"/>
                <a:cs typeface="Calibri"/>
              </a:rPr>
              <a:t>W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an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ep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ese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omi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se</a:t>
            </a:r>
            <a:r>
              <a:rPr sz="2400" spc="-40" dirty="0" smtClean="0">
                <a:latin typeface="Calibri"/>
                <a:cs typeface="Calibri"/>
              </a:rPr>
              <a:t>n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ences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1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endParaRPr lang="en-US" sz="2400" spc="-5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tabLst>
                <a:tab pos="356235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	</a:t>
            </a:r>
            <a:r>
              <a:rPr sz="2400" b="1" spc="-10" dirty="0" smtClean="0">
                <a:latin typeface="Calibri"/>
                <a:cs typeface="Calibri"/>
              </a:rPr>
              <a:t>P</a:t>
            </a:r>
            <a:r>
              <a:rPr sz="2400" b="1" spc="-30" dirty="0" smtClean="0">
                <a:latin typeface="Calibri"/>
                <a:cs typeface="Calibri"/>
              </a:rPr>
              <a:t>r</a:t>
            </a:r>
            <a:r>
              <a:rPr sz="2400" b="1" spc="-10" dirty="0" smtClean="0">
                <a:latin typeface="Calibri"/>
                <a:cs typeface="Calibri"/>
              </a:rPr>
              <a:t>edi</a:t>
            </a:r>
            <a:r>
              <a:rPr sz="2400" b="1" spc="-20" dirty="0" smtClean="0">
                <a:latin typeface="Calibri"/>
                <a:cs typeface="Calibri"/>
              </a:rPr>
              <a:t>ca</a:t>
            </a:r>
            <a:r>
              <a:rPr sz="2400" b="1" spc="-30" dirty="0" smtClean="0">
                <a:latin typeface="Calibri"/>
                <a:cs typeface="Calibri"/>
              </a:rPr>
              <a:t>t</a:t>
            </a:r>
            <a:r>
              <a:rPr sz="2400" b="1" spc="-5" dirty="0" smtClean="0">
                <a:latin typeface="Calibri"/>
                <a:cs typeface="Calibri"/>
              </a:rPr>
              <a:t>e(</a:t>
            </a:r>
            <a:r>
              <a:rPr sz="2400" b="1" spc="-25" dirty="0" smtClean="0">
                <a:latin typeface="Calibri"/>
                <a:cs typeface="Calibri"/>
              </a:rPr>
              <a:t>t</a:t>
            </a:r>
            <a:r>
              <a:rPr sz="2400" b="1" spc="-10" dirty="0" smtClean="0">
                <a:latin typeface="Calibri"/>
                <a:cs typeface="Calibri"/>
              </a:rPr>
              <a:t>er</a:t>
            </a:r>
            <a:r>
              <a:rPr sz="2400" b="1" dirty="0" smtClean="0">
                <a:latin typeface="Calibri"/>
                <a:cs typeface="Calibri"/>
              </a:rPr>
              <a:t>m</a:t>
            </a:r>
            <a:r>
              <a:rPr sz="2400" b="1" spc="5" dirty="0" smtClean="0">
                <a:latin typeface="Calibri"/>
                <a:cs typeface="Calibri"/>
              </a:rPr>
              <a:t>1</a:t>
            </a:r>
            <a:r>
              <a:rPr sz="2400" b="1" spc="-5" dirty="0" smtClean="0">
                <a:latin typeface="Calibri"/>
                <a:cs typeface="Calibri"/>
              </a:rPr>
              <a:t>,</a:t>
            </a:r>
            <a:r>
              <a:rPr sz="2400" b="1" spc="-40" dirty="0" smtClean="0">
                <a:latin typeface="Calibri"/>
                <a:cs typeface="Calibri"/>
              </a:rPr>
              <a:t>t</a:t>
            </a:r>
            <a:r>
              <a:rPr sz="2400" b="1" spc="-10" dirty="0" smtClean="0">
                <a:latin typeface="Calibri"/>
                <a:cs typeface="Calibri"/>
              </a:rPr>
              <a:t>er</a:t>
            </a:r>
            <a:r>
              <a:rPr sz="2400" b="1" spc="10" dirty="0" smtClean="0">
                <a:latin typeface="Calibri"/>
                <a:cs typeface="Calibri"/>
              </a:rPr>
              <a:t>m</a:t>
            </a:r>
            <a:r>
              <a:rPr sz="2400" b="1" spc="-10" dirty="0" smtClean="0">
                <a:latin typeface="Calibri"/>
                <a:cs typeface="Calibri"/>
              </a:rPr>
              <a:t>2</a:t>
            </a:r>
            <a:r>
              <a:rPr sz="2400" b="1" spc="-5" dirty="0" smtClean="0">
                <a:latin typeface="Calibri"/>
                <a:cs typeface="Calibri"/>
              </a:rPr>
              <a:t>,</a:t>
            </a:r>
            <a:r>
              <a:rPr sz="2400" b="1" spc="-10" dirty="0" smtClean="0">
                <a:latin typeface="Calibri"/>
                <a:cs typeface="Calibri"/>
              </a:rPr>
              <a:t>....</a:t>
            </a:r>
            <a:r>
              <a:rPr sz="2400" b="1" dirty="0" smtClean="0">
                <a:latin typeface="Calibri"/>
                <a:cs typeface="Calibri"/>
              </a:rPr>
              <a:t>.</a:t>
            </a:r>
            <a:r>
              <a:rPr sz="2400" b="1" spc="-5" dirty="0" smtClean="0">
                <a:latin typeface="Calibri"/>
                <a:cs typeface="Calibri"/>
              </a:rPr>
              <a:t>., </a:t>
            </a:r>
            <a:r>
              <a:rPr sz="2400" b="1" spc="-15" dirty="0">
                <a:latin typeface="Calibri"/>
                <a:cs typeface="Calibri"/>
              </a:rPr>
              <a:t>term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r>
              <a:rPr lang="en-US" sz="2400" b="1" spc="-10" dirty="0" smtClean="0">
                <a:latin typeface="Calibri"/>
                <a:cs typeface="Calibri"/>
              </a:rPr>
              <a:t>		      </a:t>
            </a:r>
            <a:r>
              <a:rPr sz="2400" b="1" spc="-10" dirty="0" smtClean="0">
                <a:latin typeface="Calibri"/>
                <a:cs typeface="Calibri"/>
              </a:rPr>
              <a:t>Example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Chinky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cat: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=&gt;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cat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(Chinky)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 smtClean="0">
                <a:latin typeface="Calibri"/>
                <a:cs typeface="Calibri"/>
              </a:rPr>
              <a:t>Complex</a:t>
            </a:r>
            <a:r>
              <a:rPr sz="2400" b="1" spc="-5" dirty="0" smtClean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Sentences: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Comp</a:t>
            </a:r>
            <a:r>
              <a:rPr sz="2400" spc="-20" dirty="0" smtClean="0">
                <a:latin typeface="Calibri"/>
                <a:cs typeface="Calibri"/>
              </a:rPr>
              <a:t>l</a:t>
            </a:r>
            <a:r>
              <a:rPr sz="2400" spc="-55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x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se</a:t>
            </a:r>
            <a:r>
              <a:rPr sz="2400" spc="-40" dirty="0" smtClean="0">
                <a:latin typeface="Calibri"/>
                <a:cs typeface="Calibri"/>
              </a:rPr>
              <a:t>n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ences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ma</a:t>
            </a:r>
            <a:r>
              <a:rPr sz="2400" dirty="0" smtClean="0">
                <a:latin typeface="Calibri"/>
                <a:cs typeface="Calibri"/>
              </a:rPr>
              <a:t>d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b</a:t>
            </a:r>
            <a:r>
              <a:rPr sz="2400" spc="-5" dirty="0" smtClean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m</a:t>
            </a:r>
            <a:r>
              <a:rPr sz="2400" spc="-10" dirty="0" smtClean="0">
                <a:latin typeface="Calibri"/>
                <a:cs typeface="Calibri"/>
              </a:rPr>
              <a:t>binin</a:t>
            </a:r>
            <a:r>
              <a:rPr sz="2400" spc="-5" dirty="0" smtClean="0">
                <a:latin typeface="Calibri"/>
                <a:cs typeface="Calibri"/>
              </a:rPr>
              <a:t>g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omi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se</a:t>
            </a:r>
            <a:r>
              <a:rPr sz="2400" spc="-40" dirty="0" smtClean="0">
                <a:latin typeface="Calibri"/>
                <a:cs typeface="Calibri"/>
              </a:rPr>
              <a:t>n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ences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us</a:t>
            </a:r>
            <a:r>
              <a:rPr sz="2400" dirty="0" smtClean="0">
                <a:latin typeface="Calibri"/>
                <a:cs typeface="Calibri"/>
              </a:rPr>
              <a:t>i</a:t>
            </a:r>
            <a:r>
              <a:rPr sz="2400" spc="-10" dirty="0" smtClean="0">
                <a:latin typeface="Calibri"/>
                <a:cs typeface="Calibri"/>
              </a:rPr>
              <a:t>ng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connectives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4" y="1170201"/>
            <a:ext cx="8211979" cy="39613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Logical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Representation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Advantages: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helps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reasoning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programming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languages.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Disadvantages:</a:t>
            </a:r>
            <a:endParaRPr sz="2400" b="1" dirty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499870" algn="l"/>
                <a:tab pos="3933825" algn="l"/>
                <a:tab pos="4778375" algn="l"/>
                <a:tab pos="5724525" algn="l"/>
                <a:tab pos="7505065" algn="l"/>
                <a:tab pos="8210550" algn="l"/>
                <a:tab pos="8837295" algn="l"/>
                <a:tab pos="10632440" algn="l"/>
              </a:tabLst>
            </a:pPr>
            <a:r>
              <a:rPr sz="2400" spc="-10" dirty="0">
                <a:latin typeface="Calibri"/>
                <a:cs typeface="Calibri"/>
              </a:rPr>
              <a:t>Logi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som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ctions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engi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work</a:t>
            </a:r>
            <a:r>
              <a:rPr sz="2400" spc="-5" dirty="0">
                <a:latin typeface="Calibri"/>
                <a:cs typeface="Calibri"/>
              </a:rPr>
              <a:t> with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This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very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inference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very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efficient.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36326"/>
            <a:ext cx="70865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Syntax:</a:t>
            </a:r>
            <a:r>
              <a:rPr spc="-65" dirty="0"/>
              <a:t> </a:t>
            </a:r>
            <a:r>
              <a:rPr spc="-20" dirty="0"/>
              <a:t>First-Order</a:t>
            </a:r>
            <a:r>
              <a:rPr spc="-2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30580"/>
            <a:ext cx="8261985" cy="514628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First-order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logic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statements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can</a:t>
            </a:r>
            <a:r>
              <a:rPr sz="2400" b="1" spc="-5" dirty="0">
                <a:latin typeface="Calibri"/>
                <a:cs typeface="Calibri"/>
              </a:rPr>
              <a:t> be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divided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two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parts: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5" dirty="0" smtClean="0">
                <a:latin typeface="Calibri"/>
                <a:cs typeface="Calibri"/>
              </a:rPr>
              <a:t>Subject</a:t>
            </a:r>
            <a:r>
              <a:rPr sz="2400" b="1" spc="-5" dirty="0">
                <a:latin typeface="Calibri"/>
                <a:cs typeface="Calibri"/>
              </a:rPr>
              <a:t>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Subject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statement.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5" dirty="0" smtClean="0">
                <a:latin typeface="Calibri"/>
                <a:cs typeface="Calibri"/>
              </a:rPr>
              <a:t>Predicate</a:t>
            </a:r>
            <a:r>
              <a:rPr sz="2400" b="1" spc="-15" dirty="0">
                <a:latin typeface="Calibri"/>
                <a:cs typeface="Calibri"/>
              </a:rPr>
              <a:t>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-5" dirty="0">
                <a:latin typeface="Calibri"/>
                <a:cs typeface="Calibri"/>
              </a:rPr>
              <a:t> 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binds</a:t>
            </a:r>
            <a:r>
              <a:rPr sz="2400" spc="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atoms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together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statement.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tabLst>
                <a:tab pos="35623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predicate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property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affirmed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denied </a:t>
            </a:r>
            <a:r>
              <a:rPr sz="2400" spc="-5" dirty="0">
                <a:latin typeface="Calibri"/>
                <a:cs typeface="Calibri"/>
              </a:rPr>
              <a:t>about the subject </a:t>
            </a:r>
            <a:r>
              <a:rPr sz="2400" spc="-10" dirty="0">
                <a:latin typeface="Calibri"/>
                <a:cs typeface="Calibri"/>
              </a:rPr>
              <a:t>(in </a:t>
            </a:r>
            <a:r>
              <a:rPr sz="2400" spc="-5" dirty="0">
                <a:latin typeface="Calibri"/>
                <a:cs typeface="Calibri"/>
              </a:rPr>
              <a:t> logic,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“variable”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“argument”)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statement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tabLst>
                <a:tab pos="356235" algn="l"/>
              </a:tabLst>
            </a:pPr>
            <a:r>
              <a:rPr lang="en-US" sz="2400" b="1" spc="-10" dirty="0" smtClean="0">
                <a:latin typeface="Calibri"/>
                <a:cs typeface="Calibri"/>
              </a:rPr>
              <a:t>	e.g.</a:t>
            </a:r>
            <a:r>
              <a:rPr sz="2400" b="1" spc="-10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"x is an </a:t>
            </a:r>
            <a:r>
              <a:rPr sz="2400" b="1" spc="-40" dirty="0">
                <a:latin typeface="Calibri"/>
                <a:cs typeface="Calibri"/>
              </a:rPr>
              <a:t>integer."</a:t>
            </a:r>
            <a:r>
              <a:rPr sz="2400" spc="-4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it consists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two parts,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part </a:t>
            </a:r>
            <a:r>
              <a:rPr sz="2400" spc="-5" dirty="0">
                <a:latin typeface="Calibri"/>
                <a:cs typeface="Calibri"/>
              </a:rPr>
              <a:t>x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subject of the </a:t>
            </a:r>
            <a:r>
              <a:rPr sz="2400" spc="-20" dirty="0"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second part </a:t>
            </a:r>
            <a:r>
              <a:rPr sz="2400" spc="-5" dirty="0">
                <a:latin typeface="Calibri"/>
                <a:cs typeface="Calibri"/>
              </a:rPr>
              <a:t>"is an </a:t>
            </a:r>
            <a:r>
              <a:rPr sz="2400" spc="-40" dirty="0">
                <a:latin typeface="Calibri"/>
                <a:cs typeface="Calibri"/>
              </a:rPr>
              <a:t>integer,"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as 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-20" dirty="0" smtClean="0">
                <a:latin typeface="Calibri"/>
                <a:cs typeface="Calibri"/>
              </a:rPr>
              <a:t>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tabLst>
                <a:tab pos="356235" algn="l"/>
              </a:tabLst>
            </a:pPr>
            <a:r>
              <a:rPr lang="en-US" sz="2400" dirty="0" smtClean="0">
                <a:latin typeface="Calibri"/>
                <a:cs typeface="Calibri"/>
              </a:rPr>
              <a:t>	</a:t>
            </a:r>
            <a:r>
              <a:rPr sz="2400" dirty="0" smtClean="0">
                <a:latin typeface="Calibri"/>
                <a:cs typeface="Calibri"/>
              </a:rPr>
              <a:t>“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3”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tabLst>
                <a:tab pos="35623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		</a:t>
            </a:r>
            <a:r>
              <a:rPr sz="2400" spc="-5" dirty="0" smtClean="0">
                <a:latin typeface="Calibri"/>
                <a:cs typeface="Calibri"/>
              </a:rPr>
              <a:t>x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400" spc="-10" dirty="0" smtClean="0">
                <a:latin typeface="Calibri"/>
                <a:cs typeface="Calibri"/>
              </a:rPr>
              <a:t>subject</a:t>
            </a:r>
            <a:r>
              <a:rPr lang="en-US" sz="2400" spc="-10" dirty="0" smtClean="0">
                <a:latin typeface="Calibri"/>
                <a:cs typeface="Calibri"/>
              </a:rPr>
              <a:t> 		</a:t>
            </a:r>
            <a:r>
              <a:rPr sz="2400" spc="-5" dirty="0" smtClean="0">
                <a:latin typeface="Calibri"/>
                <a:cs typeface="Calibri"/>
              </a:rPr>
              <a:t>is</a:t>
            </a:r>
            <a:r>
              <a:rPr sz="2400" spc="35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3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|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36326"/>
            <a:ext cx="7238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Syntax:</a:t>
            </a:r>
            <a:r>
              <a:rPr spc="-65" dirty="0"/>
              <a:t> </a:t>
            </a:r>
            <a:r>
              <a:rPr spc="-20" dirty="0"/>
              <a:t>First-Order</a:t>
            </a:r>
            <a:r>
              <a:rPr spc="-2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86918"/>
          </a:xfrm>
          <a:prstGeom prst="rect">
            <a:avLst/>
          </a:prstGeom>
        </p:spPr>
        <p:txBody>
          <a:bodyPr vert="horz" wrap="square" lIns="0" tIns="98018" rIns="0" bIns="0" rtlCol="0">
            <a:spAutoFit/>
          </a:bodyPr>
          <a:lstStyle/>
          <a:p>
            <a:pPr marL="448945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50215" algn="l"/>
              </a:tabLst>
            </a:pPr>
            <a:r>
              <a:rPr sz="2400" spc="-65" dirty="0"/>
              <a:t>We</a:t>
            </a:r>
            <a:r>
              <a:rPr sz="2400" spc="80" dirty="0"/>
              <a:t> </a:t>
            </a:r>
            <a:r>
              <a:rPr sz="2400" spc="-15" dirty="0"/>
              <a:t>introduce</a:t>
            </a:r>
            <a:r>
              <a:rPr sz="2400" spc="90" dirty="0"/>
              <a:t> </a:t>
            </a:r>
            <a:r>
              <a:rPr sz="2400" spc="-5" dirty="0"/>
              <a:t>a</a:t>
            </a:r>
            <a:r>
              <a:rPr sz="2400" spc="80" dirty="0"/>
              <a:t> </a:t>
            </a:r>
            <a:r>
              <a:rPr sz="2400" spc="-5" dirty="0"/>
              <a:t>(functional)</a:t>
            </a:r>
            <a:r>
              <a:rPr sz="2400" spc="90" dirty="0"/>
              <a:t> </a:t>
            </a:r>
            <a:r>
              <a:rPr sz="2400" spc="-15" dirty="0"/>
              <a:t>symbol</a:t>
            </a:r>
            <a:r>
              <a:rPr sz="2400" spc="75" dirty="0"/>
              <a:t> </a:t>
            </a:r>
            <a:r>
              <a:rPr sz="2400" spc="-20" dirty="0"/>
              <a:t>for</a:t>
            </a:r>
            <a:r>
              <a:rPr sz="2400" spc="85" dirty="0"/>
              <a:t> </a:t>
            </a:r>
            <a:r>
              <a:rPr sz="2400" spc="-5" dirty="0"/>
              <a:t>the</a:t>
            </a:r>
            <a:r>
              <a:rPr sz="2400" spc="90" dirty="0"/>
              <a:t> </a:t>
            </a:r>
            <a:r>
              <a:rPr sz="2400" spc="-15" dirty="0"/>
              <a:t>predicate,</a:t>
            </a:r>
            <a:r>
              <a:rPr sz="2400" spc="80" dirty="0"/>
              <a:t> </a:t>
            </a:r>
            <a:r>
              <a:rPr sz="2400" spc="-5" dirty="0"/>
              <a:t>and</a:t>
            </a:r>
            <a:r>
              <a:rPr sz="2400" spc="85" dirty="0"/>
              <a:t> </a:t>
            </a:r>
            <a:r>
              <a:rPr sz="2400" dirty="0"/>
              <a:t>put</a:t>
            </a:r>
            <a:r>
              <a:rPr sz="2400" spc="75" dirty="0"/>
              <a:t> </a:t>
            </a:r>
            <a:r>
              <a:rPr sz="2400" spc="-5" dirty="0"/>
              <a:t>the</a:t>
            </a:r>
            <a:r>
              <a:rPr sz="2400" spc="85" dirty="0"/>
              <a:t> </a:t>
            </a:r>
            <a:r>
              <a:rPr sz="2400" spc="-5" dirty="0"/>
              <a:t>subject </a:t>
            </a:r>
            <a:r>
              <a:rPr sz="2400" spc="-615" dirty="0"/>
              <a:t> </a:t>
            </a:r>
            <a:r>
              <a:rPr sz="2400" spc="-5" dirty="0"/>
              <a:t>as</a:t>
            </a:r>
            <a:r>
              <a:rPr sz="2400" dirty="0"/>
              <a:t> </a:t>
            </a:r>
            <a:r>
              <a:rPr sz="2400" spc="-5" dirty="0"/>
              <a:t>an</a:t>
            </a:r>
            <a:r>
              <a:rPr sz="2400" spc="10" dirty="0"/>
              <a:t> </a:t>
            </a:r>
            <a:r>
              <a:rPr sz="2400" spc="-15" dirty="0"/>
              <a:t>argument</a:t>
            </a:r>
            <a:r>
              <a:rPr sz="2400" spc="10" dirty="0"/>
              <a:t> </a:t>
            </a:r>
            <a:r>
              <a:rPr sz="2400" spc="-15" dirty="0"/>
              <a:t>(to</a:t>
            </a:r>
            <a:r>
              <a:rPr sz="2400" spc="-5" dirty="0"/>
              <a:t> the</a:t>
            </a:r>
            <a:r>
              <a:rPr sz="2400" spc="10" dirty="0"/>
              <a:t> </a:t>
            </a:r>
            <a:r>
              <a:rPr sz="2400" spc="-5" dirty="0"/>
              <a:t>functional</a:t>
            </a:r>
            <a:r>
              <a:rPr sz="2400" spc="30" dirty="0"/>
              <a:t> </a:t>
            </a:r>
            <a:r>
              <a:rPr sz="2400" spc="-15" dirty="0"/>
              <a:t>symbol):</a:t>
            </a:r>
            <a:r>
              <a:rPr sz="2400" spc="20" dirty="0"/>
              <a:t> </a:t>
            </a:r>
            <a:r>
              <a:rPr sz="2400" spc="-5" dirty="0"/>
              <a:t>P(x)</a:t>
            </a:r>
          </a:p>
          <a:p>
            <a:pPr marL="448945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50215" algn="l"/>
              </a:tabLst>
            </a:pPr>
            <a:r>
              <a:rPr sz="2400" spc="-10" dirty="0"/>
              <a:t>Examples:</a:t>
            </a:r>
          </a:p>
          <a:p>
            <a:pPr marL="848995" lvl="1" indent="-343535">
              <a:spcBef>
                <a:spcPts val="670"/>
              </a:spcBef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sz="2000" spc="-15" dirty="0"/>
              <a:t>Father(x):</a:t>
            </a:r>
            <a:r>
              <a:rPr sz="2000" dirty="0"/>
              <a:t> </a:t>
            </a:r>
            <a:r>
              <a:rPr sz="2000" spc="-10" dirty="0"/>
              <a:t>unary</a:t>
            </a:r>
            <a:r>
              <a:rPr sz="2000" spc="20" dirty="0"/>
              <a:t> </a:t>
            </a:r>
            <a:r>
              <a:rPr sz="2000" spc="-20" dirty="0"/>
              <a:t>predicate</a:t>
            </a:r>
          </a:p>
          <a:p>
            <a:pPr marL="848995" lvl="1" indent="-343535">
              <a:spcBef>
                <a:spcPts val="675"/>
              </a:spcBef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sz="2000" spc="-10" dirty="0"/>
              <a:t>Brother(x,y):</a:t>
            </a:r>
            <a:r>
              <a:rPr sz="2000" spc="5" dirty="0"/>
              <a:t> </a:t>
            </a:r>
            <a:r>
              <a:rPr sz="2000" spc="-10" dirty="0"/>
              <a:t>binary</a:t>
            </a:r>
            <a:r>
              <a:rPr sz="2000" spc="20" dirty="0"/>
              <a:t> </a:t>
            </a:r>
            <a:r>
              <a:rPr sz="2000" spc="-20" dirty="0"/>
              <a:t>predicate</a:t>
            </a:r>
          </a:p>
          <a:p>
            <a:pPr marL="848995" lvl="1" indent="-343535">
              <a:spcBef>
                <a:spcPts val="670"/>
              </a:spcBef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sz="2000" spc="-25" dirty="0"/>
              <a:t>Sum(x,y,z):</a:t>
            </a:r>
            <a:r>
              <a:rPr sz="2000" spc="20" dirty="0"/>
              <a:t> </a:t>
            </a:r>
            <a:r>
              <a:rPr sz="2000" spc="-10" dirty="0"/>
              <a:t>ternary</a:t>
            </a:r>
            <a:r>
              <a:rPr sz="2000" spc="5" dirty="0"/>
              <a:t> </a:t>
            </a:r>
            <a:r>
              <a:rPr sz="2000" spc="-20" dirty="0"/>
              <a:t>predicate</a:t>
            </a:r>
          </a:p>
          <a:p>
            <a:pPr marL="848995" lvl="1" indent="-343535">
              <a:spcBef>
                <a:spcPts val="675"/>
              </a:spcBef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sz="2000" spc="-30" dirty="0"/>
              <a:t>P(x,y,z,t):</a:t>
            </a:r>
            <a:r>
              <a:rPr sz="2000" spc="15" dirty="0"/>
              <a:t> </a:t>
            </a:r>
            <a:r>
              <a:rPr sz="2000" spc="-5" dirty="0"/>
              <a:t>n-ary</a:t>
            </a:r>
            <a:r>
              <a:rPr sz="2000" spc="10" dirty="0"/>
              <a:t> </a:t>
            </a:r>
            <a:r>
              <a:rPr sz="2000" spc="-20" dirty="0"/>
              <a:t>predicate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Syntax:</a:t>
            </a:r>
            <a:r>
              <a:rPr spc="-60" dirty="0"/>
              <a:t> </a:t>
            </a:r>
            <a:r>
              <a:rPr spc="-20" dirty="0"/>
              <a:t>First-Order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838860"/>
            <a:ext cx="8261509" cy="454611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Quantifiers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First-order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logic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proposition</a:t>
            </a:r>
            <a:r>
              <a:rPr sz="2400" spc="-5" dirty="0">
                <a:latin typeface="Calibri"/>
                <a:cs typeface="Calibri"/>
              </a:rPr>
              <a:t> when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assign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fixed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However,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-15" dirty="0">
                <a:latin typeface="Calibri"/>
                <a:cs typeface="Calibri"/>
              </a:rPr>
              <a:t> 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quantify </a:t>
            </a:r>
            <a:r>
              <a:rPr sz="2400" spc="-5" dirty="0">
                <a:latin typeface="Calibri"/>
                <a:cs typeface="Calibri"/>
              </a:rPr>
              <a:t>it.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is, the </a:t>
            </a:r>
            <a:r>
              <a:rPr sz="2400" spc="-20" dirty="0">
                <a:latin typeface="Calibri"/>
                <a:cs typeface="Calibri"/>
              </a:rPr>
              <a:t>predicate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true </a:t>
            </a:r>
            <a:r>
              <a:rPr sz="2400" dirty="0">
                <a:latin typeface="Calibri"/>
                <a:cs typeface="Calibri"/>
              </a:rPr>
              <a:t>(or </a:t>
            </a:r>
            <a:r>
              <a:rPr sz="2400" spc="-15" dirty="0">
                <a:latin typeface="Calibri"/>
                <a:cs typeface="Calibri"/>
              </a:rPr>
              <a:t>false)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all </a:t>
            </a:r>
            <a:r>
              <a:rPr sz="2400" b="1" spc="-5" dirty="0">
                <a:latin typeface="Calibri"/>
                <a:cs typeface="Calibri"/>
              </a:rPr>
              <a:t>possible </a:t>
            </a:r>
            <a:r>
              <a:rPr sz="2400" b="1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 smtClean="0">
                <a:latin typeface="Calibri"/>
                <a:cs typeface="Calibri"/>
              </a:rPr>
              <a:t>the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universe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discourse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some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value(s)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universe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discourse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These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symbols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6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permit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 smtClean="0">
                <a:latin typeface="Calibri"/>
                <a:cs typeface="Calibri"/>
              </a:rPr>
              <a:t>determine</a:t>
            </a:r>
            <a:r>
              <a:rPr lang="en-US" sz="2400" b="1" spc="615" dirty="0" smtClean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or </a:t>
            </a:r>
            <a:r>
              <a:rPr sz="2400" b="1" spc="-5" dirty="0">
                <a:latin typeface="Calibri"/>
                <a:cs typeface="Calibri"/>
              </a:rPr>
              <a:t>identify the </a:t>
            </a:r>
            <a:r>
              <a:rPr sz="2400" b="1" spc="-20" dirty="0">
                <a:latin typeface="Calibri"/>
                <a:cs typeface="Calibri"/>
              </a:rPr>
              <a:t>range 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1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scope</a:t>
            </a:r>
            <a:r>
              <a:rPr sz="2400" b="1" spc="1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1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variable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logical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expression</a:t>
            </a:r>
            <a:r>
              <a:rPr sz="2400" spc="-15" dirty="0" smtClean="0">
                <a:latin typeface="Calibri"/>
                <a:cs typeface="Calibri"/>
              </a:rPr>
              <a:t>.</a:t>
            </a:r>
            <a:r>
              <a:rPr lang="en-US" sz="2400" spc="17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There</a:t>
            </a:r>
            <a:r>
              <a:rPr sz="2400" spc="17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 smtClean="0">
                <a:latin typeface="Calibri"/>
                <a:cs typeface="Calibri"/>
              </a:rPr>
              <a:t>quantifier:</a:t>
            </a:r>
            <a:endParaRPr sz="2400" dirty="0" smtClean="0">
              <a:latin typeface="Calibri"/>
              <a:cs typeface="Calibri"/>
            </a:endParaRPr>
          </a:p>
          <a:p>
            <a:pPr marL="1213485" lvl="2" indent="-287020" algn="just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Universal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Quantifier,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all, </a:t>
            </a:r>
            <a:r>
              <a:rPr sz="2400" spc="-15" dirty="0">
                <a:latin typeface="Calibri"/>
                <a:cs typeface="Calibri"/>
              </a:rPr>
              <a:t>everyone,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everything)</a:t>
            </a:r>
            <a:endParaRPr sz="2400" dirty="0">
              <a:latin typeface="Calibri"/>
              <a:cs typeface="Calibri"/>
            </a:endParaRPr>
          </a:p>
          <a:p>
            <a:pPr marL="1213485" lvl="2" indent="-287020" algn="just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5" dirty="0" smtClean="0">
                <a:latin typeface="Calibri"/>
                <a:cs typeface="Calibri"/>
              </a:rPr>
              <a:t>Existential</a:t>
            </a:r>
            <a:r>
              <a:rPr sz="2400" b="1" spc="20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quantifier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least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90221"/>
            <a:ext cx="77723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Syntax:</a:t>
            </a:r>
            <a:r>
              <a:rPr spc="-60" dirty="0"/>
              <a:t> </a:t>
            </a:r>
            <a:r>
              <a:rPr spc="-20" dirty="0"/>
              <a:t>First-Order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918490"/>
            <a:ext cx="8263414" cy="477694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Universal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Quantifier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5" dirty="0" smtClean="0">
                <a:latin typeface="Calibri"/>
                <a:cs typeface="Calibri"/>
              </a:rPr>
              <a:t>Universal </a:t>
            </a:r>
            <a:r>
              <a:rPr sz="2400" spc="-10" dirty="0">
                <a:latin typeface="Calibri"/>
                <a:cs typeface="Calibri"/>
              </a:rPr>
              <a:t>quantifier is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logical </a:t>
            </a:r>
            <a:r>
              <a:rPr sz="2400" spc="-15" dirty="0" smtClean="0">
                <a:latin typeface="Calibri"/>
                <a:cs typeface="Calibri"/>
              </a:rPr>
              <a:t>representation,</a:t>
            </a:r>
            <a:r>
              <a:rPr lang="en-US" sz="2400" spc="-1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specifies </a:t>
            </a:r>
            <a:r>
              <a:rPr sz="2400" spc="-10" dirty="0" smtClean="0">
                <a:latin typeface="Calibri"/>
                <a:cs typeface="Calibri"/>
              </a:rPr>
              <a:t>that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everything</a:t>
            </a:r>
            <a:r>
              <a:rPr sz="2400" spc="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6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particular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thing.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The</a:t>
            </a:r>
            <a:r>
              <a:rPr lang="en-US" sz="2400" spc="29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Universal</a:t>
            </a:r>
            <a:r>
              <a:rPr sz="2400" spc="29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quantifier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represented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resembles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inverted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5" dirty="0" smtClean="0">
                <a:latin typeface="Calibri"/>
                <a:cs typeface="Calibri"/>
              </a:rPr>
              <a:t>If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 is 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variable,</a:t>
            </a:r>
            <a:r>
              <a:rPr sz="2400" spc="-5" dirty="0">
                <a:latin typeface="Calibri"/>
                <a:cs typeface="Calibri"/>
              </a:rPr>
              <a:t> 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5" dirty="0">
                <a:latin typeface="Calibri"/>
                <a:cs typeface="Calibri"/>
              </a:rPr>
              <a:t> as:</a:t>
            </a:r>
            <a:endParaRPr sz="2400" dirty="0">
              <a:latin typeface="Calibri"/>
              <a:cs typeface="Calibri"/>
            </a:endParaRPr>
          </a:p>
          <a:p>
            <a:pPr marL="1213485" lvl="2" indent="-287020"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1213485" lvl="2" indent="-287020"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each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1213485" lvl="2" indent="-287020"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every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x.</a:t>
            </a:r>
            <a:endParaRPr sz="2400" dirty="0" smtClean="0">
              <a:latin typeface="Calibri"/>
              <a:cs typeface="Calibri"/>
            </a:endParaRPr>
          </a:p>
          <a:p>
            <a:pPr marL="812800" lvl="1" indent="-343535">
              <a:spcBef>
                <a:spcPts val="6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E.g. </a:t>
            </a:r>
            <a:r>
              <a:rPr sz="2400" b="1" spc="-5" dirty="0" smtClean="0">
                <a:latin typeface="Calibri"/>
                <a:cs typeface="Calibri"/>
              </a:rPr>
              <a:t>All</a:t>
            </a:r>
            <a:r>
              <a:rPr sz="2400" b="1" spc="20" dirty="0" smtClean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drink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coffee.	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man(x)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drink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coffee).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Syntax:</a:t>
            </a:r>
            <a:r>
              <a:rPr spc="-60" dirty="0"/>
              <a:t> </a:t>
            </a:r>
            <a:r>
              <a:rPr spc="-20" dirty="0"/>
              <a:t>First-Order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798918"/>
            <a:ext cx="8262938" cy="55034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Existential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Quantifier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 smtClean="0">
                <a:latin typeface="Calibri"/>
                <a:cs typeface="Calibri"/>
              </a:rPr>
              <a:t>Existential</a:t>
            </a:r>
            <a:r>
              <a:rPr sz="2400" spc="225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quantifiers,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scope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something.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Calibri"/>
                <a:cs typeface="Calibri"/>
              </a:rPr>
              <a:t>It</a:t>
            </a:r>
            <a:r>
              <a:rPr sz="2400" spc="24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denoted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existential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quantifier.</a:t>
            </a:r>
            <a:endParaRPr lang="en-US" sz="2400" dirty="0" smtClean="0">
              <a:latin typeface="Calibri"/>
              <a:cs typeface="Calibri"/>
            </a:endParaRPr>
          </a:p>
          <a:p>
            <a:pPr marL="812800" lvl="1" indent="-343535" algn="just"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Calibri"/>
                <a:cs typeface="Calibri"/>
              </a:rPr>
              <a:t>If</a:t>
            </a:r>
            <a:r>
              <a:rPr sz="2400" spc="22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existential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quantifier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∃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(x).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as:</a:t>
            </a:r>
            <a:endParaRPr sz="2400" dirty="0">
              <a:latin typeface="Calibri"/>
              <a:cs typeface="Calibri"/>
            </a:endParaRPr>
          </a:p>
          <a:p>
            <a:pPr marL="1213485" lvl="2" indent="-287020" algn="just">
              <a:spcBef>
                <a:spcPts val="4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There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exists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'x.'</a:t>
            </a:r>
            <a:endParaRPr sz="2400" dirty="0">
              <a:latin typeface="Calibri"/>
              <a:cs typeface="Calibri"/>
            </a:endParaRPr>
          </a:p>
          <a:p>
            <a:pPr marL="1213485" lvl="2" indent="-287020" algn="just"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some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'x.'</a:t>
            </a:r>
            <a:endParaRPr sz="2400" dirty="0">
              <a:latin typeface="Calibri"/>
              <a:cs typeface="Calibri"/>
            </a:endParaRPr>
          </a:p>
          <a:p>
            <a:pPr marL="1213485" lvl="2" indent="-287020" algn="just"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at </a:t>
            </a:r>
            <a:r>
              <a:rPr sz="2400" b="1" spc="-5" dirty="0">
                <a:latin typeface="Calibri"/>
                <a:cs typeface="Calibri"/>
              </a:rPr>
              <a:t>least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'x.'</a:t>
            </a:r>
            <a:endParaRPr sz="2400" dirty="0">
              <a:latin typeface="Calibri"/>
              <a:cs typeface="Calibri"/>
            </a:endParaRPr>
          </a:p>
          <a:p>
            <a:pPr marL="812800" lvl="1" indent="-343535" algn="just">
              <a:spcBef>
                <a:spcPts val="6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E.g. </a:t>
            </a:r>
            <a:r>
              <a:rPr sz="2400" b="1" spc="-5" dirty="0" smtClean="0">
                <a:latin typeface="Calibri"/>
                <a:cs typeface="Calibri"/>
              </a:rPr>
              <a:t>Some</a:t>
            </a:r>
            <a:r>
              <a:rPr sz="2400" b="1" spc="10" dirty="0" smtClean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boys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are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intelligent.	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x: </a:t>
            </a:r>
            <a:r>
              <a:rPr sz="2400" spc="-15" dirty="0">
                <a:latin typeface="Calibri"/>
                <a:cs typeface="Calibri"/>
              </a:rPr>
              <a:t>boys(x)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libri"/>
                <a:cs typeface="Calibri"/>
              </a:rPr>
              <a:t>intelligent(x)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pc="-25" dirty="0" smtClean="0"/>
              <a:t>Syntax:</a:t>
            </a:r>
            <a:r>
              <a:rPr lang="en-US" spc="-60" dirty="0" smtClean="0"/>
              <a:t> </a:t>
            </a:r>
            <a:r>
              <a:rPr lang="en-US" spc="-20" dirty="0" smtClean="0"/>
              <a:t>First-Order </a:t>
            </a:r>
            <a:r>
              <a:rPr lang="en-US" spc="-5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Well Formed Formula (</a:t>
            </a:r>
            <a:r>
              <a:rPr lang="en-US" sz="2400" b="1" dirty="0" err="1" smtClean="0"/>
              <a:t>wff</a:t>
            </a:r>
            <a:r>
              <a:rPr lang="en-US" sz="2400" b="1" dirty="0" smtClean="0"/>
              <a:t>):</a:t>
            </a:r>
          </a:p>
          <a:p>
            <a:pPr marL="355600" marR="5080" algn="just">
              <a:lnSpc>
                <a:spcPct val="100000"/>
              </a:lnSpc>
              <a:spcBef>
                <a:spcPts val="95"/>
              </a:spcBef>
              <a:tabLst>
                <a:tab pos="2289810" algn="l"/>
                <a:tab pos="3059430" algn="l"/>
                <a:tab pos="4925060" algn="l"/>
                <a:tab pos="6650355" algn="l"/>
                <a:tab pos="7045325" algn="l"/>
              </a:tabLst>
            </a:pPr>
            <a:r>
              <a:rPr lang="en-US" sz="2400" dirty="0" smtClean="0"/>
              <a:t>A well-formed</a:t>
            </a:r>
            <a:r>
              <a:rPr lang="en-US" sz="2400" dirty="0" smtClean="0"/>
              <a:t>	</a:t>
            </a:r>
            <a:r>
              <a:rPr lang="en-US" sz="2400" dirty="0" smtClean="0"/>
              <a:t>formula is obtained by composing atoms with logical </a:t>
            </a:r>
            <a:r>
              <a:rPr lang="en-US" sz="2400" spc="-25" dirty="0" smtClean="0">
                <a:cs typeface="Calibri"/>
              </a:rPr>
              <a:t>c</a:t>
            </a:r>
            <a:r>
              <a:rPr lang="en-US" sz="2400" spc="-10" dirty="0" smtClean="0">
                <a:cs typeface="Calibri"/>
              </a:rPr>
              <a:t>onnecti</a:t>
            </a:r>
            <a:r>
              <a:rPr lang="en-US" sz="2400" spc="-30" dirty="0" smtClean="0">
                <a:cs typeface="Calibri"/>
              </a:rPr>
              <a:t>v</a:t>
            </a:r>
            <a:r>
              <a:rPr lang="en-US" sz="2400" spc="-5" dirty="0" smtClean="0">
                <a:cs typeface="Calibri"/>
              </a:rPr>
              <a:t>es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</a:t>
            </a:r>
            <a:r>
              <a:rPr lang="en-US" sz="2400" dirty="0" smtClean="0">
                <a:cs typeface="Calibri"/>
              </a:rPr>
              <a:t>n</a:t>
            </a:r>
            <a:r>
              <a:rPr lang="en-US" sz="2400" spc="-5" dirty="0" smtClean="0">
                <a:cs typeface="Calibri"/>
              </a:rPr>
              <a:t>d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qua</a:t>
            </a:r>
            <a:r>
              <a:rPr lang="en-US" sz="2400" spc="-35" dirty="0" smtClean="0">
                <a:cs typeface="Calibri"/>
              </a:rPr>
              <a:t>n</a:t>
            </a:r>
            <a:r>
              <a:rPr lang="en-US" sz="2400" spc="-5" dirty="0" smtClean="0">
                <a:cs typeface="Calibri"/>
              </a:rPr>
              <a:t>t</a:t>
            </a:r>
            <a:r>
              <a:rPr lang="en-US" sz="2400" spc="-15" dirty="0" smtClean="0">
                <a:cs typeface="Calibri"/>
              </a:rPr>
              <a:t>i</a:t>
            </a:r>
            <a:r>
              <a:rPr lang="en-US" sz="2400" spc="-10" dirty="0" smtClean="0">
                <a:cs typeface="Calibri"/>
              </a:rPr>
              <a:t>f</a:t>
            </a:r>
            <a:r>
              <a:rPr lang="en-US" sz="2400" spc="-15" dirty="0" smtClean="0">
                <a:cs typeface="Calibri"/>
              </a:rPr>
              <a:t>i</a:t>
            </a:r>
            <a:r>
              <a:rPr lang="en-US" sz="2400" spc="-5" dirty="0" smtClean="0">
                <a:cs typeface="Calibri"/>
              </a:rPr>
              <a:t>e</a:t>
            </a:r>
            <a:r>
              <a:rPr lang="en-US" sz="2400" spc="-50" dirty="0" smtClean="0">
                <a:cs typeface="Calibri"/>
              </a:rPr>
              <a:t>r</a:t>
            </a:r>
            <a:r>
              <a:rPr lang="en-US" sz="2400" spc="-5" dirty="0" smtClean="0">
                <a:cs typeface="Calibri"/>
              </a:rPr>
              <a:t>s.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The</a:t>
            </a:r>
            <a:r>
              <a:rPr lang="en-US" sz="2400" spc="-50" dirty="0" smtClean="0">
                <a:cs typeface="Calibri"/>
              </a:rPr>
              <a:t>r</a:t>
            </a:r>
            <a:r>
              <a:rPr lang="en-US" sz="2400" spc="-30" dirty="0" smtClean="0">
                <a:cs typeface="Calibri"/>
              </a:rPr>
              <a:t>e</a:t>
            </a:r>
            <a:r>
              <a:rPr lang="en-US" sz="2400" spc="-70" dirty="0" smtClean="0">
                <a:cs typeface="Calibri"/>
              </a:rPr>
              <a:t>f</a:t>
            </a:r>
            <a:r>
              <a:rPr lang="en-US" sz="2400" spc="-10" dirty="0" smtClean="0">
                <a:cs typeface="Calibri"/>
              </a:rPr>
              <a:t>o</a:t>
            </a:r>
            <a:r>
              <a:rPr lang="en-US" sz="2400" spc="-50" dirty="0" smtClean="0">
                <a:cs typeface="Calibri"/>
              </a:rPr>
              <a:t>r</a:t>
            </a:r>
            <a:r>
              <a:rPr lang="en-US" sz="2400" spc="-5" dirty="0" smtClean="0">
                <a:cs typeface="Calibri"/>
              </a:rPr>
              <a:t>e,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25" dirty="0" smtClean="0">
                <a:cs typeface="Calibri"/>
              </a:rPr>
              <a:t>w</a:t>
            </a:r>
            <a:r>
              <a:rPr lang="en-US" sz="2400" spc="-5" dirty="0" smtClean="0">
                <a:cs typeface="Calibri"/>
              </a:rPr>
              <a:t>e</a:t>
            </a:r>
            <a:r>
              <a:rPr lang="en-US" sz="2400" spc="-15" dirty="0" smtClean="0">
                <a:cs typeface="Calibri"/>
              </a:rPr>
              <a:t>ll</a:t>
            </a:r>
            <a:r>
              <a:rPr lang="en-US" sz="2400" spc="-10" dirty="0" smtClean="0">
                <a:cs typeface="Calibri"/>
              </a:rPr>
              <a:t>-</a:t>
            </a:r>
            <a:r>
              <a:rPr lang="en-US" sz="2400" spc="-70" dirty="0" smtClean="0">
                <a:cs typeface="Calibri"/>
              </a:rPr>
              <a:t>f</a:t>
            </a:r>
            <a:r>
              <a:rPr lang="en-US" sz="2400" spc="-10" dirty="0" smtClean="0">
                <a:cs typeface="Calibri"/>
              </a:rPr>
              <a:t>ormed </a:t>
            </a:r>
            <a:r>
              <a:rPr lang="en-US" sz="2400" spc="-60" dirty="0" smtClean="0">
                <a:cs typeface="Calibri"/>
              </a:rPr>
              <a:t>f</a:t>
            </a:r>
            <a:r>
              <a:rPr lang="en-US" sz="2400" spc="-10" dirty="0" smtClean="0">
                <a:cs typeface="Calibri"/>
              </a:rPr>
              <a:t>ormul</a:t>
            </a:r>
            <a:r>
              <a:rPr lang="en-US" sz="2400" spc="-5" dirty="0" smtClean="0">
                <a:cs typeface="Calibri"/>
              </a:rPr>
              <a:t>a </a:t>
            </a:r>
            <a:r>
              <a:rPr lang="en-US" sz="2400" spc="-15" dirty="0" smtClean="0">
                <a:cs typeface="Calibri"/>
              </a:rPr>
              <a:t>i</a:t>
            </a:r>
            <a:r>
              <a:rPr lang="en-US" sz="2400" spc="-5" dirty="0" smtClean="0">
                <a:cs typeface="Calibri"/>
              </a:rPr>
              <a:t>s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 </a:t>
            </a:r>
            <a:r>
              <a:rPr lang="en-US" sz="2400" spc="-20" dirty="0" smtClean="0">
                <a:cs typeface="Calibri"/>
              </a:rPr>
              <a:t>predicate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with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the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following</a:t>
            </a:r>
            <a:r>
              <a:rPr lang="en-US" sz="2400" spc="1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properties:</a:t>
            </a:r>
            <a:endParaRPr lang="en-US" sz="2400" dirty="0" smtClean="0"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400" spc="-5" dirty="0" smtClean="0">
                <a:cs typeface="Calibri"/>
              </a:rPr>
              <a:t>All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atomic</a:t>
            </a:r>
            <a:r>
              <a:rPr lang="en-US" sz="2400" spc="-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formulas</a:t>
            </a:r>
            <a:r>
              <a:rPr lang="en-US" sz="2400" spc="4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(atoms)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are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well-formed</a:t>
            </a:r>
            <a:r>
              <a:rPr lang="en-US" sz="2400" spc="1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formulas.</a:t>
            </a:r>
            <a:endParaRPr lang="en-US" sz="2400" dirty="0" smtClean="0">
              <a:cs typeface="Calibri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2131060" algn="l"/>
                <a:tab pos="3235960" algn="l"/>
                <a:tab pos="5492115" algn="l"/>
                <a:tab pos="7545070" algn="l"/>
                <a:tab pos="8552815" algn="l"/>
                <a:tab pos="9206230" algn="l"/>
              </a:tabLst>
            </a:pPr>
            <a:r>
              <a:rPr lang="en-US" sz="2400" spc="-10" dirty="0" smtClean="0">
                <a:cs typeface="Calibri"/>
              </a:rPr>
              <a:t>Combine</a:t>
            </a:r>
            <a:r>
              <a:rPr lang="en-US" sz="2400" spc="-5" dirty="0" smtClean="0">
                <a:cs typeface="Calibri"/>
              </a:rPr>
              <a:t>s </a:t>
            </a:r>
            <a:r>
              <a:rPr lang="en-US" sz="2400" spc="-10" dirty="0" smtClean="0">
                <a:cs typeface="Calibri"/>
              </a:rPr>
              <a:t>us</a:t>
            </a:r>
            <a:r>
              <a:rPr lang="en-US" sz="2400" dirty="0" smtClean="0">
                <a:cs typeface="Calibri"/>
              </a:rPr>
              <a:t>i</a:t>
            </a:r>
            <a:r>
              <a:rPr lang="en-US" sz="2400" spc="-10" dirty="0" smtClean="0">
                <a:cs typeface="Calibri"/>
              </a:rPr>
              <a:t>n</a:t>
            </a:r>
            <a:r>
              <a:rPr lang="en-US" sz="2400" spc="-5" dirty="0" smtClean="0">
                <a:cs typeface="Calibri"/>
              </a:rPr>
              <a:t>g </a:t>
            </a:r>
            <a:r>
              <a:rPr lang="en-US" sz="2400" spc="-10" dirty="0" smtClean="0">
                <a:cs typeface="Calibri"/>
              </a:rPr>
              <a:t>p</a:t>
            </a:r>
            <a:r>
              <a:rPr lang="en-US" sz="2400" spc="-65" dirty="0" smtClean="0">
                <a:cs typeface="Calibri"/>
              </a:rPr>
              <a:t>r</a:t>
            </a:r>
            <a:r>
              <a:rPr lang="en-US" sz="2400" spc="5" dirty="0" smtClean="0">
                <a:cs typeface="Calibri"/>
              </a:rPr>
              <a:t>o</a:t>
            </a:r>
            <a:r>
              <a:rPr lang="en-US" sz="2400" spc="-10" dirty="0" smtClean="0">
                <a:cs typeface="Calibri"/>
              </a:rPr>
              <a:t>p</a:t>
            </a:r>
            <a:r>
              <a:rPr lang="en-US" sz="2400" dirty="0" smtClean="0">
                <a:cs typeface="Calibri"/>
              </a:rPr>
              <a:t>o</a:t>
            </a:r>
            <a:r>
              <a:rPr lang="en-US" sz="2400" spc="-10" dirty="0" smtClean="0">
                <a:cs typeface="Calibri"/>
              </a:rPr>
              <a:t>si</a:t>
            </a:r>
            <a:r>
              <a:rPr lang="en-US" sz="2400" spc="-15" dirty="0" smtClean="0">
                <a:cs typeface="Calibri"/>
              </a:rPr>
              <a:t>t</a:t>
            </a:r>
            <a:r>
              <a:rPr lang="en-US" sz="2400" spc="-5" dirty="0" smtClean="0">
                <a:cs typeface="Calibri"/>
              </a:rPr>
              <a:t>ional </a:t>
            </a:r>
            <a:r>
              <a:rPr lang="en-US" sz="2400" spc="-25" dirty="0" smtClean="0">
                <a:cs typeface="Calibri"/>
              </a:rPr>
              <a:t>c</a:t>
            </a:r>
            <a:r>
              <a:rPr lang="en-US" sz="2400" spc="-10" dirty="0" smtClean="0">
                <a:cs typeface="Calibri"/>
              </a:rPr>
              <a:t>o</a:t>
            </a:r>
            <a:r>
              <a:rPr lang="en-US" sz="2400" dirty="0" smtClean="0">
                <a:cs typeface="Calibri"/>
              </a:rPr>
              <a:t>n</a:t>
            </a:r>
            <a:r>
              <a:rPr lang="en-US" sz="2400" spc="-10" dirty="0" smtClean="0">
                <a:cs typeface="Calibri"/>
              </a:rPr>
              <a:t>ne</a:t>
            </a:r>
            <a:r>
              <a:rPr lang="en-US" sz="2400" spc="5" dirty="0" smtClean="0">
                <a:cs typeface="Calibri"/>
              </a:rPr>
              <a:t>c</a:t>
            </a:r>
            <a:r>
              <a:rPr lang="en-US" sz="2400" spc="-5" dirty="0" smtClean="0">
                <a:cs typeface="Calibri"/>
              </a:rPr>
              <a:t>ti</a:t>
            </a:r>
            <a:r>
              <a:rPr lang="en-US" sz="2400" spc="-45" dirty="0" smtClean="0">
                <a:cs typeface="Calibri"/>
              </a:rPr>
              <a:t>v</a:t>
            </a:r>
            <a:r>
              <a:rPr lang="en-US" sz="2400" spc="-5" dirty="0" smtClean="0">
                <a:cs typeface="Calibri"/>
              </a:rPr>
              <a:t>es </a:t>
            </a:r>
            <a:r>
              <a:rPr lang="en-US" sz="2400" dirty="0" smtClean="0">
                <a:cs typeface="Calibri"/>
              </a:rPr>
              <a:t>s</a:t>
            </a:r>
            <a:r>
              <a:rPr lang="en-US" sz="2400" spc="-10" dirty="0" smtClean="0">
                <a:cs typeface="Calibri"/>
              </a:rPr>
              <a:t>u</a:t>
            </a:r>
            <a:r>
              <a:rPr lang="en-US" sz="2400" spc="5" dirty="0" smtClean="0">
                <a:cs typeface="Calibri"/>
              </a:rPr>
              <a:t>c</a:t>
            </a:r>
            <a:r>
              <a:rPr lang="en-US" sz="2400" spc="-5" dirty="0" smtClean="0">
                <a:cs typeface="Calibri"/>
              </a:rPr>
              <a:t>h </a:t>
            </a:r>
            <a:r>
              <a:rPr lang="en-US" sz="2400" spc="-5" dirty="0" smtClean="0">
                <a:cs typeface="Calibri"/>
              </a:rPr>
              <a:t>a </a:t>
            </a:r>
            <a:r>
              <a:rPr lang="en-US" sz="2400" dirty="0" smtClean="0">
                <a:cs typeface="Calibri"/>
              </a:rPr>
              <a:t>	</a:t>
            </a:r>
            <a:r>
              <a:rPr lang="en-US" sz="2400" spc="-25" dirty="0" smtClean="0">
                <a:cs typeface="Calibri"/>
              </a:rPr>
              <a:t>c</a:t>
            </a:r>
            <a:r>
              <a:rPr lang="en-US" sz="2400" spc="-10" dirty="0" smtClean="0">
                <a:cs typeface="Calibri"/>
              </a:rPr>
              <a:t>on</a:t>
            </a:r>
            <a:r>
              <a:rPr lang="en-US" sz="2400" spc="5" dirty="0" smtClean="0">
                <a:cs typeface="Calibri"/>
              </a:rPr>
              <a:t>j</a:t>
            </a:r>
            <a:r>
              <a:rPr lang="en-US" sz="2400" spc="-10" dirty="0" smtClean="0">
                <a:cs typeface="Calibri"/>
              </a:rPr>
              <a:t>un</a:t>
            </a:r>
            <a:r>
              <a:rPr lang="en-US" sz="2400" spc="-5" dirty="0" smtClean="0">
                <a:cs typeface="Calibri"/>
              </a:rPr>
              <a:t>ction, </a:t>
            </a:r>
            <a:r>
              <a:rPr lang="en-US" sz="2400" spc="-10" dirty="0" smtClean="0">
                <a:cs typeface="Calibri"/>
              </a:rPr>
              <a:t>disjunction</a:t>
            </a:r>
            <a:r>
              <a:rPr lang="en-US" sz="2400" spc="5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and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negation.</a:t>
            </a:r>
            <a:endParaRPr lang="en-US" sz="2400" dirty="0" smtClean="0"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  <a:tab pos="712470" algn="l"/>
                <a:tab pos="1024890" algn="l"/>
                <a:tab pos="1403985" algn="l"/>
                <a:tab pos="1733550" algn="l"/>
                <a:tab pos="3037840" algn="l"/>
                <a:tab pos="3742054" algn="l"/>
                <a:tab pos="4064000" algn="l"/>
                <a:tab pos="4445000" algn="l"/>
                <a:tab pos="4775200" algn="l"/>
                <a:tab pos="5523865" algn="l"/>
                <a:tab pos="6741795" algn="l"/>
                <a:tab pos="8037195" algn="l"/>
                <a:tab pos="9492615" algn="l"/>
                <a:tab pos="10323195" algn="l"/>
              </a:tabLst>
            </a:pPr>
            <a:r>
              <a:rPr lang="en-US" sz="2400" spc="-5" dirty="0" smtClean="0">
                <a:cs typeface="Calibri"/>
              </a:rPr>
              <a:t>If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x </a:t>
            </a:r>
            <a:r>
              <a:rPr lang="en-US" sz="2400" spc="-15" dirty="0" smtClean="0">
                <a:cs typeface="Calibri"/>
              </a:rPr>
              <a:t>i</a:t>
            </a:r>
            <a:r>
              <a:rPr lang="en-US" sz="2400" spc="-5" dirty="0" smtClean="0">
                <a:cs typeface="Calibri"/>
              </a:rPr>
              <a:t>s</a:t>
            </a:r>
            <a:r>
              <a:rPr lang="en-US" sz="2400" dirty="0" smtClean="0">
                <a:cs typeface="Calibri"/>
              </a:rPr>
              <a:t>	</a:t>
            </a:r>
            <a:r>
              <a:rPr lang="en-US" sz="2400" spc="-5" dirty="0" smtClean="0">
                <a:cs typeface="Calibri"/>
              </a:rPr>
              <a:t>a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35" dirty="0" smtClean="0">
                <a:cs typeface="Calibri"/>
              </a:rPr>
              <a:t>v</a:t>
            </a:r>
            <a:r>
              <a:rPr lang="en-US" sz="2400" spc="-5" dirty="0" smtClean="0">
                <a:cs typeface="Calibri"/>
              </a:rPr>
              <a:t>ar</a:t>
            </a:r>
            <a:r>
              <a:rPr lang="en-US" sz="2400" spc="-15" dirty="0" smtClean="0">
                <a:cs typeface="Calibri"/>
              </a:rPr>
              <a:t>i</a:t>
            </a:r>
            <a:r>
              <a:rPr lang="en-US" sz="2400" spc="-5" dirty="0" smtClean="0">
                <a:cs typeface="Calibri"/>
              </a:rPr>
              <a:t>ab</a:t>
            </a:r>
            <a:r>
              <a:rPr lang="en-US" sz="2400" spc="-15" dirty="0" smtClean="0">
                <a:cs typeface="Calibri"/>
              </a:rPr>
              <a:t>l</a:t>
            </a:r>
            <a:r>
              <a:rPr lang="en-US" sz="2400" spc="-5" dirty="0" smtClean="0">
                <a:cs typeface="Calibri"/>
              </a:rPr>
              <a:t>e a</a:t>
            </a:r>
            <a:r>
              <a:rPr lang="en-US" sz="2400" dirty="0" smtClean="0">
                <a:cs typeface="Calibri"/>
              </a:rPr>
              <a:t>n</a:t>
            </a:r>
            <a:r>
              <a:rPr lang="en-US" sz="2400" spc="-5" dirty="0" smtClean="0">
                <a:cs typeface="Calibri"/>
              </a:rPr>
              <a:t>d F </a:t>
            </a:r>
            <a:r>
              <a:rPr lang="en-US" sz="2400" dirty="0" smtClean="0">
                <a:cs typeface="Calibri"/>
              </a:rPr>
              <a:t>i</a:t>
            </a:r>
            <a:r>
              <a:rPr lang="en-US" sz="2400" spc="-5" dirty="0" smtClean="0">
                <a:cs typeface="Calibri"/>
              </a:rPr>
              <a:t>s a </a:t>
            </a:r>
            <a:r>
              <a:rPr lang="en-US" sz="2400" spc="-25" dirty="0" smtClean="0">
                <a:cs typeface="Calibri"/>
              </a:rPr>
              <a:t>w</a:t>
            </a:r>
            <a:r>
              <a:rPr lang="en-US" sz="2400" spc="-5" dirty="0" smtClean="0">
                <a:cs typeface="Calibri"/>
              </a:rPr>
              <a:t>e</a:t>
            </a:r>
            <a:r>
              <a:rPr lang="en-US" sz="2400" spc="-15" dirty="0" smtClean="0">
                <a:cs typeface="Calibri"/>
              </a:rPr>
              <a:t>l</a:t>
            </a:r>
            <a:r>
              <a:rPr lang="en-US" sz="2400" spc="-5" dirty="0" smtClean="0">
                <a:cs typeface="Calibri"/>
              </a:rPr>
              <a:t>l</a:t>
            </a:r>
            <a:r>
              <a:rPr lang="en-US" sz="2400" dirty="0" smtClean="0">
                <a:cs typeface="Calibri"/>
              </a:rPr>
              <a:t>	</a:t>
            </a:r>
            <a:r>
              <a:rPr lang="en-US" sz="2400" spc="-70" dirty="0" smtClean="0">
                <a:cs typeface="Calibri"/>
              </a:rPr>
              <a:t>f</a:t>
            </a:r>
            <a:r>
              <a:rPr lang="en-US" sz="2400" spc="-10" dirty="0" smtClean="0">
                <a:cs typeface="Calibri"/>
              </a:rPr>
              <a:t>orme</a:t>
            </a:r>
            <a:r>
              <a:rPr lang="en-US" sz="2400" spc="-5" dirty="0" smtClean="0">
                <a:cs typeface="Calibri"/>
              </a:rPr>
              <a:t>d </a:t>
            </a:r>
            <a:r>
              <a:rPr lang="en-US" sz="2400" spc="-70" dirty="0" smtClean="0">
                <a:cs typeface="Calibri"/>
              </a:rPr>
              <a:t>f</a:t>
            </a:r>
            <a:r>
              <a:rPr lang="en-US" sz="2400" spc="-10" dirty="0" smtClean="0">
                <a:cs typeface="Calibri"/>
              </a:rPr>
              <a:t>o</a:t>
            </a:r>
            <a:r>
              <a:rPr lang="en-US" sz="2400" spc="-5" dirty="0" smtClean="0">
                <a:cs typeface="Calibri"/>
              </a:rPr>
              <a:t>rmula </a:t>
            </a:r>
            <a:r>
              <a:rPr lang="en-US" sz="2400" spc="-10" dirty="0" smtClean="0">
                <a:cs typeface="Calibri"/>
              </a:rPr>
              <a:t>functi</a:t>
            </a:r>
            <a:r>
              <a:rPr lang="en-US" sz="2400" dirty="0" smtClean="0">
                <a:cs typeface="Calibri"/>
              </a:rPr>
              <a:t>o</a:t>
            </a:r>
            <a:r>
              <a:rPr lang="en-US" sz="2400" spc="-10" dirty="0" smtClean="0">
                <a:cs typeface="Calibri"/>
              </a:rPr>
              <a:t>n</a:t>
            </a:r>
            <a:r>
              <a:rPr lang="en-US" sz="2400" spc="-5" dirty="0" smtClean="0">
                <a:cs typeface="Calibri"/>
              </a:rPr>
              <a:t>,</a:t>
            </a:r>
            <a:r>
              <a:rPr lang="en-US" sz="2400" dirty="0" smtClean="0">
                <a:cs typeface="Calibri"/>
              </a:rPr>
              <a:t> t</a:t>
            </a:r>
            <a:r>
              <a:rPr lang="en-US" sz="2400" spc="-10" dirty="0" smtClean="0">
                <a:cs typeface="Calibri"/>
              </a:rPr>
              <a:t>he</a:t>
            </a:r>
            <a:r>
              <a:rPr lang="en-US" sz="2400" spc="-5" dirty="0" smtClean="0">
                <a:cs typeface="Calibri"/>
              </a:rPr>
              <a:t>n</a:t>
            </a:r>
            <a:r>
              <a:rPr lang="en-US" sz="2400" dirty="0" smtClean="0">
                <a:cs typeface="Calibri"/>
              </a:rPr>
              <a:t>	</a:t>
            </a:r>
            <a:r>
              <a:rPr lang="en-US" sz="2400" spc="-10" dirty="0" smtClean="0">
                <a:cs typeface="Calibri"/>
              </a:rPr>
              <a:t>both </a:t>
            </a:r>
            <a:r>
              <a:rPr lang="en-US" sz="2400" spc="-15" dirty="0" smtClean="0">
                <a:cs typeface="Calibri"/>
              </a:rPr>
              <a:t>quantifiers</a:t>
            </a:r>
            <a:r>
              <a:rPr lang="en-US" sz="2400" spc="35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are</a:t>
            </a:r>
            <a:r>
              <a:rPr lang="en-US" sz="2400" spc="-10" dirty="0" smtClean="0">
                <a:cs typeface="Calibri"/>
              </a:rPr>
              <a:t> well </a:t>
            </a:r>
            <a:r>
              <a:rPr lang="en-US" sz="2400" spc="-20" dirty="0" smtClean="0">
                <a:cs typeface="Calibri"/>
              </a:rPr>
              <a:t>formed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formulas.</a:t>
            </a:r>
            <a:endParaRPr lang="en-US" sz="2400" dirty="0" smtClean="0"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  <a:tab pos="712470" algn="l"/>
                <a:tab pos="1024890" algn="l"/>
                <a:tab pos="1403985" algn="l"/>
                <a:tab pos="1733550" algn="l"/>
                <a:tab pos="3037840" algn="l"/>
                <a:tab pos="3742054" algn="l"/>
                <a:tab pos="4064000" algn="l"/>
                <a:tab pos="4445000" algn="l"/>
                <a:tab pos="4775200" algn="l"/>
                <a:tab pos="5523865" algn="l"/>
                <a:tab pos="6741795" algn="l"/>
                <a:tab pos="8037195" algn="l"/>
                <a:tab pos="9492615" algn="l"/>
                <a:tab pos="10323195" algn="l"/>
              </a:tabLst>
            </a:pPr>
            <a:r>
              <a:rPr lang="en-US" sz="2400" spc="-5" dirty="0" smtClean="0">
                <a:cs typeface="Calibri"/>
              </a:rPr>
              <a:t>A</a:t>
            </a:r>
            <a:r>
              <a:rPr lang="en-US" sz="2400" spc="17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well-formed</a:t>
            </a:r>
            <a:r>
              <a:rPr lang="en-US" sz="2400" spc="17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formula</a:t>
            </a:r>
            <a:r>
              <a:rPr lang="en-US" sz="2400" spc="170" dirty="0" smtClean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(</a:t>
            </a:r>
            <a:r>
              <a:rPr lang="en-US" sz="2400" dirty="0" err="1" smtClean="0">
                <a:cs typeface="Calibri"/>
              </a:rPr>
              <a:t>wff</a:t>
            </a:r>
            <a:r>
              <a:rPr lang="en-US" sz="2400" dirty="0" smtClean="0">
                <a:cs typeface="Calibri"/>
              </a:rPr>
              <a:t>)</a:t>
            </a:r>
            <a:r>
              <a:rPr lang="en-US" sz="2400" spc="18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is</a:t>
            </a:r>
            <a:r>
              <a:rPr lang="en-US" sz="2400" spc="18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</a:t>
            </a:r>
            <a:r>
              <a:rPr lang="en-US" sz="2400" spc="17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sentence</a:t>
            </a:r>
            <a:r>
              <a:rPr lang="en-US" sz="2400" spc="18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containing</a:t>
            </a:r>
            <a:r>
              <a:rPr lang="en-US" sz="2400" spc="19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no</a:t>
            </a:r>
            <a:r>
              <a:rPr lang="en-US" sz="2400" spc="17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“free”</a:t>
            </a:r>
            <a:r>
              <a:rPr lang="en-US" sz="2400" spc="18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variables. </a:t>
            </a:r>
            <a:r>
              <a:rPr lang="en-US" sz="2400" spc="-62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That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is,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all</a:t>
            </a:r>
            <a:r>
              <a:rPr lang="en-US" sz="2400" spc="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variables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are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“bound”</a:t>
            </a:r>
            <a:r>
              <a:rPr lang="en-US" sz="2400" spc="55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by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universal</a:t>
            </a:r>
            <a:r>
              <a:rPr lang="en-US" sz="2400" spc="3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or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existential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quantifiers.</a:t>
            </a:r>
            <a:endParaRPr lang="en-US" sz="2400" dirty="0" smtClean="0">
              <a:cs typeface="Calibri"/>
            </a:endParaRPr>
          </a:p>
          <a:p>
            <a:pPr algn="just"/>
            <a:endParaRPr lang="en-US" sz="2400" dirty="0" smtClean="0">
              <a:cs typeface="Calibri"/>
            </a:endParaRP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83239"/>
            <a:ext cx="67055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Syntax:</a:t>
            </a:r>
            <a:r>
              <a:rPr spc="-65" dirty="0"/>
              <a:t> </a:t>
            </a:r>
            <a:r>
              <a:rPr spc="-20" dirty="0"/>
              <a:t>First-Order</a:t>
            </a:r>
            <a:r>
              <a:rPr spc="-2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229614"/>
            <a:ext cx="8262938" cy="3695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Syntactic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(Individual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individual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individual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variables)</a:t>
            </a:r>
            <a:endParaRPr sz="2400" dirty="0">
              <a:latin typeface="Calibri"/>
              <a:cs typeface="Calibri"/>
            </a:endParaRPr>
          </a:p>
          <a:p>
            <a:pPr marL="812800" marR="5080" lvl="1" indent="-343535"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n-place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predicate,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t1,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t2,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terms,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P(t1,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t2,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…,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tn)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wff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spcBef>
                <a:spcPts val="7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ψ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wff,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¬ϕ,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ψ),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ψ),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ψ),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↔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ψ) </a:t>
            </a:r>
            <a:r>
              <a:rPr sz="2400" spc="-15" dirty="0" smtClean="0">
                <a:latin typeface="Calibri"/>
                <a:cs typeface="Calibri"/>
              </a:rPr>
              <a:t>are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20" dirty="0" err="1" smtClean="0">
                <a:latin typeface="Calibri"/>
                <a:cs typeface="Calibri"/>
              </a:rPr>
              <a:t>wffs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wff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individual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ϕ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ϕ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wffs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spcBef>
                <a:spcPts val="65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wff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90221"/>
            <a:ext cx="62483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Syntax:</a:t>
            </a:r>
            <a:r>
              <a:rPr spc="-60" dirty="0"/>
              <a:t> </a:t>
            </a:r>
            <a:r>
              <a:rPr spc="-20" dirty="0"/>
              <a:t>First-Order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004443"/>
            <a:ext cx="8261985" cy="48545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30" dirty="0">
                <a:latin typeface="Calibri"/>
                <a:cs typeface="Calibri"/>
              </a:rPr>
              <a:t>Well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Formed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Formula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well-formed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(wff)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sentence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“free”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is,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“bound”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universal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existential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quantifiers.</a:t>
            </a:r>
            <a:endParaRPr sz="2400" dirty="0">
              <a:latin typeface="Calibri"/>
              <a:cs typeface="Calibri"/>
            </a:endParaRPr>
          </a:p>
          <a:p>
            <a:pPr marL="812800" lvl="1" indent="-343535" algn="just"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Quantifiers</a:t>
            </a:r>
            <a:endParaRPr sz="2400" dirty="0">
              <a:latin typeface="Calibri"/>
              <a:cs typeface="Calibri"/>
            </a:endParaRPr>
          </a:p>
          <a:p>
            <a:pPr marL="1270000" lvl="2" indent="-343535" algn="just"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Universal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quantification</a:t>
            </a:r>
            <a:r>
              <a:rPr lang="en-US" sz="2400" b="1" spc="-1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:-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-5" dirty="0">
                <a:latin typeface="Calibri"/>
                <a:cs typeface="Calibri"/>
              </a:rPr>
              <a:t>x)P(x) means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P </a:t>
            </a:r>
            <a:r>
              <a:rPr sz="2400" spc="-10" dirty="0">
                <a:latin typeface="Calibri"/>
                <a:cs typeface="Calibri"/>
              </a:rPr>
              <a:t>holds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all </a:t>
            </a:r>
            <a:r>
              <a:rPr sz="2400" b="1" spc="-10" dirty="0">
                <a:latin typeface="Calibri"/>
                <a:cs typeface="Calibri"/>
              </a:rPr>
              <a:t>values </a:t>
            </a:r>
            <a:r>
              <a:rPr sz="2400" b="1" spc="-5" dirty="0">
                <a:latin typeface="Calibri"/>
                <a:cs typeface="Calibri"/>
              </a:rPr>
              <a:t>of x </a:t>
            </a:r>
            <a:r>
              <a:rPr sz="2400" spc="-1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domain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 dirty="0">
              <a:latin typeface="Calibri"/>
              <a:cs typeface="Calibri"/>
            </a:endParaRPr>
          </a:p>
          <a:p>
            <a:pPr marL="271780" indent="-259079" algn="just">
              <a:lnSpc>
                <a:spcPct val="100000"/>
              </a:lnSpc>
              <a:spcBef>
                <a:spcPts val="585"/>
              </a:spcBef>
              <a:tabLst>
                <a:tab pos="271780" algn="l"/>
              </a:tabLst>
            </a:pPr>
            <a:r>
              <a:rPr lang="en-US" sz="2400" dirty="0" smtClean="0">
                <a:latin typeface="Calibri"/>
                <a:cs typeface="Calibri"/>
              </a:rPr>
              <a:t>		     </a:t>
            </a:r>
            <a:r>
              <a:rPr sz="2400" dirty="0" smtClean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.,</a:t>
            </a:r>
            <a:r>
              <a:rPr sz="2400" spc="-5" dirty="0">
                <a:latin typeface="Calibri"/>
                <a:cs typeface="Calibri"/>
              </a:rPr>
              <a:t> (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-5" dirty="0">
                <a:latin typeface="Calibri"/>
                <a:cs typeface="Calibri"/>
              </a:rPr>
              <a:t>x)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dolphin(x)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 mammal(x)</a:t>
            </a:r>
            <a:endParaRPr sz="2400" dirty="0">
              <a:latin typeface="Calibri"/>
              <a:cs typeface="Calibri"/>
            </a:endParaRPr>
          </a:p>
          <a:p>
            <a:pPr marL="1270000" lvl="2" indent="-343535" algn="just">
              <a:spcBef>
                <a:spcPts val="64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Existential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quantification</a:t>
            </a:r>
            <a:r>
              <a:rPr lang="en-US" sz="2400" dirty="0" smtClean="0">
                <a:latin typeface="Calibri"/>
                <a:cs typeface="Calibri"/>
              </a:rPr>
              <a:t> :- </a:t>
            </a:r>
            <a:r>
              <a:rPr sz="2400" dirty="0" smtClean="0">
                <a:latin typeface="Calibri"/>
                <a:cs typeface="Calibri"/>
              </a:rPr>
              <a:t>(</a:t>
            </a:r>
            <a:r>
              <a:rPr sz="2400" dirty="0">
                <a:latin typeface="Cambria Math"/>
                <a:cs typeface="Cambria Math"/>
              </a:rPr>
              <a:t>∃ </a:t>
            </a:r>
            <a:r>
              <a:rPr sz="2400" spc="-10" dirty="0">
                <a:latin typeface="Calibri"/>
                <a:cs typeface="Calibri"/>
              </a:rPr>
              <a:t>x)P(x) </a:t>
            </a:r>
            <a:r>
              <a:rPr sz="2400" spc="-5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P holds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some </a:t>
            </a:r>
            <a:r>
              <a:rPr sz="2400" b="1" spc="-10" dirty="0">
                <a:latin typeface="Calibri"/>
                <a:cs typeface="Calibri"/>
              </a:rPr>
              <a:t>value </a:t>
            </a:r>
            <a:r>
              <a:rPr sz="2400" b="1" spc="-5" dirty="0">
                <a:latin typeface="Calibri"/>
                <a:cs typeface="Calibri"/>
              </a:rPr>
              <a:t>of x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domain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 dirty="0">
              <a:latin typeface="Calibri"/>
              <a:cs typeface="Calibri"/>
            </a:endParaRPr>
          </a:p>
          <a:p>
            <a:pPr marL="271780" indent="-259079" algn="just">
              <a:lnSpc>
                <a:spcPct val="100000"/>
              </a:lnSpc>
              <a:spcBef>
                <a:spcPts val="585"/>
              </a:spcBef>
              <a:tabLst>
                <a:tab pos="271780" algn="l"/>
              </a:tabLst>
            </a:pPr>
            <a:r>
              <a:rPr lang="en-US" sz="2400" dirty="0" smtClean="0">
                <a:latin typeface="Calibri"/>
                <a:cs typeface="Calibri"/>
              </a:rPr>
              <a:t>		     </a:t>
            </a:r>
            <a:r>
              <a:rPr sz="2400" dirty="0" smtClean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.,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 smtClean="0">
                <a:latin typeface="Cambria Math"/>
                <a:cs typeface="Cambria Math"/>
              </a:rPr>
              <a:t>∃</a:t>
            </a:r>
            <a:r>
              <a:rPr sz="2400" spc="-5" dirty="0" smtClean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mammal(x)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lays-eggs(x)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56164"/>
            <a:ext cx="6629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Syntax:</a:t>
            </a:r>
            <a:r>
              <a:rPr spc="-65" dirty="0"/>
              <a:t> </a:t>
            </a:r>
            <a:r>
              <a:rPr spc="-20" dirty="0"/>
              <a:t>First-Order</a:t>
            </a:r>
            <a:r>
              <a:rPr spc="-2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8142923" cy="54886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Properties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Quantifiers: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universal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quantifier,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Existential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quantifier,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y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x.</a:t>
            </a:r>
            <a:endParaRPr sz="2400" dirty="0">
              <a:latin typeface="Calibri"/>
              <a:cs typeface="Calibri"/>
            </a:endParaRPr>
          </a:p>
          <a:p>
            <a:pPr marL="12700" marR="5624830">
              <a:lnSpc>
                <a:spcPct val="119400"/>
              </a:lnSpc>
              <a:spcBef>
                <a:spcPts val="2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10" dirty="0">
                <a:latin typeface="Cambria Math"/>
                <a:cs typeface="Cambria Math"/>
              </a:rPr>
              <a:t>∃</a:t>
            </a:r>
            <a:r>
              <a:rPr sz="2400" spc="-10" dirty="0">
                <a:latin typeface="Calibri"/>
                <a:cs typeface="Calibri"/>
              </a:rPr>
              <a:t>x.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Why?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ts val="335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1)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-10" dirty="0">
                <a:latin typeface="Cambria Math"/>
                <a:cs typeface="Cambria Math"/>
              </a:rPr>
              <a:t>∃</a:t>
            </a:r>
            <a:r>
              <a:rPr sz="2400" spc="-10" dirty="0">
                <a:latin typeface="Calibri"/>
                <a:cs typeface="Calibri"/>
              </a:rPr>
              <a:t>y: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(such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that...)</a:t>
            </a:r>
            <a:endParaRPr sz="2400" dirty="0">
              <a:latin typeface="Calibri"/>
              <a:cs typeface="Calibri"/>
            </a:endParaRPr>
          </a:p>
          <a:p>
            <a:pPr marL="355600" marR="802005">
              <a:lnSpc>
                <a:spcPts val="336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Everyone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married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someone</a:t>
            </a:r>
            <a:r>
              <a:rPr sz="2400" dirty="0">
                <a:latin typeface="Calibri"/>
                <a:cs typeface="Calibri"/>
              </a:rPr>
              <a:t> (ie.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person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person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whom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he/she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married)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ts val="335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2)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∃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x: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spc="-10" dirty="0">
                <a:latin typeface="Calibri"/>
                <a:cs typeface="Calibri"/>
              </a:rPr>
              <a:t>(such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x...</a:t>
            </a:r>
            <a:endParaRPr sz="2400" dirty="0">
              <a:latin typeface="Calibri"/>
              <a:cs typeface="Calibri"/>
            </a:endParaRPr>
          </a:p>
          <a:p>
            <a:pPr marL="355600" marR="5080">
              <a:lnSpc>
                <a:spcPts val="3360"/>
              </a:lnSpc>
              <a:spcBef>
                <a:spcPts val="90"/>
              </a:spcBef>
            </a:pPr>
            <a:r>
              <a:rPr sz="2400" spc="-10" dirty="0">
                <a:latin typeface="Calibri"/>
                <a:cs typeface="Calibri"/>
              </a:rPr>
              <a:t>Someone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married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everyone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someone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married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everyone)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6781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Syntax:</a:t>
            </a:r>
            <a:r>
              <a:rPr spc="-65" dirty="0"/>
              <a:t> </a:t>
            </a:r>
            <a:r>
              <a:rPr spc="-20" dirty="0"/>
              <a:t>First-Order</a:t>
            </a:r>
            <a:r>
              <a:rPr spc="-2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60072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Some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Predicate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Calculus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Equivalence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5314950" cy="2690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4" y="1170200"/>
            <a:ext cx="8217637" cy="51693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Semantic </a:t>
            </a:r>
            <a:r>
              <a:rPr sz="2400" b="1" spc="-15" dirty="0" smtClean="0">
                <a:latin typeface="Calibri"/>
                <a:cs typeface="Calibri"/>
              </a:rPr>
              <a:t>Networks</a:t>
            </a:r>
            <a:r>
              <a:rPr lang="en-US" sz="2400" b="1" spc="-15" dirty="0" smtClean="0">
                <a:latin typeface="Calibri"/>
                <a:cs typeface="Calibri"/>
              </a:rPr>
              <a:t> </a:t>
            </a:r>
            <a:endParaRPr sz="2400" b="1" dirty="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conveys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connected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often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Semantic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networks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node/block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(the</a:t>
            </a:r>
            <a:r>
              <a:rPr sz="2400" spc="-5" dirty="0">
                <a:latin typeface="Calibri"/>
                <a:cs typeface="Calibri"/>
              </a:rPr>
              <a:t> objects)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arcs/edges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(the</a:t>
            </a:r>
            <a:r>
              <a:rPr sz="2400" spc="-5" dirty="0">
                <a:latin typeface="Calibri"/>
                <a:cs typeface="Calibri"/>
              </a:rPr>
              <a:t> connections)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6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connected. This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representation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known as an </a:t>
            </a:r>
            <a:r>
              <a:rPr sz="2400" spc="-15" dirty="0">
                <a:latin typeface="Calibri"/>
                <a:cs typeface="Calibri"/>
              </a:rPr>
              <a:t>alternative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</a:t>
            </a:r>
            <a:r>
              <a:rPr lang="en-US" sz="2400" spc="-10" dirty="0" smtClean="0">
                <a:latin typeface="Calibri"/>
                <a:cs typeface="Calibri"/>
              </a:rPr>
              <a:t>OP</a:t>
            </a:r>
            <a:r>
              <a:rPr sz="2400" spc="-10" dirty="0" smtClean="0">
                <a:latin typeface="Calibri"/>
                <a:cs typeface="Calibri"/>
              </a:rPr>
              <a:t>L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representation.</a:t>
            </a:r>
            <a:endParaRPr sz="2400" dirty="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 relationships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Semantic </a:t>
            </a:r>
            <a:r>
              <a:rPr sz="2400" spc="-15" dirty="0">
                <a:latin typeface="Calibri"/>
                <a:cs typeface="Calibri"/>
              </a:rPr>
              <a:t>Networks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of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types –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IS-A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5" dirty="0">
                <a:latin typeface="Calibri"/>
                <a:cs typeface="Calibri"/>
              </a:rPr>
              <a:t>instance </a:t>
            </a:r>
            <a:r>
              <a:rPr sz="2400" b="1" spc="-5" dirty="0">
                <a:latin typeface="Calibri"/>
                <a:cs typeface="Calibri"/>
              </a:rPr>
              <a:t>(KIND-OF)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2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representation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more natural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logical.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understand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however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suffers</a:t>
            </a:r>
            <a:r>
              <a:rPr sz="2400" spc="-20" dirty="0">
                <a:latin typeface="Calibri"/>
                <a:cs typeface="Calibri"/>
              </a:rPr>
              <a:t> 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computationally </a:t>
            </a:r>
            <a:r>
              <a:rPr sz="2400" spc="-15" dirty="0">
                <a:latin typeface="Calibri"/>
                <a:cs typeface="Calibri"/>
              </a:rPr>
              <a:t>expensive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2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quantifiers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found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15" dirty="0">
                <a:latin typeface="Calibri"/>
                <a:cs typeface="Calibri"/>
              </a:rPr>
              <a:t> representation.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64922"/>
            <a:ext cx="4343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4134" y="3581400"/>
            <a:ext cx="4639866" cy="161710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bird(x)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→fly(x).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man(x)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spc="-10" dirty="0">
                <a:latin typeface="Calibri"/>
                <a:cs typeface="Calibri"/>
              </a:rPr>
              <a:t> respects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parent).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Cambria Math"/>
                <a:cs typeface="Cambria Math"/>
              </a:rPr>
              <a:t>∃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boys(x)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play(x,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cricket).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255" y="3390735"/>
            <a:ext cx="6965633" cy="30585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birds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fly.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man </a:t>
            </a:r>
            <a:r>
              <a:rPr sz="2400" spc="-10" dirty="0">
                <a:latin typeface="Calibri"/>
                <a:cs typeface="Calibri"/>
              </a:rPr>
              <a:t>respects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boys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cricket.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latin typeface="Calibri"/>
                <a:cs typeface="Calibri"/>
              </a:rPr>
              <a:t>Not</a:t>
            </a:r>
            <a:r>
              <a:rPr sz="2400" dirty="0" smtClean="0">
                <a:latin typeface="Calibri"/>
                <a:cs typeface="Calibri"/>
              </a:rPr>
              <a:t> all</a:t>
            </a:r>
            <a:r>
              <a:rPr sz="2400" spc="-15" dirty="0" smtClean="0">
                <a:latin typeface="Calibri"/>
                <a:cs typeface="Calibri"/>
              </a:rPr>
              <a:t> students</a:t>
            </a:r>
            <a:r>
              <a:rPr sz="2400" spc="40" dirty="0" smtClean="0">
                <a:latin typeface="Calibri"/>
                <a:cs typeface="Calibri"/>
              </a:rPr>
              <a:t> </a:t>
            </a:r>
            <a:r>
              <a:rPr sz="2400" spc="-30" dirty="0" smtClean="0">
                <a:latin typeface="Calibri"/>
                <a:cs typeface="Calibri"/>
              </a:rPr>
              <a:t>like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both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Mathematics</a:t>
            </a:r>
            <a:r>
              <a:rPr sz="2400" spc="2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and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Science.</a:t>
            </a:r>
            <a:endParaRPr sz="2400" dirty="0" smtClean="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295"/>
              </a:spcBef>
            </a:pPr>
            <a:r>
              <a:rPr sz="2400" spc="-5" dirty="0" smtClean="0">
                <a:latin typeface="Calibri"/>
                <a:cs typeface="Calibri"/>
              </a:rPr>
              <a:t>¬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(x)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40" dirty="0">
                <a:latin typeface="Calibri"/>
                <a:cs typeface="Calibri"/>
              </a:rPr>
              <a:t>*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student(x)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→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like(x,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Mathematics)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libri"/>
                <a:cs typeface="Calibri"/>
              </a:rPr>
              <a:t>like(x,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Science)].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914400"/>
            <a:ext cx="7418070" cy="2700098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human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enjoys </a:t>
            </a:r>
            <a:r>
              <a:rPr sz="2400" spc="-15" dirty="0">
                <a:latin typeface="Calibri"/>
                <a:cs typeface="Calibri"/>
              </a:rPr>
              <a:t>golf</a:t>
            </a:r>
            <a:endParaRPr sz="2400" dirty="0">
              <a:latin typeface="Calibri"/>
              <a:cs typeface="Calibri"/>
            </a:endParaRPr>
          </a:p>
          <a:p>
            <a:pPr marL="806450">
              <a:lnSpc>
                <a:spcPct val="100000"/>
              </a:lnSpc>
              <a:spcBef>
                <a:spcPts val="1025"/>
              </a:spcBef>
            </a:pPr>
            <a:r>
              <a:rPr sz="2400" spc="1115" dirty="0">
                <a:latin typeface="Symbol"/>
                <a:cs typeface="Symbol"/>
              </a:rPr>
              <a:t></a:t>
            </a:r>
            <a:r>
              <a:rPr sz="2400" i="1" spc="540" dirty="0">
                <a:latin typeface="Times New Roman"/>
                <a:cs typeface="Times New Roman"/>
              </a:rPr>
              <a:t>x</a:t>
            </a:r>
            <a:r>
              <a:rPr sz="2400" spc="815" dirty="0">
                <a:latin typeface="Times New Roman"/>
                <a:cs typeface="Times New Roman"/>
              </a:rPr>
              <a:t>[</a:t>
            </a:r>
            <a:r>
              <a:rPr sz="2400" i="1" spc="1245" dirty="0">
                <a:latin typeface="Times New Roman"/>
                <a:cs typeface="Times New Roman"/>
              </a:rPr>
              <a:t>H</a:t>
            </a:r>
            <a:r>
              <a:rPr sz="2400" i="1" spc="894" dirty="0">
                <a:latin typeface="Times New Roman"/>
                <a:cs typeface="Times New Roman"/>
              </a:rPr>
              <a:t>u</a:t>
            </a:r>
            <a:r>
              <a:rPr sz="2400" i="1" spc="1245" dirty="0">
                <a:latin typeface="Times New Roman"/>
                <a:cs typeface="Times New Roman"/>
              </a:rPr>
              <a:t>m</a:t>
            </a:r>
            <a:r>
              <a:rPr sz="2400" i="1" spc="894" dirty="0">
                <a:latin typeface="Times New Roman"/>
                <a:cs typeface="Times New Roman"/>
              </a:rPr>
              <a:t>a</a:t>
            </a:r>
            <a:r>
              <a:rPr sz="2400" i="1" spc="550" dirty="0">
                <a:latin typeface="Times New Roman"/>
                <a:cs typeface="Times New Roman"/>
              </a:rPr>
              <a:t>n</a:t>
            </a:r>
            <a:r>
              <a:rPr sz="2400" spc="890" dirty="0">
                <a:latin typeface="Times New Roman"/>
                <a:cs typeface="Times New Roman"/>
              </a:rPr>
              <a:t>(</a:t>
            </a:r>
            <a:r>
              <a:rPr sz="2400" i="1" spc="835" dirty="0">
                <a:latin typeface="Times New Roman"/>
                <a:cs typeface="Times New Roman"/>
              </a:rPr>
              <a:t>x</a:t>
            </a:r>
            <a:r>
              <a:rPr sz="2400" spc="610" dirty="0">
                <a:latin typeface="Times New Roman"/>
                <a:cs typeface="Times New Roman"/>
              </a:rPr>
              <a:t>)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1810" dirty="0">
                <a:latin typeface="Symbol"/>
                <a:cs typeface="Symbol"/>
              </a:rPr>
              <a:t>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1190" dirty="0">
                <a:latin typeface="Symbol"/>
                <a:cs typeface="Symbol"/>
              </a:rPr>
              <a:t></a:t>
            </a:r>
            <a:r>
              <a:rPr sz="2400" i="1" spc="975" dirty="0">
                <a:latin typeface="Times New Roman"/>
                <a:cs typeface="Times New Roman"/>
              </a:rPr>
              <a:t>E</a:t>
            </a:r>
            <a:r>
              <a:rPr sz="2400" i="1" spc="894" dirty="0">
                <a:latin typeface="Times New Roman"/>
                <a:cs typeface="Times New Roman"/>
              </a:rPr>
              <a:t>n</a:t>
            </a:r>
            <a:r>
              <a:rPr sz="2400" i="1" spc="365" dirty="0">
                <a:latin typeface="Times New Roman"/>
                <a:cs typeface="Times New Roman"/>
              </a:rPr>
              <a:t>j</a:t>
            </a:r>
            <a:r>
              <a:rPr sz="2400" i="1" spc="894" dirty="0">
                <a:latin typeface="Times New Roman"/>
                <a:cs typeface="Times New Roman"/>
              </a:rPr>
              <a:t>o</a:t>
            </a:r>
            <a:r>
              <a:rPr sz="2400" i="1" spc="680" dirty="0">
                <a:latin typeface="Times New Roman"/>
                <a:cs typeface="Times New Roman"/>
              </a:rPr>
              <a:t>y</a:t>
            </a:r>
            <a:r>
              <a:rPr sz="2400" i="1" spc="745" dirty="0">
                <a:latin typeface="Times New Roman"/>
                <a:cs typeface="Times New Roman"/>
              </a:rPr>
              <a:t>s</a:t>
            </a:r>
            <a:r>
              <a:rPr sz="2400" spc="890" dirty="0">
                <a:latin typeface="Times New Roman"/>
                <a:cs typeface="Times New Roman"/>
              </a:rPr>
              <a:t>(</a:t>
            </a:r>
            <a:r>
              <a:rPr sz="2400" i="1" spc="765" dirty="0">
                <a:latin typeface="Times New Roman"/>
                <a:cs typeface="Times New Roman"/>
              </a:rPr>
              <a:t>x</a:t>
            </a:r>
            <a:r>
              <a:rPr sz="2400" spc="455" dirty="0">
                <a:latin typeface="Times New Roman"/>
                <a:cs typeface="Times New Roman"/>
              </a:rPr>
              <a:t>,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i="1" spc="1245" dirty="0">
                <a:latin typeface="Times New Roman"/>
                <a:cs typeface="Times New Roman"/>
              </a:rPr>
              <a:t>G</a:t>
            </a:r>
            <a:r>
              <a:rPr sz="2400" i="1" spc="894" dirty="0">
                <a:latin typeface="Times New Roman"/>
                <a:cs typeface="Times New Roman"/>
              </a:rPr>
              <a:t>o</a:t>
            </a:r>
            <a:r>
              <a:rPr sz="2400" i="1" spc="565" dirty="0">
                <a:latin typeface="Times New Roman"/>
                <a:cs typeface="Times New Roman"/>
              </a:rPr>
              <a:t>l</a:t>
            </a:r>
            <a:r>
              <a:rPr sz="2400" i="1" spc="509" dirty="0">
                <a:latin typeface="Times New Roman"/>
                <a:cs typeface="Times New Roman"/>
              </a:rPr>
              <a:t>f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spc="6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Some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professor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historian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programs</a:t>
            </a:r>
            <a:endParaRPr sz="2400" dirty="0">
              <a:latin typeface="Calibri"/>
              <a:cs typeface="Calibri"/>
            </a:endParaRPr>
          </a:p>
          <a:p>
            <a:pPr marL="735330">
              <a:lnSpc>
                <a:spcPct val="100000"/>
              </a:lnSpc>
              <a:spcBef>
                <a:spcPts val="1650"/>
              </a:spcBef>
            </a:pPr>
            <a:r>
              <a:rPr sz="2400" spc="509" dirty="0">
                <a:latin typeface="Symbol"/>
                <a:cs typeface="Symbol"/>
              </a:rPr>
              <a:t></a:t>
            </a:r>
            <a:r>
              <a:rPr sz="2400" i="1" spc="280" dirty="0">
                <a:latin typeface="Times New Roman"/>
                <a:cs typeface="Times New Roman"/>
              </a:rPr>
              <a:t>x</a:t>
            </a:r>
            <a:r>
              <a:rPr sz="2400" spc="315" dirty="0">
                <a:latin typeface="Times New Roman"/>
                <a:cs typeface="Times New Roman"/>
              </a:rPr>
              <a:t>[</a:t>
            </a:r>
            <a:r>
              <a:rPr sz="2400" spc="630" dirty="0">
                <a:latin typeface="Times New Roman"/>
                <a:cs typeface="Times New Roman"/>
              </a:rPr>
              <a:t>P</a:t>
            </a:r>
            <a:r>
              <a:rPr sz="2400" spc="385" dirty="0">
                <a:latin typeface="Times New Roman"/>
                <a:cs typeface="Times New Roman"/>
              </a:rPr>
              <a:t>r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475" dirty="0">
                <a:latin typeface="Times New Roman"/>
                <a:cs typeface="Times New Roman"/>
              </a:rPr>
              <a:t>o</a:t>
            </a:r>
            <a:r>
              <a:rPr sz="2400" i="1" spc="155" dirty="0">
                <a:latin typeface="Times New Roman"/>
                <a:cs typeface="Times New Roman"/>
              </a:rPr>
              <a:t>f</a:t>
            </a:r>
            <a:r>
              <a:rPr sz="2400" i="1" spc="320" dirty="0">
                <a:latin typeface="Times New Roman"/>
                <a:cs typeface="Times New Roman"/>
              </a:rPr>
              <a:t>e</a:t>
            </a:r>
            <a:r>
              <a:rPr sz="2400" i="1" spc="465" dirty="0">
                <a:latin typeface="Times New Roman"/>
                <a:cs typeface="Times New Roman"/>
              </a:rPr>
              <a:t>ss</a:t>
            </a:r>
            <a:r>
              <a:rPr sz="2400" i="1" spc="475" dirty="0">
                <a:latin typeface="Times New Roman"/>
                <a:cs typeface="Times New Roman"/>
              </a:rPr>
              <a:t>o</a:t>
            </a:r>
            <a:r>
              <a:rPr sz="2400" i="1" spc="600" dirty="0">
                <a:latin typeface="Times New Roman"/>
                <a:cs typeface="Times New Roman"/>
              </a:rPr>
              <a:t>r</a:t>
            </a:r>
            <a:r>
              <a:rPr sz="2400" spc="580" dirty="0">
                <a:latin typeface="Times New Roman"/>
                <a:cs typeface="Times New Roman"/>
              </a:rPr>
              <a:t>(</a:t>
            </a:r>
            <a:r>
              <a:rPr sz="2400" i="1" spc="509" dirty="0">
                <a:latin typeface="Times New Roman"/>
                <a:cs typeface="Times New Roman"/>
              </a:rPr>
              <a:t>x</a:t>
            </a:r>
            <a:r>
              <a:rPr sz="2400" spc="38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05" dirty="0">
                <a:latin typeface="Symbol"/>
                <a:cs typeface="Symbol"/>
              </a:rPr>
              <a:t>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695" dirty="0">
                <a:latin typeface="Symbol"/>
                <a:cs typeface="Symbol"/>
              </a:rPr>
              <a:t></a:t>
            </a:r>
            <a:r>
              <a:rPr sz="2400" i="1" spc="780" dirty="0">
                <a:latin typeface="Times New Roman"/>
                <a:cs typeface="Times New Roman"/>
              </a:rPr>
              <a:t>H</a:t>
            </a:r>
            <a:r>
              <a:rPr sz="2400" i="1" spc="155" dirty="0">
                <a:latin typeface="Times New Roman"/>
                <a:cs typeface="Times New Roman"/>
              </a:rPr>
              <a:t>i</a:t>
            </a:r>
            <a:r>
              <a:rPr sz="2400" i="1" spc="465" dirty="0">
                <a:latin typeface="Times New Roman"/>
                <a:cs typeface="Times New Roman"/>
              </a:rPr>
              <a:t>s</a:t>
            </a:r>
            <a:r>
              <a:rPr sz="2400" i="1" spc="155" dirty="0">
                <a:latin typeface="Times New Roman"/>
                <a:cs typeface="Times New Roman"/>
              </a:rPr>
              <a:t>t</a:t>
            </a:r>
            <a:r>
              <a:rPr sz="2400" i="1" spc="475" dirty="0">
                <a:latin typeface="Times New Roman"/>
                <a:cs typeface="Times New Roman"/>
              </a:rPr>
              <a:t>o</a:t>
            </a:r>
            <a:r>
              <a:rPr sz="2400" i="1" spc="465" dirty="0">
                <a:latin typeface="Times New Roman"/>
                <a:cs typeface="Times New Roman"/>
              </a:rPr>
              <a:t>r</a:t>
            </a:r>
            <a:r>
              <a:rPr sz="2400" i="1" spc="155" dirty="0">
                <a:latin typeface="Times New Roman"/>
                <a:cs typeface="Times New Roman"/>
              </a:rPr>
              <a:t>i</a:t>
            </a:r>
            <a:r>
              <a:rPr sz="2400" i="1" spc="475" dirty="0">
                <a:latin typeface="Times New Roman"/>
                <a:cs typeface="Times New Roman"/>
              </a:rPr>
              <a:t>a</a:t>
            </a:r>
            <a:r>
              <a:rPr sz="2400" i="1" spc="590" dirty="0">
                <a:latin typeface="Times New Roman"/>
                <a:cs typeface="Times New Roman"/>
              </a:rPr>
              <a:t>n</a:t>
            </a:r>
            <a:r>
              <a:rPr sz="2400" spc="585" dirty="0">
                <a:latin typeface="Times New Roman"/>
                <a:cs typeface="Times New Roman"/>
              </a:rPr>
              <a:t>(</a:t>
            </a:r>
            <a:r>
              <a:rPr sz="2400" i="1" spc="505" dirty="0">
                <a:latin typeface="Times New Roman"/>
                <a:cs typeface="Times New Roman"/>
              </a:rPr>
              <a:t>x</a:t>
            </a:r>
            <a:r>
              <a:rPr sz="2400" spc="385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705" dirty="0">
                <a:latin typeface="Symbol"/>
                <a:cs typeface="Symbol"/>
              </a:rPr>
              <a:t>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i="1" spc="795" dirty="0">
                <a:latin typeface="Times New Roman"/>
                <a:cs typeface="Times New Roman"/>
              </a:rPr>
              <a:t>W</a:t>
            </a:r>
            <a:r>
              <a:rPr sz="2400" i="1" spc="465" dirty="0">
                <a:latin typeface="Times New Roman"/>
                <a:cs typeface="Times New Roman"/>
              </a:rPr>
              <a:t>r</a:t>
            </a:r>
            <a:r>
              <a:rPr sz="2400" i="1" spc="155" dirty="0">
                <a:latin typeface="Times New Roman"/>
                <a:cs typeface="Times New Roman"/>
              </a:rPr>
              <a:t>it</a:t>
            </a:r>
            <a:r>
              <a:rPr sz="2400" i="1" spc="320" dirty="0">
                <a:latin typeface="Times New Roman"/>
                <a:cs typeface="Times New Roman"/>
              </a:rPr>
              <a:t>e</a:t>
            </a:r>
            <a:r>
              <a:rPr sz="2400" i="1" spc="675" dirty="0">
                <a:latin typeface="Times New Roman"/>
                <a:cs typeface="Times New Roman"/>
              </a:rPr>
              <a:t>s</a:t>
            </a:r>
            <a:r>
              <a:rPr sz="2400" spc="575" dirty="0">
                <a:latin typeface="Times New Roman"/>
                <a:cs typeface="Times New Roman"/>
              </a:rPr>
              <a:t>(</a:t>
            </a:r>
            <a:r>
              <a:rPr sz="2400" i="1" spc="450" dirty="0">
                <a:latin typeface="Times New Roman"/>
                <a:cs typeface="Times New Roman"/>
              </a:rPr>
              <a:t>x</a:t>
            </a:r>
            <a:r>
              <a:rPr sz="2400" spc="290" dirty="0">
                <a:latin typeface="Times New Roman"/>
                <a:cs typeface="Times New Roman"/>
              </a:rPr>
              <a:t>,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625" dirty="0">
                <a:latin typeface="Times New Roman"/>
                <a:cs typeface="Times New Roman"/>
              </a:rPr>
              <a:t>P</a:t>
            </a:r>
            <a:r>
              <a:rPr sz="2400" spc="385" dirty="0">
                <a:latin typeface="Times New Roman"/>
                <a:cs typeface="Times New Roman"/>
              </a:rPr>
              <a:t>r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i="1" spc="475" dirty="0">
                <a:latin typeface="Times New Roman"/>
                <a:cs typeface="Times New Roman"/>
              </a:rPr>
              <a:t>og</a:t>
            </a:r>
            <a:r>
              <a:rPr sz="2400" i="1" spc="465" dirty="0">
                <a:latin typeface="Times New Roman"/>
                <a:cs typeface="Times New Roman"/>
              </a:rPr>
              <a:t>r</a:t>
            </a:r>
            <a:r>
              <a:rPr sz="2400" i="1" spc="475" dirty="0">
                <a:latin typeface="Times New Roman"/>
                <a:cs typeface="Times New Roman"/>
              </a:rPr>
              <a:t>a</a:t>
            </a:r>
            <a:r>
              <a:rPr sz="2400" i="1" spc="780" dirty="0">
                <a:latin typeface="Times New Roman"/>
                <a:cs typeface="Times New Roman"/>
              </a:rPr>
              <a:t>m</a:t>
            </a:r>
            <a:r>
              <a:rPr sz="2400" i="1" spc="280" dirty="0">
                <a:latin typeface="Times New Roman"/>
                <a:cs typeface="Times New Roman"/>
              </a:rPr>
              <a:t>s</a:t>
            </a:r>
            <a:r>
              <a:rPr sz="2400" spc="315" dirty="0">
                <a:latin typeface="Times New Roman"/>
                <a:cs typeface="Times New Roman"/>
              </a:rPr>
              <a:t>)]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90221"/>
            <a:ext cx="5333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378" y="1189991"/>
            <a:ext cx="8359140" cy="4803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8255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07034" algn="l"/>
              </a:tabLst>
            </a:pPr>
            <a:r>
              <a:rPr sz="2400" spc="-10" dirty="0">
                <a:latin typeface="Calibri"/>
                <a:cs typeface="Calibri"/>
              </a:rPr>
              <a:t>Unification is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making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25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logical </a:t>
            </a:r>
            <a:r>
              <a:rPr sz="2400" spc="-20" dirty="0">
                <a:latin typeface="Calibri"/>
                <a:cs typeface="Calibri"/>
              </a:rPr>
              <a:t>atomic </a:t>
            </a:r>
            <a:r>
              <a:rPr sz="2400" spc="-15" dirty="0">
                <a:latin typeface="Calibri"/>
                <a:cs typeface="Calibri"/>
              </a:rPr>
              <a:t>expressions </a:t>
            </a:r>
            <a:r>
              <a:rPr sz="2400" spc="-10" dirty="0">
                <a:latin typeface="Calibri"/>
                <a:cs typeface="Calibri"/>
              </a:rPr>
              <a:t> identical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substitution.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Unification</a:t>
            </a:r>
            <a:r>
              <a:rPr sz="2400" spc="-5" dirty="0">
                <a:latin typeface="Calibri"/>
                <a:cs typeface="Calibri"/>
              </a:rPr>
              <a:t> depends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6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4064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07034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takes</a:t>
            </a:r>
            <a:r>
              <a:rPr sz="2400" spc="-10" dirty="0">
                <a:latin typeface="Calibri"/>
                <a:cs typeface="Calibri"/>
              </a:rPr>
              <a:t> two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literals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substitution.</a:t>
            </a:r>
            <a:endParaRPr sz="2400" dirty="0">
              <a:latin typeface="Calibri"/>
              <a:cs typeface="Calibri"/>
            </a:endParaRPr>
          </a:p>
          <a:p>
            <a:pPr marL="406400" indent="-343535" algn="just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07034" algn="l"/>
              </a:tabLst>
            </a:pPr>
            <a:r>
              <a:rPr sz="2400" spc="-10" dirty="0">
                <a:latin typeface="Calibri"/>
                <a:cs typeface="Calibri"/>
              </a:rPr>
              <a:t>Let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Ψ</a:t>
            </a:r>
            <a:r>
              <a:rPr sz="2400" baseline="-21021" dirty="0">
                <a:latin typeface="Calibri"/>
                <a:cs typeface="Calibri"/>
              </a:rPr>
              <a:t>1</a:t>
            </a:r>
            <a:r>
              <a:rPr sz="2400" spc="442" baseline="-2102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Ψ</a:t>
            </a:r>
            <a:r>
              <a:rPr sz="2400" baseline="-21021" dirty="0">
                <a:latin typeface="Calibri"/>
                <a:cs typeface="Calibri"/>
              </a:rPr>
              <a:t>2</a:t>
            </a:r>
            <a:r>
              <a:rPr sz="2400" spc="442" baseline="-2102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atomic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sentences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𝜎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lang="en-US" sz="2400" spc="100" dirty="0" smtClean="0">
                <a:latin typeface="Cambria Math"/>
                <a:cs typeface="Cambria Math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be</a:t>
            </a:r>
            <a:r>
              <a:rPr sz="2400" spc="7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unifier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that,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b="1" spc="-390" dirty="0">
                <a:latin typeface="Calibri"/>
                <a:cs typeface="Calibri"/>
              </a:rPr>
              <a:t>Ψ</a:t>
            </a:r>
            <a:r>
              <a:rPr sz="2400" b="1" spc="-585" baseline="-21021" dirty="0">
                <a:latin typeface="Calibri"/>
                <a:cs typeface="Calibri"/>
              </a:rPr>
              <a:t>1</a:t>
            </a:r>
            <a:r>
              <a:rPr sz="2400" b="1" spc="-390" dirty="0">
                <a:latin typeface="Yu Gothic UI"/>
                <a:cs typeface="Yu Gothic UI"/>
              </a:rPr>
              <a:t>𝜎</a:t>
            </a:r>
            <a:endParaRPr sz="2400" dirty="0">
              <a:latin typeface="Yu Gothic UI"/>
              <a:cs typeface="Yu Gothic UI"/>
            </a:endParaRPr>
          </a:p>
          <a:p>
            <a:pPr marL="4064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=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300" dirty="0">
                <a:latin typeface="Calibri"/>
                <a:cs typeface="Calibri"/>
              </a:rPr>
              <a:t>Ψ</a:t>
            </a:r>
            <a:r>
              <a:rPr sz="2400" b="1" spc="-450" baseline="-21021" dirty="0">
                <a:latin typeface="Calibri"/>
                <a:cs typeface="Calibri"/>
              </a:rPr>
              <a:t>2</a:t>
            </a:r>
            <a:r>
              <a:rPr sz="2400" b="1" spc="-300" dirty="0">
                <a:latin typeface="Yu Gothic UI"/>
                <a:cs typeface="Yu Gothic UI"/>
              </a:rPr>
              <a:t>𝜎</a:t>
            </a:r>
            <a:r>
              <a:rPr sz="2400" spc="-30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UNIFY(Ψ</a:t>
            </a:r>
            <a:r>
              <a:rPr sz="2400" b="1" spc="-7" baseline="-21021" dirty="0">
                <a:latin typeface="Calibri"/>
                <a:cs typeface="Calibri"/>
              </a:rPr>
              <a:t>1</a:t>
            </a:r>
            <a:r>
              <a:rPr sz="2400" b="1" spc="-5" dirty="0">
                <a:latin typeface="Calibri"/>
                <a:cs typeface="Calibri"/>
              </a:rPr>
              <a:t>,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Ψ</a:t>
            </a:r>
            <a:r>
              <a:rPr sz="2400" b="1" baseline="-21021" dirty="0">
                <a:latin typeface="Calibri"/>
                <a:cs typeface="Calibri"/>
              </a:rPr>
              <a:t>2</a:t>
            </a:r>
            <a:r>
              <a:rPr sz="2400" b="1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406400" indent="-343535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07034" algn="l"/>
              </a:tabLst>
            </a:pPr>
            <a:r>
              <a:rPr sz="2400" b="1" spc="-10" dirty="0">
                <a:latin typeface="Calibri"/>
                <a:cs typeface="Calibri"/>
              </a:rPr>
              <a:t>Example: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Ψ</a:t>
            </a:r>
            <a:r>
              <a:rPr sz="2400" baseline="-21021" dirty="0">
                <a:latin typeface="Calibri"/>
                <a:cs typeface="Calibri"/>
              </a:rPr>
              <a:t>1</a:t>
            </a:r>
            <a:r>
              <a:rPr sz="2400" spc="315" baseline="-2102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King(x),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Ψ</a:t>
            </a:r>
            <a:r>
              <a:rPr sz="2400" spc="7" baseline="-21021" dirty="0">
                <a:latin typeface="Calibri"/>
                <a:cs typeface="Calibri"/>
              </a:rPr>
              <a:t>2</a:t>
            </a:r>
            <a:r>
              <a:rPr sz="2400" spc="315" baseline="-2102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King(John),</a:t>
            </a:r>
            <a:endParaRPr sz="2400" dirty="0">
              <a:latin typeface="Calibri"/>
              <a:cs typeface="Calibri"/>
            </a:endParaRPr>
          </a:p>
          <a:p>
            <a:pPr marL="406400" marR="61214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06400" algn="l"/>
                <a:tab pos="407034" algn="l"/>
              </a:tabLst>
            </a:pPr>
            <a:r>
              <a:rPr sz="2400" b="1" spc="-10" dirty="0">
                <a:latin typeface="Calibri"/>
                <a:cs typeface="Calibri"/>
              </a:rPr>
              <a:t>Substitution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θ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=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{John/x}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atoms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applying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be </a:t>
            </a:r>
            <a:r>
              <a:rPr sz="2400" spc="-10" dirty="0">
                <a:latin typeface="Calibri"/>
                <a:cs typeface="Calibri"/>
              </a:rPr>
              <a:t>identical.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90221"/>
            <a:ext cx="4190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767230"/>
            <a:ext cx="8261509" cy="609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  <a:tab pos="1064260" algn="l"/>
                <a:tab pos="2122170" algn="l"/>
                <a:tab pos="3691890" algn="l"/>
                <a:tab pos="4086860" algn="l"/>
                <a:tab pos="4949190" algn="l"/>
                <a:tab pos="5534660" algn="l"/>
                <a:tab pos="7328534" algn="l"/>
                <a:tab pos="8363584" algn="l"/>
                <a:tab pos="9286875" algn="l"/>
                <a:tab pos="10018395" algn="l"/>
              </a:tabLst>
            </a:pPr>
            <a:r>
              <a:rPr sz="2400" spc="-1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UNI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ori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	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7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unif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hic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dirty="0">
                <a:latin typeface="Calibri"/>
                <a:cs typeface="Calibri"/>
              </a:rPr>
              <a:t>	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om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c  </a:t>
            </a:r>
            <a:r>
              <a:rPr sz="2400" spc="-15" dirty="0">
                <a:latin typeface="Calibri"/>
                <a:cs typeface="Calibri"/>
              </a:rPr>
              <a:t>sentences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returns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unifier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sentences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exist).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Unification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component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first-order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inference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returns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fail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match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other.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called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Unifier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MGU.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dirty="0">
                <a:latin typeface="Calibri"/>
                <a:cs typeface="Calibri"/>
              </a:rPr>
              <a:t>E.g.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Let's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expressions,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P(x,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y),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and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P(a,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f(z))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Substitute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a,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f(z)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first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expression,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a/x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f(z)/y.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substitutions,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first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substitution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be: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[a/x,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f(z)/y]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90221"/>
            <a:ext cx="39623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04037"/>
            <a:ext cx="8024813" cy="25840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Conditions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Unification:</a:t>
            </a:r>
            <a:endParaRPr sz="2400" dirty="0">
              <a:latin typeface="Calibri"/>
              <a:cs typeface="Calibri"/>
            </a:endParaRPr>
          </a:p>
          <a:p>
            <a:pPr marL="355600" marR="64262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atoms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expression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unified.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Arguments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Unification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fail</a:t>
            </a:r>
            <a:r>
              <a:rPr sz="2400" spc="-5" dirty="0">
                <a:latin typeface="Calibri"/>
                <a:cs typeface="Calibri"/>
              </a:rPr>
              <a:t> if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670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Unification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04036"/>
            <a:ext cx="8154829" cy="47897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Initial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match.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each </a:t>
            </a:r>
            <a:r>
              <a:rPr sz="2400" spc="-10" dirty="0">
                <a:latin typeface="Calibri"/>
                <a:cs typeface="Calibri"/>
              </a:rPr>
              <a:t>pair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arguments: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constants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match.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constant.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 dirty="0">
              <a:latin typeface="Calibri"/>
              <a:cs typeface="Calibri"/>
            </a:endParaRPr>
          </a:p>
          <a:p>
            <a:pPr marL="812800" marR="5080" lvl="1" indent="-343535"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 dirty="0">
              <a:latin typeface="Calibri"/>
              <a:cs typeface="Calibri"/>
            </a:endParaRPr>
          </a:p>
          <a:p>
            <a:pPr marL="355600" marR="30861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match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literals,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made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literal.</a:t>
            </a:r>
            <a:endParaRPr sz="2400" dirty="0">
              <a:latin typeface="Calibri"/>
              <a:cs typeface="Calibri"/>
            </a:endParaRPr>
          </a:p>
          <a:p>
            <a:pPr marL="355600" marR="325755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literals,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always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desired.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90221"/>
            <a:ext cx="6095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Unification</a:t>
            </a:r>
            <a:r>
              <a:rPr spc="-4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219200"/>
            <a:ext cx="8305800" cy="35920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2919095" algn="l"/>
                <a:tab pos="6628765" algn="l"/>
              </a:tabLst>
            </a:pPr>
            <a:r>
              <a:rPr sz="2400" spc="-5" dirty="0">
                <a:latin typeface="Calibri"/>
                <a:cs typeface="Calibri"/>
              </a:rPr>
              <a:t>P(x)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P(y</a:t>
            </a:r>
            <a:r>
              <a:rPr sz="2400" spc="-5" dirty="0" smtClean="0">
                <a:latin typeface="Calibri"/>
                <a:cs typeface="Calibri"/>
              </a:rPr>
              <a:t>):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substitution</a:t>
            </a:r>
            <a:r>
              <a:rPr sz="2400" spc="6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(x/y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(“</a:t>
            </a:r>
            <a:r>
              <a:rPr sz="2400" spc="-20" dirty="0">
                <a:latin typeface="Calibri"/>
                <a:cs typeface="Calibri"/>
              </a:rPr>
              <a:t>substitute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y”)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  <a:tab pos="4605020" algn="l"/>
              </a:tabLst>
            </a:pPr>
            <a:r>
              <a:rPr sz="2400" spc="-10" dirty="0">
                <a:latin typeface="Calibri"/>
                <a:cs typeface="Calibri"/>
              </a:rPr>
              <a:t>P(x,f(y))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</a:t>
            </a:r>
            <a:r>
              <a:rPr sz="2400" spc="-5" dirty="0" err="1">
                <a:latin typeface="Calibri"/>
                <a:cs typeface="Calibri"/>
              </a:rPr>
              <a:t>Joe,z</a:t>
            </a:r>
            <a:r>
              <a:rPr sz="2400" spc="-5" dirty="0" smtClean="0">
                <a:latin typeface="Calibri"/>
                <a:cs typeface="Calibri"/>
              </a:rPr>
              <a:t>):(</a:t>
            </a:r>
            <a:r>
              <a:rPr sz="2400" spc="-5" dirty="0">
                <a:latin typeface="Calibri"/>
                <a:cs typeface="Calibri"/>
              </a:rPr>
              <a:t>Joe/x,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f(y)/z)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P(x)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Q(Jane) 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P(Bill)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Q(y</a:t>
            </a:r>
            <a:r>
              <a:rPr sz="2400" spc="-5" dirty="0" smtClean="0">
                <a:latin typeface="Calibri"/>
                <a:cs typeface="Calibri"/>
              </a:rPr>
              <a:t>):</a:t>
            </a:r>
            <a:r>
              <a:rPr lang="en-US" sz="2400" spc="-5" dirty="0" smtClean="0">
                <a:cs typeface="Calibri"/>
              </a:rPr>
              <a:t> Bill/x,</a:t>
            </a:r>
            <a:r>
              <a:rPr lang="en-US" sz="2400" spc="-7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Jane/y)</a:t>
            </a:r>
            <a:endParaRPr lang="en-US" sz="2400" spc="-5" dirty="0" smtClean="0">
              <a:latin typeface="Calibri"/>
              <a:cs typeface="Calibri"/>
            </a:endParaRPr>
          </a:p>
          <a:p>
            <a:pPr marL="355600" indent="-343535"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Man(Marcus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and</a:t>
            </a:r>
            <a:r>
              <a:rPr lang="en-US" sz="2400" spc="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¬Man(spot)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(</a:t>
            </a:r>
            <a:r>
              <a:rPr lang="en-US" sz="2400" dirty="0" smtClean="0">
                <a:cs typeface="Calibri"/>
              </a:rPr>
              <a:t>(Not</a:t>
            </a:r>
            <a:r>
              <a:rPr lang="en-US" sz="2400" spc="-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unified</a:t>
            </a:r>
            <a:r>
              <a:rPr lang="en-US" sz="2400" spc="-10" dirty="0" smtClean="0"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Man(Marcus)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Man(Marcus,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r>
              <a:rPr lang="en-US" sz="2400" spc="-10" dirty="0" smtClean="0">
                <a:cs typeface="Calibri"/>
              </a:rPr>
              <a:t> (Not</a:t>
            </a:r>
            <a:r>
              <a:rPr lang="en-US" sz="2400" spc="-55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unified</a:t>
            </a:r>
            <a:r>
              <a:rPr lang="en-US" sz="2400" spc="-10" dirty="0" smtClean="0"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  <a:tab pos="2466340" algn="l"/>
                <a:tab pos="4636770" algn="l"/>
              </a:tabLst>
            </a:pPr>
            <a:r>
              <a:rPr sz="2400" spc="-10" dirty="0" smtClean="0">
                <a:latin typeface="Calibri"/>
                <a:cs typeface="Calibri"/>
              </a:rPr>
              <a:t>Man(Marcus)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and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Man(X</a:t>
            </a:r>
            <a:r>
              <a:rPr sz="2400" spc="-5" dirty="0" smtClean="0">
                <a:latin typeface="Calibri"/>
                <a:cs typeface="Calibri"/>
              </a:rPr>
              <a:t>)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substitute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Marcus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unified)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  <a:tab pos="7158355" algn="l"/>
              </a:tabLst>
            </a:pPr>
            <a:r>
              <a:rPr sz="2400" spc="-20" dirty="0">
                <a:latin typeface="Calibri"/>
                <a:cs typeface="Calibri"/>
              </a:rPr>
              <a:t>Man(hate(X,Y))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Man(hate(Marcus,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spot))	(Marcus/X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spot/Y)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2208"/>
            <a:ext cx="6400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</a:t>
            </a:r>
            <a:r>
              <a:rPr spc="-60" dirty="0"/>
              <a:t> </a:t>
            </a:r>
            <a:r>
              <a:rPr spc="-15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14400"/>
            <a:ext cx="8686800" cy="582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326515" algn="l"/>
                <a:tab pos="3132455" algn="l"/>
                <a:tab pos="3568700" algn="l"/>
                <a:tab pos="5051425" algn="l"/>
                <a:tab pos="5685790" algn="l"/>
                <a:tab pos="7081520" algn="l"/>
                <a:tab pos="8759825" algn="l"/>
                <a:tab pos="9267190" algn="l"/>
              </a:tabLst>
            </a:pPr>
            <a:r>
              <a:rPr sz="2400" spc="-10" dirty="0" smtClean="0">
                <a:latin typeface="Calibri"/>
                <a:cs typeface="Calibri"/>
              </a:rPr>
              <a:t>Ot</a:t>
            </a:r>
            <a:r>
              <a:rPr sz="2400" spc="-20" dirty="0" smtClean="0">
                <a:latin typeface="Calibri"/>
                <a:cs typeface="Calibri"/>
              </a:rPr>
              <a:t>h</a:t>
            </a:r>
            <a:r>
              <a:rPr sz="2400" spc="-5" dirty="0" smtClean="0">
                <a:latin typeface="Calibri"/>
                <a:cs typeface="Calibri"/>
              </a:rPr>
              <a:t>er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p</a:t>
            </a:r>
            <a:r>
              <a:rPr sz="2400" spc="5" dirty="0" smtClean="0">
                <a:latin typeface="Calibri"/>
                <a:cs typeface="Calibri"/>
              </a:rPr>
              <a:t>p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oa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sz="2400" spc="-10" dirty="0" smtClean="0">
                <a:latin typeface="Calibri"/>
                <a:cs typeface="Calibri"/>
              </a:rPr>
              <a:t>he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-80" dirty="0" smtClean="0">
                <a:latin typeface="Calibri"/>
                <a:cs typeface="Calibri"/>
              </a:rPr>
              <a:t>f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en</a:t>
            </a:r>
            <a:r>
              <a:rPr sz="2400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us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60" dirty="0" smtClean="0">
                <a:latin typeface="Calibri"/>
                <a:cs typeface="Calibri"/>
              </a:rPr>
              <a:t>s</a:t>
            </a:r>
            <a:r>
              <a:rPr sz="2400" spc="-5" dirty="0" smtClean="0">
                <a:latin typeface="Calibri"/>
                <a:cs typeface="Calibri"/>
              </a:rPr>
              <a:t>y</a:t>
            </a:r>
            <a:r>
              <a:rPr sz="2400" spc="-30" dirty="0" smtClean="0">
                <a:latin typeface="Calibri"/>
                <a:cs typeface="Calibri"/>
              </a:rPr>
              <a:t>n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actic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ope</a:t>
            </a:r>
            <a:r>
              <a:rPr sz="2400" spc="-65" dirty="0" smtClean="0">
                <a:latin typeface="Calibri"/>
                <a:cs typeface="Calibri"/>
              </a:rPr>
              <a:t>r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i</a:t>
            </a:r>
            <a:r>
              <a:rPr sz="2400" spc="-10" dirty="0" smtClean="0">
                <a:latin typeface="Calibri"/>
                <a:cs typeface="Calibri"/>
              </a:rPr>
              <a:t>on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se</a:t>
            </a:r>
            <a:r>
              <a:rPr sz="2400" spc="-40" dirty="0" smtClean="0">
                <a:latin typeface="Calibri"/>
                <a:cs typeface="Calibri"/>
              </a:rPr>
              <a:t>n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ences</a:t>
            </a:r>
            <a:r>
              <a:rPr sz="2400" spc="-5" dirty="0">
                <a:latin typeface="Calibri"/>
                <a:cs typeface="Calibri"/>
              </a:rPr>
              <a:t>, 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in</a:t>
            </a:r>
            <a:r>
              <a:rPr lang="en-US" sz="2400" spc="10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standardized</a:t>
            </a:r>
            <a:r>
              <a:rPr sz="2400" spc="35" dirty="0" smtClean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forms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Conjunctive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00CC"/>
                </a:solidFill>
                <a:latin typeface="Calibri"/>
                <a:cs typeface="Calibri"/>
              </a:rPr>
              <a:t>CNF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55600" marR="1661795" algn="just">
              <a:lnSpc>
                <a:spcPct val="100000"/>
              </a:lnSpc>
            </a:pPr>
            <a:r>
              <a:rPr lang="en-US" sz="2400" i="1" spc="-10" dirty="0" smtClean="0">
                <a:latin typeface="Calibri"/>
                <a:cs typeface="Calibri"/>
              </a:rPr>
              <a:t>C</a:t>
            </a:r>
            <a:r>
              <a:rPr sz="2400" i="1" spc="-10" dirty="0" smtClean="0">
                <a:latin typeface="Calibri"/>
                <a:cs typeface="Calibri"/>
              </a:rPr>
              <a:t>onjunction</a:t>
            </a:r>
            <a:r>
              <a:rPr lang="en-US" sz="2400" i="1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of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disjunctions</a:t>
            </a:r>
            <a:r>
              <a:rPr sz="2400" spc="6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literals</a:t>
            </a:r>
            <a:r>
              <a:rPr lang="en-US" sz="2400" spc="-1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(conjunction</a:t>
            </a:r>
            <a:r>
              <a:rPr sz="2400" spc="4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of</a:t>
            </a:r>
            <a:r>
              <a:rPr lang="en-US" sz="2400" spc="1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0000CC"/>
                </a:solidFill>
                <a:latin typeface="Calibri"/>
                <a:cs typeface="Calibri"/>
              </a:rPr>
              <a:t>clauses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lang="en-US" sz="2400" spc="-5" dirty="0" smtClean="0">
                <a:latin typeface="Calibri"/>
                <a:cs typeface="Calibri"/>
              </a:rPr>
              <a:t>e.g.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–B)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^</a:t>
            </a:r>
            <a:r>
              <a:rPr lang="en-US" sz="2400" spc="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</a:t>
            </a:r>
            <a:r>
              <a:rPr sz="2400" spc="-10" dirty="0">
                <a:latin typeface="Calibri"/>
                <a:cs typeface="Calibri"/>
              </a:rPr>
              <a:t>–D)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Disjunctive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00CC"/>
                </a:solidFill>
                <a:latin typeface="Calibri"/>
                <a:cs typeface="Calibri"/>
              </a:rPr>
              <a:t>DNF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55600" marR="1773555" algn="just">
              <a:lnSpc>
                <a:spcPct val="100000"/>
              </a:lnSpc>
            </a:pPr>
            <a:r>
              <a:rPr sz="2400" i="1" spc="-10" dirty="0">
                <a:latin typeface="Calibri"/>
                <a:cs typeface="Calibri"/>
              </a:rPr>
              <a:t>disjunction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conjunctions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literals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(disjunction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Calibri"/>
                <a:cs typeface="Calibri"/>
              </a:rPr>
              <a:t>terms</a:t>
            </a:r>
            <a:r>
              <a:rPr sz="2400" spc="-10" dirty="0">
                <a:latin typeface="Calibri"/>
                <a:cs typeface="Calibri"/>
              </a:rPr>
              <a:t>)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355600" marR="1773555" algn="just">
              <a:lnSpc>
                <a:spcPct val="100000"/>
              </a:lnSpc>
            </a:pPr>
            <a:r>
              <a:rPr lang="en-US" sz="2400" spc="10" dirty="0" smtClean="0">
                <a:latin typeface="Calibri"/>
                <a:cs typeface="Calibri"/>
              </a:rPr>
              <a:t>e.g.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(A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-C)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-D)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(-B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-C)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(-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-D)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00CC"/>
                </a:solidFill>
                <a:latin typeface="Calibri"/>
                <a:cs typeface="Calibri"/>
              </a:rPr>
              <a:t>Horn</a:t>
            </a:r>
            <a:r>
              <a:rPr sz="240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Calibri"/>
                <a:cs typeface="Calibri"/>
              </a:rPr>
              <a:t>Form</a:t>
            </a:r>
            <a:r>
              <a:rPr sz="2400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(restricted)</a:t>
            </a:r>
            <a:endParaRPr sz="2400" dirty="0">
              <a:latin typeface="Calibri"/>
              <a:cs typeface="Calibri"/>
            </a:endParaRPr>
          </a:p>
          <a:p>
            <a:pPr marL="355600" marR="1616710" algn="just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conjunction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Horn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clauses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(clauses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literal)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–B)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</a:t>
            </a:r>
            <a:r>
              <a:rPr sz="2400" spc="-10" dirty="0">
                <a:latin typeface="Calibri"/>
                <a:cs typeface="Calibri"/>
              </a:rPr>
              <a:t>–D)</a:t>
            </a:r>
            <a:endParaRPr sz="2400" dirty="0">
              <a:latin typeface="Calibri"/>
              <a:cs typeface="Calibri"/>
            </a:endParaRPr>
          </a:p>
          <a:p>
            <a:pPr marL="355600" marR="504952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written </a:t>
            </a:r>
            <a:r>
              <a:rPr sz="2400" spc="-5" dirty="0">
                <a:latin typeface="Calibri"/>
                <a:cs typeface="Calibri"/>
              </a:rPr>
              <a:t>as a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implications: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^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3" y="-82199"/>
            <a:ext cx="8017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Convert</a:t>
            </a:r>
            <a:r>
              <a:rPr sz="4000" dirty="0"/>
              <a:t> </a:t>
            </a:r>
            <a:r>
              <a:rPr sz="4000" spc="-25" dirty="0"/>
              <a:t>first-order</a:t>
            </a:r>
            <a:r>
              <a:rPr sz="4000" spc="25" dirty="0"/>
              <a:t> </a:t>
            </a:r>
            <a:r>
              <a:rPr sz="4000" spc="-5" dirty="0"/>
              <a:t>logic </a:t>
            </a:r>
            <a:r>
              <a:rPr sz="4000" spc="-15" dirty="0"/>
              <a:t>expressions</a:t>
            </a:r>
            <a:r>
              <a:rPr sz="4000" dirty="0"/>
              <a:t> </a:t>
            </a:r>
            <a:r>
              <a:rPr sz="4000" spc="-15" dirty="0"/>
              <a:t>to</a:t>
            </a:r>
            <a:r>
              <a:rPr sz="4000" spc="-5" dirty="0"/>
              <a:t> normal</a:t>
            </a:r>
            <a:r>
              <a:rPr sz="4000" dirty="0"/>
              <a:t> </a:t>
            </a:r>
            <a:r>
              <a:rPr sz="4000" spc="-30" dirty="0"/>
              <a:t>form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7904" y="1104036"/>
            <a:ext cx="8218646" cy="441319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400" b="1" spc="-25" dirty="0">
                <a:latin typeface="Calibri"/>
                <a:cs typeface="Calibri"/>
              </a:rPr>
              <a:t>Why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CNF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(Conjunctive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Normal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Form)?</a:t>
            </a:r>
            <a:endParaRPr sz="24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94335" algn="l"/>
              </a:tabLst>
            </a:pPr>
            <a:r>
              <a:rPr sz="2400" spc="-13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simple.</a:t>
            </a:r>
            <a:endParaRPr sz="24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9433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wff,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complicated.</a:t>
            </a:r>
            <a:endParaRPr sz="2400" dirty="0">
              <a:latin typeface="Calibri"/>
              <a:cs typeface="Calibri"/>
            </a:endParaRPr>
          </a:p>
          <a:p>
            <a:pPr marL="393700" marR="43815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9433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CNF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simplicity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there,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embedding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quantifiers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there.</a:t>
            </a:r>
            <a:endParaRPr sz="2400" dirty="0">
              <a:latin typeface="Calibri"/>
              <a:cs typeface="Calibri"/>
            </a:endParaRPr>
          </a:p>
          <a:p>
            <a:pPr marL="50800" marR="43180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r>
              <a:rPr sz="2400" b="1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Romans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Markus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hate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Ceaser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think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crazy.</a:t>
            </a:r>
            <a:endParaRPr sz="2400" dirty="0">
              <a:latin typeface="Calibri"/>
              <a:cs typeface="Calibri"/>
            </a:endParaRPr>
          </a:p>
          <a:p>
            <a:pPr marL="53340">
              <a:lnSpc>
                <a:spcPts val="3350"/>
              </a:lnSpc>
              <a:spcBef>
                <a:spcPts val="700"/>
              </a:spcBef>
            </a:pPr>
            <a:r>
              <a:rPr sz="2400" spc="855" baseline="-6313" dirty="0">
                <a:latin typeface="Symbol"/>
                <a:cs typeface="Symbol"/>
              </a:rPr>
              <a:t></a:t>
            </a:r>
            <a:r>
              <a:rPr sz="2400" spc="-254" baseline="-631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x: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roman(x)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know(x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Markus)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]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[hate(x,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ceaser)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65" dirty="0">
                <a:latin typeface="Calibri"/>
                <a:cs typeface="Calibri"/>
              </a:rPr>
              <a:t>(</a:t>
            </a:r>
            <a:r>
              <a:rPr sz="2400" spc="247" baseline="-13888" dirty="0">
                <a:latin typeface="Symbol"/>
                <a:cs typeface="Symbol"/>
              </a:rPr>
              <a:t></a:t>
            </a:r>
            <a:r>
              <a:rPr sz="2400" spc="217" baseline="-13888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y: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z: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hate(y,z)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ts val="3350"/>
              </a:lnSpc>
            </a:pPr>
            <a:r>
              <a:rPr sz="2400" spc="-5" dirty="0">
                <a:latin typeface="Calibri"/>
                <a:cs typeface="Calibri"/>
              </a:rPr>
              <a:t>-&gt; </a:t>
            </a:r>
            <a:r>
              <a:rPr sz="2400" spc="-15" dirty="0">
                <a:latin typeface="Calibri"/>
                <a:cs typeface="Calibri"/>
              </a:rPr>
              <a:t>thinkcrazy(x,y)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]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3" y="-82199"/>
            <a:ext cx="8017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Convert</a:t>
            </a:r>
            <a:r>
              <a:rPr sz="4000" dirty="0"/>
              <a:t> </a:t>
            </a:r>
            <a:r>
              <a:rPr sz="4000" spc="-25" dirty="0"/>
              <a:t>first-order</a:t>
            </a:r>
            <a:r>
              <a:rPr sz="4000" spc="25" dirty="0"/>
              <a:t> </a:t>
            </a:r>
            <a:r>
              <a:rPr sz="4000" spc="-5" dirty="0"/>
              <a:t>logic </a:t>
            </a:r>
            <a:r>
              <a:rPr sz="4000" spc="-15" dirty="0"/>
              <a:t>expressions</a:t>
            </a:r>
            <a:r>
              <a:rPr sz="4000" dirty="0"/>
              <a:t> </a:t>
            </a:r>
            <a:r>
              <a:rPr sz="4000" spc="-15" dirty="0"/>
              <a:t>to</a:t>
            </a:r>
            <a:r>
              <a:rPr sz="4000" spc="-5" dirty="0"/>
              <a:t> normal</a:t>
            </a:r>
            <a:r>
              <a:rPr sz="4000" dirty="0"/>
              <a:t> </a:t>
            </a:r>
            <a:r>
              <a:rPr sz="4000" spc="-30" dirty="0"/>
              <a:t>form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76478" y="1104036"/>
            <a:ext cx="5991225" cy="53258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Rules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convert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wff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CNF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Calibri"/>
                <a:cs typeface="Calibri"/>
              </a:rPr>
              <a:t>Step-1: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Eliminate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biconditionals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implications: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695"/>
              </a:spcBef>
              <a:buChar char="•"/>
              <a:tabLst>
                <a:tab pos="271780" algn="l"/>
              </a:tabLst>
            </a:pPr>
            <a:r>
              <a:rPr sz="2400" spc="-15" dirty="0">
                <a:latin typeface="Calibri"/>
                <a:cs typeface="Calibri"/>
              </a:rPr>
              <a:t>Eliminate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⇔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α </a:t>
            </a:r>
            <a:r>
              <a:rPr sz="2400" spc="-5" dirty="0">
                <a:latin typeface="Cambria Math"/>
                <a:cs typeface="Cambria Math"/>
              </a:rPr>
              <a:t>⇔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(α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(β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α).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675"/>
              </a:spcBef>
              <a:buChar char="•"/>
              <a:tabLst>
                <a:tab pos="271780" algn="l"/>
              </a:tabLst>
            </a:pPr>
            <a:r>
              <a:rPr sz="2400" spc="-15" dirty="0">
                <a:latin typeface="Calibri"/>
                <a:cs typeface="Calibri"/>
              </a:rPr>
              <a:t>Eliminate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α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¬α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b="1" spc="-15" dirty="0">
                <a:latin typeface="Calibri"/>
                <a:cs typeface="Calibri"/>
              </a:rPr>
              <a:t>Step-2: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Move</a:t>
            </a:r>
            <a:r>
              <a:rPr sz="2400" spc="-5" dirty="0">
                <a:latin typeface="Calibri"/>
                <a:cs typeface="Calibri"/>
              </a:rPr>
              <a:t> ¬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inwards: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700"/>
              </a:spcBef>
              <a:buChar char="•"/>
              <a:tabLst>
                <a:tab pos="271780" algn="l"/>
              </a:tabLst>
            </a:pPr>
            <a:r>
              <a:rPr sz="2400" spc="-5" dirty="0">
                <a:latin typeface="Calibri"/>
                <a:cs typeface="Calibri"/>
              </a:rPr>
              <a:t>¬(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≡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¬p,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670"/>
              </a:spcBef>
              <a:buChar char="•"/>
              <a:tabLst>
                <a:tab pos="271780" algn="l"/>
              </a:tabLst>
            </a:pPr>
            <a:r>
              <a:rPr sz="2400" spc="-5" dirty="0">
                <a:latin typeface="Calibri"/>
                <a:cs typeface="Calibri"/>
              </a:rPr>
              <a:t>¬(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≡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¬p,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675"/>
              </a:spcBef>
              <a:buChar char="•"/>
              <a:tabLst>
                <a:tab pos="271780" algn="l"/>
              </a:tabLst>
            </a:pPr>
            <a:r>
              <a:rPr sz="2400" spc="-5" dirty="0">
                <a:latin typeface="Calibri"/>
                <a:cs typeface="Calibri"/>
              </a:rPr>
              <a:t>¬(α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β) ≡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¬α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¬β,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675"/>
              </a:spcBef>
              <a:buChar char="•"/>
              <a:tabLst>
                <a:tab pos="271780" algn="l"/>
              </a:tabLst>
            </a:pPr>
            <a:r>
              <a:rPr sz="2400" spc="-10" dirty="0">
                <a:latin typeface="Calibri"/>
                <a:cs typeface="Calibri"/>
              </a:rPr>
              <a:t>¬(α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β) ≡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¬α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¬β,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650"/>
              </a:spcBef>
              <a:buChar char="•"/>
              <a:tabLst>
                <a:tab pos="271780" algn="l"/>
              </a:tabLst>
            </a:pPr>
            <a:r>
              <a:rPr sz="2400" spc="-10" dirty="0">
                <a:latin typeface="Calibri"/>
                <a:cs typeface="Calibri"/>
              </a:rPr>
              <a:t>¬¬α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≡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α.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3" y="-82199"/>
            <a:ext cx="8017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Convert</a:t>
            </a:r>
            <a:r>
              <a:rPr sz="4000" dirty="0"/>
              <a:t> </a:t>
            </a:r>
            <a:r>
              <a:rPr sz="4000" spc="-25" dirty="0"/>
              <a:t>first-order</a:t>
            </a:r>
            <a:r>
              <a:rPr sz="4000" spc="25" dirty="0"/>
              <a:t> </a:t>
            </a:r>
            <a:r>
              <a:rPr sz="4000" spc="-5" dirty="0"/>
              <a:t>logic </a:t>
            </a:r>
            <a:r>
              <a:rPr sz="4000" spc="-15" dirty="0"/>
              <a:t>expressions</a:t>
            </a:r>
            <a:r>
              <a:rPr sz="4000" dirty="0"/>
              <a:t> </a:t>
            </a:r>
            <a:r>
              <a:rPr sz="4000" spc="-15" dirty="0"/>
              <a:t>to</a:t>
            </a:r>
            <a:r>
              <a:rPr sz="4000" spc="-5" dirty="0"/>
              <a:t> normal</a:t>
            </a:r>
            <a:r>
              <a:rPr sz="4000" dirty="0"/>
              <a:t> </a:t>
            </a:r>
            <a:r>
              <a:rPr sz="4000" spc="-30" dirty="0"/>
              <a:t>form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6479" y="1104037"/>
            <a:ext cx="8262461" cy="50935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Rules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convert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wff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CNF</a:t>
            </a:r>
            <a:endParaRPr sz="24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Calibri"/>
                <a:cs typeface="Calibri"/>
              </a:rPr>
              <a:t>Step-3: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Standardize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variables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apart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renaming</a:t>
            </a:r>
            <a:r>
              <a:rPr sz="2400" spc="-5" dirty="0">
                <a:latin typeface="Calibri"/>
                <a:cs typeface="Calibri"/>
              </a:rPr>
              <a:t> them: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quantifier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Calibri"/>
                <a:cs typeface="Calibri"/>
              </a:rPr>
              <a:t>Step-4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Skolemize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existential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6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Skolem </a:t>
            </a:r>
            <a:r>
              <a:rPr sz="2400" spc="-20" dirty="0">
                <a:latin typeface="Calibri"/>
                <a:cs typeface="Calibri"/>
              </a:rPr>
              <a:t> constant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Skolem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enclosing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universally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quantified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ts val="3340"/>
              </a:lnSpc>
              <a:spcBef>
                <a:spcPts val="825"/>
              </a:spcBef>
              <a:buChar char="•"/>
              <a:tabLst>
                <a:tab pos="340995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instance,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x Rich(x) </a:t>
            </a:r>
            <a:r>
              <a:rPr sz="2400" spc="-10" dirty="0">
                <a:latin typeface="Calibri"/>
                <a:cs typeface="Calibri"/>
              </a:rPr>
              <a:t>becomes </a:t>
            </a:r>
            <a:r>
              <a:rPr sz="2400" spc="-5" dirty="0">
                <a:latin typeface="Calibri"/>
                <a:cs typeface="Calibri"/>
              </a:rPr>
              <a:t>Rich(G1)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G1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Skolem </a:t>
            </a:r>
            <a:r>
              <a:rPr sz="2400" spc="-20" dirty="0">
                <a:latin typeface="Calibri"/>
                <a:cs typeface="Calibri"/>
              </a:rPr>
              <a:t> constant.</a:t>
            </a:r>
            <a:endParaRPr sz="24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85"/>
              </a:spcBef>
              <a:buChar char="•"/>
              <a:tabLst>
                <a:tab pos="287020" algn="l"/>
              </a:tabLst>
            </a:pPr>
            <a:r>
              <a:rPr sz="2400" spc="-20" dirty="0">
                <a:latin typeface="Calibri"/>
                <a:cs typeface="Calibri"/>
              </a:rPr>
              <a:t>“Everyone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heart”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Person(x)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Heart(y)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Has(x,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y)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ts val="3340"/>
              </a:lnSpc>
              <a:spcBef>
                <a:spcPts val="120"/>
              </a:spcBef>
            </a:pP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Person(x)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Heart(H(x))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Has(x,</a:t>
            </a:r>
            <a:r>
              <a:rPr sz="2400" spc="-5" dirty="0">
                <a:latin typeface="Calibri"/>
                <a:cs typeface="Calibri"/>
              </a:rPr>
              <a:t> H(x)),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(Skolem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3" y="1110487"/>
            <a:ext cx="8211503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A </a:t>
            </a:r>
            <a:r>
              <a:rPr sz="2400" spc="-10" dirty="0" smtClean="0">
                <a:latin typeface="Calibri"/>
                <a:cs typeface="Calibri"/>
              </a:rPr>
              <a:t>knowledge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6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represents </a:t>
            </a:r>
            <a:r>
              <a:rPr sz="2400" spc="-10" dirty="0" smtClean="0">
                <a:latin typeface="Calibri"/>
                <a:cs typeface="Calibri"/>
              </a:rPr>
              <a:t>relationships </a:t>
            </a:r>
            <a:r>
              <a:rPr sz="2400" spc="-1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concepts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ideas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a </a:t>
            </a:r>
            <a:r>
              <a:rPr sz="2400" spc="-10" dirty="0">
                <a:latin typeface="Calibri"/>
                <a:cs typeface="Calibri"/>
              </a:rPr>
              <a:t>network.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spc="-5" dirty="0">
                <a:latin typeface="Calibri"/>
                <a:cs typeface="Calibri"/>
              </a:rPr>
              <a:t> concepts/ideas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“nodes”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relationships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“edges”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arrows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2" y="3313738"/>
            <a:ext cx="4312063" cy="3048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5329" y="3381123"/>
            <a:ext cx="4060526" cy="291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3" y="-82199"/>
            <a:ext cx="8017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Convert</a:t>
            </a:r>
            <a:r>
              <a:rPr sz="4000" dirty="0"/>
              <a:t> </a:t>
            </a:r>
            <a:r>
              <a:rPr sz="4000" spc="-25" dirty="0"/>
              <a:t>first-order</a:t>
            </a:r>
            <a:r>
              <a:rPr sz="4000" spc="25" dirty="0"/>
              <a:t> </a:t>
            </a:r>
            <a:r>
              <a:rPr sz="4000" spc="-5" dirty="0"/>
              <a:t>logic </a:t>
            </a:r>
            <a:r>
              <a:rPr sz="4000" spc="-15" dirty="0"/>
              <a:t>expressions</a:t>
            </a:r>
            <a:r>
              <a:rPr sz="4000" dirty="0"/>
              <a:t> </a:t>
            </a:r>
            <a:r>
              <a:rPr sz="4000" spc="-15" dirty="0"/>
              <a:t>to</a:t>
            </a:r>
            <a:r>
              <a:rPr sz="4000" spc="-5" dirty="0"/>
              <a:t> normal</a:t>
            </a:r>
            <a:r>
              <a:rPr sz="4000" dirty="0"/>
              <a:t> </a:t>
            </a:r>
            <a:r>
              <a:rPr sz="4000" spc="-30" dirty="0"/>
              <a:t>form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6479" y="1104036"/>
            <a:ext cx="8260556" cy="486158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Rules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convert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wff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CNF</a:t>
            </a:r>
            <a:endParaRPr sz="2400" dirty="0">
              <a:latin typeface="Calibri"/>
              <a:cs typeface="Calibri"/>
            </a:endParaRPr>
          </a:p>
          <a:p>
            <a:pPr marL="12700" marR="477520">
              <a:lnSpc>
                <a:spcPct val="100000"/>
              </a:lnSpc>
              <a:spcBef>
                <a:spcPts val="675"/>
              </a:spcBef>
            </a:pPr>
            <a:r>
              <a:rPr sz="2400" b="1" spc="-15" dirty="0">
                <a:latin typeface="Calibri"/>
                <a:cs typeface="Calibri"/>
              </a:rPr>
              <a:t>Step-5: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Convert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prenex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form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universal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beginning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wff.</a:t>
            </a:r>
            <a:endParaRPr sz="2400" dirty="0">
              <a:latin typeface="Calibri"/>
              <a:cs typeface="Calibri"/>
            </a:endParaRPr>
          </a:p>
          <a:p>
            <a:pPr marL="355600" marR="121285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wff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prenex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Prefix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(string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quantifiers)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+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(quantifier-free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10" dirty="0">
                <a:latin typeface="Calibri"/>
                <a:cs typeface="Calibri"/>
              </a:rPr>
              <a:t>Step-6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Drop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universal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700"/>
              </a:spcBef>
              <a:buChar char="•"/>
              <a:tabLst>
                <a:tab pos="271780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Person(x)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Person(x).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3340"/>
              </a:lnSpc>
              <a:spcBef>
                <a:spcPts val="800"/>
              </a:spcBef>
            </a:pPr>
            <a:r>
              <a:rPr sz="2400" b="1" spc="-5" dirty="0">
                <a:latin typeface="Calibri"/>
                <a:cs typeface="Calibri"/>
              </a:rPr>
              <a:t>Step-7.</a:t>
            </a:r>
            <a:r>
              <a:rPr sz="2400" b="1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29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distributive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laws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equivalence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propositional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transform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CNF.</a:t>
            </a:r>
            <a:endParaRPr sz="24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585"/>
              </a:spcBef>
              <a:buChar char="•"/>
              <a:tabLst>
                <a:tab pos="271780" algn="l"/>
              </a:tabLst>
            </a:pPr>
            <a:r>
              <a:rPr sz="2400" dirty="0">
                <a:latin typeface="Calibri"/>
                <a:cs typeface="Calibri"/>
              </a:rPr>
              <a:t>(α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β)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γ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≡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(α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γ)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𝖠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(β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∨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γ).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90221"/>
            <a:ext cx="5105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Skolem</a:t>
            </a:r>
            <a:r>
              <a:rPr spc="-6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10133"/>
            <a:ext cx="7108984" cy="417069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President(y)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func: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President(func())</a:t>
            </a:r>
            <a:endParaRPr sz="2400" dirty="0">
              <a:latin typeface="Calibri"/>
              <a:cs typeface="Calibri"/>
            </a:endParaRPr>
          </a:p>
          <a:p>
            <a:pPr marL="12700" marR="4530090">
              <a:lnSpc>
                <a:spcPct val="12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func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skolem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Father(y,x)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4060"/>
              </a:lnSpc>
              <a:spcBef>
                <a:spcPts val="45"/>
              </a:spcBef>
            </a:pPr>
            <a:r>
              <a:rPr sz="2400" spc="-20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 with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Father(foo(x),x)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3" y="-82199"/>
            <a:ext cx="8017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Convert</a:t>
            </a:r>
            <a:r>
              <a:rPr sz="4000" dirty="0"/>
              <a:t> </a:t>
            </a:r>
            <a:r>
              <a:rPr sz="4000" spc="-25" dirty="0"/>
              <a:t>first-order</a:t>
            </a:r>
            <a:r>
              <a:rPr sz="4000" spc="25" dirty="0"/>
              <a:t> </a:t>
            </a:r>
            <a:r>
              <a:rPr sz="4000" spc="-5" dirty="0"/>
              <a:t>logic </a:t>
            </a:r>
            <a:r>
              <a:rPr sz="4000" spc="-15" dirty="0"/>
              <a:t>expressions</a:t>
            </a:r>
            <a:r>
              <a:rPr sz="4000" dirty="0"/>
              <a:t> </a:t>
            </a:r>
            <a:r>
              <a:rPr sz="4000" spc="-15" dirty="0"/>
              <a:t>to</a:t>
            </a:r>
            <a:r>
              <a:rPr sz="4000" spc="-5" dirty="0"/>
              <a:t> normal</a:t>
            </a:r>
            <a:r>
              <a:rPr sz="4000" dirty="0"/>
              <a:t> </a:t>
            </a:r>
            <a:r>
              <a:rPr sz="4000" spc="-30" dirty="0"/>
              <a:t>form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6478" y="1100989"/>
            <a:ext cx="8286522" cy="565475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 smtClean="0"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(¬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literate(x)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(¬write(x)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(¬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∃</a:t>
            </a:r>
            <a:r>
              <a:rPr sz="2400" spc="-5" dirty="0">
                <a:latin typeface="Calibri"/>
                <a:cs typeface="Calibri"/>
              </a:rPr>
              <a:t>y: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(read(x,y)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book(y)))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Eliminate</a:t>
            </a:r>
            <a:r>
              <a:rPr sz="2400" spc="-10" dirty="0">
                <a:latin typeface="Calibri"/>
                <a:cs typeface="Calibri"/>
              </a:rPr>
              <a:t> implications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⇔⇔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⇒</a:t>
            </a:r>
            <a:endParaRPr sz="24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literate(x)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(¬write(x)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y: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¬(read(x,y)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book(y))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Reduce scope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negations: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ambria Math"/>
                <a:cs typeface="Cambria Math"/>
              </a:rPr>
              <a:t>∀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x: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literate(x)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(¬write(x)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∀</a:t>
            </a:r>
            <a:r>
              <a:rPr sz="2400" spc="-10" dirty="0">
                <a:latin typeface="Calibri"/>
                <a:cs typeface="Calibri"/>
              </a:rPr>
              <a:t>y: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¬read(x,y)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¬book(y</a:t>
            </a:r>
            <a:r>
              <a:rPr sz="2400" spc="-10" dirty="0" smtClean="0">
                <a:latin typeface="Calibri"/>
                <a:cs typeface="Calibri"/>
              </a:rPr>
              <a:t>))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12700" marR="5080">
              <a:lnSpc>
                <a:spcPts val="3340"/>
              </a:lnSpc>
              <a:spcBef>
                <a:spcPts val="825"/>
              </a:spcBef>
              <a:buFont typeface="Arial" pitchFamily="34" charset="0"/>
              <a:buChar char="•"/>
              <a:tabLst>
                <a:tab pos="378460" algn="l"/>
                <a:tab pos="771525" algn="l"/>
                <a:tab pos="1202690" algn="l"/>
                <a:tab pos="2663190" algn="l"/>
                <a:tab pos="3009265" algn="l"/>
                <a:tab pos="3329304" algn="l"/>
                <a:tab pos="4525645" algn="l"/>
                <a:tab pos="4757420" algn="l"/>
                <a:tab pos="6092825" algn="l"/>
                <a:tab pos="6344285" algn="l"/>
                <a:tab pos="6689725" algn="l"/>
                <a:tab pos="7940040" algn="l"/>
                <a:tab pos="9128760" algn="l"/>
                <a:tab pos="9472930" algn="l"/>
                <a:tab pos="10081260" algn="l"/>
                <a:tab pos="10448925" algn="l"/>
                <a:tab pos="10826750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Standardize variables </a:t>
            </a:r>
          </a:p>
          <a:p>
            <a:pPr marL="12700" marR="5080">
              <a:lnSpc>
                <a:spcPts val="3340"/>
              </a:lnSpc>
              <a:spcBef>
                <a:spcPts val="825"/>
              </a:spcBef>
              <a:tabLst>
                <a:tab pos="378460" algn="l"/>
                <a:tab pos="771525" algn="l"/>
                <a:tab pos="1202690" algn="l"/>
                <a:tab pos="2663190" algn="l"/>
                <a:tab pos="3009265" algn="l"/>
                <a:tab pos="3329304" algn="l"/>
                <a:tab pos="4525645" algn="l"/>
                <a:tab pos="4757420" algn="l"/>
                <a:tab pos="6092825" algn="l"/>
                <a:tab pos="6344285" algn="l"/>
                <a:tab pos="6689725" algn="l"/>
                <a:tab pos="7940040" algn="l"/>
                <a:tab pos="9128760" algn="l"/>
                <a:tab pos="9472930" algn="l"/>
                <a:tab pos="10081260" algn="l"/>
                <a:tab pos="10448925" algn="l"/>
                <a:tab pos="10826750" algn="l"/>
              </a:tabLst>
            </a:pPr>
            <a:r>
              <a:rPr lang="en-US" sz="2400" spc="-5" dirty="0" smtClean="0">
                <a:cs typeface="Calibri"/>
              </a:rPr>
              <a:t>skip this </a:t>
            </a:r>
            <a:r>
              <a:rPr lang="en-US" sz="2400" spc="-20" dirty="0" smtClean="0">
                <a:cs typeface="Calibri"/>
              </a:rPr>
              <a:t>step</a:t>
            </a: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400" spc="-20" dirty="0" err="1" smtClean="0">
                <a:cs typeface="Calibri"/>
              </a:rPr>
              <a:t>Prenex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form:</a:t>
            </a:r>
            <a:endParaRPr lang="en-US" sz="24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2400" spc="-5" dirty="0" smtClean="0">
                <a:latin typeface="Cambria Math"/>
                <a:cs typeface="Cambria Math"/>
              </a:rPr>
              <a:t>∀</a:t>
            </a:r>
            <a:r>
              <a:rPr lang="en-US" sz="2400" spc="30" dirty="0" smtClean="0">
                <a:latin typeface="Cambria Math"/>
                <a:cs typeface="Cambria Math"/>
              </a:rPr>
              <a:t> </a:t>
            </a:r>
            <a:r>
              <a:rPr lang="en-US" sz="2400" spc="-5" dirty="0" smtClean="0">
                <a:cs typeface="Calibri"/>
              </a:rPr>
              <a:t>x:</a:t>
            </a:r>
            <a:r>
              <a:rPr lang="en-US" sz="2400" spc="15" dirty="0" smtClean="0">
                <a:cs typeface="Calibri"/>
              </a:rPr>
              <a:t> </a:t>
            </a:r>
            <a:r>
              <a:rPr lang="en-US" sz="2400" spc="-10" dirty="0" smtClean="0">
                <a:latin typeface="Cambria Math"/>
                <a:cs typeface="Cambria Math"/>
              </a:rPr>
              <a:t>∀</a:t>
            </a:r>
            <a:r>
              <a:rPr lang="en-US" sz="2400" spc="-10" dirty="0" smtClean="0">
                <a:cs typeface="Calibri"/>
              </a:rPr>
              <a:t>y: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20" dirty="0" smtClean="0">
                <a:cs typeface="Calibri"/>
              </a:rPr>
              <a:t>literate(x)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V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(¬write(x))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^</a:t>
            </a:r>
            <a:r>
              <a:rPr lang="en-US" sz="2400" spc="1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(¬read(</a:t>
            </a:r>
            <a:r>
              <a:rPr lang="en-US" sz="2400" spc="-10" dirty="0" err="1" smtClean="0">
                <a:cs typeface="Calibri"/>
              </a:rPr>
              <a:t>x,y</a:t>
            </a:r>
            <a:r>
              <a:rPr lang="en-US" sz="2400" spc="-10" dirty="0" smtClean="0">
                <a:cs typeface="Calibri"/>
              </a:rPr>
              <a:t>)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V</a:t>
            </a:r>
            <a:r>
              <a:rPr lang="en-US" sz="2400" spc="20" dirty="0" smtClean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¬book(y</a:t>
            </a:r>
            <a:r>
              <a:rPr lang="en-US" sz="2400" spc="-10" dirty="0" smtClean="0">
                <a:cs typeface="Calibri"/>
              </a:rPr>
              <a:t>))</a:t>
            </a:r>
            <a:endParaRPr lang="en-US" sz="24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</a:pPr>
            <a:endParaRPr lang="en-US" sz="24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3" y="-82199"/>
            <a:ext cx="8017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Convert</a:t>
            </a:r>
            <a:r>
              <a:rPr sz="4000" dirty="0"/>
              <a:t> </a:t>
            </a:r>
            <a:r>
              <a:rPr sz="4000" spc="-25" dirty="0"/>
              <a:t>first-order</a:t>
            </a:r>
            <a:r>
              <a:rPr sz="4000" spc="25" dirty="0"/>
              <a:t> </a:t>
            </a:r>
            <a:r>
              <a:rPr sz="4000" spc="-5" dirty="0"/>
              <a:t>logic </a:t>
            </a:r>
            <a:r>
              <a:rPr sz="4000" spc="-15" dirty="0"/>
              <a:t>expressions</a:t>
            </a:r>
            <a:r>
              <a:rPr sz="4000" dirty="0"/>
              <a:t> </a:t>
            </a:r>
            <a:r>
              <a:rPr sz="4000" spc="-15" dirty="0"/>
              <a:t>to</a:t>
            </a:r>
            <a:r>
              <a:rPr sz="4000" spc="-5" dirty="0"/>
              <a:t> normal</a:t>
            </a:r>
            <a:r>
              <a:rPr sz="4000" dirty="0"/>
              <a:t> </a:t>
            </a:r>
            <a:r>
              <a:rPr sz="4000" spc="-30" dirty="0"/>
              <a:t>form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7201" y="838200"/>
            <a:ext cx="8305799" cy="41122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0" dirty="0" smtClean="0">
                <a:latin typeface="Calibri"/>
                <a:cs typeface="Calibri"/>
              </a:rPr>
              <a:t>Drop</a:t>
            </a:r>
            <a:r>
              <a:rPr sz="2400" spc="5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universal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0" dirty="0">
                <a:latin typeface="Calibri"/>
                <a:cs typeface="Calibri"/>
              </a:rPr>
              <a:t>literate(x)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(¬write(x))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(¬read(x,y)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¬book(y))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Conjuction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disjunction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(B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</a:t>
            </a:r>
            <a:r>
              <a:rPr sz="2400" spc="-10" dirty="0">
                <a:latin typeface="Calibri"/>
                <a:cs typeface="Calibri"/>
              </a:rPr>
              <a:t> VD))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 </a:t>
            </a:r>
            <a:r>
              <a:rPr sz="2400" dirty="0">
                <a:latin typeface="Calibri"/>
                <a:cs typeface="Calibri"/>
              </a:rPr>
              <a:t>(A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B)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 V </a:t>
            </a:r>
            <a:r>
              <a:rPr sz="2400" spc="-10" dirty="0">
                <a:latin typeface="Calibri"/>
                <a:cs typeface="Calibri"/>
              </a:rPr>
              <a:t>D))</a:t>
            </a:r>
            <a:endParaRPr sz="2400" dirty="0">
              <a:latin typeface="Calibri"/>
              <a:cs typeface="Calibri"/>
            </a:endParaRPr>
          </a:p>
          <a:p>
            <a:pPr marL="1875155">
              <a:lnSpc>
                <a:spcPct val="100000"/>
              </a:lnSpc>
              <a:spcBef>
                <a:spcPts val="670"/>
              </a:spcBef>
            </a:pPr>
            <a:r>
              <a:rPr sz="2400" spc="-15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(C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(literate(x)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¬write(x))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(literate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(¬read(x,y)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¬book(y)))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Here,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^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considered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separate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facts.</a:t>
            </a:r>
            <a:endParaRPr sz="2400" dirty="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675"/>
              </a:spcBef>
              <a:buAutoNum type="romanLcParenR"/>
              <a:tabLst>
                <a:tab pos="584200" algn="l"/>
                <a:tab pos="584835" algn="l"/>
              </a:tabLst>
            </a:pPr>
            <a:r>
              <a:rPr sz="2400" spc="-20" dirty="0">
                <a:latin typeface="Calibri"/>
                <a:cs typeface="Calibri"/>
              </a:rPr>
              <a:t>literate(x)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¬write(x)</a:t>
            </a:r>
            <a:endParaRPr sz="2400" dirty="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670"/>
              </a:spcBef>
              <a:buAutoNum type="romanLcParenR"/>
              <a:tabLst>
                <a:tab pos="584200" algn="l"/>
                <a:tab pos="584835" algn="l"/>
              </a:tabLst>
            </a:pPr>
            <a:r>
              <a:rPr sz="2400" spc="-25" dirty="0">
                <a:latin typeface="Calibri"/>
                <a:cs typeface="Calibri"/>
              </a:rPr>
              <a:t>literate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(x) 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(¬read(x,y)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¬book(y))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90221"/>
            <a:ext cx="4191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04037"/>
            <a:ext cx="8261985" cy="43306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Resolution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procedure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Resolution: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Conversion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first-order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Convert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CNF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Negate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(proof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contradiction)</a:t>
            </a:r>
            <a:endParaRPr sz="2400" dirty="0">
              <a:latin typeface="Calibri"/>
              <a:cs typeface="Calibri"/>
            </a:endParaRPr>
          </a:p>
          <a:p>
            <a:pPr marL="355600" marR="6985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  <a:tab pos="1308100" algn="l"/>
                <a:tab pos="2969260" algn="l"/>
                <a:tab pos="3993515" algn="l"/>
                <a:tab pos="6031865" algn="l"/>
                <a:tab pos="7089140" algn="l"/>
                <a:tab pos="8878570" algn="l"/>
                <a:tab pos="9747250" algn="l"/>
                <a:tab pos="10507980" algn="l"/>
              </a:tabLst>
            </a:pPr>
            <a:r>
              <a:rPr sz="2400" spc="-10" dirty="0" smtClean="0">
                <a:latin typeface="Calibri"/>
                <a:cs typeface="Calibri"/>
              </a:rPr>
              <a:t>D</a:t>
            </a:r>
            <a:r>
              <a:rPr sz="2400" spc="-75" dirty="0" smtClean="0">
                <a:latin typeface="Calibri"/>
                <a:cs typeface="Calibri"/>
              </a:rPr>
              <a:t>r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ol</a:t>
            </a:r>
            <a:r>
              <a:rPr sz="2400" spc="-15" dirty="0" smtClean="0">
                <a:latin typeface="Calibri"/>
                <a:cs typeface="Calibri"/>
              </a:rPr>
              <a:t>u</a:t>
            </a:r>
            <a:r>
              <a:rPr sz="2400" spc="-5" dirty="0" smtClean="0">
                <a:latin typeface="Calibri"/>
                <a:cs typeface="Calibri"/>
              </a:rPr>
              <a:t>tion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g</a:t>
            </a:r>
            <a:r>
              <a:rPr sz="2400" spc="-5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aph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(</a:t>
            </a:r>
            <a:r>
              <a:rPr sz="2400" spc="-10" dirty="0" smtClean="0">
                <a:latin typeface="Calibri"/>
                <a:cs typeface="Calibri"/>
              </a:rPr>
              <a:t>unifi</a:t>
            </a:r>
            <a:r>
              <a:rPr sz="2400" spc="-25" dirty="0" smtClean="0">
                <a:latin typeface="Calibri"/>
                <a:cs typeface="Calibri"/>
              </a:rPr>
              <a:t>ca</a:t>
            </a:r>
            <a:r>
              <a:rPr sz="2400" spc="-5" dirty="0" smtClean="0">
                <a:latin typeface="Calibri"/>
                <a:cs typeface="Calibri"/>
              </a:rPr>
              <a:t>tion).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(</a:t>
            </a:r>
            <a:r>
              <a:rPr sz="2400" spc="5" dirty="0" smtClean="0">
                <a:latin typeface="Calibri"/>
                <a:cs typeface="Calibri"/>
              </a:rPr>
              <a:t>F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m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K</a:t>
            </a:r>
            <a:r>
              <a:rPr sz="2400" spc="-10" dirty="0" smtClean="0">
                <a:latin typeface="Calibri"/>
                <a:cs typeface="Calibri"/>
              </a:rPr>
              <a:t>nowled</a:t>
            </a:r>
            <a:r>
              <a:rPr sz="2400" spc="-35" dirty="0" smtClean="0">
                <a:latin typeface="Calibri"/>
                <a:cs typeface="Calibri"/>
              </a:rPr>
              <a:t>g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bas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fin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out  </a:t>
            </a:r>
            <a:r>
              <a:rPr sz="2400" spc="-15" dirty="0">
                <a:latin typeface="Calibri"/>
                <a:cs typeface="Calibri"/>
              </a:rPr>
              <a:t>fact/term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negative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elemented)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  <a:tab pos="2053589" algn="l"/>
                <a:tab pos="2999740" algn="l"/>
                <a:tab pos="3754120" algn="l"/>
                <a:tab pos="4904740" algn="l"/>
                <a:tab pos="6142990" algn="l"/>
                <a:tab pos="7198995" algn="l"/>
                <a:tab pos="7955280" algn="l"/>
                <a:tab pos="9236710" algn="l"/>
                <a:tab pos="9654540" algn="l"/>
                <a:tab pos="10692765" algn="l"/>
              </a:tabLst>
            </a:pPr>
            <a:r>
              <a:rPr sz="2400" spc="-50" dirty="0" err="1" smtClean="0">
                <a:latin typeface="Calibri"/>
                <a:cs typeface="Calibri"/>
              </a:rPr>
              <a:t>R</a:t>
            </a:r>
            <a:r>
              <a:rPr sz="2400" spc="-5" dirty="0" err="1" smtClean="0">
                <a:latin typeface="Calibri"/>
                <a:cs typeface="Calibri"/>
              </a:rPr>
              <a:t>eso</a:t>
            </a:r>
            <a:r>
              <a:rPr sz="2400" spc="-15" dirty="0" err="1" smtClean="0">
                <a:latin typeface="Calibri"/>
                <a:cs typeface="Calibri"/>
              </a:rPr>
              <a:t>l</a:t>
            </a:r>
            <a:r>
              <a:rPr sz="2400" spc="-35" dirty="0" err="1" smtClean="0">
                <a:latin typeface="Calibri"/>
                <a:cs typeface="Calibri"/>
              </a:rPr>
              <a:t>v</a:t>
            </a:r>
            <a:r>
              <a:rPr sz="2400" spc="-5" dirty="0" err="1" smtClean="0">
                <a:latin typeface="Calibri"/>
                <a:cs typeface="Calibri"/>
              </a:rPr>
              <a:t>e</a:t>
            </a:r>
            <a:r>
              <a:rPr sz="2400" spc="-35" dirty="0" err="1" smtClean="0">
                <a:latin typeface="Calibri"/>
                <a:cs typeface="Calibri"/>
              </a:rPr>
              <a:t>n</a:t>
            </a:r>
            <a:r>
              <a:rPr sz="2400" spc="-15" dirty="0" err="1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: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m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sz="2400" spc="-20" dirty="0" smtClean="0">
                <a:latin typeface="Calibri"/>
                <a:cs typeface="Calibri"/>
              </a:rPr>
              <a:t>w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 smtClean="0">
                <a:latin typeface="Calibri"/>
                <a:cs typeface="Calibri"/>
              </a:rPr>
              <a:t>pa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claus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w</a:t>
            </a:r>
            <a:r>
              <a:rPr sz="2400" spc="-10" dirty="0" smtClean="0">
                <a:latin typeface="Calibri"/>
                <a:cs typeface="Calibri"/>
              </a:rPr>
              <a:t>h</a:t>
            </a:r>
            <a:r>
              <a:rPr sz="2400" spc="-25" dirty="0" smtClean="0">
                <a:latin typeface="Calibri"/>
                <a:cs typeface="Calibri"/>
              </a:rPr>
              <a:t>i</a:t>
            </a:r>
            <a:r>
              <a:rPr sz="2400" spc="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h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40" dirty="0" smtClean="0">
                <a:latin typeface="Calibri"/>
                <a:cs typeface="Calibri"/>
              </a:rPr>
              <a:t>w</a:t>
            </a:r>
            <a:r>
              <a:rPr sz="2400" spc="-5" dirty="0" smtClean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 smtClean="0">
                <a:latin typeface="Calibri"/>
                <a:cs typeface="Calibri"/>
              </a:rPr>
              <a:t>de</a:t>
            </a:r>
            <a:r>
              <a:rPr sz="2400" spc="-20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-40" dirty="0" smtClean="0">
                <a:latin typeface="Calibri"/>
                <a:cs typeface="Calibri"/>
              </a:rPr>
              <a:t>v</a:t>
            </a:r>
            <a:r>
              <a:rPr sz="2400" spc="-5" dirty="0" smtClean="0">
                <a:latin typeface="Calibri"/>
                <a:cs typeface="Calibri"/>
              </a:rPr>
              <a:t>ed</a:t>
            </a:r>
            <a:r>
              <a:rPr lang="en-US" sz="2400" dirty="0" smtClean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al</a:t>
            </a:r>
            <a:r>
              <a:rPr sz="2400" spc="-20" dirty="0" smtClean="0">
                <a:latin typeface="Calibri"/>
                <a:cs typeface="Calibri"/>
              </a:rPr>
              <a:t>l</a:t>
            </a:r>
            <a:r>
              <a:rPr sz="2400" spc="-5" dirty="0" smtClean="0">
                <a:latin typeface="Calibri"/>
                <a:cs typeface="Calibri"/>
              </a:rPr>
              <a:t>ed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5" dirty="0" err="1" smtClean="0">
                <a:latin typeface="Calibri"/>
                <a:cs typeface="Calibri"/>
              </a:rPr>
              <a:t>resolvent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90221"/>
            <a:ext cx="4114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04036"/>
            <a:ext cx="6213157" cy="48795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Marcus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Marcus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Pompeian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Pompeians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Romans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Caesar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ruler.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Romans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were</a:t>
            </a:r>
            <a:r>
              <a:rPr sz="2400" spc="-5" dirty="0">
                <a:latin typeface="Calibri"/>
                <a:cs typeface="Calibri"/>
              </a:rPr>
              <a:t> either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loyal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Caesar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hated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him.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Everyone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loyal to </a:t>
            </a:r>
            <a:r>
              <a:rPr sz="2400" spc="-10" dirty="0">
                <a:latin typeface="Calibri"/>
                <a:cs typeface="Calibri"/>
              </a:rPr>
              <a:t>someone.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Men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assassinate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rulers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loyal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Marcus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tried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assassinate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Caesar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90221"/>
            <a:ext cx="84581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Knowledge</a:t>
            </a:r>
            <a:r>
              <a:rPr spc="-25" dirty="0"/>
              <a:t> </a:t>
            </a:r>
            <a:r>
              <a:rPr dirty="0"/>
              <a:t>Base</a:t>
            </a:r>
            <a:r>
              <a:rPr spc="-5" dirty="0"/>
              <a:t> </a:t>
            </a:r>
            <a:r>
              <a:rPr dirty="0"/>
              <a:t>in </a:t>
            </a:r>
            <a:r>
              <a:rPr spc="-30" dirty="0"/>
              <a:t>First</a:t>
            </a:r>
            <a:r>
              <a:rPr spc="-5" dirty="0"/>
              <a:t> </a:t>
            </a:r>
            <a:r>
              <a:rPr spc="-15" dirty="0"/>
              <a:t>Order</a:t>
            </a:r>
            <a:r>
              <a:rPr spc="-10" dirty="0"/>
              <a:t> </a:t>
            </a:r>
            <a:r>
              <a:rPr spc="-5" dirty="0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28" y="1262839"/>
            <a:ext cx="6715771" cy="4821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90221"/>
            <a:ext cx="8305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Knowledge</a:t>
            </a:r>
            <a:r>
              <a:rPr spc="-35" dirty="0"/>
              <a:t> </a:t>
            </a:r>
            <a:r>
              <a:rPr dirty="0"/>
              <a:t>Base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5388660"/>
            <a:ext cx="357425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Tryassassinate(Marcus,Caesar)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43001"/>
            <a:ext cx="6172200" cy="46767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5943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867401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1" y="190221"/>
            <a:ext cx="7620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Knowledge</a:t>
            </a:r>
            <a:r>
              <a:rPr spc="-35" dirty="0"/>
              <a:t> </a:t>
            </a:r>
            <a:r>
              <a:rPr dirty="0"/>
              <a:t>Base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838861"/>
            <a:ext cx="8134122" cy="9271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Query: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Marcus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hate</a:t>
            </a:r>
            <a:r>
              <a:rPr sz="2400" spc="-5" dirty="0">
                <a:latin typeface="Calibri"/>
                <a:cs typeface="Calibri"/>
              </a:rPr>
              <a:t> Caesar?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Negation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¬Hate(Marcus,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Caesar)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509" y="2067294"/>
            <a:ext cx="8358854" cy="4598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90221"/>
            <a:ext cx="480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55" y="924813"/>
            <a:ext cx="313896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Marcus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Caesar?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4" y="6046723"/>
            <a:ext cx="375666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hate(Markus,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ceaser)</a:t>
            </a:r>
            <a:r>
              <a:rPr sz="2800" spc="-1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759" y="1007197"/>
            <a:ext cx="5347239" cy="5724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26313" y="1170201"/>
            <a:ext cx="8211503" cy="44204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Advantages: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Semantic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networks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natural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knowledge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conveys</a:t>
            </a:r>
            <a:r>
              <a:rPr sz="2400" spc="-5" dirty="0">
                <a:latin typeface="Calibri"/>
                <a:cs typeface="Calibri"/>
              </a:rPr>
              <a:t> meaning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transparent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manner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networks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understand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Disadvantages:</a:t>
            </a:r>
            <a:endParaRPr sz="2400" b="1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Semantic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networks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takes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computational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runtime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inadequate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equivalent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quantifiers.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345565" algn="l"/>
                <a:tab pos="2825750" algn="l"/>
                <a:tab pos="3430904" algn="l"/>
                <a:tab pos="4062095" algn="l"/>
                <a:tab pos="5643880" algn="l"/>
                <a:tab pos="6326505" algn="l"/>
                <a:tab pos="7706359" algn="l"/>
                <a:tab pos="8218170" algn="l"/>
                <a:tab pos="8840470" algn="l"/>
                <a:tab pos="10020300" algn="l"/>
                <a:tab pos="10452735" algn="l"/>
              </a:tabLst>
            </a:pPr>
            <a:r>
              <a:rPr sz="2400" spc="-10" dirty="0">
                <a:latin typeface="Calibri"/>
                <a:cs typeface="Calibri"/>
              </a:rPr>
              <a:t>Thes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depe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	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25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220999"/>
            <a:ext cx="9296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Representing</a:t>
            </a:r>
            <a:r>
              <a:rPr sz="4000" spc="-30" dirty="0"/>
              <a:t> </a:t>
            </a:r>
            <a:r>
              <a:rPr sz="4000" spc="-10" dirty="0"/>
              <a:t>Instance</a:t>
            </a:r>
            <a:r>
              <a:rPr sz="4000" dirty="0"/>
              <a:t> and </a:t>
            </a:r>
            <a:r>
              <a:rPr sz="4000" spc="-15" dirty="0"/>
              <a:t>ISA</a:t>
            </a:r>
            <a:r>
              <a:rPr sz="4000" dirty="0"/>
              <a:t> </a:t>
            </a:r>
            <a:r>
              <a:rPr sz="4000" spc="-10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43000"/>
            <a:ext cx="8915400" cy="1579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Specific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isa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play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role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particularly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useful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reasoning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property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inheritance.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predicates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isa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explicitly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captured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membership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inclusion.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1" y="2743201"/>
            <a:ext cx="51435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0998"/>
            <a:ext cx="9144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Representing</a:t>
            </a:r>
            <a:r>
              <a:rPr sz="4000" spc="-30" dirty="0"/>
              <a:t> </a:t>
            </a:r>
            <a:r>
              <a:rPr sz="4000" spc="-10" dirty="0"/>
              <a:t>Instance</a:t>
            </a:r>
            <a:r>
              <a:rPr sz="4000" dirty="0"/>
              <a:t> and </a:t>
            </a:r>
            <a:r>
              <a:rPr sz="4000" spc="-15" dirty="0"/>
              <a:t>ISA</a:t>
            </a:r>
            <a:r>
              <a:rPr sz="4000" dirty="0"/>
              <a:t> </a:t>
            </a:r>
            <a:r>
              <a:rPr sz="4000" spc="-10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083944"/>
            <a:ext cx="8262461" cy="5262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first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figure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contains,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membership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represented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unary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(such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Roman),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Asserting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P(x)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asserting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85" dirty="0">
                <a:latin typeface="Calibri"/>
                <a:cs typeface="Calibri"/>
              </a:rPr>
              <a:t>P.</a:t>
            </a:r>
            <a:endParaRPr sz="24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  <a:tab pos="1071880" algn="l"/>
                <a:tab pos="2279015" algn="l"/>
                <a:tab pos="3058160" algn="l"/>
                <a:tab pos="3535045" algn="l"/>
                <a:tab pos="4196080" algn="l"/>
                <a:tab pos="5217160" algn="l"/>
                <a:tab pos="6607809" algn="l"/>
                <a:tab pos="9063355" algn="l"/>
                <a:tab pos="9837420" algn="l"/>
                <a:tab pos="10518775" algn="l"/>
              </a:tabLst>
            </a:pPr>
            <a:r>
              <a:rPr sz="2400" spc="-1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par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figu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10" dirty="0" smtClean="0">
                <a:latin typeface="Calibri"/>
                <a:cs typeface="Calibri"/>
              </a:rPr>
              <a:t>o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spc="-4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ains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-10" dirty="0" smtClean="0">
                <a:latin typeface="Calibri"/>
                <a:cs typeface="Calibri"/>
              </a:rPr>
              <a:t>p</a:t>
            </a:r>
            <a:r>
              <a:rPr sz="2400" spc="-5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es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-35" dirty="0" smtClean="0">
                <a:latin typeface="Calibri"/>
                <a:cs typeface="Calibri"/>
              </a:rPr>
              <a:t>n</a:t>
            </a:r>
            <a:r>
              <a:rPr sz="2400" spc="-45" dirty="0" smtClean="0">
                <a:latin typeface="Calibri"/>
                <a:cs typeface="Calibri"/>
              </a:rPr>
              <a:t>t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tions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h</a:t>
            </a:r>
            <a:r>
              <a:rPr sz="2400" spc="-3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us</a:t>
            </a:r>
            <a:r>
              <a:rPr sz="2400" spc="-5" dirty="0" smtClean="0">
                <a:latin typeface="Calibri"/>
                <a:cs typeface="Calibri"/>
              </a:rPr>
              <a:t>e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10" dirty="0" smtClean="0">
                <a:latin typeface="Calibri"/>
                <a:cs typeface="Calibri"/>
              </a:rPr>
              <a:t>he </a:t>
            </a:r>
            <a:r>
              <a:rPr sz="2400" spc="-15" dirty="0" smtClean="0">
                <a:latin typeface="Calibri"/>
                <a:cs typeface="Calibri"/>
              </a:rPr>
              <a:t>instance</a:t>
            </a:r>
            <a:r>
              <a:rPr sz="2400" spc="25" dirty="0" smtClean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explicitly.</a:t>
            </a:r>
            <a:endParaRPr sz="2400" dirty="0">
              <a:latin typeface="Calibri"/>
              <a:cs typeface="Calibri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predicate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argument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argument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object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belongs.</a:t>
            </a:r>
            <a:endParaRPr sz="24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explicit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predicate.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  <a:tab pos="1678305" algn="l"/>
                <a:tab pos="3047365" algn="l"/>
                <a:tab pos="5161280" algn="l"/>
                <a:tab pos="5999480" algn="l"/>
                <a:tab pos="6483985" algn="l"/>
                <a:tab pos="7249159" algn="l"/>
                <a:tab pos="8695690" algn="l"/>
                <a:tab pos="10459085" algn="l"/>
              </a:tabLst>
            </a:pPr>
            <a:r>
              <a:rPr sz="2400" spc="-5" dirty="0" smtClean="0">
                <a:latin typeface="Calibri"/>
                <a:cs typeface="Calibri"/>
              </a:rPr>
              <a:t>In</a:t>
            </a:r>
            <a:r>
              <a:rPr sz="2400" spc="-45" dirty="0" smtClean="0">
                <a:latin typeface="Calibri"/>
                <a:cs typeface="Calibri"/>
              </a:rPr>
              <a:t>s</a:t>
            </a:r>
            <a:r>
              <a:rPr sz="2400" spc="-3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ead,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ub</a:t>
            </a:r>
            <a:r>
              <a:rPr sz="2400" spc="-5" dirty="0" smtClean="0">
                <a:latin typeface="Calibri"/>
                <a:cs typeface="Calibri"/>
              </a:rPr>
              <a:t>cla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5" dirty="0" smtClean="0">
                <a:latin typeface="Calibri"/>
                <a:cs typeface="Calibri"/>
              </a:rPr>
              <a:t>el</a:t>
            </a:r>
            <a:r>
              <a:rPr sz="2400" spc="-35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tio</a:t>
            </a:r>
            <a:r>
              <a:rPr sz="2400" spc="-15" dirty="0" smtClean="0">
                <a:latin typeface="Calibri"/>
                <a:cs typeface="Calibri"/>
              </a:rPr>
              <a:t>n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hips</a:t>
            </a:r>
            <a:r>
              <a:rPr sz="2400" spc="-5" dirty="0" smtClean="0">
                <a:latin typeface="Calibri"/>
                <a:cs typeface="Calibri"/>
              </a:rPr>
              <a:t>,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u</a:t>
            </a:r>
            <a:r>
              <a:rPr sz="2400" spc="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 smtClean="0">
                <a:latin typeface="Calibri"/>
                <a:cs typeface="Calibri"/>
              </a:rPr>
              <a:t>th</a:t>
            </a:r>
            <a:r>
              <a:rPr sz="2400" spc="-35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b</a:t>
            </a:r>
            <a:r>
              <a:rPr sz="2400" spc="-25" dirty="0" smtClean="0">
                <a:latin typeface="Calibri"/>
                <a:cs typeface="Calibri"/>
              </a:rPr>
              <a:t>e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25" dirty="0" smtClean="0">
                <a:latin typeface="Calibri"/>
                <a:cs typeface="Calibri"/>
              </a:rPr>
              <a:t>w</a:t>
            </a:r>
            <a:r>
              <a:rPr sz="2400" spc="-5" dirty="0" smtClean="0">
                <a:latin typeface="Calibri"/>
                <a:cs typeface="Calibri"/>
              </a:rPr>
              <a:t>een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70" dirty="0" err="1" smtClean="0">
                <a:latin typeface="Calibri"/>
                <a:cs typeface="Calibri"/>
              </a:rPr>
              <a:t>P</a:t>
            </a:r>
            <a:r>
              <a:rPr sz="2400" spc="5" dirty="0" err="1" smtClean="0">
                <a:latin typeface="Calibri"/>
                <a:cs typeface="Calibri"/>
              </a:rPr>
              <a:t>o</a:t>
            </a:r>
            <a:r>
              <a:rPr sz="2400" spc="-5" dirty="0" err="1" smtClean="0">
                <a:latin typeface="Calibri"/>
                <a:cs typeface="Calibri"/>
              </a:rPr>
              <a:t>mpe</a:t>
            </a:r>
            <a:r>
              <a:rPr sz="2400" spc="-20" dirty="0" err="1" smtClean="0">
                <a:latin typeface="Calibri"/>
                <a:cs typeface="Calibri"/>
              </a:rPr>
              <a:t>i</a:t>
            </a:r>
            <a:r>
              <a:rPr sz="2400" spc="-5" dirty="0" err="1" smtClean="0">
                <a:latin typeface="Calibri"/>
                <a:cs typeface="Calibri"/>
              </a:rPr>
              <a:t>a</a:t>
            </a:r>
            <a:r>
              <a:rPr sz="2400" spc="5" dirty="0" err="1" smtClean="0">
                <a:latin typeface="Calibri"/>
                <a:cs typeface="Calibri"/>
              </a:rPr>
              <a:t>n</a:t>
            </a:r>
            <a:r>
              <a:rPr sz="2400" spc="-5" dirty="0" err="1" smtClean="0">
                <a:latin typeface="Calibri"/>
                <a:cs typeface="Calibri"/>
              </a:rPr>
              <a:t>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and  </a:t>
            </a:r>
            <a:r>
              <a:rPr sz="2400" spc="-15" dirty="0">
                <a:latin typeface="Calibri"/>
                <a:cs typeface="Calibri"/>
              </a:rPr>
              <a:t>Romans,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0998"/>
            <a:ext cx="9144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Representing</a:t>
            </a:r>
            <a:r>
              <a:rPr sz="4000" spc="-30" dirty="0"/>
              <a:t> </a:t>
            </a:r>
            <a:r>
              <a:rPr sz="4000" spc="-10" dirty="0"/>
              <a:t>Instance</a:t>
            </a:r>
            <a:r>
              <a:rPr sz="4000" dirty="0"/>
              <a:t> and </a:t>
            </a:r>
            <a:r>
              <a:rPr sz="4000" spc="-15" dirty="0"/>
              <a:t>ISA</a:t>
            </a:r>
            <a:r>
              <a:rPr sz="4000" dirty="0"/>
              <a:t> </a:t>
            </a:r>
            <a:r>
              <a:rPr sz="4000" spc="-10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89991"/>
            <a:ext cx="8262938" cy="3146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 implication </a:t>
            </a:r>
            <a:r>
              <a:rPr sz="2400" spc="-5" dirty="0">
                <a:latin typeface="Calibri"/>
                <a:cs typeface="Calibri"/>
              </a:rPr>
              <a:t>rule </a:t>
            </a:r>
            <a:r>
              <a:rPr sz="2400" spc="-25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if </a:t>
            </a:r>
            <a:r>
              <a:rPr sz="2400" spc="-5" dirty="0">
                <a:latin typeface="Calibri"/>
                <a:cs typeface="Calibri"/>
              </a:rPr>
              <a:t>an object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instance </a:t>
            </a:r>
            <a:r>
              <a:rPr sz="2400" spc="-5" dirty="0">
                <a:latin typeface="Calibri"/>
                <a:cs typeface="Calibri"/>
              </a:rPr>
              <a:t>of the subclass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Pompeian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instance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superclass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Roman.</a:t>
            </a:r>
            <a:endParaRPr sz="24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 smtClean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third </a:t>
            </a:r>
            <a:r>
              <a:rPr sz="2400" spc="-10" dirty="0">
                <a:latin typeface="Calibri"/>
                <a:cs typeface="Calibri"/>
              </a:rPr>
              <a:t>part </a:t>
            </a:r>
            <a:r>
              <a:rPr sz="2400" spc="-15" dirty="0">
                <a:latin typeface="Calibri"/>
                <a:cs typeface="Calibri"/>
              </a:rPr>
              <a:t>contains representations </a:t>
            </a:r>
            <a:r>
              <a:rPr sz="2400" spc="-10" dirty="0">
                <a:latin typeface="Calibri"/>
                <a:cs typeface="Calibri"/>
              </a:rPr>
              <a:t>that use </a:t>
            </a:r>
            <a:r>
              <a:rPr sz="2400" spc="-5" dirty="0">
                <a:latin typeface="Calibri"/>
                <a:cs typeface="Calibri"/>
              </a:rPr>
              <a:t>both the </a:t>
            </a:r>
            <a:r>
              <a:rPr sz="2400" spc="-10" dirty="0">
                <a:latin typeface="Calibri"/>
                <a:cs typeface="Calibri"/>
              </a:rPr>
              <a:t>instance </a:t>
            </a:r>
            <a:r>
              <a:rPr sz="2400" spc="-5" dirty="0">
                <a:latin typeface="Calibri"/>
                <a:cs typeface="Calibri"/>
              </a:rPr>
              <a:t>and isa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predicates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explicitly.</a:t>
            </a:r>
            <a:endParaRPr sz="2400" dirty="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 use </a:t>
            </a:r>
            <a:r>
              <a:rPr sz="2400" spc="-5" dirty="0">
                <a:latin typeface="Calibri"/>
                <a:cs typeface="Calibri"/>
              </a:rPr>
              <a:t>of the isa </a:t>
            </a:r>
            <a:r>
              <a:rPr sz="2400" spc="-20" dirty="0">
                <a:latin typeface="Calibri"/>
                <a:cs typeface="Calibri"/>
              </a:rPr>
              <a:t>predicate </a:t>
            </a:r>
            <a:r>
              <a:rPr sz="2400" spc="-10" dirty="0">
                <a:latin typeface="Calibri"/>
                <a:cs typeface="Calibri"/>
              </a:rPr>
              <a:t>simplifies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representation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sentence </a:t>
            </a:r>
            <a:r>
              <a:rPr sz="2400" spc="-5" dirty="0">
                <a:latin typeface="Calibri"/>
                <a:cs typeface="Calibri"/>
              </a:rPr>
              <a:t>3,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requires </a:t>
            </a:r>
            <a:r>
              <a:rPr sz="2400" spc="-10" dirty="0">
                <a:latin typeface="Calibri"/>
                <a:cs typeface="Calibri"/>
              </a:rPr>
              <a:t>that one </a:t>
            </a:r>
            <a:r>
              <a:rPr sz="2400" spc="-5" dirty="0">
                <a:latin typeface="Calibri"/>
                <a:cs typeface="Calibri"/>
              </a:rPr>
              <a:t>additional </a:t>
            </a:r>
            <a:r>
              <a:rPr sz="2400" spc="-10" dirty="0">
                <a:latin typeface="Calibri"/>
                <a:cs typeface="Calibri"/>
              </a:rPr>
              <a:t>axiom </a:t>
            </a:r>
            <a:r>
              <a:rPr sz="2400" spc="-5" dirty="0">
                <a:latin typeface="Calibri"/>
                <a:cs typeface="Calibri"/>
              </a:rPr>
              <a:t>(shown </a:t>
            </a:r>
            <a:r>
              <a:rPr sz="2400" spc="-20" dirty="0">
                <a:latin typeface="Calibri"/>
                <a:cs typeface="Calibri"/>
              </a:rPr>
              <a:t>here </a:t>
            </a:r>
            <a:r>
              <a:rPr sz="2400" spc="-5" dirty="0">
                <a:latin typeface="Calibri"/>
                <a:cs typeface="Calibri"/>
              </a:rPr>
              <a:t>as number 6)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0998"/>
            <a:ext cx="80009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Computable</a:t>
            </a:r>
            <a:r>
              <a:rPr sz="4000" spc="-30" dirty="0"/>
              <a:t> </a:t>
            </a:r>
            <a:r>
              <a:rPr sz="4000" spc="-5" dirty="0"/>
              <a:t>Functions </a:t>
            </a:r>
            <a:r>
              <a:rPr sz="4000" dirty="0"/>
              <a:t>and</a:t>
            </a:r>
            <a:r>
              <a:rPr sz="4000" spc="-5" dirty="0"/>
              <a:t> </a:t>
            </a:r>
            <a:r>
              <a:rPr sz="4000" spc="-20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89991"/>
            <a:ext cx="8261033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30" dirty="0">
                <a:latin typeface="Calibri"/>
                <a:cs typeface="Calibri"/>
              </a:rPr>
              <a:t>To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express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facts,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greater-than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less-than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relationships: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gt(1,O)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It(0,1)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gt(2,1)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It(1,2)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gt(3,2)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It(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2,3)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useful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computable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computable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predicates.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might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evaluate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truth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gt(2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+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3,1)</a:t>
            </a:r>
            <a:endParaRPr sz="2400" dirty="0">
              <a:latin typeface="Calibri"/>
              <a:cs typeface="Calibri"/>
            </a:endParaRPr>
          </a:p>
          <a:p>
            <a:pPr marL="355600" marR="6985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  <a:tab pos="817244" algn="l"/>
                <a:tab pos="1324610" algn="l"/>
                <a:tab pos="1783714" algn="l"/>
                <a:tab pos="3101975" algn="l"/>
                <a:tab pos="3829050" algn="l"/>
                <a:tab pos="4389755" algn="l"/>
                <a:tab pos="5083175" algn="l"/>
                <a:tab pos="6502400" algn="l"/>
                <a:tab pos="7116445" algn="l"/>
                <a:tab pos="8020684" algn="l"/>
                <a:tab pos="8448675" algn="l"/>
                <a:tab pos="9064625" algn="l"/>
                <a:tab pos="9791700" algn="l"/>
              </a:tabLst>
            </a:pPr>
            <a:r>
              <a:rPr sz="2400" spc="-254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equi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dirty="0">
                <a:latin typeface="Calibri"/>
                <a:cs typeface="Calibri"/>
              </a:rPr>
              <a:t>	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fi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pu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alue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pl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	f</a:t>
            </a:r>
            <a:r>
              <a:rPr sz="2400" spc="-10" dirty="0">
                <a:latin typeface="Calibri"/>
                <a:cs typeface="Calibri"/>
              </a:rPr>
              <a:t>un</a:t>
            </a:r>
            <a:r>
              <a:rPr sz="2400" spc="-5" dirty="0">
                <a:latin typeface="Calibri"/>
                <a:cs typeface="Calibri"/>
              </a:rPr>
              <a:t>ction 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0998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Computable</a:t>
            </a:r>
            <a:r>
              <a:rPr sz="4000" spc="-30" dirty="0"/>
              <a:t> </a:t>
            </a:r>
            <a:r>
              <a:rPr sz="4000" spc="-5" dirty="0"/>
              <a:t>Functions </a:t>
            </a:r>
            <a:r>
              <a:rPr sz="4000" dirty="0"/>
              <a:t>and</a:t>
            </a:r>
            <a:r>
              <a:rPr sz="4000" spc="-5" dirty="0"/>
              <a:t> </a:t>
            </a:r>
            <a:r>
              <a:rPr sz="4000" spc="-20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89990"/>
            <a:ext cx="660654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Consider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involving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Marcus: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216" y="1647826"/>
            <a:ext cx="6670834" cy="5191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0999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Computable</a:t>
            </a:r>
            <a:r>
              <a:rPr sz="4000" spc="-30" dirty="0"/>
              <a:t> </a:t>
            </a:r>
            <a:r>
              <a:rPr sz="4000" spc="-5" dirty="0"/>
              <a:t>Functions </a:t>
            </a:r>
            <a:r>
              <a:rPr sz="4000" dirty="0"/>
              <a:t>and</a:t>
            </a:r>
            <a:r>
              <a:rPr sz="4000" spc="-5" dirty="0"/>
              <a:t> </a:t>
            </a:r>
            <a:r>
              <a:rPr sz="4000" spc="-20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9" y="1104036"/>
            <a:ext cx="8262461" cy="51693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So,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suppose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question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Marcus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alive?”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statements </a:t>
            </a:r>
            <a:r>
              <a:rPr sz="2400" spc="-10" dirty="0">
                <a:latin typeface="Calibri"/>
                <a:cs typeface="Calibri"/>
              </a:rPr>
              <a:t>suggested </a:t>
            </a:r>
            <a:r>
              <a:rPr sz="2400" spc="-15" dirty="0">
                <a:latin typeface="Calibri"/>
                <a:cs typeface="Calibri"/>
              </a:rPr>
              <a:t>here, there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35" dirty="0">
                <a:latin typeface="Calibri"/>
                <a:cs typeface="Calibri"/>
              </a:rPr>
              <a:t>ways </a:t>
            </a:r>
            <a:r>
              <a:rPr sz="2400" spc="-5" dirty="0">
                <a:latin typeface="Calibri"/>
                <a:cs typeface="Calibri"/>
              </a:rPr>
              <a:t>of deducing an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answer.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Either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show that Marcus is dead because </a:t>
            </a:r>
            <a:r>
              <a:rPr sz="2400" spc="-5" dirty="0">
                <a:latin typeface="Calibri"/>
                <a:cs typeface="Calibri"/>
              </a:rPr>
              <a:t>he </a:t>
            </a:r>
            <a:r>
              <a:rPr sz="2400" spc="-15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killed by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volcano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dead</a:t>
            </a:r>
            <a:r>
              <a:rPr sz="2400" spc="-5" dirty="0">
                <a:latin typeface="Calibri"/>
                <a:cs typeface="Calibri"/>
              </a:rPr>
              <a:t> because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otherwise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150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years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possible.</a:t>
            </a:r>
            <a:endParaRPr sz="24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Also,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soon as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attempt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follow </a:t>
            </a:r>
            <a:r>
              <a:rPr sz="2400" spc="-5" dirty="0">
                <a:latin typeface="Calibri"/>
                <a:cs typeface="Calibri"/>
              </a:rPr>
              <a:t>either of those </a:t>
            </a:r>
            <a:r>
              <a:rPr sz="2400" spc="-10" dirty="0">
                <a:latin typeface="Calibri"/>
                <a:cs typeface="Calibri"/>
              </a:rPr>
              <a:t>paths </a:t>
            </a:r>
            <a:r>
              <a:rPr sz="2400" spc="-35" dirty="0">
                <a:latin typeface="Calibri"/>
                <a:cs typeface="Calibri"/>
              </a:rPr>
              <a:t>rigorously,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however,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40" dirty="0">
                <a:latin typeface="Calibri"/>
                <a:cs typeface="Calibri"/>
              </a:rPr>
              <a:t>discover, </a:t>
            </a:r>
            <a:r>
              <a:rPr sz="2400" spc="-15" dirty="0">
                <a:latin typeface="Calibri"/>
                <a:cs typeface="Calibri"/>
              </a:rPr>
              <a:t>just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did 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last example,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need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</a:t>
            </a:r>
            <a:r>
              <a:rPr sz="2400" spc="-5" dirty="0">
                <a:latin typeface="Calibri"/>
                <a:cs typeface="Calibri"/>
              </a:rPr>
              <a:t> additional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knowledge.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example,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</a:t>
            </a:r>
            <a:r>
              <a:rPr sz="2400" spc="-15" dirty="0">
                <a:latin typeface="Calibri"/>
                <a:cs typeface="Calibri"/>
              </a:rPr>
              <a:t> talk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dirty="0">
                <a:latin typeface="Calibri"/>
                <a:cs typeface="Calibri"/>
              </a:rPr>
              <a:t> dying, </a:t>
            </a:r>
            <a:r>
              <a:rPr sz="2400" spc="-10" dirty="0">
                <a:latin typeface="Calibri"/>
                <a:cs typeface="Calibri"/>
              </a:rPr>
              <a:t>but they </a:t>
            </a:r>
            <a:r>
              <a:rPr sz="2400" spc="-25" dirty="0">
                <a:latin typeface="Calibri"/>
                <a:cs typeface="Calibri"/>
              </a:rPr>
              <a:t>say </a:t>
            </a:r>
            <a:r>
              <a:rPr sz="2400" spc="-5" dirty="0">
                <a:latin typeface="Calibri"/>
                <a:cs typeface="Calibri"/>
              </a:rPr>
              <a:t>nothing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relates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being alive,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is what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asking.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220998"/>
            <a:ext cx="9296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Computable</a:t>
            </a:r>
            <a:r>
              <a:rPr sz="4000" spc="-30" dirty="0"/>
              <a:t> </a:t>
            </a:r>
            <a:r>
              <a:rPr sz="4000" spc="-5" dirty="0"/>
              <a:t>Functions </a:t>
            </a:r>
            <a:r>
              <a:rPr sz="4000" dirty="0"/>
              <a:t>and</a:t>
            </a:r>
            <a:r>
              <a:rPr sz="4000" spc="-5" dirty="0"/>
              <a:t> </a:t>
            </a:r>
            <a:r>
              <a:rPr sz="4000" spc="-20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78" y="1189990"/>
            <a:ext cx="569572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add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facts: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070" y="1901826"/>
            <a:ext cx="7777353" cy="244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Conti.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16256" y="957860"/>
            <a:ext cx="8212931" cy="590866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Frame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20" dirty="0" smtClean="0">
                <a:latin typeface="Calibri"/>
                <a:cs typeface="Calibri"/>
              </a:rPr>
              <a:t>Representation</a:t>
            </a:r>
            <a:r>
              <a:rPr lang="en-US" sz="2400" b="1" spc="-20" dirty="0" smtClean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I</a:t>
            </a:r>
            <a:r>
              <a:rPr sz="2400" spc="-10" dirty="0" smtClean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attributes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25" dirty="0">
                <a:latin typeface="Calibri"/>
                <a:cs typeface="Calibri"/>
              </a:rPr>
              <a:t>linked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it.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AI-specific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 structure </a:t>
            </a:r>
            <a:r>
              <a:rPr sz="2400" spc="-10" dirty="0">
                <a:latin typeface="Calibri"/>
                <a:cs typeface="Calibri"/>
              </a:rPr>
              <a:t>uses </a:t>
            </a:r>
            <a:r>
              <a:rPr sz="2400" b="1" spc="-10" dirty="0">
                <a:latin typeface="Calibri"/>
                <a:cs typeface="Calibri"/>
              </a:rPr>
              <a:t>slots </a:t>
            </a:r>
            <a:r>
              <a:rPr sz="2400" b="1" spc="-5" dirty="0">
                <a:latin typeface="Calibri"/>
                <a:cs typeface="Calibri"/>
              </a:rPr>
              <a:t>and </a:t>
            </a:r>
            <a:r>
              <a:rPr sz="2400" b="1" spc="-15" dirty="0">
                <a:latin typeface="Calibri"/>
                <a:cs typeface="Calibri"/>
              </a:rPr>
              <a:t>fillers </a:t>
            </a:r>
            <a:r>
              <a:rPr sz="2400" spc="-5" dirty="0">
                <a:latin typeface="Calibri"/>
                <a:cs typeface="Calibri"/>
              </a:rPr>
              <a:t>(i.e., </a:t>
            </a:r>
            <a:r>
              <a:rPr sz="2400" spc="-10" dirty="0">
                <a:latin typeface="Calibri"/>
                <a:cs typeface="Calibri"/>
              </a:rPr>
              <a:t>slot values,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of </a:t>
            </a:r>
            <a:r>
              <a:rPr sz="2400" spc="-20" dirty="0">
                <a:latin typeface="Calibri"/>
                <a:cs typeface="Calibri"/>
              </a:rPr>
              <a:t>any data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shape).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I</a:t>
            </a:r>
            <a:r>
              <a:rPr sz="2400" spc="-10" dirty="0" smtClean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has </a:t>
            </a:r>
            <a:r>
              <a:rPr sz="2400" spc="-5" dirty="0">
                <a:latin typeface="Calibri"/>
                <a:cs typeface="Calibri"/>
              </a:rPr>
              <a:t>a similar </a:t>
            </a:r>
            <a:r>
              <a:rPr sz="2400" spc="-10" dirty="0">
                <a:latin typeface="Calibri"/>
                <a:cs typeface="Calibri"/>
              </a:rPr>
              <a:t>concept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typical </a:t>
            </a:r>
            <a:r>
              <a:rPr sz="2400" dirty="0">
                <a:latin typeface="Calibri"/>
                <a:cs typeface="Calibri"/>
              </a:rPr>
              <a:t>DBMS.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slots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fillers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spc="-5" dirty="0">
                <a:latin typeface="Calibri"/>
                <a:cs typeface="Calibri"/>
              </a:rPr>
              <a:t>–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frame.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slots </a:t>
            </a:r>
            <a:r>
              <a:rPr sz="2400" b="1" spc="-15" dirty="0">
                <a:latin typeface="Calibri"/>
                <a:cs typeface="Calibri"/>
              </a:rPr>
              <a:t>here </a:t>
            </a:r>
            <a:r>
              <a:rPr sz="2400" b="1" spc="-25" dirty="0">
                <a:latin typeface="Calibri"/>
                <a:cs typeface="Calibri"/>
              </a:rPr>
              <a:t>have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6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name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(attributes),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knowledge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related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stored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fillers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biggest advantage </a:t>
            </a:r>
            <a:r>
              <a:rPr sz="2400" spc="-5" dirty="0">
                <a:latin typeface="Calibri"/>
                <a:cs typeface="Calibri"/>
              </a:rPr>
              <a:t>of this </a:t>
            </a:r>
            <a:r>
              <a:rPr sz="2400" spc="-2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representation </a:t>
            </a:r>
            <a:r>
              <a:rPr sz="2400" spc="-10" dirty="0">
                <a:latin typeface="Calibri"/>
                <a:cs typeface="Calibri"/>
              </a:rPr>
              <a:t>is that 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structure,</a:t>
            </a:r>
            <a:r>
              <a:rPr sz="2400" spc="-10" dirty="0">
                <a:latin typeface="Calibri"/>
                <a:cs typeface="Calibri"/>
              </a:rPr>
              <a:t> similar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6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frame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divide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knowledge in structures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then further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sub-structures.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Also,</a:t>
            </a:r>
            <a:r>
              <a:rPr sz="2400" spc="-10" dirty="0">
                <a:latin typeface="Calibri"/>
                <a:cs typeface="Calibri"/>
              </a:rPr>
              <a:t> being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understood, </a:t>
            </a:r>
            <a:r>
              <a:rPr sz="2400" spc="-10" dirty="0">
                <a:latin typeface="Calibri"/>
                <a:cs typeface="Calibri"/>
              </a:rPr>
              <a:t>visualized, manipulated </a:t>
            </a:r>
            <a:r>
              <a:rPr sz="2400" spc="-35" dirty="0">
                <a:latin typeface="Calibri"/>
                <a:cs typeface="Calibri"/>
              </a:rPr>
              <a:t>easily,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typical concepts </a:t>
            </a:r>
            <a:r>
              <a:rPr sz="2400" dirty="0">
                <a:latin typeface="Calibri"/>
                <a:cs typeface="Calibri"/>
              </a:rPr>
              <a:t>such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adding,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removing,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slots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done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effortlessly.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5028</Words>
  <Application>Microsoft Office PowerPoint</Application>
  <PresentationFormat>On-screen Show (4:3)</PresentationFormat>
  <Paragraphs>588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Chapter 5</vt:lpstr>
      <vt:lpstr>Knowledge Representation Techniques</vt:lpstr>
      <vt:lpstr>Conti.</vt:lpstr>
      <vt:lpstr>Conti.</vt:lpstr>
      <vt:lpstr>Conti.</vt:lpstr>
      <vt:lpstr>Conti.</vt:lpstr>
      <vt:lpstr>Conti.</vt:lpstr>
      <vt:lpstr>Conti.</vt:lpstr>
      <vt:lpstr>Conti.</vt:lpstr>
      <vt:lpstr>Conti.</vt:lpstr>
      <vt:lpstr>Conti.</vt:lpstr>
      <vt:lpstr>Conti.</vt:lpstr>
      <vt:lpstr>Conti.</vt:lpstr>
      <vt:lpstr>Logical Representation-Propositional Logic</vt:lpstr>
      <vt:lpstr>Logical Representation-Propositional Logic</vt:lpstr>
      <vt:lpstr>Logical Representation-Propositional Logic</vt:lpstr>
      <vt:lpstr>Logical Connectives</vt:lpstr>
      <vt:lpstr>Logical Connectives</vt:lpstr>
      <vt:lpstr>Logical Connectives</vt:lpstr>
      <vt:lpstr>Logical Connectives</vt:lpstr>
      <vt:lpstr>Propositional Logic</vt:lpstr>
      <vt:lpstr>Logical Connectives</vt:lpstr>
      <vt:lpstr>Example</vt:lpstr>
      <vt:lpstr>Example</vt:lpstr>
      <vt:lpstr>Formalizing English Sentences</vt:lpstr>
      <vt:lpstr>Formalizing English Sentences</vt:lpstr>
      <vt:lpstr>Formalizing English Sentences</vt:lpstr>
      <vt:lpstr>Formalizing English Sentences</vt:lpstr>
      <vt:lpstr>Contradiction and Tautology</vt:lpstr>
      <vt:lpstr>Rules of Inference</vt:lpstr>
      <vt:lpstr>Rules of Inference</vt:lpstr>
      <vt:lpstr>Types of Inference Rules</vt:lpstr>
      <vt:lpstr>Types of Inference Rules</vt:lpstr>
      <vt:lpstr>Types of Inference Rules</vt:lpstr>
      <vt:lpstr>Types of Inference Rules</vt:lpstr>
      <vt:lpstr>Types of Inference Rules</vt:lpstr>
      <vt:lpstr>Types of Inference Rules</vt:lpstr>
      <vt:lpstr>Logical Representation-Propositional Logic</vt:lpstr>
      <vt:lpstr>Limitations of Propositional logic</vt:lpstr>
      <vt:lpstr>Limitations of Propositional Logic</vt:lpstr>
      <vt:lpstr>Propositional Logic VS Predicate Logic</vt:lpstr>
      <vt:lpstr>Predicate Logic / First order Logic</vt:lpstr>
      <vt:lpstr>First-Order Logic</vt:lpstr>
      <vt:lpstr>First-Order Predicate Calculus</vt:lpstr>
      <vt:lpstr>Logics in General</vt:lpstr>
      <vt:lpstr>Syntax of FOL: Basic elements</vt:lpstr>
      <vt:lpstr>Syntax of FOL: Basic elements</vt:lpstr>
      <vt:lpstr>Free and Bound Variables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Syntax: First-Order Logic</vt:lpstr>
      <vt:lpstr>Examples</vt:lpstr>
      <vt:lpstr>Unification</vt:lpstr>
      <vt:lpstr>Unification</vt:lpstr>
      <vt:lpstr>Unification</vt:lpstr>
      <vt:lpstr>Unification Algorithm</vt:lpstr>
      <vt:lpstr>Unification Examples</vt:lpstr>
      <vt:lpstr>Normal Forms</vt:lpstr>
      <vt:lpstr>Convert first-order logic expressions to normal form</vt:lpstr>
      <vt:lpstr>Convert first-order logic expressions to normal form</vt:lpstr>
      <vt:lpstr>Convert first-order logic expressions to normal form</vt:lpstr>
      <vt:lpstr>Convert first-order logic expressions to normal form</vt:lpstr>
      <vt:lpstr>Skolem functions</vt:lpstr>
      <vt:lpstr>Convert first-order logic expressions to normal form</vt:lpstr>
      <vt:lpstr>Convert first-order logic expressions to normal form</vt:lpstr>
      <vt:lpstr>Resolution</vt:lpstr>
      <vt:lpstr>Resolution</vt:lpstr>
      <vt:lpstr>Knowledge Base in First Order Logic</vt:lpstr>
      <vt:lpstr>Knowledge Base in CNF</vt:lpstr>
      <vt:lpstr>Knowledge Base in CNF</vt:lpstr>
      <vt:lpstr>Resolution</vt:lpstr>
      <vt:lpstr>Representing Instance and ISA Relationships</vt:lpstr>
      <vt:lpstr>Representing Instance and ISA Relationships</vt:lpstr>
      <vt:lpstr>Representing Instance and ISA Relationships</vt:lpstr>
      <vt:lpstr>Computable Functions and Predicates</vt:lpstr>
      <vt:lpstr>Computable Functions and Predicates</vt:lpstr>
      <vt:lpstr>Computable Functions and Predicates</vt:lpstr>
      <vt:lpstr>Computable Functions and Predicates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jetashri</dc:creator>
  <cp:lastModifiedBy>jetashri</cp:lastModifiedBy>
  <cp:revision>27</cp:revision>
  <dcterms:created xsi:type="dcterms:W3CDTF">2023-02-01T16:05:04Z</dcterms:created>
  <dcterms:modified xsi:type="dcterms:W3CDTF">2023-02-22T07:31:08Z</dcterms:modified>
</cp:coreProperties>
</file>