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oleObject" PartName="/ppt/embeddings/oleObject3.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Lst>
  <p:sldSz cy="6858000" cx="99060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80">
          <p15:clr>
            <a:srgbClr val="000000"/>
          </p15:clr>
        </p15:guide>
        <p15:guide id="2" pos="3072">
          <p15:clr>
            <a:srgbClr val="000000"/>
          </p15:clr>
        </p15:guide>
      </p15:sldGuideLst>
    </p:ext>
    <p:ext uri="{2D200454-40CA-4A62-9FC3-DE9A4176ACB9}">
      <p15:notesGuideLst>
        <p15:guide id="1" orient="horz" pos="3126">
          <p15:clr>
            <a:srgbClr val="000000"/>
          </p15:clr>
        </p15:guide>
        <p15:guide id="2" pos="2141">
          <p15:clr>
            <a:srgbClr val="000000"/>
          </p15:clr>
        </p15:guide>
      </p15:notesGuideLst>
    </p:ext>
    <p:ext uri="http://customooxmlschemas.google.com/">
      <go:slidesCustomData xmlns:go="http://customooxmlschemas.google.com/" r:id="rId113" roundtripDataSignature="AMtx7mi7oG3XgAfh+G5Cffc7HMeQYCCw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AC34A5-F145-427F-A125-8F5CA0E42856}">
  <a:tblStyle styleId="{06AC34A5-F145-427F-A125-8F5CA0E4285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80" orient="horz"/>
        <p:guide pos="3072"/>
      </p:guideLst>
    </p:cSldViewPr>
  </p:slideViewPr>
  <p:notesViewPr>
    <p:cSldViewPr snapToGrid="0">
      <p:cViewPr varScale="1">
        <p:scale>
          <a:sx n="100" d="100"/>
          <a:sy n="100" d="100"/>
        </p:scale>
        <p:origin x="0" y="0"/>
      </p:cViewPr>
      <p:guideLst>
        <p:guide pos="3126" orient="horz"/>
        <p:guide pos="2141"/>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113" Type="http://customschemas.google.com/relationships/presentationmetadata" Target="metadata"/><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4812" cy="496887"/>
          </a:xfrm>
          <a:prstGeom prst="rect">
            <a:avLst/>
          </a:prstGeom>
          <a:noFill/>
          <a:ln>
            <a:noFill/>
          </a:ln>
        </p:spPr>
        <p:txBody>
          <a:bodyPr anchorCtr="0" anchor="t" bIns="46500" lIns="93025" spcFirstLastPara="1" rIns="93025" wrap="square" tIns="465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52862" y="0"/>
            <a:ext cx="2944812" cy="496887"/>
          </a:xfrm>
          <a:prstGeom prst="rect">
            <a:avLst/>
          </a:prstGeom>
          <a:noFill/>
          <a:ln>
            <a:noFill/>
          </a:ln>
        </p:spPr>
        <p:txBody>
          <a:bodyPr anchorCtr="0" anchor="t" bIns="46500" lIns="93025" spcFirstLastPara="1" rIns="93025" wrap="square" tIns="465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429750"/>
            <a:ext cx="2944812" cy="496887"/>
          </a:xfrm>
          <a:prstGeom prst="rect">
            <a:avLst/>
          </a:prstGeom>
          <a:noFill/>
          <a:ln>
            <a:noFill/>
          </a:ln>
        </p:spPr>
        <p:txBody>
          <a:bodyPr anchorCtr="0" anchor="b" bIns="46500" lIns="93025" spcFirstLastPara="1" rIns="93025" wrap="square" tIns="465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52862" y="9429750"/>
            <a:ext cx="2944812" cy="496887"/>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p1: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87" name="Google Shape;87;p1:notes"/>
          <p:cNvSpPr txBox="1"/>
          <p:nvPr/>
        </p:nvSpPr>
        <p:spPr>
          <a:xfrm>
            <a:off x="0" y="0"/>
            <a:ext cx="2944812" cy="496887"/>
          </a:xfrm>
          <a:prstGeom prst="rect">
            <a:avLst/>
          </a:prstGeom>
          <a:noFill/>
          <a:ln>
            <a:noFill/>
          </a:ln>
        </p:spPr>
        <p:txBody>
          <a:bodyPr anchorCtr="0" anchor="t" bIns="46500" lIns="93025" spcFirstLastPara="1" rIns="93025" wrap="square" tIns="46500">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lec03-topdownparser</a:t>
            </a:r>
            <a:endParaRPr/>
          </a:p>
        </p:txBody>
      </p:sp>
      <p:sp>
        <p:nvSpPr>
          <p:cNvPr id="88" name="Google Shape;88;p1:notes"/>
          <p:cNvSpPr txBox="1"/>
          <p:nvPr/>
        </p:nvSpPr>
        <p:spPr>
          <a:xfrm>
            <a:off x="3852862" y="0"/>
            <a:ext cx="2944812" cy="496887"/>
          </a:xfrm>
          <a:prstGeom prst="rect">
            <a:avLst/>
          </a:prstGeom>
          <a:noFill/>
          <a:ln>
            <a:noFill/>
          </a:ln>
        </p:spPr>
        <p:txBody>
          <a:bodyPr anchorCtr="0" anchor="t" bIns="46500" lIns="93025" spcFirstLastPara="1" rIns="93025" wrap="square" tIns="4650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a:t>
            </a:r>
            <a:endParaRPr/>
          </a:p>
        </p:txBody>
      </p:sp>
      <p:sp>
        <p:nvSpPr>
          <p:cNvPr id="89" name="Google Shape;89;p1:notes"/>
          <p:cNvSpPr txBox="1"/>
          <p:nvPr/>
        </p:nvSpPr>
        <p:spPr>
          <a:xfrm>
            <a:off x="3852862" y="9429750"/>
            <a:ext cx="2944812" cy="496887"/>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10: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p100: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4" name="Google Shape;1414;p100: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p101: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1" name="Google Shape;1421;p101: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8" name="Shape 1458"/>
        <p:cNvGrpSpPr/>
        <p:nvPr/>
      </p:nvGrpSpPr>
      <p:grpSpPr>
        <a:xfrm>
          <a:off x="0" y="0"/>
          <a:ext cx="0" cy="0"/>
          <a:chOff x="0" y="0"/>
          <a:chExt cx="0" cy="0"/>
        </a:xfrm>
      </p:grpSpPr>
      <p:sp>
        <p:nvSpPr>
          <p:cNvPr id="1459" name="Google Shape;1459;p102: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0" name="Google Shape;1460;p102: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5" name="Shape 1465"/>
        <p:cNvGrpSpPr/>
        <p:nvPr/>
      </p:nvGrpSpPr>
      <p:grpSpPr>
        <a:xfrm>
          <a:off x="0" y="0"/>
          <a:ext cx="0" cy="0"/>
          <a:chOff x="0" y="0"/>
          <a:chExt cx="0" cy="0"/>
        </a:xfrm>
      </p:grpSpPr>
      <p:sp>
        <p:nvSpPr>
          <p:cNvPr id="1466" name="Google Shape;1466;p103: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7" name="Google Shape;1467;p103: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p104: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4" name="Google Shape;1474;p104: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0" name="Shape 1480"/>
        <p:cNvGrpSpPr/>
        <p:nvPr/>
      </p:nvGrpSpPr>
      <p:grpSpPr>
        <a:xfrm>
          <a:off x="0" y="0"/>
          <a:ext cx="0" cy="0"/>
          <a:chOff x="0" y="0"/>
          <a:chExt cx="0" cy="0"/>
        </a:xfrm>
      </p:grpSpPr>
      <p:sp>
        <p:nvSpPr>
          <p:cNvPr id="1481" name="Google Shape;1481;p105: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2" name="Google Shape;1482;p105: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p106: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1" name="Google Shape;1491;p106: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11: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2: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0" name="Google Shape;240;p12: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3: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p13: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4: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14: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5: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 name="Google Shape;278;p15: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6: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9" name="Google Shape;289;p16: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7: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17: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8: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18: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9: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3" name="Google Shape;313;p19: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nvSpPr>
        <p:spPr>
          <a:xfrm>
            <a:off x="0" y="0"/>
            <a:ext cx="2944812" cy="496887"/>
          </a:xfrm>
          <a:prstGeom prst="rect">
            <a:avLst/>
          </a:prstGeom>
          <a:noFill/>
          <a:ln>
            <a:noFill/>
          </a:ln>
        </p:spPr>
        <p:txBody>
          <a:bodyPr anchorCtr="0" anchor="t" bIns="46500" lIns="93025" spcFirstLastPara="1" rIns="93025" wrap="square" tIns="46500">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lec04-bottomupparser</a:t>
            </a:r>
            <a:endParaRPr/>
          </a:p>
        </p:txBody>
      </p:sp>
      <p:sp>
        <p:nvSpPr>
          <p:cNvPr id="123" name="Google Shape;123;p2:notes"/>
          <p:cNvSpPr txBox="1"/>
          <p:nvPr/>
        </p:nvSpPr>
        <p:spPr>
          <a:xfrm>
            <a:off x="3852862" y="0"/>
            <a:ext cx="2944812" cy="496887"/>
          </a:xfrm>
          <a:prstGeom prst="rect">
            <a:avLst/>
          </a:prstGeom>
          <a:noFill/>
          <a:ln>
            <a:noFill/>
          </a:ln>
        </p:spPr>
        <p:txBody>
          <a:bodyPr anchorCtr="0" anchor="t" bIns="46500" lIns="93025" spcFirstLastPara="1" rIns="93025" wrap="square" tIns="4650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a:t>
            </a:r>
            <a:endParaRPr/>
          </a:p>
        </p:txBody>
      </p:sp>
      <p:sp>
        <p:nvSpPr>
          <p:cNvPr id="124" name="Google Shape;124;p2:notes"/>
          <p:cNvSpPr txBox="1"/>
          <p:nvPr/>
        </p:nvSpPr>
        <p:spPr>
          <a:xfrm>
            <a:off x="3852862" y="9429750"/>
            <a:ext cx="2944812" cy="496887"/>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125" name="Google Shape;125;p2: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 name="Google Shape;126;p2: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0: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0" name="Google Shape;320;p20: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1: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6" name="Google Shape;326;p21: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2:notes"/>
          <p:cNvSpPr/>
          <p:nvPr>
            <p:ph idx="2" type="sldImg"/>
          </p:nvPr>
        </p:nvSpPr>
        <p:spPr>
          <a:xfrm>
            <a:off x="711200" y="744537"/>
            <a:ext cx="537527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22:notes"/>
          <p:cNvSpPr txBox="1"/>
          <p:nvPr>
            <p:ph idx="1" type="body"/>
          </p:nvPr>
        </p:nvSpPr>
        <p:spPr>
          <a:xfrm>
            <a:off x="906462" y="4714875"/>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3: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p23: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4: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3" name="Google Shape;363;p24: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5: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1" name="Google Shape;371;p25: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6: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p26: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7: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7" name="Google Shape;387;p27: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8: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4" name="Google Shape;394;p28: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9: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0" name="Google Shape;400;p29: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 name="Google Shape;133;p3: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0: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2" name="Google Shape;412;p30: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1: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3" name="Google Shape;423;p31: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2: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4" name="Google Shape;444;p32: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3: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3" name="Google Shape;473;p33: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4: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1" name="Google Shape;481;p34: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35: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3" name="Google Shape;513;p35: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36: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0" name="Google Shape;520;p36: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37: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1" name="Google Shape;581;p37: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38: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9" name="Google Shape;589;p38: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39: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5" name="Google Shape;595;p39: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4: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40: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0" name="Google Shape;610;p40: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41: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6" name="Google Shape;616;p41: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42: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3" name="Google Shape;623;p42: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43: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2" name="Google Shape;672;p43: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44: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9" name="Google Shape;679;p44: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45: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5" name="Google Shape;685;p45: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46: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0" name="Google Shape;700;p46: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47: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6" name="Google Shape;706;p47: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48: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3" name="Google Shape;713;p48: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49: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7" name="Google Shape;727;p49: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5: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50: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9" name="Google Shape;739;p50: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51: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6" name="Google Shape;746;p51: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52: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8" name="Google Shape;758;p52: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53: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2" name="Google Shape;772;p53: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54: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0" name="Google Shape;780;p54: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55: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5" name="Google Shape;835;p55: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56: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5" name="Google Shape;845;p56: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57: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2" name="Google Shape;852;p57: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58: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9" name="Google Shape;859;p58: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59: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6" name="Google Shape;866;p59: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6: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60: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3" name="Google Shape;873;p60: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61: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0" name="Google Shape;880;p61: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62: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7" name="Google Shape;887;p62: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63: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4" name="Google Shape;894;p63: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p64: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1" name="Google Shape;901;p64: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65: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8" name="Google Shape;908;p65: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66: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5" name="Google Shape;915;p66: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67: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2" name="Google Shape;922;p67: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68: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9" name="Google Shape;949;p68: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p69: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0" name="Google Shape;1020;p69: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p7: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p70: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7" name="Google Shape;1027;p70: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p71: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7" name="Google Shape;1037;p71: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p72: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0" name="Google Shape;1050;p72: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p73: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7" name="Google Shape;1057;p73: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p74: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5" name="Google Shape;1065;p74: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p75: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2" name="Google Shape;1072;p75: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p76: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0" name="Google Shape;1130;p76: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p77:notes"/>
          <p:cNvSpPr/>
          <p:nvPr>
            <p:ph idx="2" type="sldImg"/>
          </p:nvPr>
        </p:nvSpPr>
        <p:spPr>
          <a:xfrm>
            <a:off x="711200" y="744537"/>
            <a:ext cx="537527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0" name="Google Shape;1140;p77:notes"/>
          <p:cNvSpPr txBox="1"/>
          <p:nvPr>
            <p:ph idx="1" type="body"/>
          </p:nvPr>
        </p:nvSpPr>
        <p:spPr>
          <a:xfrm>
            <a:off x="906462" y="4714875"/>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p78: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1" name="Google Shape;1151;p78: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p79: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9" name="Google Shape;1169;p79: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p8: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p80: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6" name="Google Shape;1176;p80: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p81: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3" name="Google Shape;1183;p81: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p82: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1" name="Google Shape;1251;p82: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p83: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2" name="Google Shape;1272;p83: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p84: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3" name="Google Shape;1293;p84: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p85: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2" name="Google Shape;1302;p85: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p86: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8" name="Google Shape;1308;p86: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p87: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4" name="Google Shape;1314;p87: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p88: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7" name="Google Shape;1327;p88: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p89: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3" name="Google Shape;1333;p89: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p9: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p90: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0" name="Google Shape;1340;p90: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p91: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7" name="Google Shape;1347;p91: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p92: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4" name="Google Shape;1354;p92: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p93: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2" name="Google Shape;1362;p93: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p94: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0" name="Google Shape;1370;p94: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p95: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7" name="Google Shape;1377;p95: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3" name="Shape 1383"/>
        <p:cNvGrpSpPr/>
        <p:nvPr/>
      </p:nvGrpSpPr>
      <p:grpSpPr>
        <a:xfrm>
          <a:off x="0" y="0"/>
          <a:ext cx="0" cy="0"/>
          <a:chOff x="0" y="0"/>
          <a:chExt cx="0" cy="0"/>
        </a:xfrm>
      </p:grpSpPr>
      <p:sp>
        <p:nvSpPr>
          <p:cNvPr id="1384" name="Google Shape;1384;p96: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5" name="Google Shape;1385;p96: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p97: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2" name="Google Shape;1392;p97: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p98: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9" name="Google Shape;1399;p98: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p99:notes"/>
          <p:cNvSpPr/>
          <p:nvPr>
            <p:ph idx="2" type="sldImg"/>
          </p:nvPr>
        </p:nvSpPr>
        <p:spPr>
          <a:xfrm>
            <a:off x="712787" y="742950"/>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6" name="Google Shape;1406;p99:notes"/>
          <p:cNvSpPr txBox="1"/>
          <p:nvPr>
            <p:ph idx="1" type="body"/>
          </p:nvPr>
        </p:nvSpPr>
        <p:spPr>
          <a:xfrm>
            <a:off x="906462" y="4716462"/>
            <a:ext cx="4984750" cy="4467225"/>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08"/>
          <p:cNvSpPr txBox="1"/>
          <p:nvPr>
            <p:ph idx="10" type="dt"/>
          </p:nvPr>
        </p:nvSpPr>
        <p:spPr>
          <a:xfrm>
            <a:off x="381000" y="6477000"/>
            <a:ext cx="2063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08"/>
          <p:cNvSpPr txBox="1"/>
          <p:nvPr>
            <p:ph idx="11" type="ftr"/>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08"/>
          <p:cNvSpPr txBox="1"/>
          <p:nvPr>
            <p:ph idx="12" type="sldNum"/>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17"/>
          <p:cNvSpPr txBox="1"/>
          <p:nvPr>
            <p:ph type="title"/>
          </p:nvPr>
        </p:nvSpPr>
        <p:spPr>
          <a:xfrm>
            <a:off x="782638" y="4406900"/>
            <a:ext cx="84201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7"/>
          <p:cNvSpPr txBox="1"/>
          <p:nvPr>
            <p:ph idx="1" type="body"/>
          </p:nvPr>
        </p:nvSpPr>
        <p:spPr>
          <a:xfrm>
            <a:off x="782638" y="2906713"/>
            <a:ext cx="84201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75" name="Google Shape;75;p117"/>
          <p:cNvSpPr txBox="1"/>
          <p:nvPr>
            <p:ph idx="10" type="dt"/>
          </p:nvPr>
        </p:nvSpPr>
        <p:spPr>
          <a:xfrm>
            <a:off x="381000" y="6477000"/>
            <a:ext cx="2063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7"/>
          <p:cNvSpPr txBox="1"/>
          <p:nvPr>
            <p:ph idx="11" type="ftr"/>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7"/>
          <p:cNvSpPr txBox="1"/>
          <p:nvPr>
            <p:ph idx="12" type="sldNum"/>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118"/>
          <p:cNvSpPr txBox="1"/>
          <p:nvPr>
            <p:ph type="ctrTitle"/>
          </p:nvPr>
        </p:nvSpPr>
        <p:spPr>
          <a:xfrm>
            <a:off x="742950" y="2130425"/>
            <a:ext cx="84201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18"/>
          <p:cNvSpPr txBox="1"/>
          <p:nvPr>
            <p:ph idx="1" type="subTitle"/>
          </p:nvPr>
        </p:nvSpPr>
        <p:spPr>
          <a:xfrm>
            <a:off x="1485900" y="3886200"/>
            <a:ext cx="6934200" cy="175260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chemeClr val="dk1"/>
              </a:buClr>
              <a:buSzPts val="2400"/>
              <a:buFont typeface="Times New Roman"/>
              <a:buNone/>
              <a:defRPr/>
            </a:lvl1pPr>
            <a:lvl2pPr lvl="1" algn="ctr">
              <a:spcBef>
                <a:spcPts val="560"/>
              </a:spcBef>
              <a:spcAft>
                <a:spcPts val="0"/>
              </a:spcAft>
              <a:buClr>
                <a:schemeClr val="dk1"/>
              </a:buClr>
              <a:buSzPts val="2800"/>
              <a:buFont typeface="Times New Roman"/>
              <a:buNone/>
              <a:defRPr/>
            </a:lvl2pPr>
            <a:lvl3pPr lvl="2" algn="ctr">
              <a:spcBef>
                <a:spcPts val="320"/>
              </a:spcBef>
              <a:spcAft>
                <a:spcPts val="0"/>
              </a:spcAft>
              <a:buClr>
                <a:schemeClr val="dk1"/>
              </a:buClr>
              <a:buSzPts val="1600"/>
              <a:buFont typeface="Times New Roman"/>
              <a:buNone/>
              <a:defRPr/>
            </a:lvl3pPr>
            <a:lvl4pPr lvl="3" algn="ctr">
              <a:spcBef>
                <a:spcPts val="280"/>
              </a:spcBef>
              <a:spcAft>
                <a:spcPts val="0"/>
              </a:spcAft>
              <a:buClr>
                <a:schemeClr val="dk1"/>
              </a:buClr>
              <a:buSzPts val="1400"/>
              <a:buFont typeface="Times New Roman"/>
              <a:buNone/>
              <a:defRPr/>
            </a:lvl4pPr>
            <a:lvl5pPr lvl="4" algn="ctr">
              <a:spcBef>
                <a:spcPts val="240"/>
              </a:spcBef>
              <a:spcAft>
                <a:spcPts val="0"/>
              </a:spcAft>
              <a:buClr>
                <a:schemeClr val="dk1"/>
              </a:buClr>
              <a:buSzPts val="1200"/>
              <a:buFont typeface="Times New Roman"/>
              <a:buNone/>
              <a:defRPr/>
            </a:lvl5pPr>
            <a:lvl6pPr lvl="5" algn="ctr">
              <a:spcBef>
                <a:spcPts val="240"/>
              </a:spcBef>
              <a:spcAft>
                <a:spcPts val="0"/>
              </a:spcAft>
              <a:buClr>
                <a:schemeClr val="dk1"/>
              </a:buClr>
              <a:buSzPts val="1200"/>
              <a:buFont typeface="Times New Roman"/>
              <a:buNone/>
              <a:defRPr/>
            </a:lvl6pPr>
            <a:lvl7pPr lvl="6" algn="ctr">
              <a:spcBef>
                <a:spcPts val="240"/>
              </a:spcBef>
              <a:spcAft>
                <a:spcPts val="0"/>
              </a:spcAft>
              <a:buClr>
                <a:schemeClr val="dk1"/>
              </a:buClr>
              <a:buSzPts val="1200"/>
              <a:buFont typeface="Times New Roman"/>
              <a:buNone/>
              <a:defRPr/>
            </a:lvl7pPr>
            <a:lvl8pPr lvl="7" algn="ctr">
              <a:spcBef>
                <a:spcPts val="240"/>
              </a:spcBef>
              <a:spcAft>
                <a:spcPts val="0"/>
              </a:spcAft>
              <a:buClr>
                <a:schemeClr val="dk1"/>
              </a:buClr>
              <a:buSzPts val="1200"/>
              <a:buFont typeface="Times New Roman"/>
              <a:buNone/>
              <a:defRPr/>
            </a:lvl8pPr>
            <a:lvl9pPr lvl="8" algn="ctr">
              <a:spcBef>
                <a:spcPts val="240"/>
              </a:spcBef>
              <a:spcAft>
                <a:spcPts val="0"/>
              </a:spcAft>
              <a:buClr>
                <a:schemeClr val="dk1"/>
              </a:buClr>
              <a:buSzPts val="1200"/>
              <a:buFont typeface="Times New Roman"/>
              <a:buNone/>
              <a:defRPr/>
            </a:lvl9pPr>
          </a:lstStyle>
          <a:p/>
        </p:txBody>
      </p:sp>
      <p:sp>
        <p:nvSpPr>
          <p:cNvPr id="81" name="Google Shape;81;p118"/>
          <p:cNvSpPr txBox="1"/>
          <p:nvPr>
            <p:ph idx="10" type="dt"/>
          </p:nvPr>
        </p:nvSpPr>
        <p:spPr>
          <a:xfrm>
            <a:off x="381000" y="6477000"/>
            <a:ext cx="2063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18"/>
          <p:cNvSpPr txBox="1"/>
          <p:nvPr>
            <p:ph idx="11" type="ftr"/>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18"/>
          <p:cNvSpPr txBox="1"/>
          <p:nvPr>
            <p:ph idx="12" type="sldNum"/>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09"/>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109"/>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109"/>
          <p:cNvSpPr txBox="1"/>
          <p:nvPr>
            <p:ph idx="10" type="dt"/>
          </p:nvPr>
        </p:nvSpPr>
        <p:spPr>
          <a:xfrm>
            <a:off x="381000" y="6477000"/>
            <a:ext cx="2063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9"/>
          <p:cNvSpPr txBox="1"/>
          <p:nvPr>
            <p:ph idx="11" type="ftr"/>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09"/>
          <p:cNvSpPr txBox="1"/>
          <p:nvPr>
            <p:ph idx="12" type="sldNum"/>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10"/>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110"/>
          <p:cNvSpPr txBox="1"/>
          <p:nvPr>
            <p:ph idx="10" type="dt"/>
          </p:nvPr>
        </p:nvSpPr>
        <p:spPr>
          <a:xfrm>
            <a:off x="381000" y="6477000"/>
            <a:ext cx="2063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10"/>
          <p:cNvSpPr txBox="1"/>
          <p:nvPr>
            <p:ph idx="11" type="ftr"/>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0"/>
          <p:cNvSpPr txBox="1"/>
          <p:nvPr>
            <p:ph idx="12" type="sldNum"/>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0" name="Shape 30"/>
        <p:cNvGrpSpPr/>
        <p:nvPr/>
      </p:nvGrpSpPr>
      <p:grpSpPr>
        <a:xfrm>
          <a:off x="0" y="0"/>
          <a:ext cx="0" cy="0"/>
          <a:chOff x="0" y="0"/>
          <a:chExt cx="0" cy="0"/>
        </a:xfrm>
      </p:grpSpPr>
      <p:sp>
        <p:nvSpPr>
          <p:cNvPr id="31" name="Google Shape;31;p111"/>
          <p:cNvSpPr txBox="1"/>
          <p:nvPr>
            <p:ph type="title"/>
          </p:nvPr>
        </p:nvSpPr>
        <p:spPr>
          <a:xfrm rot="5400000">
            <a:off x="5495925" y="2066925"/>
            <a:ext cx="6172200" cy="23431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111"/>
          <p:cNvSpPr txBox="1"/>
          <p:nvPr>
            <p:ph idx="1" type="body"/>
          </p:nvPr>
        </p:nvSpPr>
        <p:spPr>
          <a:xfrm rot="5400000">
            <a:off x="733425" y="-200025"/>
            <a:ext cx="6172200" cy="68770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111"/>
          <p:cNvSpPr txBox="1"/>
          <p:nvPr>
            <p:ph idx="10" type="dt"/>
          </p:nvPr>
        </p:nvSpPr>
        <p:spPr>
          <a:xfrm>
            <a:off x="381000" y="6477000"/>
            <a:ext cx="2063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11"/>
          <p:cNvSpPr txBox="1"/>
          <p:nvPr>
            <p:ph idx="11" type="ftr"/>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11"/>
          <p:cNvSpPr txBox="1"/>
          <p:nvPr>
            <p:ph idx="12" type="sldNum"/>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6" name="Shape 36"/>
        <p:cNvGrpSpPr/>
        <p:nvPr/>
      </p:nvGrpSpPr>
      <p:grpSpPr>
        <a:xfrm>
          <a:off x="0" y="0"/>
          <a:ext cx="0" cy="0"/>
          <a:chOff x="0" y="0"/>
          <a:chExt cx="0" cy="0"/>
        </a:xfrm>
      </p:grpSpPr>
      <p:sp>
        <p:nvSpPr>
          <p:cNvPr id="37" name="Google Shape;37;p112"/>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112"/>
          <p:cNvSpPr txBox="1"/>
          <p:nvPr>
            <p:ph idx="1" type="body"/>
          </p:nvPr>
        </p:nvSpPr>
        <p:spPr>
          <a:xfrm rot="5400000">
            <a:off x="2514600" y="-914400"/>
            <a:ext cx="5105400" cy="9372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112"/>
          <p:cNvSpPr txBox="1"/>
          <p:nvPr>
            <p:ph idx="10" type="dt"/>
          </p:nvPr>
        </p:nvSpPr>
        <p:spPr>
          <a:xfrm>
            <a:off x="381000" y="6477000"/>
            <a:ext cx="2063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12"/>
          <p:cNvSpPr txBox="1"/>
          <p:nvPr>
            <p:ph idx="11" type="ftr"/>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12"/>
          <p:cNvSpPr txBox="1"/>
          <p:nvPr>
            <p:ph idx="12" type="sldNum"/>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2" name="Shape 42"/>
        <p:cNvGrpSpPr/>
        <p:nvPr/>
      </p:nvGrpSpPr>
      <p:grpSpPr>
        <a:xfrm>
          <a:off x="0" y="0"/>
          <a:ext cx="0" cy="0"/>
          <a:chOff x="0" y="0"/>
          <a:chExt cx="0" cy="0"/>
        </a:xfrm>
      </p:grpSpPr>
      <p:sp>
        <p:nvSpPr>
          <p:cNvPr id="43" name="Google Shape;43;p113"/>
          <p:cNvSpPr txBox="1"/>
          <p:nvPr>
            <p:ph type="title"/>
          </p:nvPr>
        </p:nvSpPr>
        <p:spPr>
          <a:xfrm>
            <a:off x="1941513" y="4800600"/>
            <a:ext cx="59436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113"/>
          <p:cNvSpPr/>
          <p:nvPr>
            <p:ph idx="2" type="pic"/>
          </p:nvPr>
        </p:nvSpPr>
        <p:spPr>
          <a:xfrm>
            <a:off x="1941513" y="612775"/>
            <a:ext cx="5943600" cy="4114800"/>
          </a:xfrm>
          <a:prstGeom prst="rect">
            <a:avLst/>
          </a:prstGeom>
          <a:noFill/>
          <a:ln>
            <a:noFill/>
          </a:ln>
        </p:spPr>
      </p:sp>
      <p:sp>
        <p:nvSpPr>
          <p:cNvPr id="45" name="Google Shape;45;p113"/>
          <p:cNvSpPr txBox="1"/>
          <p:nvPr>
            <p:ph idx="1" type="body"/>
          </p:nvPr>
        </p:nvSpPr>
        <p:spPr>
          <a:xfrm>
            <a:off x="1941513" y="5367338"/>
            <a:ext cx="59436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46" name="Google Shape;46;p113"/>
          <p:cNvSpPr txBox="1"/>
          <p:nvPr>
            <p:ph idx="10" type="dt"/>
          </p:nvPr>
        </p:nvSpPr>
        <p:spPr>
          <a:xfrm>
            <a:off x="381000" y="6477000"/>
            <a:ext cx="2063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13"/>
          <p:cNvSpPr txBox="1"/>
          <p:nvPr>
            <p:ph idx="11" type="ftr"/>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13"/>
          <p:cNvSpPr txBox="1"/>
          <p:nvPr>
            <p:ph idx="12" type="sldNum"/>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114"/>
          <p:cNvSpPr txBox="1"/>
          <p:nvPr>
            <p:ph type="title"/>
          </p:nvPr>
        </p:nvSpPr>
        <p:spPr>
          <a:xfrm>
            <a:off x="495300" y="273050"/>
            <a:ext cx="3259138"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114"/>
          <p:cNvSpPr txBox="1"/>
          <p:nvPr>
            <p:ph idx="1" type="body"/>
          </p:nvPr>
        </p:nvSpPr>
        <p:spPr>
          <a:xfrm>
            <a:off x="3873500" y="273050"/>
            <a:ext cx="553720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52" name="Google Shape;52;p114"/>
          <p:cNvSpPr txBox="1"/>
          <p:nvPr>
            <p:ph idx="2" type="body"/>
          </p:nvPr>
        </p:nvSpPr>
        <p:spPr>
          <a:xfrm>
            <a:off x="495300" y="1435100"/>
            <a:ext cx="3259138"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53" name="Google Shape;53;p114"/>
          <p:cNvSpPr txBox="1"/>
          <p:nvPr>
            <p:ph idx="10" type="dt"/>
          </p:nvPr>
        </p:nvSpPr>
        <p:spPr>
          <a:xfrm>
            <a:off x="381000" y="6477000"/>
            <a:ext cx="2063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14"/>
          <p:cNvSpPr txBox="1"/>
          <p:nvPr>
            <p:ph idx="11" type="ftr"/>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14"/>
          <p:cNvSpPr txBox="1"/>
          <p:nvPr>
            <p:ph idx="12" type="sldNum"/>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115"/>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115"/>
          <p:cNvSpPr txBox="1"/>
          <p:nvPr>
            <p:ph idx="1" type="body"/>
          </p:nvPr>
        </p:nvSpPr>
        <p:spPr>
          <a:xfrm>
            <a:off x="495300" y="1535113"/>
            <a:ext cx="437673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59" name="Google Shape;59;p115"/>
          <p:cNvSpPr txBox="1"/>
          <p:nvPr>
            <p:ph idx="2" type="body"/>
          </p:nvPr>
        </p:nvSpPr>
        <p:spPr>
          <a:xfrm>
            <a:off x="495300" y="2174875"/>
            <a:ext cx="437673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60" name="Google Shape;60;p115"/>
          <p:cNvSpPr txBox="1"/>
          <p:nvPr>
            <p:ph idx="3" type="body"/>
          </p:nvPr>
        </p:nvSpPr>
        <p:spPr>
          <a:xfrm>
            <a:off x="5032375" y="1535113"/>
            <a:ext cx="437832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61" name="Google Shape;61;p115"/>
          <p:cNvSpPr txBox="1"/>
          <p:nvPr>
            <p:ph idx="4" type="body"/>
          </p:nvPr>
        </p:nvSpPr>
        <p:spPr>
          <a:xfrm>
            <a:off x="5032375" y="2174875"/>
            <a:ext cx="437832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62" name="Google Shape;62;p115"/>
          <p:cNvSpPr txBox="1"/>
          <p:nvPr>
            <p:ph idx="10" type="dt"/>
          </p:nvPr>
        </p:nvSpPr>
        <p:spPr>
          <a:xfrm>
            <a:off x="381000" y="6477000"/>
            <a:ext cx="2063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5"/>
          <p:cNvSpPr txBox="1"/>
          <p:nvPr>
            <p:ph idx="11" type="ftr"/>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15"/>
          <p:cNvSpPr txBox="1"/>
          <p:nvPr>
            <p:ph idx="12" type="sldNum"/>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116"/>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16"/>
          <p:cNvSpPr txBox="1"/>
          <p:nvPr>
            <p:ph idx="1" type="body"/>
          </p:nvPr>
        </p:nvSpPr>
        <p:spPr>
          <a:xfrm>
            <a:off x="381000" y="1219200"/>
            <a:ext cx="4610100" cy="51054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8" name="Google Shape;68;p116"/>
          <p:cNvSpPr txBox="1"/>
          <p:nvPr>
            <p:ph idx="2" type="body"/>
          </p:nvPr>
        </p:nvSpPr>
        <p:spPr>
          <a:xfrm>
            <a:off x="5143500" y="1219200"/>
            <a:ext cx="4610100" cy="51054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9" name="Google Shape;69;p116"/>
          <p:cNvSpPr txBox="1"/>
          <p:nvPr>
            <p:ph idx="10" type="dt"/>
          </p:nvPr>
        </p:nvSpPr>
        <p:spPr>
          <a:xfrm>
            <a:off x="381000" y="6477000"/>
            <a:ext cx="2063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6"/>
          <p:cNvSpPr txBox="1"/>
          <p:nvPr>
            <p:ph idx="11" type="ftr"/>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6"/>
          <p:cNvSpPr txBox="1"/>
          <p:nvPr>
            <p:ph idx="12" type="sldNum"/>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800"/>
              <a:buFont typeface="Times New Roman"/>
              <a:buNone/>
              <a:defRPr b="0" i="0" sz="8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7"/>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1" i="0" sz="32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1" i="0" sz="32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1" i="0" sz="32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1" i="0" sz="32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1" i="0" sz="32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1" i="0" sz="32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1" i="0" sz="32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1" i="0" sz="3200" u="none" cap="none" strike="noStrike">
                <a:solidFill>
                  <a:schemeClr val="dk2"/>
                </a:solidFill>
                <a:latin typeface="Times New Roman"/>
                <a:ea typeface="Times New Roman"/>
                <a:cs typeface="Times New Roman"/>
                <a:sym typeface="Times New Roman"/>
              </a:defRPr>
            </a:lvl9pPr>
          </a:lstStyle>
          <a:p/>
        </p:txBody>
      </p:sp>
      <p:sp>
        <p:nvSpPr>
          <p:cNvPr id="11" name="Google Shape;11;p107"/>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30200" lvl="2" marL="1371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3pPr>
            <a:lvl4pPr indent="-317500" lvl="3" marL="1828800" marR="0" rtl="0" algn="l">
              <a:spcBef>
                <a:spcPts val="280"/>
              </a:spcBef>
              <a:spcAft>
                <a:spcPts val="0"/>
              </a:spcAft>
              <a:buClr>
                <a:schemeClr val="dk1"/>
              </a:buClr>
              <a:buSzPts val="1400"/>
              <a:buFont typeface="Times New Roman"/>
              <a:buChar char="–"/>
              <a:defRPr b="0" i="0" sz="14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04800" lvl="5" marL="27432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6pPr>
            <a:lvl7pPr indent="-304800" lvl="6" marL="32004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7pPr>
            <a:lvl8pPr indent="-304800" lvl="7" marL="36576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8pPr>
            <a:lvl9pPr indent="-304800" lvl="8" marL="4114800" marR="0" rtl="0" algn="l">
              <a:spcBef>
                <a:spcPts val="24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9pPr>
          </a:lstStyle>
          <a:p/>
        </p:txBody>
      </p:sp>
      <p:sp>
        <p:nvSpPr>
          <p:cNvPr id="12" name="Google Shape;12;p107"/>
          <p:cNvSpPr txBox="1"/>
          <p:nvPr>
            <p:ph idx="10" type="dt"/>
          </p:nvPr>
        </p:nvSpPr>
        <p:spPr>
          <a:xfrm>
            <a:off x="381000" y="6477000"/>
            <a:ext cx="2063750" cy="22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107"/>
          <p:cNvSpPr txBox="1"/>
          <p:nvPr>
            <p:ph idx="11" type="ftr"/>
          </p:nvPr>
        </p:nvSpPr>
        <p:spPr>
          <a:xfrm>
            <a:off x="3054350" y="6477000"/>
            <a:ext cx="3714750" cy="22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107"/>
          <p:cNvSpPr txBox="1"/>
          <p:nvPr>
            <p:ph idx="12" type="sldNum"/>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800"/>
              <a:buFont typeface="Times New Roman"/>
              <a:buNone/>
              <a:defRPr b="0" i="0" sz="8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idx="4294967295"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imes New Roman"/>
              <a:buNone/>
            </a:pPr>
            <a:r>
              <a:rPr b="1" i="0" lang="en-US" sz="3200" u="none" cap="none" strike="noStrike">
                <a:solidFill>
                  <a:schemeClr val="dk2"/>
                </a:solidFill>
                <a:latin typeface="Times New Roman"/>
                <a:ea typeface="Times New Roman"/>
                <a:cs typeface="Times New Roman"/>
                <a:sym typeface="Times New Roman"/>
              </a:rPr>
              <a:t>Types of Parsers</a:t>
            </a:r>
            <a:endParaRPr/>
          </a:p>
        </p:txBody>
      </p:sp>
      <p:sp>
        <p:nvSpPr>
          <p:cNvPr id="92" name="Google Shape;92;p1"/>
          <p:cNvSpPr txBox="1"/>
          <p:nvPr/>
        </p:nvSpPr>
        <p:spPr>
          <a:xfrm>
            <a:off x="2720975" y="1196975"/>
            <a:ext cx="990600" cy="381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Parsers</a:t>
            </a:r>
            <a:endParaRPr/>
          </a:p>
        </p:txBody>
      </p:sp>
      <p:sp>
        <p:nvSpPr>
          <p:cNvPr id="93" name="Google Shape;93;p1"/>
          <p:cNvSpPr txBox="1"/>
          <p:nvPr/>
        </p:nvSpPr>
        <p:spPr>
          <a:xfrm>
            <a:off x="587375" y="2263775"/>
            <a:ext cx="1143000" cy="381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Universal</a:t>
            </a:r>
            <a:endParaRPr/>
          </a:p>
        </p:txBody>
      </p:sp>
      <p:sp>
        <p:nvSpPr>
          <p:cNvPr id="94" name="Google Shape;94;p1"/>
          <p:cNvSpPr txBox="1"/>
          <p:nvPr/>
        </p:nvSpPr>
        <p:spPr>
          <a:xfrm>
            <a:off x="2263775" y="5006975"/>
            <a:ext cx="1143000" cy="6858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Recursive Descent</a:t>
            </a:r>
            <a:endParaRPr/>
          </a:p>
        </p:txBody>
      </p:sp>
      <p:sp>
        <p:nvSpPr>
          <p:cNvPr id="95" name="Google Shape;95;p1"/>
          <p:cNvSpPr txBox="1"/>
          <p:nvPr/>
        </p:nvSpPr>
        <p:spPr>
          <a:xfrm>
            <a:off x="2720975" y="2263775"/>
            <a:ext cx="1295400" cy="381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Top Down</a:t>
            </a:r>
            <a:endParaRPr/>
          </a:p>
        </p:txBody>
      </p:sp>
      <p:sp>
        <p:nvSpPr>
          <p:cNvPr id="96" name="Google Shape;96;p1"/>
          <p:cNvSpPr txBox="1"/>
          <p:nvPr/>
        </p:nvSpPr>
        <p:spPr>
          <a:xfrm>
            <a:off x="3559175" y="5006975"/>
            <a:ext cx="1066800" cy="6858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Table Driven</a:t>
            </a:r>
            <a:endParaRPr/>
          </a:p>
        </p:txBody>
      </p:sp>
      <p:sp>
        <p:nvSpPr>
          <p:cNvPr id="97" name="Google Shape;97;p1"/>
          <p:cNvSpPr txBox="1"/>
          <p:nvPr/>
        </p:nvSpPr>
        <p:spPr>
          <a:xfrm>
            <a:off x="1654175" y="3559175"/>
            <a:ext cx="1143000" cy="381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Backtrack</a:t>
            </a:r>
            <a:endParaRPr/>
          </a:p>
        </p:txBody>
      </p:sp>
      <p:sp>
        <p:nvSpPr>
          <p:cNvPr id="98" name="Google Shape;98;p1"/>
          <p:cNvSpPr txBox="1"/>
          <p:nvPr/>
        </p:nvSpPr>
        <p:spPr>
          <a:xfrm>
            <a:off x="3101975" y="3559175"/>
            <a:ext cx="1143000" cy="9906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Non-Backtrack Predictive</a:t>
            </a:r>
            <a:endParaRPr/>
          </a:p>
        </p:txBody>
      </p:sp>
      <p:sp>
        <p:nvSpPr>
          <p:cNvPr id="99" name="Google Shape;99;p1"/>
          <p:cNvSpPr txBox="1"/>
          <p:nvPr/>
        </p:nvSpPr>
        <p:spPr>
          <a:xfrm>
            <a:off x="4930775" y="2263775"/>
            <a:ext cx="1295400" cy="381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600"/>
              <a:buFont typeface="Times New Roman"/>
              <a:buNone/>
            </a:pPr>
            <a:r>
              <a:rPr b="0" i="0" lang="en-US" sz="1600" u="none" cap="none" strike="noStrike">
                <a:solidFill>
                  <a:srgbClr val="CC0000"/>
                </a:solidFill>
                <a:latin typeface="Times New Roman"/>
                <a:ea typeface="Times New Roman"/>
                <a:cs typeface="Times New Roman"/>
                <a:sym typeface="Times New Roman"/>
              </a:rPr>
              <a:t>  Bottom Up</a:t>
            </a:r>
            <a:endParaRPr/>
          </a:p>
        </p:txBody>
      </p:sp>
      <p:sp>
        <p:nvSpPr>
          <p:cNvPr id="100" name="Google Shape;100;p1"/>
          <p:cNvSpPr txBox="1"/>
          <p:nvPr/>
        </p:nvSpPr>
        <p:spPr>
          <a:xfrm>
            <a:off x="4549775" y="3559175"/>
            <a:ext cx="1219200" cy="6858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Operator Precedence</a:t>
            </a:r>
            <a:endParaRPr/>
          </a:p>
        </p:txBody>
      </p:sp>
      <p:sp>
        <p:nvSpPr>
          <p:cNvPr id="101" name="Google Shape;101;p1"/>
          <p:cNvSpPr txBox="1"/>
          <p:nvPr/>
        </p:nvSpPr>
        <p:spPr>
          <a:xfrm>
            <a:off x="5921375" y="3559175"/>
            <a:ext cx="1066800" cy="5334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LR Parsing</a:t>
            </a:r>
            <a:endParaRPr/>
          </a:p>
        </p:txBody>
      </p:sp>
      <p:sp>
        <p:nvSpPr>
          <p:cNvPr id="102" name="Google Shape;102;p1"/>
          <p:cNvSpPr txBox="1"/>
          <p:nvPr/>
        </p:nvSpPr>
        <p:spPr>
          <a:xfrm>
            <a:off x="6186487" y="5445125"/>
            <a:ext cx="990600" cy="3810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SLR(1)</a:t>
            </a:r>
            <a:endParaRPr/>
          </a:p>
        </p:txBody>
      </p:sp>
      <p:sp>
        <p:nvSpPr>
          <p:cNvPr id="103" name="Google Shape;103;p1"/>
          <p:cNvSpPr txBox="1"/>
          <p:nvPr/>
        </p:nvSpPr>
        <p:spPr>
          <a:xfrm>
            <a:off x="7405687" y="5445125"/>
            <a:ext cx="990600" cy="3810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CLR(1)</a:t>
            </a:r>
            <a:endParaRPr/>
          </a:p>
        </p:txBody>
      </p:sp>
      <p:sp>
        <p:nvSpPr>
          <p:cNvPr id="104" name="Google Shape;104;p1"/>
          <p:cNvSpPr txBox="1"/>
          <p:nvPr/>
        </p:nvSpPr>
        <p:spPr>
          <a:xfrm>
            <a:off x="8624887" y="5445125"/>
            <a:ext cx="1081087" cy="3810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LALR(1)</a:t>
            </a:r>
            <a:endParaRPr/>
          </a:p>
        </p:txBody>
      </p:sp>
      <p:cxnSp>
        <p:nvCxnSpPr>
          <p:cNvPr id="105" name="Google Shape;105;p1"/>
          <p:cNvCxnSpPr/>
          <p:nvPr/>
        </p:nvCxnSpPr>
        <p:spPr>
          <a:xfrm rot="5400000">
            <a:off x="1844675" y="892175"/>
            <a:ext cx="685800" cy="2057400"/>
          </a:xfrm>
          <a:prstGeom prst="straightConnector1">
            <a:avLst/>
          </a:prstGeom>
          <a:noFill/>
          <a:ln cap="flat" cmpd="sng" w="9525">
            <a:solidFill>
              <a:schemeClr val="dk1"/>
            </a:solidFill>
            <a:prstDash val="solid"/>
            <a:miter lim="800000"/>
            <a:headEnd len="med" w="med" type="none"/>
            <a:tailEnd len="med" w="med" type="stealth"/>
          </a:ln>
        </p:spPr>
      </p:cxnSp>
      <p:cxnSp>
        <p:nvCxnSpPr>
          <p:cNvPr id="106" name="Google Shape;106;p1"/>
          <p:cNvCxnSpPr/>
          <p:nvPr/>
        </p:nvCxnSpPr>
        <p:spPr>
          <a:xfrm rot="5400000">
            <a:off x="2892425" y="1863725"/>
            <a:ext cx="609600" cy="38100"/>
          </a:xfrm>
          <a:prstGeom prst="straightConnector1">
            <a:avLst/>
          </a:prstGeom>
          <a:noFill/>
          <a:ln cap="flat" cmpd="sng" w="9525">
            <a:solidFill>
              <a:schemeClr val="dk1"/>
            </a:solidFill>
            <a:prstDash val="solid"/>
            <a:miter lim="800000"/>
            <a:headEnd len="med" w="med" type="none"/>
            <a:tailEnd len="med" w="med" type="stealth"/>
          </a:ln>
        </p:spPr>
      </p:cxnSp>
      <p:cxnSp>
        <p:nvCxnSpPr>
          <p:cNvPr id="107" name="Google Shape;107;p1"/>
          <p:cNvCxnSpPr/>
          <p:nvPr/>
        </p:nvCxnSpPr>
        <p:spPr>
          <a:xfrm flipH="1" rot="-5400000">
            <a:off x="4054475" y="739775"/>
            <a:ext cx="685800" cy="2362200"/>
          </a:xfrm>
          <a:prstGeom prst="straightConnector1">
            <a:avLst/>
          </a:prstGeom>
          <a:noFill/>
          <a:ln cap="flat" cmpd="sng" w="9525">
            <a:solidFill>
              <a:schemeClr val="dk1"/>
            </a:solidFill>
            <a:prstDash val="solid"/>
            <a:miter lim="800000"/>
            <a:headEnd len="med" w="med" type="none"/>
            <a:tailEnd len="med" w="med" type="stealth"/>
          </a:ln>
        </p:spPr>
      </p:cxnSp>
      <p:cxnSp>
        <p:nvCxnSpPr>
          <p:cNvPr id="108" name="Google Shape;108;p1"/>
          <p:cNvCxnSpPr/>
          <p:nvPr/>
        </p:nvCxnSpPr>
        <p:spPr>
          <a:xfrm flipH="1">
            <a:off x="2225675" y="2644775"/>
            <a:ext cx="952500" cy="914400"/>
          </a:xfrm>
          <a:prstGeom prst="straightConnector1">
            <a:avLst/>
          </a:prstGeom>
          <a:noFill/>
          <a:ln cap="flat" cmpd="sng" w="9525">
            <a:solidFill>
              <a:schemeClr val="dk1"/>
            </a:solidFill>
            <a:prstDash val="solid"/>
            <a:miter lim="800000"/>
            <a:headEnd len="med" w="med" type="none"/>
            <a:tailEnd len="med" w="med" type="stealth"/>
          </a:ln>
        </p:spPr>
      </p:cxnSp>
      <p:cxnSp>
        <p:nvCxnSpPr>
          <p:cNvPr id="109" name="Google Shape;109;p1"/>
          <p:cNvCxnSpPr/>
          <p:nvPr/>
        </p:nvCxnSpPr>
        <p:spPr>
          <a:xfrm flipH="1" rot="-5400000">
            <a:off x="2968625" y="2854325"/>
            <a:ext cx="914400" cy="495300"/>
          </a:xfrm>
          <a:prstGeom prst="straightConnector1">
            <a:avLst/>
          </a:prstGeom>
          <a:noFill/>
          <a:ln cap="flat" cmpd="sng" w="9525">
            <a:solidFill>
              <a:schemeClr val="dk1"/>
            </a:solidFill>
            <a:prstDash val="solid"/>
            <a:miter lim="800000"/>
            <a:headEnd len="med" w="med" type="none"/>
            <a:tailEnd len="med" w="med" type="stealth"/>
          </a:ln>
        </p:spPr>
      </p:cxnSp>
      <p:cxnSp>
        <p:nvCxnSpPr>
          <p:cNvPr id="110" name="Google Shape;110;p1"/>
          <p:cNvCxnSpPr/>
          <p:nvPr/>
        </p:nvCxnSpPr>
        <p:spPr>
          <a:xfrm rot="5400000">
            <a:off x="4892675" y="2911475"/>
            <a:ext cx="914400" cy="381000"/>
          </a:xfrm>
          <a:prstGeom prst="straightConnector1">
            <a:avLst/>
          </a:prstGeom>
          <a:noFill/>
          <a:ln cap="flat" cmpd="sng" w="9525">
            <a:solidFill>
              <a:schemeClr val="dk1"/>
            </a:solidFill>
            <a:prstDash val="solid"/>
            <a:miter lim="800000"/>
            <a:headEnd len="med" w="med" type="none"/>
            <a:tailEnd len="med" w="med" type="stealth"/>
          </a:ln>
        </p:spPr>
      </p:cxnSp>
      <p:cxnSp>
        <p:nvCxnSpPr>
          <p:cNvPr id="111" name="Google Shape;111;p1"/>
          <p:cNvCxnSpPr/>
          <p:nvPr/>
        </p:nvCxnSpPr>
        <p:spPr>
          <a:xfrm flipH="1" rot="-5400000">
            <a:off x="5559425" y="2663825"/>
            <a:ext cx="914400" cy="876300"/>
          </a:xfrm>
          <a:prstGeom prst="straightConnector1">
            <a:avLst/>
          </a:prstGeom>
          <a:noFill/>
          <a:ln cap="flat" cmpd="sng" w="9525">
            <a:solidFill>
              <a:schemeClr val="dk1"/>
            </a:solidFill>
            <a:prstDash val="solid"/>
            <a:miter lim="800000"/>
            <a:headEnd len="med" w="med" type="none"/>
            <a:tailEnd len="med" w="med" type="stealth"/>
          </a:ln>
        </p:spPr>
      </p:cxnSp>
      <p:cxnSp>
        <p:nvCxnSpPr>
          <p:cNvPr id="112" name="Google Shape;112;p1"/>
          <p:cNvCxnSpPr/>
          <p:nvPr/>
        </p:nvCxnSpPr>
        <p:spPr>
          <a:xfrm>
            <a:off x="6454775" y="4092575"/>
            <a:ext cx="227012" cy="1352550"/>
          </a:xfrm>
          <a:prstGeom prst="straightConnector1">
            <a:avLst/>
          </a:prstGeom>
          <a:noFill/>
          <a:ln cap="flat" cmpd="sng" w="9525">
            <a:solidFill>
              <a:schemeClr val="dk1"/>
            </a:solidFill>
            <a:prstDash val="solid"/>
            <a:miter lim="800000"/>
            <a:headEnd len="med" w="med" type="none"/>
            <a:tailEnd len="med" w="med" type="stealth"/>
          </a:ln>
        </p:spPr>
      </p:cxnSp>
      <p:cxnSp>
        <p:nvCxnSpPr>
          <p:cNvPr id="113" name="Google Shape;113;p1"/>
          <p:cNvCxnSpPr/>
          <p:nvPr/>
        </p:nvCxnSpPr>
        <p:spPr>
          <a:xfrm>
            <a:off x="6537325" y="4149725"/>
            <a:ext cx="1363662" cy="1295400"/>
          </a:xfrm>
          <a:prstGeom prst="straightConnector1">
            <a:avLst/>
          </a:prstGeom>
          <a:noFill/>
          <a:ln cap="flat" cmpd="sng" w="9525">
            <a:solidFill>
              <a:schemeClr val="dk1"/>
            </a:solidFill>
            <a:prstDash val="solid"/>
            <a:miter lim="800000"/>
            <a:headEnd len="med" w="med" type="none"/>
            <a:tailEnd len="med" w="med" type="stealth"/>
          </a:ln>
        </p:spPr>
      </p:cxnSp>
      <p:cxnSp>
        <p:nvCxnSpPr>
          <p:cNvPr id="114" name="Google Shape;114;p1"/>
          <p:cNvCxnSpPr/>
          <p:nvPr/>
        </p:nvCxnSpPr>
        <p:spPr>
          <a:xfrm>
            <a:off x="6454775" y="4092575"/>
            <a:ext cx="2711450" cy="1352550"/>
          </a:xfrm>
          <a:prstGeom prst="straightConnector1">
            <a:avLst/>
          </a:prstGeom>
          <a:noFill/>
          <a:ln cap="flat" cmpd="sng" w="9525">
            <a:solidFill>
              <a:schemeClr val="dk1"/>
            </a:solidFill>
            <a:prstDash val="solid"/>
            <a:miter lim="800000"/>
            <a:headEnd len="med" w="med" type="none"/>
            <a:tailEnd len="med" w="med" type="stealth"/>
          </a:ln>
        </p:spPr>
      </p:cxnSp>
      <p:cxnSp>
        <p:nvCxnSpPr>
          <p:cNvPr id="115" name="Google Shape;115;p1"/>
          <p:cNvCxnSpPr/>
          <p:nvPr/>
        </p:nvCxnSpPr>
        <p:spPr>
          <a:xfrm rot="5400000">
            <a:off x="3082925" y="4416425"/>
            <a:ext cx="457200" cy="723900"/>
          </a:xfrm>
          <a:prstGeom prst="straightConnector1">
            <a:avLst/>
          </a:prstGeom>
          <a:noFill/>
          <a:ln cap="flat" cmpd="sng" w="9525">
            <a:solidFill>
              <a:schemeClr val="dk1"/>
            </a:solidFill>
            <a:prstDash val="solid"/>
            <a:miter lim="800000"/>
            <a:headEnd len="med" w="med" type="none"/>
            <a:tailEnd len="med" w="med" type="stealth"/>
          </a:ln>
        </p:spPr>
      </p:cxnSp>
      <p:cxnSp>
        <p:nvCxnSpPr>
          <p:cNvPr id="116" name="Google Shape;116;p1"/>
          <p:cNvCxnSpPr/>
          <p:nvPr/>
        </p:nvCxnSpPr>
        <p:spPr>
          <a:xfrm flipH="1" rot="-5400000">
            <a:off x="3654425" y="4568825"/>
            <a:ext cx="457200" cy="419100"/>
          </a:xfrm>
          <a:prstGeom prst="straightConnector1">
            <a:avLst/>
          </a:prstGeom>
          <a:noFill/>
          <a:ln cap="flat" cmpd="sng" w="9525">
            <a:solidFill>
              <a:schemeClr val="dk1"/>
            </a:solidFill>
            <a:prstDash val="solid"/>
            <a:miter lim="800000"/>
            <a:headEnd len="med" w="med" type="none"/>
            <a:tailEnd len="med" w="med" type="stealth"/>
          </a:ln>
        </p:spPr>
      </p:cxnSp>
      <p:sp>
        <p:nvSpPr>
          <p:cNvPr id="117" name="Google Shape;117;p1"/>
          <p:cNvSpPr txBox="1"/>
          <p:nvPr/>
        </p:nvSpPr>
        <p:spPr>
          <a:xfrm>
            <a:off x="488950" y="4941887"/>
            <a:ext cx="1143000" cy="6858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Recursive Descent</a:t>
            </a:r>
            <a:endParaRPr/>
          </a:p>
        </p:txBody>
      </p:sp>
      <p:cxnSp>
        <p:nvCxnSpPr>
          <p:cNvPr id="118" name="Google Shape;118;p1"/>
          <p:cNvCxnSpPr/>
          <p:nvPr/>
        </p:nvCxnSpPr>
        <p:spPr>
          <a:xfrm flipH="1">
            <a:off x="1060450" y="3940175"/>
            <a:ext cx="1165225" cy="1001712"/>
          </a:xfrm>
          <a:prstGeom prst="straightConnector1">
            <a:avLst/>
          </a:prstGeom>
          <a:noFill/>
          <a:ln cap="flat" cmpd="sng" w="9525">
            <a:solidFill>
              <a:schemeClr val="dk1"/>
            </a:solidFill>
            <a:prstDash val="solid"/>
            <a:miter lim="800000"/>
            <a:headEnd len="med" w="med" type="none"/>
            <a:tailEnd len="med" w="med" type="stealth"/>
          </a:ln>
        </p:spPr>
      </p:cxnSp>
      <p:sp>
        <p:nvSpPr>
          <p:cNvPr id="119" name="Google Shape;119;p1"/>
          <p:cNvSpPr txBox="1"/>
          <p:nvPr/>
        </p:nvSpPr>
        <p:spPr>
          <a:xfrm>
            <a:off x="5024437" y="5445125"/>
            <a:ext cx="990600" cy="3810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LR(0)</a:t>
            </a:r>
            <a:endParaRPr/>
          </a:p>
        </p:txBody>
      </p:sp>
      <p:cxnSp>
        <p:nvCxnSpPr>
          <p:cNvPr id="120" name="Google Shape;120;p1"/>
          <p:cNvCxnSpPr/>
          <p:nvPr/>
        </p:nvCxnSpPr>
        <p:spPr>
          <a:xfrm flipH="1">
            <a:off x="5540375" y="4092575"/>
            <a:ext cx="914400" cy="1336675"/>
          </a:xfrm>
          <a:prstGeom prst="straightConnector1">
            <a:avLst/>
          </a:prstGeom>
          <a:noFill/>
          <a:ln cap="flat" cmpd="sng" w="9525">
            <a:solidFill>
              <a:schemeClr val="dk1"/>
            </a:solidFill>
            <a:prstDash val="solid"/>
            <a:miter lim="800000"/>
            <a:headEnd len="med" w="med" type="none"/>
            <a:tailEnd len="med" w="med" type="stealth"/>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0"/>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cap="none" strike="noStrike">
                <a:solidFill>
                  <a:schemeClr val="dk1"/>
                </a:solidFill>
                <a:latin typeface="Times New Roman"/>
                <a:ea typeface="Times New Roman"/>
                <a:cs typeface="Times New Roman"/>
                <a:sym typeface="Times New Roman"/>
              </a:rPr>
              <a:t>‹#›</a:t>
            </a:fld>
            <a:endParaRPr/>
          </a:p>
        </p:txBody>
      </p:sp>
      <p:sp>
        <p:nvSpPr>
          <p:cNvPr id="206" name="Google Shape;206;p10"/>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A Stack Implementation of A Shift-Reduce Parser </a:t>
            </a:r>
            <a:endParaRPr/>
          </a:p>
        </p:txBody>
      </p:sp>
      <p:sp>
        <p:nvSpPr>
          <p:cNvPr id="207" name="Google Shape;207;p10"/>
          <p:cNvSpPr txBox="1"/>
          <p:nvPr>
            <p:ph idx="1" type="body"/>
          </p:nvPr>
        </p:nvSpPr>
        <p:spPr>
          <a:xfrm>
            <a:off x="152400" y="1219200"/>
            <a:ext cx="100584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Times New Roman"/>
              <a:buNone/>
            </a:pPr>
            <a:r>
              <a:rPr b="1" i="0" lang="en-US" sz="2000" u="sng">
                <a:solidFill>
                  <a:schemeClr val="dk1"/>
                </a:solidFill>
                <a:latin typeface="Times New Roman"/>
                <a:ea typeface="Times New Roman"/>
                <a:cs typeface="Times New Roman"/>
                <a:sym typeface="Times New Roman"/>
              </a:rPr>
              <a:t>Stack</a:t>
            </a:r>
            <a:r>
              <a:rPr b="0" i="0" lang="en-US" sz="2000" u="none">
                <a:solidFill>
                  <a:schemeClr val="dk1"/>
                </a:solidFill>
                <a:latin typeface="Times New Roman"/>
                <a:ea typeface="Times New Roman"/>
                <a:cs typeface="Times New Roman"/>
                <a:sym typeface="Times New Roman"/>
              </a:rPr>
              <a:t>		</a:t>
            </a:r>
            <a:r>
              <a:rPr b="1" i="0" lang="en-US" sz="2000" u="sng">
                <a:solidFill>
                  <a:schemeClr val="dk1"/>
                </a:solidFill>
                <a:latin typeface="Times New Roman"/>
                <a:ea typeface="Times New Roman"/>
                <a:cs typeface="Times New Roman"/>
                <a:sym typeface="Times New Roman"/>
              </a:rPr>
              <a:t>Input</a:t>
            </a:r>
            <a:r>
              <a:rPr b="0" i="0" lang="en-US" sz="2000" u="none">
                <a:solidFill>
                  <a:schemeClr val="dk1"/>
                </a:solidFill>
                <a:latin typeface="Times New Roman"/>
                <a:ea typeface="Times New Roman"/>
                <a:cs typeface="Times New Roman"/>
                <a:sym typeface="Times New Roman"/>
              </a:rPr>
              <a:t>		</a:t>
            </a:r>
            <a:r>
              <a:rPr b="1" i="0" lang="en-US" sz="2000" u="sng">
                <a:solidFill>
                  <a:schemeClr val="dk1"/>
                </a:solidFill>
                <a:latin typeface="Times New Roman"/>
                <a:ea typeface="Times New Roman"/>
                <a:cs typeface="Times New Roman"/>
                <a:sym typeface="Times New Roman"/>
              </a:rPr>
              <a:t>Action</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id+id*id$		shift</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r>
              <a:rPr b="0" i="0" lang="en-US" sz="1800" u="none">
                <a:solidFill>
                  <a:srgbClr val="CC0000"/>
                </a:solidFill>
                <a:latin typeface="Times New Roman"/>
                <a:ea typeface="Times New Roman"/>
                <a:cs typeface="Times New Roman"/>
                <a:sym typeface="Times New Roman"/>
              </a:rPr>
              <a:t>id</a:t>
            </a:r>
            <a:r>
              <a:rPr b="0" i="0" lang="en-US" sz="1800" u="none">
                <a:solidFill>
                  <a:schemeClr val="dk1"/>
                </a:solidFill>
                <a:latin typeface="Times New Roman"/>
                <a:ea typeface="Times New Roman"/>
                <a:cs typeface="Times New Roman"/>
                <a:sym typeface="Times New Roman"/>
              </a:rPr>
              <a:t>			+id*id$		reduce by F → id		             </a:t>
            </a:r>
            <a:r>
              <a:rPr b="1" i="0" lang="en-US" sz="1800" u="sng">
                <a:solidFill>
                  <a:schemeClr val="dk1"/>
                </a:solidFill>
                <a:latin typeface="Times New Roman"/>
                <a:ea typeface="Times New Roman"/>
                <a:cs typeface="Times New Roman"/>
                <a:sym typeface="Times New Roman"/>
              </a:rPr>
              <a:t>Parse Tree</a:t>
            </a:r>
            <a:r>
              <a:rPr b="0" i="0" lang="en-US" sz="18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r>
              <a:rPr b="0" i="0" lang="en-US" sz="1800" u="none">
                <a:solidFill>
                  <a:srgbClr val="CC0000"/>
                </a:solidFill>
                <a:latin typeface="Times New Roman"/>
                <a:ea typeface="Times New Roman"/>
                <a:cs typeface="Times New Roman"/>
                <a:sym typeface="Times New Roman"/>
              </a:rPr>
              <a:t>F</a:t>
            </a:r>
            <a:r>
              <a:rPr b="0" i="0" lang="en-US" sz="1800" u="none">
                <a:solidFill>
                  <a:schemeClr val="dk1"/>
                </a:solidFill>
                <a:latin typeface="Times New Roman"/>
                <a:ea typeface="Times New Roman"/>
                <a:cs typeface="Times New Roman"/>
                <a:sym typeface="Times New Roman"/>
              </a:rPr>
              <a:t>			+id*id$		reduce by T → F</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r>
              <a:rPr b="0" i="0" lang="en-US" sz="1800" u="none">
                <a:solidFill>
                  <a:srgbClr val="CC0000"/>
                </a:solidFill>
                <a:latin typeface="Times New Roman"/>
                <a:ea typeface="Times New Roman"/>
                <a:cs typeface="Times New Roman"/>
                <a:sym typeface="Times New Roman"/>
              </a:rPr>
              <a:t>T</a:t>
            </a:r>
            <a:r>
              <a:rPr b="0" i="0" lang="en-US" sz="1800" u="none">
                <a:solidFill>
                  <a:schemeClr val="dk1"/>
                </a:solidFill>
                <a:latin typeface="Times New Roman"/>
                <a:ea typeface="Times New Roman"/>
                <a:cs typeface="Times New Roman"/>
                <a:sym typeface="Times New Roman"/>
              </a:rPr>
              <a:t>			+id*id$		reduce by E → T			   E  </a:t>
            </a:r>
            <a:r>
              <a:rPr b="0" i="0" lang="en-US" sz="1800" u="none">
                <a:solidFill>
                  <a:srgbClr val="CC0000"/>
                </a:solidFill>
                <a:latin typeface="Times New Roman"/>
                <a:ea typeface="Times New Roman"/>
                <a:cs typeface="Times New Roman"/>
                <a:sym typeface="Times New Roman"/>
              </a:rPr>
              <a:t>8</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			+id*id$		shift</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		id*id$		shift			   E  </a:t>
            </a:r>
            <a:r>
              <a:rPr b="0" i="0" lang="en-US" sz="1800" u="none">
                <a:solidFill>
                  <a:srgbClr val="CC0000"/>
                </a:solidFill>
                <a:latin typeface="Times New Roman"/>
                <a:ea typeface="Times New Roman"/>
                <a:cs typeface="Times New Roman"/>
                <a:sym typeface="Times New Roman"/>
              </a:rPr>
              <a:t>3</a:t>
            </a:r>
            <a:r>
              <a:rPr b="0" i="0" lang="en-US" sz="1800" u="none">
                <a:solidFill>
                  <a:schemeClr val="dk1"/>
                </a:solidFill>
                <a:latin typeface="Times New Roman"/>
                <a:ea typeface="Times New Roman"/>
                <a:cs typeface="Times New Roman"/>
                <a:sym typeface="Times New Roman"/>
              </a:rPr>
              <a:t>	   +	   T  </a:t>
            </a:r>
            <a:r>
              <a:rPr b="0" i="0" lang="en-US" sz="1800" u="none">
                <a:solidFill>
                  <a:srgbClr val="CC0000"/>
                </a:solidFill>
                <a:latin typeface="Times New Roman"/>
                <a:ea typeface="Times New Roman"/>
                <a:cs typeface="Times New Roman"/>
                <a:sym typeface="Times New Roman"/>
              </a:rPr>
              <a:t>7</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a:t>
            </a:r>
            <a:r>
              <a:rPr b="0" i="0" lang="en-US" sz="1800" u="none">
                <a:solidFill>
                  <a:srgbClr val="CC0000"/>
                </a:solidFill>
                <a:latin typeface="Times New Roman"/>
                <a:ea typeface="Times New Roman"/>
                <a:cs typeface="Times New Roman"/>
                <a:sym typeface="Times New Roman"/>
              </a:rPr>
              <a:t>id</a:t>
            </a:r>
            <a:r>
              <a:rPr b="0" i="0" lang="en-US" sz="1800" u="none">
                <a:solidFill>
                  <a:schemeClr val="dk1"/>
                </a:solidFill>
                <a:latin typeface="Times New Roman"/>
                <a:ea typeface="Times New Roman"/>
                <a:cs typeface="Times New Roman"/>
                <a:sym typeface="Times New Roman"/>
              </a:rPr>
              <a:t>		*id$		reduce by F → id</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a:t>
            </a:r>
            <a:r>
              <a:rPr b="0" i="0" lang="en-US" sz="1800" u="none">
                <a:solidFill>
                  <a:srgbClr val="CC0000"/>
                </a:solidFill>
                <a:latin typeface="Times New Roman"/>
                <a:ea typeface="Times New Roman"/>
                <a:cs typeface="Times New Roman"/>
                <a:sym typeface="Times New Roman"/>
              </a:rPr>
              <a:t>F</a:t>
            </a:r>
            <a:r>
              <a:rPr b="0" i="0" lang="en-US" sz="1800" u="none">
                <a:solidFill>
                  <a:schemeClr val="dk1"/>
                </a:solidFill>
                <a:latin typeface="Times New Roman"/>
                <a:ea typeface="Times New Roman"/>
                <a:cs typeface="Times New Roman"/>
                <a:sym typeface="Times New Roman"/>
              </a:rPr>
              <a:t>		*id$		reduce by T → F		   T  </a:t>
            </a:r>
            <a:r>
              <a:rPr b="0" i="0" lang="en-US" sz="1800" u="none">
                <a:solidFill>
                  <a:srgbClr val="CC0000"/>
                </a:solidFill>
                <a:latin typeface="Times New Roman"/>
                <a:ea typeface="Times New Roman"/>
                <a:cs typeface="Times New Roman"/>
                <a:sym typeface="Times New Roman"/>
              </a:rPr>
              <a:t>2</a:t>
            </a:r>
            <a:r>
              <a:rPr b="0" i="0" lang="en-US" sz="1800" u="none">
                <a:solidFill>
                  <a:schemeClr val="dk1"/>
                </a:solidFill>
                <a:latin typeface="Times New Roman"/>
                <a:ea typeface="Times New Roman"/>
                <a:cs typeface="Times New Roman"/>
                <a:sym typeface="Times New Roman"/>
              </a:rPr>
              <a:t>	   T  </a:t>
            </a:r>
            <a:r>
              <a:rPr b="0" i="0" lang="en-US" sz="1800" u="none">
                <a:solidFill>
                  <a:srgbClr val="CC0000"/>
                </a:solidFill>
                <a:latin typeface="Times New Roman"/>
                <a:ea typeface="Times New Roman"/>
                <a:cs typeface="Times New Roman"/>
                <a:sym typeface="Times New Roman"/>
              </a:rPr>
              <a:t>5</a:t>
            </a:r>
            <a:r>
              <a:rPr b="0" i="0" lang="en-US" sz="1800" u="none">
                <a:solidFill>
                  <a:schemeClr val="dk1"/>
                </a:solidFill>
                <a:latin typeface="Times New Roman"/>
                <a:ea typeface="Times New Roman"/>
                <a:cs typeface="Times New Roman"/>
                <a:sym typeface="Times New Roman"/>
              </a:rPr>
              <a:t>	   *	   F </a:t>
            </a:r>
            <a:r>
              <a:rPr b="0" i="0" lang="en-US" sz="1800" u="none">
                <a:solidFill>
                  <a:srgbClr val="CC0000"/>
                </a:solidFill>
                <a:latin typeface="Times New Roman"/>
                <a:ea typeface="Times New Roman"/>
                <a:cs typeface="Times New Roman"/>
                <a:sym typeface="Times New Roman"/>
              </a:rPr>
              <a:t>6</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$E+T		*id$		shift</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$E+T*		id$		shift			   F  </a:t>
            </a:r>
            <a:r>
              <a:rPr b="0" i="0" lang="en-US" sz="1800" u="none">
                <a:solidFill>
                  <a:srgbClr val="CC0000"/>
                </a:solidFill>
                <a:latin typeface="Times New Roman"/>
                <a:ea typeface="Times New Roman"/>
                <a:cs typeface="Times New Roman"/>
                <a:sym typeface="Times New Roman"/>
              </a:rPr>
              <a:t>1</a:t>
            </a:r>
            <a:r>
              <a:rPr b="0" i="0" lang="en-US" sz="1800" u="none">
                <a:solidFill>
                  <a:schemeClr val="dk1"/>
                </a:solidFill>
                <a:latin typeface="Times New Roman"/>
                <a:ea typeface="Times New Roman"/>
                <a:cs typeface="Times New Roman"/>
                <a:sym typeface="Times New Roman"/>
              </a:rPr>
              <a:t>	   F  </a:t>
            </a:r>
            <a:r>
              <a:rPr b="0" i="0" lang="en-US" sz="1800" u="none">
                <a:solidFill>
                  <a:srgbClr val="CC0000"/>
                </a:solidFill>
                <a:latin typeface="Times New Roman"/>
                <a:ea typeface="Times New Roman"/>
                <a:cs typeface="Times New Roman"/>
                <a:sym typeface="Times New Roman"/>
              </a:rPr>
              <a:t>4</a:t>
            </a:r>
            <a:r>
              <a:rPr b="0" i="0" lang="en-US" sz="1800" u="none">
                <a:solidFill>
                  <a:schemeClr val="dk1"/>
                </a:solidFill>
                <a:latin typeface="Times New Roman"/>
                <a:ea typeface="Times New Roman"/>
                <a:cs typeface="Times New Roman"/>
                <a:sym typeface="Times New Roman"/>
              </a:rPr>
              <a:t>		   id</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$E+T*</a:t>
            </a:r>
            <a:r>
              <a:rPr b="0" i="0" lang="en-US" sz="1800" u="none">
                <a:solidFill>
                  <a:srgbClr val="CC0000"/>
                </a:solidFill>
                <a:latin typeface="Times New Roman"/>
                <a:ea typeface="Times New Roman"/>
                <a:cs typeface="Times New Roman"/>
                <a:sym typeface="Times New Roman"/>
              </a:rPr>
              <a:t>id</a:t>
            </a:r>
            <a:r>
              <a:rPr b="0" i="0" lang="en-US" sz="1800" u="none">
                <a:solidFill>
                  <a:schemeClr val="dk1"/>
                </a:solidFill>
                <a:latin typeface="Times New Roman"/>
                <a:ea typeface="Times New Roman"/>
                <a:cs typeface="Times New Roman"/>
                <a:sym typeface="Times New Roman"/>
              </a:rPr>
              <a:t>		$		reduce by F → id</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a:t>
            </a:r>
            <a:r>
              <a:rPr b="0" i="0" lang="en-US" sz="1800" u="none">
                <a:solidFill>
                  <a:srgbClr val="CC0000"/>
                </a:solidFill>
                <a:latin typeface="Times New Roman"/>
                <a:ea typeface="Times New Roman"/>
                <a:cs typeface="Times New Roman"/>
                <a:sym typeface="Times New Roman"/>
              </a:rPr>
              <a:t>T*F</a:t>
            </a:r>
            <a:r>
              <a:rPr b="0" i="0" lang="en-US" sz="1800" u="none">
                <a:solidFill>
                  <a:schemeClr val="dk1"/>
                </a:solidFill>
                <a:latin typeface="Times New Roman"/>
                <a:ea typeface="Times New Roman"/>
                <a:cs typeface="Times New Roman"/>
                <a:sym typeface="Times New Roman"/>
              </a:rPr>
              <a:t>		$		reduce by T → T*F		   id	   id	</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r>
              <a:rPr b="0" i="0" lang="en-US" sz="1800" u="none">
                <a:solidFill>
                  <a:srgbClr val="CC0000"/>
                </a:solidFill>
                <a:latin typeface="Times New Roman"/>
                <a:ea typeface="Times New Roman"/>
                <a:cs typeface="Times New Roman"/>
                <a:sym typeface="Times New Roman"/>
              </a:rPr>
              <a:t>E+T</a:t>
            </a:r>
            <a:r>
              <a:rPr b="0" i="0" lang="en-US" sz="1800" u="none">
                <a:solidFill>
                  <a:schemeClr val="dk1"/>
                </a:solidFill>
                <a:latin typeface="Times New Roman"/>
                <a:ea typeface="Times New Roman"/>
                <a:cs typeface="Times New Roman"/>
                <a:sym typeface="Times New Roman"/>
              </a:rPr>
              <a:t>		$		reduce by E → E+T</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			$		accept</a:t>
            </a:r>
            <a:endParaRPr/>
          </a:p>
        </p:txBody>
      </p:sp>
      <p:cxnSp>
        <p:nvCxnSpPr>
          <p:cNvPr id="208" name="Google Shape;208;p10"/>
          <p:cNvCxnSpPr/>
          <p:nvPr/>
        </p:nvCxnSpPr>
        <p:spPr>
          <a:xfrm flipH="1">
            <a:off x="6934200" y="2895600"/>
            <a:ext cx="91440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209" name="Google Shape;209;p10"/>
          <p:cNvCxnSpPr/>
          <p:nvPr/>
        </p:nvCxnSpPr>
        <p:spPr>
          <a:xfrm>
            <a:off x="7848600" y="2895600"/>
            <a:ext cx="91440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210" name="Google Shape;210;p10"/>
          <p:cNvCxnSpPr/>
          <p:nvPr/>
        </p:nvCxnSpPr>
        <p:spPr>
          <a:xfrm>
            <a:off x="7848600" y="2895600"/>
            <a:ext cx="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211" name="Google Shape;211;p10"/>
          <p:cNvCxnSpPr/>
          <p:nvPr/>
        </p:nvCxnSpPr>
        <p:spPr>
          <a:xfrm>
            <a:off x="6934200" y="3581400"/>
            <a:ext cx="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212" name="Google Shape;212;p10"/>
          <p:cNvCxnSpPr/>
          <p:nvPr/>
        </p:nvCxnSpPr>
        <p:spPr>
          <a:xfrm>
            <a:off x="7848600" y="4191000"/>
            <a:ext cx="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213" name="Google Shape;213;p10"/>
          <p:cNvCxnSpPr/>
          <p:nvPr/>
        </p:nvCxnSpPr>
        <p:spPr>
          <a:xfrm>
            <a:off x="6934200" y="4876800"/>
            <a:ext cx="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214" name="Google Shape;214;p10"/>
          <p:cNvCxnSpPr/>
          <p:nvPr/>
        </p:nvCxnSpPr>
        <p:spPr>
          <a:xfrm>
            <a:off x="6934200" y="4191000"/>
            <a:ext cx="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215" name="Google Shape;215;p10"/>
          <p:cNvCxnSpPr/>
          <p:nvPr/>
        </p:nvCxnSpPr>
        <p:spPr>
          <a:xfrm>
            <a:off x="9677400" y="4191000"/>
            <a:ext cx="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216" name="Google Shape;216;p10"/>
          <p:cNvCxnSpPr/>
          <p:nvPr/>
        </p:nvCxnSpPr>
        <p:spPr>
          <a:xfrm>
            <a:off x="7848600" y="4876800"/>
            <a:ext cx="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217" name="Google Shape;217;p10"/>
          <p:cNvCxnSpPr/>
          <p:nvPr/>
        </p:nvCxnSpPr>
        <p:spPr>
          <a:xfrm>
            <a:off x="8763000" y="3581400"/>
            <a:ext cx="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218" name="Google Shape;218;p10"/>
          <p:cNvCxnSpPr/>
          <p:nvPr/>
        </p:nvCxnSpPr>
        <p:spPr>
          <a:xfrm flipH="1">
            <a:off x="7848600" y="3581400"/>
            <a:ext cx="91440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219" name="Google Shape;219;p10"/>
          <p:cNvCxnSpPr/>
          <p:nvPr/>
        </p:nvCxnSpPr>
        <p:spPr>
          <a:xfrm>
            <a:off x="8763000" y="3581400"/>
            <a:ext cx="914400" cy="38100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100"/>
          <p:cNvSpPr txBox="1"/>
          <p:nvPr>
            <p:ph type="title"/>
          </p:nvPr>
        </p:nvSpPr>
        <p:spPr>
          <a:xfrm>
            <a:off x="631825" y="0"/>
            <a:ext cx="8734425" cy="7524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Times New Roman"/>
              <a:buNone/>
            </a:pPr>
            <a:br>
              <a:rPr b="1" i="0" lang="en-US" sz="2800" u="none">
                <a:solidFill>
                  <a:schemeClr val="dk1"/>
                </a:solidFill>
                <a:latin typeface="Times New Roman"/>
                <a:ea typeface="Times New Roman"/>
                <a:cs typeface="Times New Roman"/>
                <a:sym typeface="Times New Roman"/>
              </a:rPr>
            </a:br>
            <a:r>
              <a:rPr b="1" i="0" lang="en-US" sz="2800" u="none">
                <a:solidFill>
                  <a:schemeClr val="dk1"/>
                </a:solidFill>
                <a:latin typeface="Times New Roman"/>
                <a:ea typeface="Times New Roman"/>
                <a:cs typeface="Times New Roman"/>
                <a:sym typeface="Times New Roman"/>
              </a:rPr>
              <a:t>Constructing precedence functions</a:t>
            </a:r>
            <a:br>
              <a:rPr b="1" i="0" lang="en-US" sz="2800" u="none">
                <a:solidFill>
                  <a:schemeClr val="dk1"/>
                </a:solidFill>
                <a:latin typeface="Times New Roman"/>
                <a:ea typeface="Times New Roman"/>
                <a:cs typeface="Times New Roman"/>
                <a:sym typeface="Times New Roman"/>
              </a:rPr>
            </a:br>
            <a:endParaRPr/>
          </a:p>
        </p:txBody>
      </p:sp>
      <p:sp>
        <p:nvSpPr>
          <p:cNvPr id="1417" name="Google Shape;1417;p100"/>
          <p:cNvSpPr txBox="1"/>
          <p:nvPr/>
        </p:nvSpPr>
        <p:spPr>
          <a:xfrm>
            <a:off x="273050" y="765175"/>
            <a:ext cx="9432925" cy="51435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Method:</a:t>
            </a:r>
            <a:endParaRPr/>
          </a:p>
          <a:p>
            <a:pPr indent="-457200" lvl="1" marL="914400" marR="0" rtl="0" algn="l">
              <a:lnSpc>
                <a:spcPct val="100000"/>
              </a:lnSpc>
              <a:spcBef>
                <a:spcPts val="1200"/>
              </a:spcBef>
              <a:spcAft>
                <a:spcPts val="0"/>
              </a:spcAft>
              <a:buClr>
                <a:schemeClr val="dk1"/>
              </a:buClr>
              <a:buSzPts val="2400"/>
              <a:buFont typeface="Times New Roman"/>
              <a:buAutoNum type="arabicPeriod"/>
            </a:pPr>
            <a:r>
              <a:rPr b="0" i="0" lang="en-US" sz="2400" u="none" cap="none" strike="noStrike">
                <a:solidFill>
                  <a:schemeClr val="dk1"/>
                </a:solidFill>
                <a:latin typeface="Times New Roman"/>
                <a:ea typeface="Times New Roman"/>
                <a:cs typeface="Times New Roman"/>
                <a:sym typeface="Times New Roman"/>
              </a:rPr>
              <a:t>Create symbols </a:t>
            </a:r>
            <a:r>
              <a:rPr b="1" i="0" lang="en-US" sz="2400" u="none" cap="none" strike="noStrike">
                <a:solidFill>
                  <a:srgbClr val="0000FF"/>
                </a:solidFill>
                <a:latin typeface="Times New Roman"/>
                <a:ea typeface="Times New Roman"/>
                <a:cs typeface="Times New Roman"/>
                <a:sym typeface="Times New Roman"/>
              </a:rPr>
              <a:t>f</a:t>
            </a:r>
            <a:r>
              <a:rPr b="1" baseline="-25000" i="0" lang="en-US" sz="2400" u="none" cap="none" strike="noStrike">
                <a:solidFill>
                  <a:srgbClr val="0000FF"/>
                </a:solidFill>
                <a:latin typeface="Times New Roman"/>
                <a:ea typeface="Times New Roman"/>
                <a:cs typeface="Times New Roman"/>
                <a:sym typeface="Times New Roman"/>
              </a:rPr>
              <a:t>a</a:t>
            </a:r>
            <a:r>
              <a:rPr b="0" i="0" lang="en-US" sz="2400" u="none" cap="none" strike="noStrike">
                <a:solidFill>
                  <a:schemeClr val="dk1"/>
                </a:solidFill>
                <a:latin typeface="Times New Roman"/>
                <a:ea typeface="Times New Roman"/>
                <a:cs typeface="Times New Roman"/>
                <a:sym typeface="Times New Roman"/>
              </a:rPr>
              <a:t> and </a:t>
            </a:r>
            <a:r>
              <a:rPr b="1" i="0" lang="en-US" sz="2400" u="none" cap="none" strike="noStrike">
                <a:solidFill>
                  <a:srgbClr val="0000FF"/>
                </a:solidFill>
                <a:latin typeface="Times New Roman"/>
                <a:ea typeface="Times New Roman"/>
                <a:cs typeface="Times New Roman"/>
                <a:sym typeface="Times New Roman"/>
              </a:rPr>
              <a:t>g</a:t>
            </a:r>
            <a:r>
              <a:rPr b="1" baseline="-25000" i="0" lang="en-US" sz="2400" u="none" cap="none" strike="noStrike">
                <a:solidFill>
                  <a:srgbClr val="0000FF"/>
                </a:solidFill>
                <a:latin typeface="Times New Roman"/>
                <a:ea typeface="Times New Roman"/>
                <a:cs typeface="Times New Roman"/>
                <a:sym typeface="Times New Roman"/>
              </a:rPr>
              <a:t>a</a:t>
            </a:r>
            <a:r>
              <a:rPr b="0" i="0" lang="en-US" sz="2400" u="none" cap="none" strike="noStrike">
                <a:solidFill>
                  <a:schemeClr val="dk1"/>
                </a:solidFill>
                <a:latin typeface="Times New Roman"/>
                <a:ea typeface="Times New Roman"/>
                <a:cs typeface="Times New Roman"/>
                <a:sym typeface="Times New Roman"/>
              </a:rPr>
              <a:t> for each </a:t>
            </a:r>
            <a:r>
              <a:rPr b="1" i="0" lang="en-US" sz="2400" u="none" cap="none" strike="noStrike">
                <a:solidFill>
                  <a:srgbClr val="0000FF"/>
                </a:solidFill>
                <a:latin typeface="Times New Roman"/>
                <a:ea typeface="Times New Roman"/>
                <a:cs typeface="Times New Roman"/>
                <a:sym typeface="Times New Roman"/>
              </a:rPr>
              <a:t>a</a:t>
            </a:r>
            <a:r>
              <a:rPr b="0" i="0" lang="en-US" sz="2400" u="none" cap="none" strike="noStrike">
                <a:solidFill>
                  <a:schemeClr val="dk1"/>
                </a:solidFill>
                <a:latin typeface="Times New Roman"/>
                <a:ea typeface="Times New Roman"/>
                <a:cs typeface="Times New Roman"/>
                <a:sym typeface="Times New Roman"/>
              </a:rPr>
              <a:t> that is a terminal or $.</a:t>
            </a:r>
            <a:endParaRPr/>
          </a:p>
          <a:p>
            <a:pPr indent="-457200" lvl="1" marL="914400" marR="0" rtl="0" algn="l">
              <a:lnSpc>
                <a:spcPct val="100000"/>
              </a:lnSpc>
              <a:spcBef>
                <a:spcPts val="1200"/>
              </a:spcBef>
              <a:spcAft>
                <a:spcPts val="0"/>
              </a:spcAft>
              <a:buClr>
                <a:schemeClr val="dk1"/>
              </a:buClr>
              <a:buSzPts val="2400"/>
              <a:buFont typeface="Times New Roman"/>
              <a:buAutoNum type="arabicPeriod"/>
            </a:pPr>
            <a:r>
              <a:rPr b="0" i="0" lang="en-US" sz="2400" u="none" cap="none" strike="noStrike">
                <a:solidFill>
                  <a:schemeClr val="dk1"/>
                </a:solidFill>
                <a:latin typeface="Times New Roman"/>
                <a:ea typeface="Times New Roman"/>
                <a:cs typeface="Times New Roman"/>
                <a:sym typeface="Times New Roman"/>
              </a:rPr>
              <a:t>Partition the created symbols into as many groups  as possible, in such a way that if a =. b, then </a:t>
            </a:r>
            <a:r>
              <a:rPr b="1" i="0" lang="en-US" sz="2400" u="none" cap="none" strike="noStrike">
                <a:solidFill>
                  <a:srgbClr val="0000FF"/>
                </a:solidFill>
                <a:latin typeface="Times New Roman"/>
                <a:ea typeface="Times New Roman"/>
                <a:cs typeface="Times New Roman"/>
                <a:sym typeface="Times New Roman"/>
              </a:rPr>
              <a:t>f</a:t>
            </a:r>
            <a:r>
              <a:rPr b="1" baseline="-25000" i="0" lang="en-US" sz="2400" u="none" cap="none" strike="noStrike">
                <a:solidFill>
                  <a:srgbClr val="0000FF"/>
                </a:solidFill>
                <a:latin typeface="Times New Roman"/>
                <a:ea typeface="Times New Roman"/>
                <a:cs typeface="Times New Roman"/>
                <a:sym typeface="Times New Roman"/>
              </a:rPr>
              <a:t>a</a:t>
            </a:r>
            <a:r>
              <a:rPr b="0" i="0" lang="en-US" sz="2400" u="none" cap="none" strike="noStrike">
                <a:solidFill>
                  <a:schemeClr val="dk1"/>
                </a:solidFill>
                <a:latin typeface="Times New Roman"/>
                <a:ea typeface="Times New Roman"/>
                <a:cs typeface="Times New Roman"/>
                <a:sym typeface="Times New Roman"/>
              </a:rPr>
              <a:t> and </a:t>
            </a:r>
            <a:r>
              <a:rPr b="1" i="0" lang="en-US" sz="2400" u="none" cap="none" strike="noStrike">
                <a:solidFill>
                  <a:srgbClr val="0000FF"/>
                </a:solidFill>
                <a:latin typeface="Times New Roman"/>
                <a:ea typeface="Times New Roman"/>
                <a:cs typeface="Times New Roman"/>
                <a:sym typeface="Times New Roman"/>
              </a:rPr>
              <a:t>g</a:t>
            </a:r>
            <a:r>
              <a:rPr b="1" baseline="-25000" i="0" lang="en-US" sz="2400" u="none" cap="none" strike="noStrike">
                <a:solidFill>
                  <a:srgbClr val="0000FF"/>
                </a:solidFill>
                <a:latin typeface="Times New Roman"/>
                <a:ea typeface="Times New Roman"/>
                <a:cs typeface="Times New Roman"/>
                <a:sym typeface="Times New Roman"/>
              </a:rPr>
              <a:t>b </a:t>
            </a:r>
            <a:r>
              <a:rPr b="0" i="0" lang="en-US" sz="2400" u="none" cap="none" strike="noStrike">
                <a:solidFill>
                  <a:schemeClr val="dk1"/>
                </a:solidFill>
                <a:latin typeface="Times New Roman"/>
                <a:ea typeface="Times New Roman"/>
                <a:cs typeface="Times New Roman"/>
                <a:sym typeface="Times New Roman"/>
              </a:rPr>
              <a:t>are in the same group.</a:t>
            </a:r>
            <a:endParaRPr/>
          </a:p>
          <a:p>
            <a:pPr indent="-457200" lvl="1" marL="914400" marR="0" rtl="0" algn="l">
              <a:lnSpc>
                <a:spcPct val="100000"/>
              </a:lnSpc>
              <a:spcBef>
                <a:spcPts val="1200"/>
              </a:spcBef>
              <a:spcAft>
                <a:spcPts val="0"/>
              </a:spcAft>
              <a:buClr>
                <a:schemeClr val="dk1"/>
              </a:buClr>
              <a:buSzPts val="2400"/>
              <a:buFont typeface="Times New Roman"/>
              <a:buAutoNum type="arabicPeriod"/>
            </a:pPr>
            <a:r>
              <a:rPr b="0" i="0" lang="en-US" sz="2400" u="none" cap="none" strike="noStrike">
                <a:solidFill>
                  <a:schemeClr val="dk1"/>
                </a:solidFill>
                <a:latin typeface="Times New Roman"/>
                <a:ea typeface="Times New Roman"/>
                <a:cs typeface="Times New Roman"/>
                <a:sym typeface="Times New Roman"/>
              </a:rPr>
              <a:t>Create a directed graph whose nodes are the groups found in (2). For any a and b, if a &lt;.b , place an edge from the group of  </a:t>
            </a:r>
            <a:r>
              <a:rPr b="1" i="0" lang="en-US" sz="2400" u="none" cap="none" strike="noStrike">
                <a:solidFill>
                  <a:srgbClr val="0000FF"/>
                </a:solidFill>
                <a:latin typeface="Times New Roman"/>
                <a:ea typeface="Times New Roman"/>
                <a:cs typeface="Times New Roman"/>
                <a:sym typeface="Times New Roman"/>
              </a:rPr>
              <a:t>g</a:t>
            </a:r>
            <a:r>
              <a:rPr b="1" baseline="-25000" i="0" lang="en-US" sz="2400" u="none" cap="none" strike="noStrike">
                <a:solidFill>
                  <a:srgbClr val="0000FF"/>
                </a:solidFill>
                <a:latin typeface="Times New Roman"/>
                <a:ea typeface="Times New Roman"/>
                <a:cs typeface="Times New Roman"/>
                <a:sym typeface="Times New Roman"/>
              </a:rPr>
              <a:t>b</a:t>
            </a:r>
            <a:r>
              <a:rPr b="0" i="0" lang="en-US" sz="2400" u="none" cap="none" strike="noStrike">
                <a:solidFill>
                  <a:schemeClr val="dk1"/>
                </a:solidFill>
                <a:latin typeface="Times New Roman"/>
                <a:ea typeface="Times New Roman"/>
                <a:cs typeface="Times New Roman"/>
                <a:sym typeface="Times New Roman"/>
              </a:rPr>
              <a:t> to the group of </a:t>
            </a:r>
            <a:r>
              <a:rPr b="1" i="0" lang="en-US" sz="2400" u="none" cap="none" strike="noStrike">
                <a:solidFill>
                  <a:srgbClr val="0000FF"/>
                </a:solidFill>
                <a:latin typeface="Times New Roman"/>
                <a:ea typeface="Times New Roman"/>
                <a:cs typeface="Times New Roman"/>
                <a:sym typeface="Times New Roman"/>
              </a:rPr>
              <a:t>f</a:t>
            </a:r>
            <a:r>
              <a:rPr b="1" baseline="-25000" i="0" lang="en-US" sz="2400" u="none" cap="none" strike="noStrike">
                <a:solidFill>
                  <a:srgbClr val="0000FF"/>
                </a:solidFill>
                <a:latin typeface="Times New Roman"/>
                <a:ea typeface="Times New Roman"/>
                <a:cs typeface="Times New Roman"/>
                <a:sym typeface="Times New Roman"/>
              </a:rPr>
              <a:t>a</a:t>
            </a:r>
            <a:r>
              <a:rPr b="0" i="0" lang="en-US" sz="2400" u="none" cap="none" strike="noStrike">
                <a:solidFill>
                  <a:schemeClr val="dk1"/>
                </a:solidFill>
                <a:latin typeface="Times New Roman"/>
                <a:ea typeface="Times New Roman"/>
                <a:cs typeface="Times New Roman"/>
                <a:sym typeface="Times New Roman"/>
              </a:rPr>
              <a:t>. Of a .&gt; b, place an edge from the group of </a:t>
            </a:r>
            <a:r>
              <a:rPr b="1" i="0" lang="en-US" sz="2400" u="none" cap="none" strike="noStrike">
                <a:solidFill>
                  <a:srgbClr val="0000FF"/>
                </a:solidFill>
                <a:latin typeface="Times New Roman"/>
                <a:ea typeface="Times New Roman"/>
                <a:cs typeface="Times New Roman"/>
                <a:sym typeface="Times New Roman"/>
              </a:rPr>
              <a:t>f</a:t>
            </a:r>
            <a:r>
              <a:rPr b="1" baseline="-25000" i="0" lang="en-US" sz="2400" u="none" cap="none" strike="noStrike">
                <a:solidFill>
                  <a:srgbClr val="0000FF"/>
                </a:solidFill>
                <a:latin typeface="Times New Roman"/>
                <a:ea typeface="Times New Roman"/>
                <a:cs typeface="Times New Roman"/>
                <a:sym typeface="Times New Roman"/>
              </a:rPr>
              <a:t>a</a:t>
            </a:r>
            <a:r>
              <a:rPr b="0" i="0" lang="en-US" sz="2400" u="none" cap="none" strike="noStrike">
                <a:solidFill>
                  <a:schemeClr val="dk1"/>
                </a:solidFill>
                <a:latin typeface="Times New Roman"/>
                <a:ea typeface="Times New Roman"/>
                <a:cs typeface="Times New Roman"/>
                <a:sym typeface="Times New Roman"/>
              </a:rPr>
              <a:t> to that of </a:t>
            </a:r>
            <a:r>
              <a:rPr b="1" i="0" lang="en-US" sz="2400" u="none" cap="none" strike="noStrike">
                <a:solidFill>
                  <a:srgbClr val="0000FF"/>
                </a:solidFill>
                <a:latin typeface="Times New Roman"/>
                <a:ea typeface="Times New Roman"/>
                <a:cs typeface="Times New Roman"/>
                <a:sym typeface="Times New Roman"/>
              </a:rPr>
              <a:t>g</a:t>
            </a:r>
            <a:r>
              <a:rPr b="1" baseline="-25000" i="0" lang="en-US" sz="2400" u="none" cap="none" strike="noStrike">
                <a:solidFill>
                  <a:srgbClr val="0000FF"/>
                </a:solidFill>
                <a:latin typeface="Times New Roman"/>
                <a:ea typeface="Times New Roman"/>
                <a:cs typeface="Times New Roman"/>
                <a:sym typeface="Times New Roman"/>
              </a:rPr>
              <a:t>b. </a:t>
            </a:r>
            <a:endParaRPr/>
          </a:p>
          <a:p>
            <a:pPr indent="-457200" lvl="1" marL="914400" marR="0" rtl="0" algn="l">
              <a:lnSpc>
                <a:spcPct val="100000"/>
              </a:lnSpc>
              <a:spcBef>
                <a:spcPts val="1200"/>
              </a:spcBef>
              <a:spcAft>
                <a:spcPts val="0"/>
              </a:spcAft>
              <a:buClr>
                <a:srgbClr val="CC0000"/>
              </a:buClr>
              <a:buSzPts val="2400"/>
              <a:buFont typeface="Times New Roman"/>
              <a:buAutoNum type="arabicPeriod"/>
            </a:pPr>
            <a:r>
              <a:rPr b="0" i="0" lang="en-US" sz="2400" u="none" cap="none" strike="noStrike">
                <a:solidFill>
                  <a:srgbClr val="CC0000"/>
                </a:solidFill>
                <a:latin typeface="Times New Roman"/>
                <a:ea typeface="Times New Roman"/>
                <a:cs typeface="Times New Roman"/>
                <a:sym typeface="Times New Roman"/>
              </a:rPr>
              <a:t>If the graph constructed in (3) has a cycle, then no precedence functions exist</a:t>
            </a:r>
            <a:r>
              <a:rPr b="0" i="0" lang="en-US" sz="2400" u="none" cap="none" strike="noStrike">
                <a:solidFill>
                  <a:schemeClr val="dk1"/>
                </a:solidFill>
                <a:latin typeface="Times New Roman"/>
                <a:ea typeface="Times New Roman"/>
                <a:cs typeface="Times New Roman"/>
                <a:sym typeface="Times New Roman"/>
              </a:rPr>
              <a:t>. If there are no cycle, let f(a) be the length of the longest path beginning at the group of </a:t>
            </a:r>
            <a:r>
              <a:rPr b="1" i="0" lang="en-US" sz="2400" u="none" cap="none" strike="noStrike">
                <a:solidFill>
                  <a:srgbClr val="0000FF"/>
                </a:solidFill>
                <a:latin typeface="Times New Roman"/>
                <a:ea typeface="Times New Roman"/>
                <a:cs typeface="Times New Roman"/>
                <a:sym typeface="Times New Roman"/>
              </a:rPr>
              <a:t>f</a:t>
            </a:r>
            <a:r>
              <a:rPr b="1" baseline="-25000" i="0" lang="en-US" sz="2400" u="none" cap="none" strike="noStrike">
                <a:solidFill>
                  <a:srgbClr val="0000FF"/>
                </a:solidFill>
                <a:latin typeface="Times New Roman"/>
                <a:ea typeface="Times New Roman"/>
                <a:cs typeface="Times New Roman"/>
                <a:sym typeface="Times New Roman"/>
              </a:rPr>
              <a:t>a</a:t>
            </a:r>
            <a:r>
              <a:rPr b="0" i="0" lang="en-US" sz="2400" u="none" cap="none" strike="noStrike">
                <a:solidFill>
                  <a:schemeClr val="dk1"/>
                </a:solidFill>
                <a:latin typeface="Times New Roman"/>
                <a:ea typeface="Times New Roman"/>
                <a:cs typeface="Times New Roman"/>
                <a:sym typeface="Times New Roman"/>
              </a:rPr>
              <a:t>; let g(a) be the length of the longest path beginning at the group of </a:t>
            </a:r>
            <a:r>
              <a:rPr b="1" i="0" lang="en-US" sz="2400" u="none" cap="none" strike="noStrike">
                <a:solidFill>
                  <a:srgbClr val="0000FF"/>
                </a:solidFill>
                <a:latin typeface="Times New Roman"/>
                <a:ea typeface="Times New Roman"/>
                <a:cs typeface="Times New Roman"/>
                <a:sym typeface="Times New Roman"/>
              </a:rPr>
              <a:t>g</a:t>
            </a:r>
            <a:r>
              <a:rPr b="1" baseline="-25000" i="0" lang="en-US" sz="2400" u="none" cap="none" strike="noStrike">
                <a:solidFill>
                  <a:srgbClr val="0000FF"/>
                </a:solidFill>
                <a:latin typeface="Times New Roman"/>
                <a:ea typeface="Times New Roman"/>
                <a:cs typeface="Times New Roman"/>
                <a:sym typeface="Times New Roman"/>
              </a:rPr>
              <a:t>a.</a:t>
            </a:r>
            <a:endParaRPr/>
          </a:p>
        </p:txBody>
      </p:sp>
      <p:sp>
        <p:nvSpPr>
          <p:cNvPr id="1418" name="Google Shape;1418;p100"/>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101"/>
          <p:cNvSpPr txBox="1"/>
          <p:nvPr>
            <p:ph type="title"/>
          </p:nvPr>
        </p:nvSpPr>
        <p:spPr>
          <a:xfrm>
            <a:off x="660400" y="0"/>
            <a:ext cx="8734425" cy="1111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Example</a:t>
            </a:r>
            <a:endParaRPr/>
          </a:p>
        </p:txBody>
      </p:sp>
      <p:grpSp>
        <p:nvGrpSpPr>
          <p:cNvPr id="1424" name="Google Shape;1424;p101"/>
          <p:cNvGrpSpPr/>
          <p:nvPr/>
        </p:nvGrpSpPr>
        <p:grpSpPr>
          <a:xfrm>
            <a:off x="1485900" y="1600200"/>
            <a:ext cx="3549650" cy="4876800"/>
            <a:chOff x="1824" y="864"/>
            <a:chExt cx="2064" cy="3072"/>
          </a:xfrm>
        </p:grpSpPr>
        <p:grpSp>
          <p:nvGrpSpPr>
            <p:cNvPr id="1425" name="Google Shape;1425;p101"/>
            <p:cNvGrpSpPr/>
            <p:nvPr/>
          </p:nvGrpSpPr>
          <p:grpSpPr>
            <a:xfrm>
              <a:off x="1824" y="864"/>
              <a:ext cx="2064" cy="3072"/>
              <a:chOff x="1824" y="864"/>
              <a:chExt cx="2064" cy="3072"/>
            </a:xfrm>
          </p:grpSpPr>
          <p:sp>
            <p:nvSpPr>
              <p:cNvPr id="1426" name="Google Shape;1426;p101"/>
              <p:cNvSpPr/>
              <p:nvPr/>
            </p:nvSpPr>
            <p:spPr>
              <a:xfrm>
                <a:off x="1824" y="1776"/>
                <a:ext cx="432" cy="432"/>
              </a:xfrm>
              <a:prstGeom prst="ellipse">
                <a:avLst/>
              </a:prstGeom>
              <a:solidFill>
                <a:srgbClr val="FF6699"/>
              </a:solidFill>
              <a:ln cap="flat" cmpd="sng" w="25400">
                <a:solidFill>
                  <a:srgbClr val="FF66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a:t>
                </a:r>
                <a:r>
                  <a:rPr b="0" baseline="-25000" i="0" lang="en-US" sz="2400" u="none">
                    <a:solidFill>
                      <a:schemeClr val="dk1"/>
                    </a:solidFill>
                    <a:latin typeface="Times New Roman"/>
                    <a:ea typeface="Times New Roman"/>
                    <a:cs typeface="Times New Roman"/>
                    <a:sym typeface="Times New Roman"/>
                  </a:rPr>
                  <a:t>*</a:t>
                </a:r>
                <a:endParaRPr/>
              </a:p>
            </p:txBody>
          </p:sp>
          <p:sp>
            <p:nvSpPr>
              <p:cNvPr id="1427" name="Google Shape;1427;p101"/>
              <p:cNvSpPr/>
              <p:nvPr/>
            </p:nvSpPr>
            <p:spPr>
              <a:xfrm>
                <a:off x="1824" y="3504"/>
                <a:ext cx="432" cy="432"/>
              </a:xfrm>
              <a:prstGeom prst="ellipse">
                <a:avLst/>
              </a:prstGeom>
              <a:solidFill>
                <a:srgbClr val="FF6699"/>
              </a:solidFill>
              <a:ln cap="flat" cmpd="sng" w="25400">
                <a:solidFill>
                  <a:srgbClr val="FF66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a:t>
                </a:r>
                <a:r>
                  <a:rPr b="0" baseline="-25000" i="0" lang="en-US" sz="2400" u="none">
                    <a:solidFill>
                      <a:schemeClr val="dk1"/>
                    </a:solidFill>
                    <a:latin typeface="Times New Roman"/>
                    <a:ea typeface="Times New Roman"/>
                    <a:cs typeface="Times New Roman"/>
                    <a:sym typeface="Times New Roman"/>
                  </a:rPr>
                  <a:t>$</a:t>
                </a:r>
                <a:endParaRPr/>
              </a:p>
            </p:txBody>
          </p:sp>
          <p:sp>
            <p:nvSpPr>
              <p:cNvPr id="1428" name="Google Shape;1428;p101"/>
              <p:cNvSpPr/>
              <p:nvPr/>
            </p:nvSpPr>
            <p:spPr>
              <a:xfrm>
                <a:off x="3456" y="864"/>
                <a:ext cx="432" cy="432"/>
              </a:xfrm>
              <a:prstGeom prst="ellipse">
                <a:avLst/>
              </a:prstGeom>
              <a:solidFill>
                <a:srgbClr val="FF6699"/>
              </a:solidFill>
              <a:ln cap="flat" cmpd="sng" w="25400">
                <a:solidFill>
                  <a:srgbClr val="FF66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a:t>
                </a:r>
                <a:r>
                  <a:rPr b="0" baseline="-25000" i="0" lang="en-US" sz="2400" u="none">
                    <a:solidFill>
                      <a:schemeClr val="dk1"/>
                    </a:solidFill>
                    <a:latin typeface="Times New Roman"/>
                    <a:ea typeface="Times New Roman"/>
                    <a:cs typeface="Times New Roman"/>
                    <a:sym typeface="Times New Roman"/>
                  </a:rPr>
                  <a:t>id</a:t>
                </a:r>
                <a:endParaRPr/>
              </a:p>
            </p:txBody>
          </p:sp>
          <p:sp>
            <p:nvSpPr>
              <p:cNvPr id="1429" name="Google Shape;1429;p101"/>
              <p:cNvSpPr/>
              <p:nvPr/>
            </p:nvSpPr>
            <p:spPr>
              <a:xfrm>
                <a:off x="3456" y="2640"/>
                <a:ext cx="432" cy="432"/>
              </a:xfrm>
              <a:prstGeom prst="ellipse">
                <a:avLst/>
              </a:prstGeom>
              <a:solidFill>
                <a:srgbClr val="FF6699"/>
              </a:solidFill>
              <a:ln cap="flat" cmpd="sng" w="25400">
                <a:solidFill>
                  <a:srgbClr val="FF66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a:t>
                </a:r>
                <a:r>
                  <a:rPr b="0" baseline="-25000" i="0" lang="en-US" sz="2400" u="none">
                    <a:solidFill>
                      <a:schemeClr val="dk1"/>
                    </a:solidFill>
                    <a:latin typeface="Times New Roman"/>
                    <a:ea typeface="Times New Roman"/>
                    <a:cs typeface="Times New Roman"/>
                    <a:sym typeface="Times New Roman"/>
                  </a:rPr>
                  <a:t>+</a:t>
                </a:r>
                <a:endParaRPr/>
              </a:p>
            </p:txBody>
          </p:sp>
        </p:grpSp>
        <p:grpSp>
          <p:nvGrpSpPr>
            <p:cNvPr id="1430" name="Google Shape;1430;p101"/>
            <p:cNvGrpSpPr/>
            <p:nvPr/>
          </p:nvGrpSpPr>
          <p:grpSpPr>
            <a:xfrm>
              <a:off x="1824" y="864"/>
              <a:ext cx="2064" cy="3072"/>
              <a:chOff x="1824" y="864"/>
              <a:chExt cx="2064" cy="3072"/>
            </a:xfrm>
          </p:grpSpPr>
          <p:sp>
            <p:nvSpPr>
              <p:cNvPr id="1431" name="Google Shape;1431;p101"/>
              <p:cNvSpPr/>
              <p:nvPr/>
            </p:nvSpPr>
            <p:spPr>
              <a:xfrm>
                <a:off x="1824" y="864"/>
                <a:ext cx="432" cy="432"/>
              </a:xfrm>
              <a:prstGeom prst="ellipse">
                <a:avLst/>
              </a:prstGeom>
              <a:solidFill>
                <a:srgbClr val="99CCFF"/>
              </a:solidFill>
              <a:ln cap="flat" cmpd="sng" w="254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g</a:t>
                </a:r>
                <a:r>
                  <a:rPr b="0" baseline="-25000" i="0" lang="en-US" sz="2400" u="none">
                    <a:solidFill>
                      <a:schemeClr val="dk1"/>
                    </a:solidFill>
                    <a:latin typeface="Times New Roman"/>
                    <a:ea typeface="Times New Roman"/>
                    <a:cs typeface="Times New Roman"/>
                    <a:sym typeface="Times New Roman"/>
                  </a:rPr>
                  <a:t>id</a:t>
                </a:r>
                <a:endParaRPr/>
              </a:p>
            </p:txBody>
          </p:sp>
          <p:sp>
            <p:nvSpPr>
              <p:cNvPr id="1432" name="Google Shape;1432;p101"/>
              <p:cNvSpPr/>
              <p:nvPr/>
            </p:nvSpPr>
            <p:spPr>
              <a:xfrm>
                <a:off x="1824" y="2640"/>
                <a:ext cx="432" cy="432"/>
              </a:xfrm>
              <a:prstGeom prst="ellipse">
                <a:avLst/>
              </a:prstGeom>
              <a:solidFill>
                <a:srgbClr val="99CCFF"/>
              </a:solidFill>
              <a:ln cap="flat" cmpd="sng" w="254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g</a:t>
                </a:r>
                <a:r>
                  <a:rPr b="0" baseline="-25000" i="0" lang="en-US" sz="2400" u="none">
                    <a:solidFill>
                      <a:schemeClr val="dk1"/>
                    </a:solidFill>
                    <a:latin typeface="Times New Roman"/>
                    <a:ea typeface="Times New Roman"/>
                    <a:cs typeface="Times New Roman"/>
                    <a:sym typeface="Times New Roman"/>
                  </a:rPr>
                  <a:t>+</a:t>
                </a:r>
                <a:endParaRPr/>
              </a:p>
            </p:txBody>
          </p:sp>
          <p:sp>
            <p:nvSpPr>
              <p:cNvPr id="1433" name="Google Shape;1433;p101"/>
              <p:cNvSpPr/>
              <p:nvPr/>
            </p:nvSpPr>
            <p:spPr>
              <a:xfrm>
                <a:off x="3456" y="1776"/>
                <a:ext cx="432" cy="432"/>
              </a:xfrm>
              <a:prstGeom prst="ellipse">
                <a:avLst/>
              </a:prstGeom>
              <a:solidFill>
                <a:srgbClr val="99CCFF"/>
              </a:solidFill>
              <a:ln cap="flat" cmpd="sng" w="254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g</a:t>
                </a:r>
                <a:r>
                  <a:rPr b="0" baseline="-25000" i="0" lang="en-US" sz="2400" u="none">
                    <a:solidFill>
                      <a:schemeClr val="dk1"/>
                    </a:solidFill>
                    <a:latin typeface="Times New Roman"/>
                    <a:ea typeface="Times New Roman"/>
                    <a:cs typeface="Times New Roman"/>
                    <a:sym typeface="Times New Roman"/>
                  </a:rPr>
                  <a:t>*</a:t>
                </a:r>
                <a:endParaRPr/>
              </a:p>
            </p:txBody>
          </p:sp>
          <p:sp>
            <p:nvSpPr>
              <p:cNvPr id="1434" name="Google Shape;1434;p101"/>
              <p:cNvSpPr/>
              <p:nvPr/>
            </p:nvSpPr>
            <p:spPr>
              <a:xfrm>
                <a:off x="3456" y="3504"/>
                <a:ext cx="432" cy="432"/>
              </a:xfrm>
              <a:prstGeom prst="ellipse">
                <a:avLst/>
              </a:prstGeom>
              <a:solidFill>
                <a:srgbClr val="99CCFF"/>
              </a:solidFill>
              <a:ln cap="flat" cmpd="sng" w="25400">
                <a:solidFill>
                  <a:srgbClr val="99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g</a:t>
                </a:r>
                <a:r>
                  <a:rPr b="0" baseline="-25000" i="0" lang="en-US" sz="2400" u="none">
                    <a:solidFill>
                      <a:schemeClr val="dk1"/>
                    </a:solidFill>
                    <a:latin typeface="Times New Roman"/>
                    <a:ea typeface="Times New Roman"/>
                    <a:cs typeface="Times New Roman"/>
                    <a:sym typeface="Times New Roman"/>
                  </a:rPr>
                  <a:t>$</a:t>
                </a:r>
                <a:endParaRPr/>
              </a:p>
            </p:txBody>
          </p:sp>
        </p:grpSp>
      </p:grpSp>
      <p:grpSp>
        <p:nvGrpSpPr>
          <p:cNvPr id="1435" name="Google Shape;1435;p101"/>
          <p:cNvGrpSpPr/>
          <p:nvPr/>
        </p:nvGrpSpPr>
        <p:grpSpPr>
          <a:xfrm>
            <a:off x="1471612" y="1943100"/>
            <a:ext cx="2903537" cy="4191000"/>
            <a:chOff x="1816" y="1080"/>
            <a:chExt cx="1688" cy="2640"/>
          </a:xfrm>
        </p:grpSpPr>
        <p:cxnSp>
          <p:nvCxnSpPr>
            <p:cNvPr id="1436" name="Google Shape;1436;p101"/>
            <p:cNvCxnSpPr/>
            <p:nvPr/>
          </p:nvCxnSpPr>
          <p:spPr>
            <a:xfrm>
              <a:off x="2016" y="1296"/>
              <a:ext cx="0" cy="480"/>
            </a:xfrm>
            <a:prstGeom prst="straightConnector1">
              <a:avLst/>
            </a:prstGeom>
            <a:noFill/>
            <a:ln cap="flat" cmpd="sng" w="57150">
              <a:solidFill>
                <a:schemeClr val="dk1"/>
              </a:solidFill>
              <a:prstDash val="solid"/>
              <a:miter lim="800000"/>
              <a:headEnd len="med" w="med" type="none"/>
              <a:tailEnd len="med" w="med" type="triangle"/>
            </a:ln>
          </p:spPr>
        </p:cxnSp>
        <p:cxnSp>
          <p:nvCxnSpPr>
            <p:cNvPr id="1437" name="Google Shape;1437;p101"/>
            <p:cNvCxnSpPr/>
            <p:nvPr/>
          </p:nvCxnSpPr>
          <p:spPr>
            <a:xfrm>
              <a:off x="2256" y="1152"/>
              <a:ext cx="1248" cy="1584"/>
            </a:xfrm>
            <a:prstGeom prst="straightConnector1">
              <a:avLst/>
            </a:prstGeom>
            <a:noFill/>
            <a:ln cap="flat" cmpd="sng" w="57150">
              <a:solidFill>
                <a:schemeClr val="dk1"/>
              </a:solidFill>
              <a:prstDash val="solid"/>
              <a:miter lim="800000"/>
              <a:headEnd len="med" w="med" type="none"/>
              <a:tailEnd len="med" w="med" type="triangle"/>
            </a:ln>
          </p:spPr>
        </p:cxnSp>
        <p:cxnSp>
          <p:nvCxnSpPr>
            <p:cNvPr id="1438" name="Google Shape;1438;p101"/>
            <p:cNvCxnSpPr/>
            <p:nvPr/>
          </p:nvCxnSpPr>
          <p:spPr>
            <a:xfrm>
              <a:off x="1816" y="1080"/>
              <a:ext cx="1" cy="2640"/>
            </a:xfrm>
            <a:prstGeom prst="curvedConnector3">
              <a:avLst>
                <a:gd fmla="val -85456699" name="adj1"/>
              </a:avLst>
            </a:prstGeom>
            <a:noFill/>
            <a:ln cap="flat" cmpd="sng" w="57150">
              <a:solidFill>
                <a:schemeClr val="dk1"/>
              </a:solidFill>
              <a:prstDash val="solid"/>
              <a:miter lim="800000"/>
              <a:headEnd len="med" w="med" type="none"/>
              <a:tailEnd len="med" w="med" type="triangle"/>
            </a:ln>
          </p:spPr>
        </p:cxnSp>
      </p:grpSp>
      <p:grpSp>
        <p:nvGrpSpPr>
          <p:cNvPr id="1439" name="Google Shape;1439;p101"/>
          <p:cNvGrpSpPr/>
          <p:nvPr/>
        </p:nvGrpSpPr>
        <p:grpSpPr>
          <a:xfrm>
            <a:off x="2228850" y="1943100"/>
            <a:ext cx="2822575" cy="4191000"/>
            <a:chOff x="2256" y="1080"/>
            <a:chExt cx="1641" cy="2640"/>
          </a:xfrm>
        </p:grpSpPr>
        <p:cxnSp>
          <p:nvCxnSpPr>
            <p:cNvPr id="1440" name="Google Shape;1440;p101"/>
            <p:cNvCxnSpPr/>
            <p:nvPr/>
          </p:nvCxnSpPr>
          <p:spPr>
            <a:xfrm>
              <a:off x="3696" y="1296"/>
              <a:ext cx="0" cy="480"/>
            </a:xfrm>
            <a:prstGeom prst="straightConnector1">
              <a:avLst/>
            </a:prstGeom>
            <a:noFill/>
            <a:ln cap="flat" cmpd="sng" w="57150">
              <a:solidFill>
                <a:srgbClr val="00CC00"/>
              </a:solidFill>
              <a:prstDash val="solid"/>
              <a:miter lim="800000"/>
              <a:headEnd len="med" w="med" type="none"/>
              <a:tailEnd len="med" w="med" type="triangle"/>
            </a:ln>
          </p:spPr>
        </p:cxnSp>
        <p:cxnSp>
          <p:nvCxnSpPr>
            <p:cNvPr id="1441" name="Google Shape;1441;p101"/>
            <p:cNvCxnSpPr/>
            <p:nvPr/>
          </p:nvCxnSpPr>
          <p:spPr>
            <a:xfrm flipH="1">
              <a:off x="2256" y="1104"/>
              <a:ext cx="1200" cy="1632"/>
            </a:xfrm>
            <a:prstGeom prst="straightConnector1">
              <a:avLst/>
            </a:prstGeom>
            <a:noFill/>
            <a:ln cap="flat" cmpd="sng" w="57150">
              <a:solidFill>
                <a:srgbClr val="00CC00"/>
              </a:solidFill>
              <a:prstDash val="solid"/>
              <a:miter lim="800000"/>
              <a:headEnd len="med" w="med" type="none"/>
              <a:tailEnd len="med" w="med" type="triangle"/>
            </a:ln>
          </p:spPr>
        </p:cxnSp>
        <p:cxnSp>
          <p:nvCxnSpPr>
            <p:cNvPr id="1442" name="Google Shape;1442;p101"/>
            <p:cNvCxnSpPr/>
            <p:nvPr/>
          </p:nvCxnSpPr>
          <p:spPr>
            <a:xfrm>
              <a:off x="3896" y="1080"/>
              <a:ext cx="1" cy="2640"/>
            </a:xfrm>
            <a:prstGeom prst="curvedConnector3">
              <a:avLst>
                <a:gd fmla="val -293345462" name="adj1"/>
              </a:avLst>
            </a:prstGeom>
            <a:noFill/>
            <a:ln cap="flat" cmpd="sng" w="57150">
              <a:solidFill>
                <a:srgbClr val="00CC00"/>
              </a:solidFill>
              <a:prstDash val="solid"/>
              <a:miter lim="800000"/>
              <a:headEnd len="med" w="med" type="none"/>
              <a:tailEnd len="med" w="med" type="triangle"/>
            </a:ln>
          </p:spPr>
        </p:cxnSp>
      </p:grpSp>
      <p:grpSp>
        <p:nvGrpSpPr>
          <p:cNvPr id="1443" name="Google Shape;1443;p101"/>
          <p:cNvGrpSpPr/>
          <p:nvPr/>
        </p:nvGrpSpPr>
        <p:grpSpPr>
          <a:xfrm>
            <a:off x="1816100" y="3352800"/>
            <a:ext cx="2476500" cy="2743200"/>
            <a:chOff x="2016" y="1968"/>
            <a:chExt cx="1440" cy="1728"/>
          </a:xfrm>
        </p:grpSpPr>
        <p:cxnSp>
          <p:nvCxnSpPr>
            <p:cNvPr id="1444" name="Google Shape;1444;p101"/>
            <p:cNvCxnSpPr/>
            <p:nvPr/>
          </p:nvCxnSpPr>
          <p:spPr>
            <a:xfrm>
              <a:off x="2256" y="1968"/>
              <a:ext cx="1200" cy="0"/>
            </a:xfrm>
            <a:prstGeom prst="straightConnector1">
              <a:avLst/>
            </a:prstGeom>
            <a:noFill/>
            <a:ln cap="flat" cmpd="sng" w="57150">
              <a:solidFill>
                <a:srgbClr val="A50021"/>
              </a:solidFill>
              <a:prstDash val="solid"/>
              <a:miter lim="800000"/>
              <a:headEnd len="med" w="med" type="none"/>
              <a:tailEnd len="med" w="med" type="triangle"/>
            </a:ln>
          </p:spPr>
        </p:cxnSp>
        <p:cxnSp>
          <p:nvCxnSpPr>
            <p:cNvPr id="1445" name="Google Shape;1445;p101"/>
            <p:cNvCxnSpPr/>
            <p:nvPr/>
          </p:nvCxnSpPr>
          <p:spPr>
            <a:xfrm>
              <a:off x="2016" y="2208"/>
              <a:ext cx="0" cy="432"/>
            </a:xfrm>
            <a:prstGeom prst="straightConnector1">
              <a:avLst/>
            </a:prstGeom>
            <a:noFill/>
            <a:ln cap="flat" cmpd="sng" w="57150">
              <a:solidFill>
                <a:srgbClr val="A50021"/>
              </a:solidFill>
              <a:prstDash val="solid"/>
              <a:miter lim="800000"/>
              <a:headEnd len="med" w="med" type="none"/>
              <a:tailEnd len="med" w="med" type="triangle"/>
            </a:ln>
          </p:spPr>
        </p:cxnSp>
        <p:cxnSp>
          <p:nvCxnSpPr>
            <p:cNvPr id="1446" name="Google Shape;1446;p101"/>
            <p:cNvCxnSpPr/>
            <p:nvPr/>
          </p:nvCxnSpPr>
          <p:spPr>
            <a:xfrm>
              <a:off x="2208" y="2160"/>
              <a:ext cx="1248" cy="1536"/>
            </a:xfrm>
            <a:prstGeom prst="straightConnector1">
              <a:avLst/>
            </a:prstGeom>
            <a:noFill/>
            <a:ln cap="flat" cmpd="sng" w="57150">
              <a:solidFill>
                <a:srgbClr val="A50021"/>
              </a:solidFill>
              <a:prstDash val="solid"/>
              <a:miter lim="800000"/>
              <a:headEnd len="med" w="med" type="none"/>
              <a:tailEnd len="med" w="med" type="triangle"/>
            </a:ln>
          </p:spPr>
        </p:cxnSp>
      </p:grpSp>
      <p:grpSp>
        <p:nvGrpSpPr>
          <p:cNvPr id="1447" name="Google Shape;1447;p101"/>
          <p:cNvGrpSpPr/>
          <p:nvPr/>
        </p:nvGrpSpPr>
        <p:grpSpPr>
          <a:xfrm>
            <a:off x="2228850" y="3657600"/>
            <a:ext cx="2476500" cy="2362200"/>
            <a:chOff x="2256" y="2160"/>
            <a:chExt cx="1440" cy="1488"/>
          </a:xfrm>
        </p:grpSpPr>
        <p:cxnSp>
          <p:nvCxnSpPr>
            <p:cNvPr id="1448" name="Google Shape;1448;p101"/>
            <p:cNvCxnSpPr/>
            <p:nvPr/>
          </p:nvCxnSpPr>
          <p:spPr>
            <a:xfrm>
              <a:off x="3696" y="2208"/>
              <a:ext cx="0" cy="432"/>
            </a:xfrm>
            <a:prstGeom prst="straightConnector1">
              <a:avLst/>
            </a:prstGeom>
            <a:noFill/>
            <a:ln cap="flat" cmpd="sng" w="57150">
              <a:solidFill>
                <a:srgbClr val="FF9966"/>
              </a:solidFill>
              <a:prstDash val="solid"/>
              <a:miter lim="800000"/>
              <a:headEnd len="med" w="med" type="none"/>
              <a:tailEnd len="med" w="med" type="triangle"/>
            </a:ln>
          </p:spPr>
        </p:cxnSp>
        <p:cxnSp>
          <p:nvCxnSpPr>
            <p:cNvPr id="1449" name="Google Shape;1449;p101"/>
            <p:cNvCxnSpPr/>
            <p:nvPr/>
          </p:nvCxnSpPr>
          <p:spPr>
            <a:xfrm flipH="1">
              <a:off x="2256" y="2160"/>
              <a:ext cx="1296" cy="1488"/>
            </a:xfrm>
            <a:prstGeom prst="straightConnector1">
              <a:avLst/>
            </a:prstGeom>
            <a:noFill/>
            <a:ln cap="flat" cmpd="sng" w="57150">
              <a:solidFill>
                <a:srgbClr val="FF9966"/>
              </a:solidFill>
              <a:prstDash val="solid"/>
              <a:miter lim="800000"/>
              <a:headEnd len="med" w="med" type="none"/>
              <a:tailEnd len="med" w="med" type="triangle"/>
            </a:ln>
          </p:spPr>
        </p:cxnSp>
      </p:grpSp>
      <p:grpSp>
        <p:nvGrpSpPr>
          <p:cNvPr id="1450" name="Google Shape;1450;p101"/>
          <p:cNvGrpSpPr/>
          <p:nvPr/>
        </p:nvGrpSpPr>
        <p:grpSpPr>
          <a:xfrm>
            <a:off x="2228850" y="4800600"/>
            <a:ext cx="2476500" cy="990600"/>
            <a:chOff x="2256" y="2880"/>
            <a:chExt cx="1440" cy="624"/>
          </a:xfrm>
        </p:grpSpPr>
        <p:cxnSp>
          <p:nvCxnSpPr>
            <p:cNvPr id="1451" name="Google Shape;1451;p101"/>
            <p:cNvCxnSpPr/>
            <p:nvPr/>
          </p:nvCxnSpPr>
          <p:spPr>
            <a:xfrm rot="10800000">
              <a:off x="2256" y="2880"/>
              <a:ext cx="1200" cy="0"/>
            </a:xfrm>
            <a:prstGeom prst="straightConnector1">
              <a:avLst/>
            </a:prstGeom>
            <a:noFill/>
            <a:ln cap="flat" cmpd="sng" w="57150">
              <a:solidFill>
                <a:schemeClr val="folHlink"/>
              </a:solidFill>
              <a:prstDash val="solid"/>
              <a:miter lim="800000"/>
              <a:headEnd len="med" w="med" type="none"/>
              <a:tailEnd len="med" w="med" type="triangle"/>
            </a:ln>
          </p:spPr>
        </p:cxnSp>
        <p:cxnSp>
          <p:nvCxnSpPr>
            <p:cNvPr id="1452" name="Google Shape;1452;p101"/>
            <p:cNvCxnSpPr/>
            <p:nvPr/>
          </p:nvCxnSpPr>
          <p:spPr>
            <a:xfrm>
              <a:off x="3696" y="3072"/>
              <a:ext cx="0" cy="432"/>
            </a:xfrm>
            <a:prstGeom prst="straightConnector1">
              <a:avLst/>
            </a:prstGeom>
            <a:noFill/>
            <a:ln cap="flat" cmpd="sng" w="57150">
              <a:solidFill>
                <a:schemeClr val="folHlink"/>
              </a:solidFill>
              <a:prstDash val="solid"/>
              <a:miter lim="800000"/>
              <a:headEnd len="med" w="med" type="none"/>
              <a:tailEnd len="med" w="med" type="triangle"/>
            </a:ln>
          </p:spPr>
        </p:cxnSp>
      </p:grpSp>
      <p:cxnSp>
        <p:nvCxnSpPr>
          <p:cNvPr id="1453" name="Google Shape;1453;p101"/>
          <p:cNvCxnSpPr/>
          <p:nvPr/>
        </p:nvCxnSpPr>
        <p:spPr>
          <a:xfrm>
            <a:off x="1816100" y="5105400"/>
            <a:ext cx="1587" cy="685800"/>
          </a:xfrm>
          <a:prstGeom prst="straightConnector1">
            <a:avLst/>
          </a:prstGeom>
          <a:noFill/>
          <a:ln cap="flat" cmpd="sng" w="57150">
            <a:solidFill>
              <a:schemeClr val="hlink"/>
            </a:solidFill>
            <a:prstDash val="solid"/>
            <a:miter lim="800000"/>
            <a:headEnd len="med" w="med" type="none"/>
            <a:tailEnd len="med" w="med" type="triangle"/>
          </a:ln>
        </p:spPr>
      </p:cxnSp>
      <p:graphicFrame>
        <p:nvGraphicFramePr>
          <p:cNvPr id="1454" name="Google Shape;1454;p101"/>
          <p:cNvGraphicFramePr/>
          <p:nvPr/>
        </p:nvGraphicFramePr>
        <p:xfrm>
          <a:off x="6026150" y="1143000"/>
          <a:ext cx="3000000" cy="3000000"/>
        </p:xfrm>
        <a:graphic>
          <a:graphicData uri="http://schemas.openxmlformats.org/drawingml/2006/table">
            <a:tbl>
              <a:tblPr>
                <a:noFill/>
                <a:tableStyleId>{06AC34A5-F145-427F-A125-8F5CA0E42856}</a:tableStyleId>
              </a:tblPr>
              <a:tblGrid>
                <a:gridCol w="784225"/>
                <a:gridCol w="766750"/>
                <a:gridCol w="777875"/>
                <a:gridCol w="774700"/>
                <a:gridCol w="776275"/>
              </a:tblGrid>
              <a:tr h="4572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rgbClr val="A50021"/>
                        </a:buClr>
                        <a:buSzPts val="2000"/>
                        <a:buFont typeface="Times New Roman"/>
                        <a:buNone/>
                      </a:pPr>
                      <a:r>
                        <a:rPr b="1" i="0" lang="en-US" sz="2000" u="none">
                          <a:solidFill>
                            <a:srgbClr val="A5002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rgbClr val="A50021"/>
                        </a:buClr>
                        <a:buSzPts val="2000"/>
                        <a:buFont typeface="Times New Roman"/>
                        <a:buNone/>
                      </a:pPr>
                      <a:r>
                        <a:rPr b="1" i="0" lang="en-US" sz="2000" u="none">
                          <a:solidFill>
                            <a:srgbClr val="A5002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rgbClr val="A50021"/>
                        </a:buClr>
                        <a:buSzPts val="2000"/>
                        <a:buFont typeface="Times New Roman"/>
                        <a:buNone/>
                      </a:pPr>
                      <a:r>
                        <a:rPr b="1" i="0" lang="en-US" sz="2000" u="none">
                          <a:solidFill>
                            <a:srgbClr val="A50021"/>
                          </a:solidFill>
                          <a:latin typeface="Times New Roman"/>
                          <a:ea typeface="Times New Roman"/>
                          <a:cs typeface="Times New Roman"/>
                          <a:sym typeface="Times New Roman"/>
                        </a:rPr>
                        <a:t>Id</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rgbClr val="A50021"/>
                        </a:buClr>
                        <a:buSzPts val="2000"/>
                        <a:buFont typeface="Times New Roman"/>
                        <a:buNone/>
                      </a:pPr>
                      <a:r>
                        <a:rPr b="1" i="0" lang="en-US" sz="2000" u="none">
                          <a:solidFill>
                            <a:srgbClr val="A5002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89000"/>
                        </a:lnSpc>
                        <a:spcBef>
                          <a:spcPts val="0"/>
                        </a:spcBef>
                        <a:spcAft>
                          <a:spcPts val="0"/>
                        </a:spcAft>
                        <a:buClr>
                          <a:srgbClr val="A50021"/>
                        </a:buClr>
                        <a:buSzPts val="2000"/>
                        <a:buFont typeface="Times New Roman"/>
                        <a:buNone/>
                      </a:pPr>
                      <a:r>
                        <a:rPr b="1" i="0" lang="en-US" sz="2000" u="none">
                          <a:solidFill>
                            <a:srgbClr val="A50021"/>
                          </a:solidFill>
                          <a:latin typeface="Times New Roman"/>
                          <a:ea typeface="Times New Roman"/>
                          <a:cs typeface="Times New Roman"/>
                          <a:sym typeface="Times New Roman"/>
                        </a:rPr>
                        <a:t>f</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2</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4</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4</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0</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89000"/>
                        </a:lnSpc>
                        <a:spcBef>
                          <a:spcPts val="0"/>
                        </a:spcBef>
                        <a:spcAft>
                          <a:spcPts val="0"/>
                        </a:spcAft>
                        <a:buClr>
                          <a:srgbClr val="A50021"/>
                        </a:buClr>
                        <a:buSzPts val="2000"/>
                        <a:buFont typeface="Times New Roman"/>
                        <a:buNone/>
                      </a:pPr>
                      <a:r>
                        <a:rPr b="1" i="0" lang="en-US" sz="2000" u="none">
                          <a:solidFill>
                            <a:srgbClr val="A50021"/>
                          </a:solidFill>
                          <a:latin typeface="Times New Roman"/>
                          <a:ea typeface="Times New Roman"/>
                          <a:cs typeface="Times New Roman"/>
                          <a:sym typeface="Times New Roman"/>
                        </a:rPr>
                        <a:t>g</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1</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3</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5</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0</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455" name="Google Shape;1455;p101"/>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1456" name="Google Shape;1456;p101"/>
          <p:cNvSpPr txBox="1"/>
          <p:nvPr/>
        </p:nvSpPr>
        <p:spPr>
          <a:xfrm>
            <a:off x="6589712" y="4914900"/>
            <a:ext cx="3228975"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There are no = relationships, so each </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symbol is in a group by itself</a:t>
            </a:r>
            <a:endParaRPr/>
          </a:p>
        </p:txBody>
      </p:sp>
      <p:graphicFrame>
        <p:nvGraphicFramePr>
          <p:cNvPr id="1457" name="Google Shape;1457;p101"/>
          <p:cNvGraphicFramePr/>
          <p:nvPr/>
        </p:nvGraphicFramePr>
        <p:xfrm>
          <a:off x="7239000" y="2500312"/>
          <a:ext cx="3000000" cy="3000000"/>
        </p:xfrm>
        <a:graphic>
          <a:graphicData uri="http://schemas.openxmlformats.org/drawingml/2006/table">
            <a:tbl>
              <a:tblPr>
                <a:noFill/>
                <a:tableStyleId>{06AC34A5-F145-427F-A125-8F5CA0E42856}</a:tableStyleId>
              </a:tblPr>
              <a:tblGrid>
                <a:gridCol w="473075"/>
                <a:gridCol w="471475"/>
                <a:gridCol w="474650"/>
                <a:gridCol w="471475"/>
                <a:gridCol w="471475"/>
              </a:tblGrid>
              <a:tr h="3810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id</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id</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3"/>
                                        </p:tgtEl>
                                        <p:attrNameLst>
                                          <p:attrName>style.visibility</p:attrName>
                                        </p:attrNameLst>
                                      </p:cBhvr>
                                      <p:to>
                                        <p:strVal val="visible"/>
                                      </p:to>
                                    </p:set>
                                    <p:animEffect filter="fade" transition="in">
                                      <p:cBhvr>
                                        <p:cTn dur="500"/>
                                        <p:tgtEl>
                                          <p:spTgt spid="14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1" name="Shape 1461"/>
        <p:cNvGrpSpPr/>
        <p:nvPr/>
      </p:nvGrpSpPr>
      <p:grpSpPr>
        <a:xfrm>
          <a:off x="0" y="0"/>
          <a:ext cx="0" cy="0"/>
          <a:chOff x="0" y="0"/>
          <a:chExt cx="0" cy="0"/>
        </a:xfrm>
      </p:grpSpPr>
      <p:sp>
        <p:nvSpPr>
          <p:cNvPr id="1462" name="Google Shape;1462;p102"/>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Disadvantages of Operator Precedence Parsing</a:t>
            </a:r>
            <a:endParaRPr/>
          </a:p>
        </p:txBody>
      </p:sp>
      <p:sp>
        <p:nvSpPr>
          <p:cNvPr id="1463" name="Google Shape;1463;p102"/>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1" i="0" lang="en-US" sz="2400" u="none">
                <a:solidFill>
                  <a:schemeClr val="dk1"/>
                </a:solidFill>
                <a:latin typeface="Times New Roman"/>
                <a:ea typeface="Times New Roman"/>
                <a:cs typeface="Times New Roman"/>
                <a:sym typeface="Times New Roman"/>
              </a:rPr>
              <a:t>Disadvantages</a:t>
            </a:r>
            <a:r>
              <a:rPr b="0" i="0" lang="en-US" sz="2400" u="none">
                <a:solidFill>
                  <a:schemeClr val="dk1"/>
                </a:solidFill>
                <a:latin typeface="Times New Roman"/>
                <a:ea typeface="Times New Roman"/>
                <a:cs typeface="Times New Roman"/>
                <a:sym typeface="Times New Roman"/>
              </a:rPr>
              <a:t>:</a:t>
            </a:r>
            <a:endParaRPr/>
          </a:p>
          <a:p>
            <a:pPr indent="-285750" lvl="1" marL="742950" rtl="0" algn="l">
              <a:lnSpc>
                <a:spcPct val="100000"/>
              </a:lnSpc>
              <a:spcBef>
                <a:spcPts val="540"/>
              </a:spcBef>
              <a:spcAft>
                <a:spcPts val="0"/>
              </a:spcAft>
              <a:buClr>
                <a:schemeClr val="dk1"/>
              </a:buClr>
              <a:buSzPts val="2700"/>
              <a:buFont typeface="Times New Roman"/>
              <a:buChar char="–"/>
            </a:pPr>
            <a:r>
              <a:rPr b="0" i="0" lang="en-US" sz="2700" u="none">
                <a:solidFill>
                  <a:schemeClr val="dk1"/>
                </a:solidFill>
                <a:latin typeface="Times New Roman"/>
                <a:ea typeface="Times New Roman"/>
                <a:cs typeface="Times New Roman"/>
                <a:sym typeface="Times New Roman"/>
              </a:rPr>
              <a:t>It cannot handle the unary minus (</a:t>
            </a:r>
            <a:r>
              <a:rPr b="0" i="0" lang="en-US" sz="2700" u="none">
                <a:solidFill>
                  <a:srgbClr val="CC0000"/>
                </a:solidFill>
                <a:latin typeface="Times New Roman"/>
                <a:ea typeface="Times New Roman"/>
                <a:cs typeface="Times New Roman"/>
                <a:sym typeface="Times New Roman"/>
              </a:rPr>
              <a:t>the lexical analyzer should handle the unary minus</a:t>
            </a:r>
            <a:r>
              <a:rPr b="0" i="0" lang="en-US" sz="2700" u="none">
                <a:solidFill>
                  <a:schemeClr val="dk1"/>
                </a:solidFill>
                <a:latin typeface="Times New Roman"/>
                <a:ea typeface="Times New Roman"/>
                <a:cs typeface="Times New Roman"/>
                <a:sym typeface="Times New Roman"/>
              </a:rPr>
              <a:t>).</a:t>
            </a:r>
            <a:endParaRPr/>
          </a:p>
          <a:p>
            <a:pPr indent="-285750" lvl="1" marL="742950" rtl="0" algn="l">
              <a:lnSpc>
                <a:spcPct val="100000"/>
              </a:lnSpc>
              <a:spcBef>
                <a:spcPts val="540"/>
              </a:spcBef>
              <a:spcAft>
                <a:spcPts val="0"/>
              </a:spcAft>
              <a:buClr>
                <a:schemeClr val="dk1"/>
              </a:buClr>
              <a:buSzPts val="2700"/>
              <a:buFont typeface="Times New Roman"/>
              <a:buChar char="–"/>
            </a:pPr>
            <a:r>
              <a:rPr b="0" i="0" lang="en-US" sz="2700" u="none">
                <a:solidFill>
                  <a:schemeClr val="dk1"/>
                </a:solidFill>
                <a:latin typeface="Times New Roman"/>
                <a:ea typeface="Times New Roman"/>
                <a:cs typeface="Times New Roman"/>
                <a:sym typeface="Times New Roman"/>
              </a:rPr>
              <a:t>Small class of grammars.</a:t>
            </a:r>
            <a:endParaRPr/>
          </a:p>
          <a:p>
            <a:pPr indent="-285750" lvl="1" marL="742950" rtl="0" algn="l">
              <a:lnSpc>
                <a:spcPct val="100000"/>
              </a:lnSpc>
              <a:spcBef>
                <a:spcPts val="540"/>
              </a:spcBef>
              <a:spcAft>
                <a:spcPts val="0"/>
              </a:spcAft>
              <a:buClr>
                <a:schemeClr val="dk1"/>
              </a:buClr>
              <a:buSzPts val="2700"/>
              <a:buFont typeface="Times New Roman"/>
              <a:buChar char="–"/>
            </a:pPr>
            <a:r>
              <a:rPr b="0" i="0" lang="en-US" sz="2700" u="none">
                <a:solidFill>
                  <a:schemeClr val="dk1"/>
                </a:solidFill>
                <a:latin typeface="Times New Roman"/>
                <a:ea typeface="Times New Roman"/>
                <a:cs typeface="Times New Roman"/>
                <a:sym typeface="Times New Roman"/>
              </a:rPr>
              <a:t>Difficult to decide which language is recognized by the grammar.</a:t>
            </a:r>
            <a:endParaRPr/>
          </a:p>
          <a:p>
            <a:pPr indent="-285750" lvl="1" marL="742950" rtl="0" algn="l">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1" i="0" lang="en-US" sz="2400" u="none">
                <a:solidFill>
                  <a:schemeClr val="dk1"/>
                </a:solidFill>
                <a:latin typeface="Times New Roman"/>
                <a:ea typeface="Times New Roman"/>
                <a:cs typeface="Times New Roman"/>
                <a:sym typeface="Times New Roman"/>
              </a:rPr>
              <a:t>Advantages</a:t>
            </a:r>
            <a:r>
              <a:rPr b="0" i="0" lang="en-US" sz="2400" u="none">
                <a:solidFill>
                  <a:schemeClr val="dk1"/>
                </a:solidFill>
                <a:latin typeface="Times New Roman"/>
                <a:ea typeface="Times New Roman"/>
                <a:cs typeface="Times New Roman"/>
                <a:sym typeface="Times New Roman"/>
              </a:rPr>
              <a:t>:</a:t>
            </a:r>
            <a:endParaRPr/>
          </a:p>
          <a:p>
            <a:pPr indent="-285750" lvl="1" marL="742950" rtl="0" algn="l">
              <a:lnSpc>
                <a:spcPct val="100000"/>
              </a:lnSpc>
              <a:spcBef>
                <a:spcPts val="540"/>
              </a:spcBef>
              <a:spcAft>
                <a:spcPts val="0"/>
              </a:spcAft>
              <a:buClr>
                <a:schemeClr val="dk1"/>
              </a:buClr>
              <a:buSzPts val="2700"/>
              <a:buFont typeface="Times New Roman"/>
              <a:buChar char="–"/>
            </a:pPr>
            <a:r>
              <a:rPr b="0" i="0" lang="en-US" sz="2700" u="none">
                <a:solidFill>
                  <a:schemeClr val="dk1"/>
                </a:solidFill>
                <a:latin typeface="Times New Roman"/>
                <a:ea typeface="Times New Roman"/>
                <a:cs typeface="Times New Roman"/>
                <a:sym typeface="Times New Roman"/>
              </a:rPr>
              <a:t>simple</a:t>
            </a:r>
            <a:endParaRPr/>
          </a:p>
          <a:p>
            <a:pPr indent="-285750" lvl="1" marL="742950" rtl="0" algn="l">
              <a:lnSpc>
                <a:spcPct val="100000"/>
              </a:lnSpc>
              <a:spcBef>
                <a:spcPts val="540"/>
              </a:spcBef>
              <a:spcAft>
                <a:spcPts val="0"/>
              </a:spcAft>
              <a:buClr>
                <a:schemeClr val="dk1"/>
              </a:buClr>
              <a:buSzPts val="2700"/>
              <a:buFont typeface="Times New Roman"/>
              <a:buChar char="–"/>
            </a:pPr>
            <a:r>
              <a:rPr b="0" i="0" lang="en-US" sz="2700" u="none">
                <a:solidFill>
                  <a:schemeClr val="dk1"/>
                </a:solidFill>
                <a:latin typeface="Times New Roman"/>
                <a:ea typeface="Times New Roman"/>
                <a:cs typeface="Times New Roman"/>
                <a:sym typeface="Times New Roman"/>
              </a:rPr>
              <a:t>powerful enough for expressions in programming languages</a:t>
            </a:r>
            <a:endParaRPr/>
          </a:p>
        </p:txBody>
      </p:sp>
      <p:sp>
        <p:nvSpPr>
          <p:cNvPr id="1464" name="Google Shape;1464;p102"/>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8" name="Shape 1468"/>
        <p:cNvGrpSpPr/>
        <p:nvPr/>
      </p:nvGrpSpPr>
      <p:grpSpPr>
        <a:xfrm>
          <a:off x="0" y="0"/>
          <a:ext cx="0" cy="0"/>
          <a:chOff x="0" y="0"/>
          <a:chExt cx="0" cy="0"/>
        </a:xfrm>
      </p:grpSpPr>
      <p:sp>
        <p:nvSpPr>
          <p:cNvPr id="1469" name="Google Shape;1469;p103"/>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Error Recovery in Operator-Precedence Parsing</a:t>
            </a:r>
            <a:endParaRPr/>
          </a:p>
        </p:txBody>
      </p:sp>
      <p:sp>
        <p:nvSpPr>
          <p:cNvPr id="1470" name="Google Shape;1470;p103"/>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Error Cases:</a:t>
            </a:r>
            <a:endParaRPr/>
          </a:p>
          <a:p>
            <a:pPr indent="-342900" lvl="1" marL="800100" rtl="0" algn="l">
              <a:lnSpc>
                <a:spcPct val="100000"/>
              </a:lnSpc>
              <a:spcBef>
                <a:spcPts val="460"/>
              </a:spcBef>
              <a:spcAft>
                <a:spcPts val="0"/>
              </a:spcAft>
              <a:buClr>
                <a:schemeClr val="dk1"/>
              </a:buClr>
              <a:buSzPts val="2300"/>
              <a:buFont typeface="Times New Roman"/>
              <a:buAutoNum type="arabicPeriod"/>
            </a:pPr>
            <a:r>
              <a:rPr b="0" i="0" lang="en-US" sz="2300" u="none">
                <a:solidFill>
                  <a:schemeClr val="dk1"/>
                </a:solidFill>
                <a:latin typeface="Times New Roman"/>
                <a:ea typeface="Times New Roman"/>
                <a:cs typeface="Times New Roman"/>
                <a:sym typeface="Times New Roman"/>
              </a:rPr>
              <a:t>No relation holds between the terminal on the top of stack and the next input symbol. </a:t>
            </a:r>
            <a:endParaRPr/>
          </a:p>
          <a:p>
            <a:pPr indent="-342900" lvl="1" marL="800100" rtl="0" algn="l">
              <a:lnSpc>
                <a:spcPct val="100000"/>
              </a:lnSpc>
              <a:spcBef>
                <a:spcPts val="460"/>
              </a:spcBef>
              <a:spcAft>
                <a:spcPts val="0"/>
              </a:spcAft>
              <a:buClr>
                <a:schemeClr val="dk1"/>
              </a:buClr>
              <a:buSzPts val="2300"/>
              <a:buFont typeface="Times New Roman"/>
              <a:buAutoNum type="arabicPeriod"/>
            </a:pPr>
            <a:r>
              <a:rPr b="0" i="0" lang="en-US" sz="2300" u="none">
                <a:solidFill>
                  <a:schemeClr val="dk1"/>
                </a:solidFill>
                <a:latin typeface="Times New Roman"/>
                <a:ea typeface="Times New Roman"/>
                <a:cs typeface="Times New Roman"/>
                <a:sym typeface="Times New Roman"/>
              </a:rPr>
              <a:t>A handle is found (reduction step), but there is no production with this handle as a right side</a:t>
            </a:r>
            <a:endParaRPr/>
          </a:p>
          <a:p>
            <a:pPr indent="-342900" lvl="1" marL="800100" rtl="0" algn="l">
              <a:lnSpc>
                <a:spcPct val="100000"/>
              </a:lnSpc>
              <a:spcBef>
                <a:spcPts val="460"/>
              </a:spcBef>
              <a:spcAft>
                <a:spcPts val="0"/>
              </a:spcAft>
              <a:buClr>
                <a:schemeClr val="dk1"/>
              </a:buClr>
              <a:buSzPts val="2300"/>
              <a:buFont typeface="Times New Roman"/>
              <a:buNone/>
            </a:pPr>
            <a:r>
              <a:t/>
            </a:r>
            <a:endParaRPr b="0" i="0" sz="2300" u="none">
              <a:solidFill>
                <a:schemeClr val="dk1"/>
              </a:solidFill>
              <a:latin typeface="Times New Roman"/>
              <a:ea typeface="Times New Roman"/>
              <a:cs typeface="Times New Roman"/>
              <a:sym typeface="Times New Roman"/>
            </a:endParaRPr>
          </a:p>
          <a:p>
            <a:pPr indent="-457200" lvl="0" marL="457200" rtl="0" algn="l">
              <a:lnSpc>
                <a:spcPct val="100000"/>
              </a:lnSpc>
              <a:spcBef>
                <a:spcPts val="48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Error Recovery:</a:t>
            </a:r>
            <a:endParaRPr b="0" i="0" sz="3200" u="none">
              <a:solidFill>
                <a:schemeClr val="dk1"/>
              </a:solidFill>
              <a:latin typeface="Times New Roman"/>
              <a:ea typeface="Times New Roman"/>
              <a:cs typeface="Times New Roman"/>
              <a:sym typeface="Times New Roman"/>
            </a:endParaRPr>
          </a:p>
          <a:p>
            <a:pPr indent="-342900" lvl="1" marL="800100" rtl="0" algn="l">
              <a:lnSpc>
                <a:spcPct val="100000"/>
              </a:lnSpc>
              <a:spcBef>
                <a:spcPts val="460"/>
              </a:spcBef>
              <a:spcAft>
                <a:spcPts val="0"/>
              </a:spcAft>
              <a:buClr>
                <a:schemeClr val="dk1"/>
              </a:buClr>
              <a:buSzPts val="2300"/>
              <a:buFont typeface="Times New Roman"/>
              <a:buAutoNum type="arabicPeriod"/>
            </a:pPr>
            <a:r>
              <a:rPr b="0" i="0" lang="en-US" sz="2300" u="none">
                <a:solidFill>
                  <a:schemeClr val="dk1"/>
                </a:solidFill>
                <a:latin typeface="Times New Roman"/>
                <a:ea typeface="Times New Roman"/>
                <a:cs typeface="Times New Roman"/>
                <a:sym typeface="Times New Roman"/>
              </a:rPr>
              <a:t>Each empty entry is filled with a pointer to an error routine.</a:t>
            </a:r>
            <a:endParaRPr/>
          </a:p>
          <a:p>
            <a:pPr indent="-342900" lvl="1" marL="800100" rtl="0" algn="l">
              <a:lnSpc>
                <a:spcPct val="100000"/>
              </a:lnSpc>
              <a:spcBef>
                <a:spcPts val="460"/>
              </a:spcBef>
              <a:spcAft>
                <a:spcPts val="0"/>
              </a:spcAft>
              <a:buClr>
                <a:schemeClr val="dk1"/>
              </a:buClr>
              <a:buSzPts val="2300"/>
              <a:buFont typeface="Times New Roman"/>
              <a:buAutoNum type="arabicPeriod"/>
            </a:pPr>
            <a:r>
              <a:rPr b="0" i="0" lang="en-US" sz="2300" u="none">
                <a:solidFill>
                  <a:schemeClr val="dk1"/>
                </a:solidFill>
                <a:latin typeface="Times New Roman"/>
                <a:ea typeface="Times New Roman"/>
                <a:cs typeface="Times New Roman"/>
                <a:sym typeface="Times New Roman"/>
              </a:rPr>
              <a:t>Decides the popped handle “looks like” which right hand side. And tries to recover from that situation.</a:t>
            </a:r>
            <a:endParaRPr b="0" i="0" sz="2300" u="none">
              <a:solidFill>
                <a:schemeClr val="dk1"/>
              </a:solidFill>
              <a:latin typeface="Times New Roman"/>
              <a:ea typeface="Times New Roman"/>
              <a:cs typeface="Times New Roman"/>
              <a:sym typeface="Times New Roman"/>
            </a:endParaRPr>
          </a:p>
          <a:p>
            <a:pPr indent="-196850" lvl="0" marL="342900" rtl="0" algn="l">
              <a:spcBef>
                <a:spcPts val="460"/>
              </a:spcBef>
              <a:spcAft>
                <a:spcPts val="0"/>
              </a:spcAft>
              <a:buClr>
                <a:schemeClr val="dk1"/>
              </a:buClr>
              <a:buSzPts val="2300"/>
              <a:buFont typeface="Times New Roman"/>
              <a:buNone/>
            </a:pPr>
            <a:r>
              <a:t/>
            </a:r>
            <a:endParaRPr b="0" i="0" sz="2300" u="none">
              <a:solidFill>
                <a:schemeClr val="dk1"/>
              </a:solidFill>
              <a:latin typeface="Times New Roman"/>
              <a:ea typeface="Times New Roman"/>
              <a:cs typeface="Times New Roman"/>
              <a:sym typeface="Times New Roman"/>
            </a:endParaRPr>
          </a:p>
        </p:txBody>
      </p:sp>
      <p:sp>
        <p:nvSpPr>
          <p:cNvPr id="1471" name="Google Shape;1471;p103"/>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sp>
        <p:nvSpPr>
          <p:cNvPr id="1476" name="Google Shape;1476;p104"/>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Handling Shift/Reduce Errors</a:t>
            </a:r>
            <a:endParaRPr/>
          </a:p>
        </p:txBody>
      </p:sp>
      <p:sp>
        <p:nvSpPr>
          <p:cNvPr id="1477" name="Google Shape;1477;p104"/>
          <p:cNvSpPr txBox="1"/>
          <p:nvPr/>
        </p:nvSpPr>
        <p:spPr>
          <a:xfrm>
            <a:off x="495300" y="1371600"/>
            <a:ext cx="8585200"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When consulting the precedence matrix to decide whether to shift or reduce, we may find that no relation holds between the top stack and the first input symbol.</a:t>
            </a:r>
            <a:endParaRPr/>
          </a:p>
        </p:txBody>
      </p:sp>
      <p:sp>
        <p:nvSpPr>
          <p:cNvPr id="1478" name="Google Shape;1478;p104"/>
          <p:cNvSpPr txBox="1"/>
          <p:nvPr/>
        </p:nvSpPr>
        <p:spPr>
          <a:xfrm>
            <a:off x="660400" y="2971800"/>
            <a:ext cx="8915400" cy="323215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To recover, we must modify (insert/change)</a:t>
            </a:r>
            <a:endParaRPr/>
          </a:p>
          <a:p>
            <a:pPr indent="-457200" lvl="1" marL="914400" marR="0" rtl="0" algn="l">
              <a:lnSpc>
                <a:spcPct val="100000"/>
              </a:lnSpc>
              <a:spcBef>
                <a:spcPts val="1200"/>
              </a:spcBef>
              <a:spcAft>
                <a:spcPts val="0"/>
              </a:spcAft>
              <a:buClr>
                <a:schemeClr val="dk1"/>
              </a:buClr>
              <a:buSzPts val="2400"/>
              <a:buFont typeface="Times New Roman"/>
              <a:buAutoNum type="arabicPeriod"/>
            </a:pPr>
            <a:r>
              <a:rPr b="0" i="0" lang="en-US" sz="2400" u="none" cap="none" strike="noStrike">
                <a:solidFill>
                  <a:schemeClr val="dk1"/>
                </a:solidFill>
                <a:latin typeface="Times New Roman"/>
                <a:ea typeface="Times New Roman"/>
                <a:cs typeface="Times New Roman"/>
                <a:sym typeface="Times New Roman"/>
              </a:rPr>
              <a:t>Stack or</a:t>
            </a:r>
            <a:endParaRPr/>
          </a:p>
          <a:p>
            <a:pPr indent="-457200" lvl="1" marL="914400" marR="0" rtl="0" algn="l">
              <a:lnSpc>
                <a:spcPct val="100000"/>
              </a:lnSpc>
              <a:spcBef>
                <a:spcPts val="1200"/>
              </a:spcBef>
              <a:spcAft>
                <a:spcPts val="0"/>
              </a:spcAft>
              <a:buClr>
                <a:schemeClr val="dk1"/>
              </a:buClr>
              <a:buSzPts val="2400"/>
              <a:buFont typeface="Times New Roman"/>
              <a:buAutoNum type="arabicPeriod"/>
            </a:pPr>
            <a:r>
              <a:rPr b="0" i="0" lang="en-US" sz="2400" u="none" cap="none" strike="noStrike">
                <a:solidFill>
                  <a:schemeClr val="dk1"/>
                </a:solidFill>
                <a:latin typeface="Times New Roman"/>
                <a:ea typeface="Times New Roman"/>
                <a:cs typeface="Times New Roman"/>
                <a:sym typeface="Times New Roman"/>
              </a:rPr>
              <a:t>Input or</a:t>
            </a:r>
            <a:endParaRPr/>
          </a:p>
          <a:p>
            <a:pPr indent="-457200" lvl="1" marL="914400" marR="0" rtl="0" algn="l">
              <a:lnSpc>
                <a:spcPct val="100000"/>
              </a:lnSpc>
              <a:spcBef>
                <a:spcPts val="1200"/>
              </a:spcBef>
              <a:spcAft>
                <a:spcPts val="0"/>
              </a:spcAft>
              <a:buClr>
                <a:schemeClr val="dk1"/>
              </a:buClr>
              <a:buSzPts val="2400"/>
              <a:buFont typeface="Times New Roman"/>
              <a:buAutoNum type="arabicPeriod"/>
            </a:pPr>
            <a:r>
              <a:rPr b="0" i="0" lang="en-US" sz="2400" u="none" cap="none" strike="noStrike">
                <a:solidFill>
                  <a:schemeClr val="dk1"/>
                </a:solidFill>
                <a:latin typeface="Times New Roman"/>
                <a:ea typeface="Times New Roman"/>
                <a:cs typeface="Times New Roman"/>
                <a:sym typeface="Times New Roman"/>
              </a:rPr>
              <a:t>Both.</a:t>
            </a:r>
            <a:endParaRPr/>
          </a:p>
          <a:p>
            <a:pPr indent="-457200" lvl="1" marL="914400" marR="0" rtl="0" algn="l">
              <a:lnSpc>
                <a:spcPct val="100000"/>
              </a:lnSpc>
              <a:spcBef>
                <a:spcPts val="1200"/>
              </a:spcBef>
              <a:spcAft>
                <a:spcPts val="0"/>
              </a:spcAft>
              <a:buClr>
                <a:srgbClr val="0000FF"/>
              </a:buClr>
              <a:buSzPts val="2400"/>
              <a:buFont typeface="Times New Roman"/>
              <a:buNone/>
            </a:pPr>
            <a:r>
              <a:rPr b="1" i="0" lang="en-US" sz="2400" u="none" cap="none" strike="noStrike">
                <a:solidFill>
                  <a:srgbClr val="0000FF"/>
                </a:solidFill>
                <a:latin typeface="Times New Roman"/>
                <a:ea typeface="Times New Roman"/>
                <a:cs typeface="Times New Roman"/>
                <a:sym typeface="Times New Roman"/>
              </a:rPr>
              <a:t>We must be careful that we don’t get into an infinite loop.</a:t>
            </a:r>
            <a:endParaRPr/>
          </a:p>
          <a:p>
            <a:pPr indent="-457200" lvl="1" marL="914400" marR="0" rtl="0" algn="l">
              <a:lnSpc>
                <a:spcPct val="100000"/>
              </a:lnSpc>
              <a:spcBef>
                <a:spcPts val="120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a:t>
            </a:r>
            <a:endParaRPr/>
          </a:p>
        </p:txBody>
      </p:sp>
      <p:sp>
        <p:nvSpPr>
          <p:cNvPr id="1479" name="Google Shape;1479;p104"/>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3" name="Shape 1483"/>
        <p:cNvGrpSpPr/>
        <p:nvPr/>
      </p:nvGrpSpPr>
      <p:grpSpPr>
        <a:xfrm>
          <a:off x="0" y="0"/>
          <a:ext cx="0" cy="0"/>
          <a:chOff x="0" y="0"/>
          <a:chExt cx="0" cy="0"/>
        </a:xfrm>
      </p:grpSpPr>
      <p:sp>
        <p:nvSpPr>
          <p:cNvPr id="1484" name="Google Shape;1484;p105"/>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Example</a:t>
            </a:r>
            <a:endParaRPr/>
          </a:p>
        </p:txBody>
      </p:sp>
      <p:graphicFrame>
        <p:nvGraphicFramePr>
          <p:cNvPr id="1485" name="Google Shape;1485;p105"/>
          <p:cNvGraphicFramePr/>
          <p:nvPr/>
        </p:nvGraphicFramePr>
        <p:xfrm>
          <a:off x="3384550" y="1219200"/>
          <a:ext cx="3000000" cy="3000000"/>
        </p:xfrm>
        <a:graphic>
          <a:graphicData uri="http://schemas.openxmlformats.org/drawingml/2006/table">
            <a:tbl>
              <a:tblPr>
                <a:noFill/>
                <a:tableStyleId>{06AC34A5-F145-427F-A125-8F5CA0E42856}</a:tableStyleId>
              </a:tblPr>
              <a:tblGrid>
                <a:gridCol w="595300"/>
                <a:gridCol w="590550"/>
                <a:gridCol w="600075"/>
                <a:gridCol w="590550"/>
                <a:gridCol w="595300"/>
              </a:tblGrid>
              <a:tr h="503225">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0000FF"/>
                        </a:buClr>
                        <a:buSzPts val="2000"/>
                        <a:buFont typeface="Times New Roman"/>
                        <a:buNone/>
                      </a:pPr>
                      <a:r>
                        <a:rPr b="1" i="0" lang="en-US" sz="2000" u="none">
                          <a:solidFill>
                            <a:srgbClr val="0000FF"/>
                          </a:solidFill>
                          <a:latin typeface="Times New Roman"/>
                          <a:ea typeface="Times New Roman"/>
                          <a:cs typeface="Times New Roman"/>
                          <a:sym typeface="Times New Roman"/>
                        </a:rPr>
                        <a:t>id</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0000FF"/>
                        </a:buClr>
                        <a:buSzPts val="2000"/>
                        <a:buFont typeface="Times New Roman"/>
                        <a:buNone/>
                      </a:pPr>
                      <a:r>
                        <a:rPr b="1" i="0" lang="en-US" sz="2000" u="none">
                          <a:solidFill>
                            <a:srgbClr val="0000FF"/>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0000FF"/>
                        </a:buClr>
                        <a:buSzPts val="2000"/>
                        <a:buFont typeface="Times New Roman"/>
                        <a:buNone/>
                      </a:pPr>
                      <a:r>
                        <a:rPr b="1" i="0" lang="en-US" sz="2000" u="none">
                          <a:solidFill>
                            <a:srgbClr val="0000FF"/>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0000FF"/>
                        </a:buClr>
                        <a:buSzPts val="2000"/>
                        <a:buFont typeface="Times New Roman"/>
                        <a:buNone/>
                      </a:pPr>
                      <a:r>
                        <a:rPr b="1" i="0" lang="en-US" sz="2000" u="none">
                          <a:solidFill>
                            <a:srgbClr val="0000FF"/>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2275">
                <a:tc>
                  <a:txBody>
                    <a:bodyPr/>
                    <a:lstStyle/>
                    <a:p>
                      <a:pPr indent="0" lvl="0" marL="0" marR="0" rtl="0" algn="l">
                        <a:lnSpc>
                          <a:spcPct val="89000"/>
                        </a:lnSpc>
                        <a:spcBef>
                          <a:spcPts val="0"/>
                        </a:spcBef>
                        <a:spcAft>
                          <a:spcPts val="0"/>
                        </a:spcAft>
                        <a:buClr>
                          <a:srgbClr val="0000FF"/>
                        </a:buClr>
                        <a:buSzPts val="2000"/>
                        <a:buFont typeface="Times New Roman"/>
                        <a:buNone/>
                      </a:pPr>
                      <a:r>
                        <a:rPr b="1" i="0" lang="en-US" sz="2000" u="none">
                          <a:solidFill>
                            <a:srgbClr val="0000FF"/>
                          </a:solidFill>
                          <a:latin typeface="Times New Roman"/>
                          <a:ea typeface="Times New Roman"/>
                          <a:cs typeface="Times New Roman"/>
                          <a:sym typeface="Times New Roman"/>
                        </a:rPr>
                        <a:t>id</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A50021"/>
                        </a:buClr>
                        <a:buSzPts val="2000"/>
                        <a:buFont typeface="Times New Roman"/>
                        <a:buNone/>
                      </a:pPr>
                      <a:r>
                        <a:rPr b="1" i="0" lang="en-US" sz="2000" u="none">
                          <a:solidFill>
                            <a:srgbClr val="A50021"/>
                          </a:solidFill>
                          <a:latin typeface="Times New Roman"/>
                          <a:ea typeface="Times New Roman"/>
                          <a:cs typeface="Times New Roman"/>
                          <a:sym typeface="Times New Roman"/>
                        </a:rPr>
                        <a:t>e3</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A50021"/>
                        </a:buClr>
                        <a:buSzPts val="2000"/>
                        <a:buFont typeface="Times New Roman"/>
                        <a:buNone/>
                      </a:pPr>
                      <a:r>
                        <a:rPr b="1" i="0" lang="en-US" sz="2000" u="none">
                          <a:solidFill>
                            <a:srgbClr val="A50021"/>
                          </a:solidFill>
                          <a:latin typeface="Times New Roman"/>
                          <a:ea typeface="Times New Roman"/>
                          <a:cs typeface="Times New Roman"/>
                          <a:sym typeface="Times New Roman"/>
                        </a:rPr>
                        <a:t>e3</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0700">
                <a:tc>
                  <a:txBody>
                    <a:bodyPr/>
                    <a:lstStyle/>
                    <a:p>
                      <a:pPr indent="0" lvl="0" marL="0" marR="0" rtl="0" algn="l">
                        <a:lnSpc>
                          <a:spcPct val="89000"/>
                        </a:lnSpc>
                        <a:spcBef>
                          <a:spcPts val="0"/>
                        </a:spcBef>
                        <a:spcAft>
                          <a:spcPts val="0"/>
                        </a:spcAft>
                        <a:buClr>
                          <a:srgbClr val="0000FF"/>
                        </a:buClr>
                        <a:buSzPts val="2000"/>
                        <a:buFont typeface="Times New Roman"/>
                        <a:buNone/>
                      </a:pPr>
                      <a:r>
                        <a:rPr b="1" i="0" lang="en-US" sz="2000" u="none">
                          <a:solidFill>
                            <a:srgbClr val="0000FF"/>
                          </a:solidFill>
                          <a:latin typeface="Times New Roman"/>
                          <a:ea typeface="Times New Roman"/>
                          <a:cs typeface="Times New Roman"/>
                          <a:sym typeface="Times New Roman"/>
                        </a:rPr>
                        <a:t>(</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A50021"/>
                        </a:buClr>
                        <a:buSzPts val="2000"/>
                        <a:buFont typeface="Times New Roman"/>
                        <a:buNone/>
                      </a:pPr>
                      <a:r>
                        <a:rPr b="1" i="0" lang="en-US" sz="2000" u="none">
                          <a:solidFill>
                            <a:srgbClr val="A50021"/>
                          </a:solidFill>
                          <a:latin typeface="Times New Roman"/>
                          <a:ea typeface="Times New Roman"/>
                          <a:cs typeface="Times New Roman"/>
                          <a:sym typeface="Times New Roman"/>
                        </a:rPr>
                        <a:t>e4</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2275">
                <a:tc>
                  <a:txBody>
                    <a:bodyPr/>
                    <a:lstStyle/>
                    <a:p>
                      <a:pPr indent="0" lvl="0" marL="0" marR="0" rtl="0" algn="l">
                        <a:lnSpc>
                          <a:spcPct val="89000"/>
                        </a:lnSpc>
                        <a:spcBef>
                          <a:spcPts val="0"/>
                        </a:spcBef>
                        <a:spcAft>
                          <a:spcPts val="0"/>
                        </a:spcAft>
                        <a:buClr>
                          <a:srgbClr val="0000FF"/>
                        </a:buClr>
                        <a:buSzPts val="2000"/>
                        <a:buFont typeface="Times New Roman"/>
                        <a:buNone/>
                      </a:pPr>
                      <a:r>
                        <a:rPr b="1" i="0" lang="en-US" sz="2000" u="none">
                          <a:solidFill>
                            <a:srgbClr val="0000FF"/>
                          </a:solidFill>
                          <a:latin typeface="Times New Roman"/>
                          <a:ea typeface="Times New Roman"/>
                          <a:cs typeface="Times New Roman"/>
                          <a:sym typeface="Times New Roman"/>
                        </a:rPr>
                        <a:t>)</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A50021"/>
                        </a:buClr>
                        <a:buSzPts val="2000"/>
                        <a:buFont typeface="Times New Roman"/>
                        <a:buNone/>
                      </a:pPr>
                      <a:r>
                        <a:rPr b="1" i="0" lang="en-US" sz="2000" u="none">
                          <a:solidFill>
                            <a:srgbClr val="A50021"/>
                          </a:solidFill>
                          <a:latin typeface="Times New Roman"/>
                          <a:ea typeface="Times New Roman"/>
                          <a:cs typeface="Times New Roman"/>
                          <a:sym typeface="Times New Roman"/>
                        </a:rPr>
                        <a:t>e3</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A50021"/>
                        </a:buClr>
                        <a:buSzPts val="2000"/>
                        <a:buFont typeface="Times New Roman"/>
                        <a:buNone/>
                      </a:pPr>
                      <a:r>
                        <a:rPr b="1" i="0" lang="en-US" sz="2000" u="none">
                          <a:solidFill>
                            <a:srgbClr val="A50021"/>
                          </a:solidFill>
                          <a:latin typeface="Times New Roman"/>
                          <a:ea typeface="Times New Roman"/>
                          <a:cs typeface="Times New Roman"/>
                          <a:sym typeface="Times New Roman"/>
                        </a:rPr>
                        <a:t>e3</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2275">
                <a:tc>
                  <a:txBody>
                    <a:bodyPr/>
                    <a:lstStyle/>
                    <a:p>
                      <a:pPr indent="0" lvl="0" marL="0" marR="0" rtl="0" algn="l">
                        <a:lnSpc>
                          <a:spcPct val="89000"/>
                        </a:lnSpc>
                        <a:spcBef>
                          <a:spcPts val="0"/>
                        </a:spcBef>
                        <a:spcAft>
                          <a:spcPts val="0"/>
                        </a:spcAft>
                        <a:buClr>
                          <a:srgbClr val="0000FF"/>
                        </a:buClr>
                        <a:buSzPts val="2000"/>
                        <a:buFont typeface="Times New Roman"/>
                        <a:buNone/>
                      </a:pPr>
                      <a:r>
                        <a:rPr b="1" i="0" lang="en-US" sz="2000" u="none">
                          <a:solidFill>
                            <a:srgbClr val="0000FF"/>
                          </a:solidFill>
                          <a:latin typeface="Times New Roman"/>
                          <a:ea typeface="Times New Roman"/>
                          <a:cs typeface="Times New Roman"/>
                          <a:sym typeface="Times New Roman"/>
                        </a:rPr>
                        <a:t>$</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A50021"/>
                        </a:buClr>
                        <a:buSzPts val="2000"/>
                        <a:buFont typeface="Times New Roman"/>
                        <a:buNone/>
                      </a:pPr>
                      <a:r>
                        <a:rPr b="0" i="0" lang="en-US" sz="2000" u="none">
                          <a:solidFill>
                            <a:srgbClr val="A50021"/>
                          </a:solidFill>
                          <a:latin typeface="Times New Roman"/>
                          <a:ea typeface="Times New Roman"/>
                          <a:cs typeface="Times New Roman"/>
                          <a:sym typeface="Times New Roman"/>
                        </a:rPr>
                        <a:t>e2</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A50021"/>
                        </a:buClr>
                        <a:buSzPts val="2000"/>
                        <a:buFont typeface="Times New Roman"/>
                        <a:buNone/>
                      </a:pPr>
                      <a:r>
                        <a:rPr b="0" i="0" lang="en-US" sz="2000" u="none">
                          <a:solidFill>
                            <a:srgbClr val="A50021"/>
                          </a:solidFill>
                          <a:latin typeface="Times New Roman"/>
                          <a:ea typeface="Times New Roman"/>
                          <a:cs typeface="Times New Roman"/>
                          <a:sym typeface="Times New Roman"/>
                        </a:rPr>
                        <a:t>e1</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486" name="Google Shape;1486;p105"/>
          <p:cNvSpPr txBox="1"/>
          <p:nvPr/>
        </p:nvSpPr>
        <p:spPr>
          <a:xfrm>
            <a:off x="825500" y="3886200"/>
            <a:ext cx="7759800" cy="127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e1:	Called when : 	issue diagnost whole expression is missing</a:t>
            </a:r>
            <a:endParaRPr/>
          </a:p>
          <a:p>
            <a:pPr indent="0" lvl="0" marL="0" marR="0" rtl="0" algn="l">
              <a:lnSpc>
                <a:spcPct val="100000"/>
              </a:lnSpc>
              <a:spcBef>
                <a:spcPts val="10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insert </a:t>
            </a:r>
            <a:r>
              <a:rPr b="1" i="0" lang="en-US" sz="2000" u="none">
                <a:solidFill>
                  <a:schemeClr val="dk1"/>
                </a:solidFill>
                <a:latin typeface="Times New Roman"/>
                <a:ea typeface="Times New Roman"/>
                <a:cs typeface="Times New Roman"/>
                <a:sym typeface="Times New Roman"/>
              </a:rPr>
              <a:t>id</a:t>
            </a:r>
            <a:r>
              <a:rPr b="0" i="0" lang="en-US" sz="2000" u="none">
                <a:solidFill>
                  <a:schemeClr val="dk1"/>
                </a:solidFill>
                <a:latin typeface="Times New Roman"/>
                <a:ea typeface="Times New Roman"/>
                <a:cs typeface="Times New Roman"/>
                <a:sym typeface="Times New Roman"/>
              </a:rPr>
              <a:t> onto the input</a:t>
            </a:r>
            <a:endParaRPr/>
          </a:p>
          <a:p>
            <a:pPr indent="0" lvl="0" marL="0" marR="0" rtl="0" algn="l">
              <a:lnSpc>
                <a:spcPct val="100000"/>
              </a:lnSpc>
              <a:spcBef>
                <a:spcPts val="10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ic: </a:t>
            </a:r>
            <a:r>
              <a:rPr b="0" i="0" lang="en-US" sz="2000" u="none">
                <a:solidFill>
                  <a:srgbClr val="A50021"/>
                </a:solidFill>
                <a:latin typeface="Times New Roman"/>
                <a:ea typeface="Times New Roman"/>
                <a:cs typeface="Times New Roman"/>
                <a:sym typeface="Times New Roman"/>
              </a:rPr>
              <a:t>‘missing operand’</a:t>
            </a:r>
            <a:endParaRPr/>
          </a:p>
        </p:txBody>
      </p:sp>
      <p:sp>
        <p:nvSpPr>
          <p:cNvPr id="1487" name="Google Shape;1487;p105"/>
          <p:cNvSpPr txBox="1"/>
          <p:nvPr/>
        </p:nvSpPr>
        <p:spPr>
          <a:xfrm>
            <a:off x="742950" y="5257800"/>
            <a:ext cx="7759700" cy="1311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e2:	Called when : expression begins with a right parenthesis </a:t>
            </a:r>
            <a:endParaRPr/>
          </a:p>
          <a:p>
            <a:pPr indent="0" lvl="0" marL="0" marR="0" rtl="0" algn="l">
              <a:lnSpc>
                <a:spcPct val="100000"/>
              </a:lnSpc>
              <a:spcBef>
                <a:spcPts val="10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delete </a:t>
            </a:r>
            <a:r>
              <a:rPr b="0" i="0" lang="en-US" sz="2000" u="none">
                <a:solidFill>
                  <a:srgbClr val="A5002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from the input</a:t>
            </a:r>
            <a:endParaRPr/>
          </a:p>
          <a:p>
            <a:pPr indent="0" lvl="0" marL="0" marR="0" rtl="0" algn="l">
              <a:lnSpc>
                <a:spcPct val="100000"/>
              </a:lnSpc>
              <a:spcBef>
                <a:spcPts val="10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issue diagnostic: </a:t>
            </a:r>
            <a:r>
              <a:rPr b="0" i="0" lang="en-US" sz="2000" u="none">
                <a:solidFill>
                  <a:srgbClr val="A50021"/>
                </a:solidFill>
                <a:latin typeface="Times New Roman"/>
                <a:ea typeface="Times New Roman"/>
                <a:cs typeface="Times New Roman"/>
                <a:sym typeface="Times New Roman"/>
              </a:rPr>
              <a:t>‘unbalanced right parenthesis’</a:t>
            </a:r>
            <a:endParaRPr/>
          </a:p>
        </p:txBody>
      </p:sp>
      <p:sp>
        <p:nvSpPr>
          <p:cNvPr id="1488" name="Google Shape;1488;p105"/>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106"/>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Example</a:t>
            </a:r>
            <a:endParaRPr/>
          </a:p>
        </p:txBody>
      </p:sp>
      <p:graphicFrame>
        <p:nvGraphicFramePr>
          <p:cNvPr id="1494" name="Google Shape;1494;p106"/>
          <p:cNvGraphicFramePr/>
          <p:nvPr/>
        </p:nvGraphicFramePr>
        <p:xfrm>
          <a:off x="3384550" y="1219200"/>
          <a:ext cx="3000000" cy="3000000"/>
        </p:xfrm>
        <a:graphic>
          <a:graphicData uri="http://schemas.openxmlformats.org/drawingml/2006/table">
            <a:tbl>
              <a:tblPr>
                <a:noFill/>
                <a:tableStyleId>{06AC34A5-F145-427F-A125-8F5CA0E42856}</a:tableStyleId>
              </a:tblPr>
              <a:tblGrid>
                <a:gridCol w="595300"/>
                <a:gridCol w="590550"/>
                <a:gridCol w="600075"/>
                <a:gridCol w="590550"/>
                <a:gridCol w="595300"/>
              </a:tblGrid>
              <a:tr h="503225">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0000FF"/>
                        </a:buClr>
                        <a:buSzPts val="2000"/>
                        <a:buFont typeface="Times New Roman"/>
                        <a:buNone/>
                      </a:pPr>
                      <a:r>
                        <a:rPr b="1" i="0" lang="en-US" sz="2000" u="none">
                          <a:solidFill>
                            <a:srgbClr val="0000FF"/>
                          </a:solidFill>
                          <a:latin typeface="Times New Roman"/>
                          <a:ea typeface="Times New Roman"/>
                          <a:cs typeface="Times New Roman"/>
                          <a:sym typeface="Times New Roman"/>
                        </a:rPr>
                        <a:t>id</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0000FF"/>
                        </a:buClr>
                        <a:buSzPts val="2000"/>
                        <a:buFont typeface="Times New Roman"/>
                        <a:buNone/>
                      </a:pPr>
                      <a:r>
                        <a:rPr b="1" i="0" lang="en-US" sz="2000" u="none">
                          <a:solidFill>
                            <a:srgbClr val="0000FF"/>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0000FF"/>
                        </a:buClr>
                        <a:buSzPts val="2000"/>
                        <a:buFont typeface="Times New Roman"/>
                        <a:buNone/>
                      </a:pPr>
                      <a:r>
                        <a:rPr b="1" i="0" lang="en-US" sz="2000" u="none">
                          <a:solidFill>
                            <a:srgbClr val="0000FF"/>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0000FF"/>
                        </a:buClr>
                        <a:buSzPts val="2000"/>
                        <a:buFont typeface="Times New Roman"/>
                        <a:buNone/>
                      </a:pPr>
                      <a:r>
                        <a:rPr b="1" i="0" lang="en-US" sz="2000" u="none">
                          <a:solidFill>
                            <a:srgbClr val="0000FF"/>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2275">
                <a:tc>
                  <a:txBody>
                    <a:bodyPr/>
                    <a:lstStyle/>
                    <a:p>
                      <a:pPr indent="0" lvl="0" marL="0" marR="0" rtl="0" algn="l">
                        <a:lnSpc>
                          <a:spcPct val="89000"/>
                        </a:lnSpc>
                        <a:spcBef>
                          <a:spcPts val="0"/>
                        </a:spcBef>
                        <a:spcAft>
                          <a:spcPts val="0"/>
                        </a:spcAft>
                        <a:buClr>
                          <a:srgbClr val="0000FF"/>
                        </a:buClr>
                        <a:buSzPts val="2000"/>
                        <a:buFont typeface="Times New Roman"/>
                        <a:buNone/>
                      </a:pPr>
                      <a:r>
                        <a:rPr b="1" i="0" lang="en-US" sz="2000" u="none">
                          <a:solidFill>
                            <a:srgbClr val="0000FF"/>
                          </a:solidFill>
                          <a:latin typeface="Times New Roman"/>
                          <a:ea typeface="Times New Roman"/>
                          <a:cs typeface="Times New Roman"/>
                          <a:sym typeface="Times New Roman"/>
                        </a:rPr>
                        <a:t>id</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A50021"/>
                        </a:buClr>
                        <a:buSzPts val="2000"/>
                        <a:buFont typeface="Times New Roman"/>
                        <a:buNone/>
                      </a:pPr>
                      <a:r>
                        <a:rPr b="1" i="0" lang="en-US" sz="2000" u="none">
                          <a:solidFill>
                            <a:srgbClr val="A50021"/>
                          </a:solidFill>
                          <a:latin typeface="Times New Roman"/>
                          <a:ea typeface="Times New Roman"/>
                          <a:cs typeface="Times New Roman"/>
                          <a:sym typeface="Times New Roman"/>
                        </a:rPr>
                        <a:t>e3</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A50021"/>
                        </a:buClr>
                        <a:buSzPts val="2000"/>
                        <a:buFont typeface="Times New Roman"/>
                        <a:buNone/>
                      </a:pPr>
                      <a:r>
                        <a:rPr b="1" i="0" lang="en-US" sz="2000" u="none">
                          <a:solidFill>
                            <a:srgbClr val="A50021"/>
                          </a:solidFill>
                          <a:latin typeface="Times New Roman"/>
                          <a:ea typeface="Times New Roman"/>
                          <a:cs typeface="Times New Roman"/>
                          <a:sym typeface="Times New Roman"/>
                        </a:rPr>
                        <a:t>e3</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0700">
                <a:tc>
                  <a:txBody>
                    <a:bodyPr/>
                    <a:lstStyle/>
                    <a:p>
                      <a:pPr indent="0" lvl="0" marL="0" marR="0" rtl="0" algn="l">
                        <a:lnSpc>
                          <a:spcPct val="89000"/>
                        </a:lnSpc>
                        <a:spcBef>
                          <a:spcPts val="0"/>
                        </a:spcBef>
                        <a:spcAft>
                          <a:spcPts val="0"/>
                        </a:spcAft>
                        <a:buClr>
                          <a:srgbClr val="0000FF"/>
                        </a:buClr>
                        <a:buSzPts val="2000"/>
                        <a:buFont typeface="Times New Roman"/>
                        <a:buNone/>
                      </a:pPr>
                      <a:r>
                        <a:rPr b="1" i="0" lang="en-US" sz="2000" u="none">
                          <a:solidFill>
                            <a:srgbClr val="0000FF"/>
                          </a:solidFill>
                          <a:latin typeface="Times New Roman"/>
                          <a:ea typeface="Times New Roman"/>
                          <a:cs typeface="Times New Roman"/>
                          <a:sym typeface="Times New Roman"/>
                        </a:rPr>
                        <a:t>(</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A50021"/>
                        </a:buClr>
                        <a:buSzPts val="2000"/>
                        <a:buFont typeface="Times New Roman"/>
                        <a:buNone/>
                      </a:pPr>
                      <a:r>
                        <a:rPr b="1" i="0" lang="en-US" sz="2000" u="none">
                          <a:solidFill>
                            <a:srgbClr val="A50021"/>
                          </a:solidFill>
                          <a:latin typeface="Times New Roman"/>
                          <a:ea typeface="Times New Roman"/>
                          <a:cs typeface="Times New Roman"/>
                          <a:sym typeface="Times New Roman"/>
                        </a:rPr>
                        <a:t>e4</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2275">
                <a:tc>
                  <a:txBody>
                    <a:bodyPr/>
                    <a:lstStyle/>
                    <a:p>
                      <a:pPr indent="0" lvl="0" marL="0" marR="0" rtl="0" algn="l">
                        <a:lnSpc>
                          <a:spcPct val="89000"/>
                        </a:lnSpc>
                        <a:spcBef>
                          <a:spcPts val="0"/>
                        </a:spcBef>
                        <a:spcAft>
                          <a:spcPts val="0"/>
                        </a:spcAft>
                        <a:buClr>
                          <a:srgbClr val="0000FF"/>
                        </a:buClr>
                        <a:buSzPts val="2000"/>
                        <a:buFont typeface="Times New Roman"/>
                        <a:buNone/>
                      </a:pPr>
                      <a:r>
                        <a:rPr b="1" i="0" lang="en-US" sz="2000" u="none">
                          <a:solidFill>
                            <a:srgbClr val="0000FF"/>
                          </a:solidFill>
                          <a:latin typeface="Times New Roman"/>
                          <a:ea typeface="Times New Roman"/>
                          <a:cs typeface="Times New Roman"/>
                          <a:sym typeface="Times New Roman"/>
                        </a:rPr>
                        <a:t>)</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A50021"/>
                        </a:buClr>
                        <a:buSzPts val="2000"/>
                        <a:buFont typeface="Times New Roman"/>
                        <a:buNone/>
                      </a:pPr>
                      <a:r>
                        <a:rPr b="1" i="0" lang="en-US" sz="2000" u="none">
                          <a:solidFill>
                            <a:srgbClr val="A50021"/>
                          </a:solidFill>
                          <a:latin typeface="Times New Roman"/>
                          <a:ea typeface="Times New Roman"/>
                          <a:cs typeface="Times New Roman"/>
                          <a:sym typeface="Times New Roman"/>
                        </a:rPr>
                        <a:t>e3</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A50021"/>
                        </a:buClr>
                        <a:buSzPts val="2000"/>
                        <a:buFont typeface="Times New Roman"/>
                        <a:buNone/>
                      </a:pPr>
                      <a:r>
                        <a:rPr b="1" i="0" lang="en-US" sz="2000" u="none">
                          <a:solidFill>
                            <a:srgbClr val="A50021"/>
                          </a:solidFill>
                          <a:latin typeface="Times New Roman"/>
                          <a:ea typeface="Times New Roman"/>
                          <a:cs typeface="Times New Roman"/>
                          <a:sym typeface="Times New Roman"/>
                        </a:rPr>
                        <a:t>e3</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2275">
                <a:tc>
                  <a:txBody>
                    <a:bodyPr/>
                    <a:lstStyle/>
                    <a:p>
                      <a:pPr indent="0" lvl="0" marL="0" marR="0" rtl="0" algn="l">
                        <a:lnSpc>
                          <a:spcPct val="89000"/>
                        </a:lnSpc>
                        <a:spcBef>
                          <a:spcPts val="0"/>
                        </a:spcBef>
                        <a:spcAft>
                          <a:spcPts val="0"/>
                        </a:spcAft>
                        <a:buClr>
                          <a:srgbClr val="0000FF"/>
                        </a:buClr>
                        <a:buSzPts val="2000"/>
                        <a:buFont typeface="Times New Roman"/>
                        <a:buNone/>
                      </a:pPr>
                      <a:r>
                        <a:rPr b="1" i="0" lang="en-US" sz="2000" u="none">
                          <a:solidFill>
                            <a:srgbClr val="0000FF"/>
                          </a:solidFill>
                          <a:latin typeface="Times New Roman"/>
                          <a:ea typeface="Times New Roman"/>
                          <a:cs typeface="Times New Roman"/>
                          <a:sym typeface="Times New Roman"/>
                        </a:rPr>
                        <a:t>$</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A50021"/>
                        </a:buClr>
                        <a:buSzPts val="2000"/>
                        <a:buFont typeface="Times New Roman"/>
                        <a:buNone/>
                      </a:pPr>
                      <a:r>
                        <a:rPr b="0" i="0" lang="en-US" sz="2000" u="none">
                          <a:solidFill>
                            <a:srgbClr val="A50021"/>
                          </a:solidFill>
                          <a:latin typeface="Times New Roman"/>
                          <a:ea typeface="Times New Roman"/>
                          <a:cs typeface="Times New Roman"/>
                          <a:sym typeface="Times New Roman"/>
                        </a:rPr>
                        <a:t>e2</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A50021"/>
                        </a:buClr>
                        <a:buSzPts val="2000"/>
                        <a:buFont typeface="Times New Roman"/>
                        <a:buNone/>
                      </a:pPr>
                      <a:r>
                        <a:rPr b="0" i="0" lang="en-US" sz="2000" u="none">
                          <a:solidFill>
                            <a:srgbClr val="A50021"/>
                          </a:solidFill>
                          <a:latin typeface="Times New Roman"/>
                          <a:ea typeface="Times New Roman"/>
                          <a:cs typeface="Times New Roman"/>
                          <a:sym typeface="Times New Roman"/>
                        </a:rPr>
                        <a:t>e1</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495" name="Google Shape;1495;p106"/>
          <p:cNvSpPr txBox="1"/>
          <p:nvPr/>
        </p:nvSpPr>
        <p:spPr>
          <a:xfrm>
            <a:off x="825500" y="3886200"/>
            <a:ext cx="7759700" cy="1311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e3:	Called when : </a:t>
            </a:r>
            <a:r>
              <a:rPr b="0" i="0" lang="en-US" sz="2000" u="none">
                <a:solidFill>
                  <a:srgbClr val="A50021"/>
                </a:solidFill>
                <a:latin typeface="Times New Roman"/>
                <a:ea typeface="Times New Roman"/>
                <a:cs typeface="Times New Roman"/>
                <a:sym typeface="Times New Roman"/>
              </a:rPr>
              <a:t>id</a:t>
            </a:r>
            <a:r>
              <a:rPr b="0" i="0" lang="en-US" sz="2000" u="none">
                <a:solidFill>
                  <a:schemeClr val="dk1"/>
                </a:solidFill>
                <a:latin typeface="Times New Roman"/>
                <a:ea typeface="Times New Roman"/>
                <a:cs typeface="Times New Roman"/>
                <a:sym typeface="Times New Roman"/>
              </a:rPr>
              <a:t> or </a:t>
            </a:r>
            <a:r>
              <a:rPr b="0" i="0" lang="en-US" sz="2000" u="none">
                <a:solidFill>
                  <a:srgbClr val="A5002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is followed by </a:t>
            </a:r>
            <a:r>
              <a:rPr b="0" i="0" lang="en-US" sz="2000" u="none">
                <a:solidFill>
                  <a:srgbClr val="A50021"/>
                </a:solidFill>
                <a:latin typeface="Times New Roman"/>
                <a:ea typeface="Times New Roman"/>
                <a:cs typeface="Times New Roman"/>
                <a:sym typeface="Times New Roman"/>
              </a:rPr>
              <a:t>id</a:t>
            </a:r>
            <a:r>
              <a:rPr b="0" i="0" lang="en-US" sz="2000" u="none">
                <a:solidFill>
                  <a:schemeClr val="dk1"/>
                </a:solidFill>
                <a:latin typeface="Times New Roman"/>
                <a:ea typeface="Times New Roman"/>
                <a:cs typeface="Times New Roman"/>
                <a:sym typeface="Times New Roman"/>
              </a:rPr>
              <a:t> or </a:t>
            </a:r>
            <a:r>
              <a:rPr b="0" i="0" lang="en-US" sz="2000" u="none">
                <a:solidFill>
                  <a:srgbClr val="A50021"/>
                </a:solidFill>
                <a:latin typeface="Times New Roman"/>
                <a:ea typeface="Times New Roman"/>
                <a:cs typeface="Times New Roman"/>
                <a:sym typeface="Times New Roman"/>
              </a:rPr>
              <a:t>(</a:t>
            </a:r>
            <a:endParaRPr/>
          </a:p>
          <a:p>
            <a:pPr indent="0" lvl="0" marL="0" marR="0" rtl="0" algn="l">
              <a:lnSpc>
                <a:spcPct val="100000"/>
              </a:lnSpc>
              <a:spcBef>
                <a:spcPts val="10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insert </a:t>
            </a:r>
            <a:r>
              <a:rPr b="1"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onto the input</a:t>
            </a:r>
            <a:endParaRPr/>
          </a:p>
          <a:p>
            <a:pPr indent="0" lvl="0" marL="0" marR="0" rtl="0" algn="l">
              <a:lnSpc>
                <a:spcPct val="100000"/>
              </a:lnSpc>
              <a:spcBef>
                <a:spcPts val="10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issue diagnostic: </a:t>
            </a:r>
            <a:r>
              <a:rPr b="0" i="0" lang="en-US" sz="2000" u="none">
                <a:solidFill>
                  <a:srgbClr val="A50021"/>
                </a:solidFill>
                <a:latin typeface="Times New Roman"/>
                <a:ea typeface="Times New Roman"/>
                <a:cs typeface="Times New Roman"/>
                <a:sym typeface="Times New Roman"/>
              </a:rPr>
              <a:t>‘missing operator’</a:t>
            </a:r>
            <a:endParaRPr/>
          </a:p>
        </p:txBody>
      </p:sp>
      <p:sp>
        <p:nvSpPr>
          <p:cNvPr id="1496" name="Google Shape;1496;p106"/>
          <p:cNvSpPr txBox="1"/>
          <p:nvPr/>
        </p:nvSpPr>
        <p:spPr>
          <a:xfrm>
            <a:off x="742950" y="5257800"/>
            <a:ext cx="7759700" cy="1311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e4:	Called when : expression ends with a left parenthesis </a:t>
            </a:r>
            <a:endParaRPr/>
          </a:p>
          <a:p>
            <a:pPr indent="0" lvl="0" marL="0" marR="0" rtl="0" algn="l">
              <a:lnSpc>
                <a:spcPct val="100000"/>
              </a:lnSpc>
              <a:spcBef>
                <a:spcPts val="10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pop  </a:t>
            </a:r>
            <a:r>
              <a:rPr b="0" i="0" lang="en-US" sz="2000" u="none">
                <a:solidFill>
                  <a:srgbClr val="A5002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from the stack</a:t>
            </a:r>
            <a:endParaRPr/>
          </a:p>
          <a:p>
            <a:pPr indent="0" lvl="0" marL="0" marR="0" rtl="0" algn="l">
              <a:lnSpc>
                <a:spcPct val="100000"/>
              </a:lnSpc>
              <a:spcBef>
                <a:spcPts val="10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issue diagnostic: </a:t>
            </a:r>
            <a:r>
              <a:rPr b="0" i="0" lang="en-US" sz="2000" u="none">
                <a:solidFill>
                  <a:srgbClr val="A50021"/>
                </a:solidFill>
                <a:latin typeface="Times New Roman"/>
                <a:ea typeface="Times New Roman"/>
                <a:cs typeface="Times New Roman"/>
                <a:sym typeface="Times New Roman"/>
              </a:rPr>
              <a:t>‘missing right parenthesis’</a:t>
            </a:r>
            <a:endParaRPr/>
          </a:p>
        </p:txBody>
      </p:sp>
      <p:sp>
        <p:nvSpPr>
          <p:cNvPr id="1497" name="Google Shape;1497;p106"/>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1"/>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cap="none" strike="noStrike">
                <a:solidFill>
                  <a:schemeClr val="dk1"/>
                </a:solidFill>
                <a:latin typeface="Times New Roman"/>
                <a:ea typeface="Times New Roman"/>
                <a:cs typeface="Times New Roman"/>
                <a:sym typeface="Times New Roman"/>
              </a:rPr>
              <a:t>‹#›</a:t>
            </a:fld>
            <a:endParaRPr/>
          </a:p>
        </p:txBody>
      </p:sp>
      <p:sp>
        <p:nvSpPr>
          <p:cNvPr id="225" name="Google Shape;225;p11"/>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Shift-Reduce Parsers</a:t>
            </a:r>
            <a:endParaRPr/>
          </a:p>
        </p:txBody>
      </p:sp>
      <p:sp>
        <p:nvSpPr>
          <p:cNvPr id="226" name="Google Shape;226;p11"/>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There are two main categories of shift-reduce parsers</a:t>
            </a:r>
            <a:endParaRPr/>
          </a:p>
          <a:p>
            <a:pPr indent="-304800" lvl="0" marL="4572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457200" lvl="0" marL="457200" rtl="0" algn="l">
              <a:lnSpc>
                <a:spcPct val="100000"/>
              </a:lnSpc>
              <a:spcBef>
                <a:spcPts val="480"/>
              </a:spcBef>
              <a:spcAft>
                <a:spcPts val="0"/>
              </a:spcAft>
              <a:buClr>
                <a:schemeClr val="dk1"/>
              </a:buClr>
              <a:buSzPts val="2400"/>
              <a:buFont typeface="Times New Roman"/>
              <a:buAutoNum type="arabicPeriod"/>
            </a:pPr>
            <a:r>
              <a:rPr b="1" i="0" lang="en-US" sz="2400" u="none">
                <a:solidFill>
                  <a:schemeClr val="dk1"/>
                </a:solidFill>
                <a:latin typeface="Times New Roman"/>
                <a:ea typeface="Times New Roman"/>
                <a:cs typeface="Times New Roman"/>
                <a:sym typeface="Times New Roman"/>
              </a:rPr>
              <a:t>Operator-Precedence Parser</a:t>
            </a:r>
            <a:endParaRPr/>
          </a:p>
          <a:p>
            <a:pPr indent="-342900" lvl="1" marL="8001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	simple, but only a small class of grammars.</a:t>
            </a:r>
            <a:endParaRPr/>
          </a:p>
          <a:p>
            <a:pPr indent="-228600" lvl="1" marL="800100" rtl="0" algn="l">
              <a:lnSpc>
                <a:spcPct val="100000"/>
              </a:lnSpc>
              <a:spcBef>
                <a:spcPts val="360"/>
              </a:spcBef>
              <a:spcAft>
                <a:spcPts val="0"/>
              </a:spcAft>
              <a:buClr>
                <a:schemeClr val="dk1"/>
              </a:buClr>
              <a:buSzPts val="1800"/>
              <a:buFont typeface="Times New Roman"/>
              <a:buNone/>
            </a:pPr>
            <a:r>
              <a:t/>
            </a:r>
            <a:endParaRPr b="1" i="0" sz="1800" u="none">
              <a:solidFill>
                <a:schemeClr val="dk1"/>
              </a:solidFill>
              <a:latin typeface="Times New Roman"/>
              <a:ea typeface="Times New Roman"/>
              <a:cs typeface="Times New Roman"/>
              <a:sym typeface="Times New Roman"/>
            </a:endParaRPr>
          </a:p>
          <a:p>
            <a:pPr indent="-228600" lvl="1" marL="800100" rtl="0" algn="l">
              <a:lnSpc>
                <a:spcPct val="100000"/>
              </a:lnSpc>
              <a:spcBef>
                <a:spcPts val="360"/>
              </a:spcBef>
              <a:spcAft>
                <a:spcPts val="0"/>
              </a:spcAft>
              <a:buClr>
                <a:schemeClr val="dk1"/>
              </a:buClr>
              <a:buSzPts val="1800"/>
              <a:buFont typeface="Times New Roman"/>
              <a:buNone/>
            </a:pPr>
            <a:r>
              <a:t/>
            </a:r>
            <a:endParaRPr b="1" i="0" sz="1800" u="none">
              <a:solidFill>
                <a:schemeClr val="dk1"/>
              </a:solidFill>
              <a:latin typeface="Times New Roman"/>
              <a:ea typeface="Times New Roman"/>
              <a:cs typeface="Times New Roman"/>
              <a:sym typeface="Times New Roman"/>
            </a:endParaRPr>
          </a:p>
          <a:p>
            <a:pPr indent="-457200" lvl="0" marL="457200" rtl="0" algn="l">
              <a:lnSpc>
                <a:spcPct val="100000"/>
              </a:lnSpc>
              <a:spcBef>
                <a:spcPts val="480"/>
              </a:spcBef>
              <a:spcAft>
                <a:spcPts val="0"/>
              </a:spcAft>
              <a:buClr>
                <a:schemeClr val="dk1"/>
              </a:buClr>
              <a:buSzPts val="2400"/>
              <a:buFont typeface="Times New Roman"/>
              <a:buAutoNum type="arabicPeriod"/>
            </a:pPr>
            <a:r>
              <a:rPr b="1" i="0" lang="en-US" sz="2400" u="none">
                <a:solidFill>
                  <a:schemeClr val="dk1"/>
                </a:solidFill>
                <a:latin typeface="Times New Roman"/>
                <a:ea typeface="Times New Roman"/>
                <a:cs typeface="Times New Roman"/>
                <a:sym typeface="Times New Roman"/>
              </a:rPr>
              <a:t>LR-Parsers</a:t>
            </a:r>
            <a:endParaRPr/>
          </a:p>
          <a:p>
            <a:pPr indent="-342900" lvl="1" marL="8001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Main: LR(0), LR(1) </a:t>
            </a:r>
            <a:endParaRPr/>
          </a:p>
          <a:p>
            <a:pPr indent="-342900" lvl="1" marL="8001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Some variations SLR and LALR(1)</a:t>
            </a:r>
            <a:endParaRPr/>
          </a:p>
          <a:p>
            <a:pPr indent="-215900" lvl="1" marL="800100" rtl="0" algn="l">
              <a:lnSpc>
                <a:spcPct val="100000"/>
              </a:lnSpc>
              <a:spcBef>
                <a:spcPts val="400"/>
              </a:spcBef>
              <a:spcAft>
                <a:spcPts val="0"/>
              </a:spcAft>
              <a:buClr>
                <a:schemeClr val="dk1"/>
              </a:buClr>
              <a:buSzPts val="2000"/>
              <a:buFont typeface="Times New Roman"/>
              <a:buNone/>
            </a:pPr>
            <a:r>
              <a:t/>
            </a:r>
            <a:endParaRPr b="0" i="0" sz="2000" u="none">
              <a:solidFill>
                <a:srgbClr val="FF0000"/>
              </a:solidFill>
              <a:latin typeface="Times New Roman"/>
              <a:ea typeface="Times New Roman"/>
              <a:cs typeface="Times New Roman"/>
              <a:sym typeface="Times New Roman"/>
            </a:endParaRPr>
          </a:p>
          <a:p>
            <a:pPr indent="-215900" lvl="1" marL="800100" rtl="0" algn="l">
              <a:lnSpc>
                <a:spcPct val="100000"/>
              </a:lnSpc>
              <a:spcBef>
                <a:spcPts val="400"/>
              </a:spcBef>
              <a:spcAft>
                <a:spcPts val="0"/>
              </a:spcAft>
              <a:buClr>
                <a:schemeClr val="dk1"/>
              </a:buClr>
              <a:buSzPts val="2000"/>
              <a:buFont typeface="Times New Roman"/>
              <a:buNone/>
            </a:pPr>
            <a:r>
              <a:t/>
            </a:r>
            <a:endParaRPr b="0" i="0" sz="2000" u="none">
              <a:solidFill>
                <a:srgbClr val="FF0000"/>
              </a:solidFill>
              <a:latin typeface="Times New Roman"/>
              <a:ea typeface="Times New Roman"/>
              <a:cs typeface="Times New Roman"/>
              <a:sym typeface="Times New Roman"/>
            </a:endParaRPr>
          </a:p>
          <a:p>
            <a:pPr indent="-342900" lvl="1" marL="800100" rtl="0" algn="l">
              <a:lnSpc>
                <a:spcPct val="100000"/>
              </a:lnSpc>
              <a:spcBef>
                <a:spcPts val="400"/>
              </a:spcBef>
              <a:spcAft>
                <a:spcPts val="0"/>
              </a:spcAft>
              <a:buClr>
                <a:srgbClr val="FF0000"/>
              </a:buClr>
              <a:buSzPts val="2000"/>
              <a:buFont typeface="Times New Roman"/>
              <a:buChar char="–"/>
            </a:pPr>
            <a:r>
              <a:rPr b="0" i="0" lang="en-US" sz="2000" u="none">
                <a:solidFill>
                  <a:srgbClr val="FF0000"/>
                </a:solidFill>
                <a:latin typeface="Times New Roman"/>
                <a:ea typeface="Times New Roman"/>
                <a:cs typeface="Times New Roman"/>
                <a:sym typeface="Times New Roman"/>
              </a:rPr>
              <a:t>LR(0) Items </a:t>
            </a:r>
            <a:r>
              <a:rPr b="0" i="0" lang="en-US" sz="2000" u="none">
                <a:solidFill>
                  <a:schemeClr val="dk1"/>
                </a:solidFill>
                <a:latin typeface="Times New Roman"/>
                <a:ea typeface="Times New Roman"/>
                <a:cs typeface="Times New Roman"/>
                <a:sym typeface="Times New Roman"/>
              </a:rPr>
              <a:t>– LR(0),SLR(1)          </a:t>
            </a:r>
            <a:endParaRPr/>
          </a:p>
          <a:p>
            <a:pPr indent="-342900" lvl="1" marL="800100" rtl="0" algn="l">
              <a:lnSpc>
                <a:spcPct val="100000"/>
              </a:lnSpc>
              <a:spcBef>
                <a:spcPts val="400"/>
              </a:spcBef>
              <a:spcAft>
                <a:spcPts val="0"/>
              </a:spcAft>
              <a:buClr>
                <a:srgbClr val="FF0000"/>
              </a:buClr>
              <a:buSzPts val="2000"/>
              <a:buFont typeface="Times New Roman"/>
              <a:buChar char="–"/>
            </a:pPr>
            <a:r>
              <a:rPr b="0" i="0" lang="en-US" sz="2000" u="none">
                <a:solidFill>
                  <a:srgbClr val="FF0000"/>
                </a:solidFill>
                <a:latin typeface="Times New Roman"/>
                <a:ea typeface="Times New Roman"/>
                <a:cs typeface="Times New Roman"/>
                <a:sym typeface="Times New Roman"/>
              </a:rPr>
              <a:t>LR(1) Items </a:t>
            </a:r>
            <a:r>
              <a:rPr b="0" i="0" lang="en-US" sz="2000" u="none">
                <a:solidFill>
                  <a:schemeClr val="dk1"/>
                </a:solidFill>
                <a:latin typeface="Times New Roman"/>
                <a:ea typeface="Times New Roman"/>
                <a:cs typeface="Times New Roman"/>
                <a:sym typeface="Times New Roman"/>
              </a:rPr>
              <a:t>– LR(1), LALR(1)</a:t>
            </a:r>
            <a:endParaRPr/>
          </a:p>
        </p:txBody>
      </p:sp>
      <p:grpSp>
        <p:nvGrpSpPr>
          <p:cNvPr id="227" name="Google Shape;227;p11"/>
          <p:cNvGrpSpPr/>
          <p:nvPr/>
        </p:nvGrpSpPr>
        <p:grpSpPr>
          <a:xfrm>
            <a:off x="5889625" y="2133600"/>
            <a:ext cx="3775075" cy="3357562"/>
            <a:chOff x="3264" y="1680"/>
            <a:chExt cx="1632" cy="1632"/>
          </a:xfrm>
        </p:grpSpPr>
        <p:sp>
          <p:nvSpPr>
            <p:cNvPr id="228" name="Google Shape;228;p11"/>
            <p:cNvSpPr/>
            <p:nvPr/>
          </p:nvSpPr>
          <p:spPr>
            <a:xfrm>
              <a:off x="3264" y="1680"/>
              <a:ext cx="1632" cy="1632"/>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229" name="Google Shape;229;p11"/>
            <p:cNvGrpSpPr/>
            <p:nvPr/>
          </p:nvGrpSpPr>
          <p:grpSpPr>
            <a:xfrm>
              <a:off x="3456" y="1872"/>
              <a:ext cx="1248" cy="1248"/>
              <a:chOff x="3456" y="1872"/>
              <a:chExt cx="1248" cy="1248"/>
            </a:xfrm>
          </p:grpSpPr>
          <p:sp>
            <p:nvSpPr>
              <p:cNvPr id="230" name="Google Shape;230;p11"/>
              <p:cNvSpPr/>
              <p:nvPr/>
            </p:nvSpPr>
            <p:spPr>
              <a:xfrm>
                <a:off x="3456" y="1872"/>
                <a:ext cx="1248" cy="124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1" name="Google Shape;231;p11"/>
              <p:cNvSpPr/>
              <p:nvPr/>
            </p:nvSpPr>
            <p:spPr>
              <a:xfrm>
                <a:off x="3840" y="2256"/>
                <a:ext cx="480" cy="48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2" name="Google Shape;232;p11"/>
              <p:cNvSpPr/>
              <p:nvPr/>
            </p:nvSpPr>
            <p:spPr>
              <a:xfrm>
                <a:off x="3648" y="2064"/>
                <a:ext cx="864" cy="864"/>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sp>
        <p:nvSpPr>
          <p:cNvPr id="233" name="Google Shape;233;p11"/>
          <p:cNvSpPr txBox="1"/>
          <p:nvPr/>
        </p:nvSpPr>
        <p:spPr>
          <a:xfrm>
            <a:off x="7400925" y="3284537"/>
            <a:ext cx="7937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SLR(1)</a:t>
            </a:r>
            <a:endParaRPr/>
          </a:p>
        </p:txBody>
      </p:sp>
      <p:sp>
        <p:nvSpPr>
          <p:cNvPr id="234" name="Google Shape;234;p11"/>
          <p:cNvSpPr txBox="1"/>
          <p:nvPr/>
        </p:nvSpPr>
        <p:spPr>
          <a:xfrm>
            <a:off x="7473950" y="2205037"/>
            <a:ext cx="5778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CFG</a:t>
            </a:r>
            <a:endParaRPr/>
          </a:p>
        </p:txBody>
      </p:sp>
      <p:sp>
        <p:nvSpPr>
          <p:cNvPr id="235" name="Google Shape;235;p11"/>
          <p:cNvSpPr txBox="1"/>
          <p:nvPr/>
        </p:nvSpPr>
        <p:spPr>
          <a:xfrm>
            <a:off x="7473950" y="2565400"/>
            <a:ext cx="68103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LR(1)</a:t>
            </a:r>
            <a:endParaRPr/>
          </a:p>
        </p:txBody>
      </p:sp>
      <p:sp>
        <p:nvSpPr>
          <p:cNvPr id="236" name="Google Shape;236;p11"/>
          <p:cNvSpPr txBox="1"/>
          <p:nvPr/>
        </p:nvSpPr>
        <p:spPr>
          <a:xfrm>
            <a:off x="7400925" y="2997200"/>
            <a:ext cx="95091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LALR(1)</a:t>
            </a:r>
            <a:endParaRPr/>
          </a:p>
        </p:txBody>
      </p:sp>
      <p:sp>
        <p:nvSpPr>
          <p:cNvPr id="237" name="Google Shape;237;p11"/>
          <p:cNvSpPr/>
          <p:nvPr/>
        </p:nvSpPr>
        <p:spPr>
          <a:xfrm>
            <a:off x="7473950" y="3573462"/>
            <a:ext cx="576262" cy="504825"/>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LR(0)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2"/>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243" name="Google Shape;243;p12"/>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LR Parsers</a:t>
            </a:r>
            <a:endParaRPr/>
          </a:p>
        </p:txBody>
      </p:sp>
      <p:sp>
        <p:nvSpPr>
          <p:cNvPr id="244" name="Google Shape;244;p12"/>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190500" lvl="0" marL="342900" rtl="0" algn="l">
              <a:lnSpc>
                <a:spcPct val="9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most powerful shift-reduce parsing (yet efficient) is:</a:t>
            </a:r>
            <a:endParaRPr/>
          </a:p>
          <a:p>
            <a:pPr indent="-292100" lvl="0" marL="342900" rtl="0" algn="l">
              <a:lnSpc>
                <a:spcPct val="90000"/>
              </a:lnSpc>
              <a:spcBef>
                <a:spcPts val="160"/>
              </a:spcBef>
              <a:spcAft>
                <a:spcPts val="0"/>
              </a:spcAft>
              <a:buClr>
                <a:schemeClr val="dk1"/>
              </a:buClr>
              <a:buSzPts val="800"/>
              <a:buFont typeface="Times New Roman"/>
              <a:buNone/>
            </a:pPr>
            <a:r>
              <a:t/>
            </a:r>
            <a:endParaRPr b="0" i="0" sz="800" u="none">
              <a:solidFill>
                <a:schemeClr val="dk1"/>
              </a:solidFill>
              <a:latin typeface="Times New Roman"/>
              <a:ea typeface="Times New Roman"/>
              <a:cs typeface="Times New Roman"/>
              <a:sym typeface="Times New Roman"/>
            </a:endParaRPr>
          </a:p>
          <a:p>
            <a:pPr indent="-342900" lvl="0" marL="342900" rtl="0" algn="l">
              <a:lnSpc>
                <a:spcPct val="90000"/>
              </a:lnSpc>
              <a:spcBef>
                <a:spcPts val="64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LR(k) parsing.</a:t>
            </a:r>
            <a:endParaRPr/>
          </a:p>
          <a:p>
            <a:pPr indent="-139700" lvl="0" marL="342900" rtl="0" algn="l">
              <a:lnSpc>
                <a:spcPct val="9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a:p>
            <a:pPr indent="-342900" lvl="0" marL="342900" rtl="0" algn="l">
              <a:lnSpc>
                <a:spcPct val="8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	left to right 	right-most	k lookhead</a:t>
            </a:r>
            <a:endParaRPr/>
          </a:p>
          <a:p>
            <a:pPr indent="-342900" lvl="0" marL="342900" rtl="0" algn="l">
              <a:lnSpc>
                <a:spcPct val="8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scanning 		derivation	(k is omitted 🡺 it is 1)</a:t>
            </a:r>
            <a:endParaRPr b="0" i="0" sz="1800" u="none">
              <a:solidFill>
                <a:schemeClr val="dk1"/>
              </a:solidFill>
              <a:latin typeface="Times New Roman"/>
              <a:ea typeface="Times New Roman"/>
              <a:cs typeface="Times New Roman"/>
              <a:sym typeface="Times New Roman"/>
            </a:endParaRPr>
          </a:p>
          <a:p>
            <a:pPr indent="-342900" lvl="0" marL="342900" rtl="0" algn="l">
              <a:lnSpc>
                <a:spcPct val="70000"/>
              </a:lnSpc>
              <a:spcBef>
                <a:spcPts val="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11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LR parsing is attractive because:</a:t>
            </a:r>
            <a:endParaRPr/>
          </a:p>
          <a:p>
            <a:pPr indent="-285750" lvl="1" marL="742950" rtl="0" algn="l">
              <a:lnSpc>
                <a:spcPct val="11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LR parsing is most general </a:t>
            </a:r>
            <a:r>
              <a:rPr b="0" i="0" lang="en-US" sz="1800" u="none">
                <a:solidFill>
                  <a:srgbClr val="CC0000"/>
                </a:solidFill>
                <a:latin typeface="Times New Roman"/>
                <a:ea typeface="Times New Roman"/>
                <a:cs typeface="Times New Roman"/>
                <a:sym typeface="Times New Roman"/>
              </a:rPr>
              <a:t>non-backtracking</a:t>
            </a:r>
            <a:r>
              <a:rPr b="0" i="0" lang="en-US" sz="1800" u="none">
                <a:solidFill>
                  <a:schemeClr val="dk1"/>
                </a:solidFill>
                <a:latin typeface="Times New Roman"/>
                <a:ea typeface="Times New Roman"/>
                <a:cs typeface="Times New Roman"/>
                <a:sym typeface="Times New Roman"/>
              </a:rPr>
              <a:t> shift-reduce parsing, yet it is still efficient.</a:t>
            </a:r>
            <a:endParaRPr/>
          </a:p>
          <a:p>
            <a:pPr indent="-285750" lvl="1" marL="742950" rtl="0" algn="l">
              <a:lnSpc>
                <a:spcPct val="11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class of grammars that can be parsed using LR methods is a proper superset of the class of grammars that can be parsed with predictive parsers.                                                    			</a:t>
            </a:r>
            <a:r>
              <a:rPr b="0" i="0" lang="en-US" sz="1800" u="none">
                <a:solidFill>
                  <a:srgbClr val="CC0000"/>
                </a:solidFill>
                <a:latin typeface="Times New Roman"/>
                <a:ea typeface="Times New Roman"/>
                <a:cs typeface="Times New Roman"/>
                <a:sym typeface="Times New Roman"/>
              </a:rPr>
              <a:t>LL(1)-Grammars  ⊂ LR(1)-Grammars</a:t>
            </a:r>
            <a:endParaRPr/>
          </a:p>
          <a:p>
            <a:pPr indent="-285750" lvl="1" marL="742950" rtl="0" algn="l">
              <a:lnSpc>
                <a:spcPct val="11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An LR-parser can detect a syntactic error as soon as it is possible to do so a left-to-right scan of the input.</a:t>
            </a:r>
            <a:endParaRPr/>
          </a:p>
          <a:p>
            <a:pPr indent="-228600" lvl="0" marL="342900" rtl="0" algn="l">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p:txBody>
      </p:sp>
      <p:cxnSp>
        <p:nvCxnSpPr>
          <p:cNvPr id="245" name="Google Shape;245;p12"/>
          <p:cNvCxnSpPr/>
          <p:nvPr/>
        </p:nvCxnSpPr>
        <p:spPr>
          <a:xfrm flipH="1" rot="10800000">
            <a:off x="1828800" y="2743200"/>
            <a:ext cx="609600" cy="685800"/>
          </a:xfrm>
          <a:prstGeom prst="straightConnector1">
            <a:avLst/>
          </a:prstGeom>
          <a:noFill/>
          <a:ln cap="flat" cmpd="sng" w="9525">
            <a:solidFill>
              <a:schemeClr val="dk1"/>
            </a:solidFill>
            <a:prstDash val="solid"/>
            <a:miter lim="800000"/>
            <a:headEnd len="med" w="med" type="none"/>
            <a:tailEnd len="med" w="med" type="triangle"/>
          </a:ln>
        </p:spPr>
      </p:cxnSp>
      <p:cxnSp>
        <p:nvCxnSpPr>
          <p:cNvPr id="246" name="Google Shape;246;p12"/>
          <p:cNvCxnSpPr/>
          <p:nvPr/>
        </p:nvCxnSpPr>
        <p:spPr>
          <a:xfrm rot="10800000">
            <a:off x="2743200" y="2743200"/>
            <a:ext cx="838200" cy="609600"/>
          </a:xfrm>
          <a:prstGeom prst="straightConnector1">
            <a:avLst/>
          </a:prstGeom>
          <a:noFill/>
          <a:ln cap="flat" cmpd="sng" w="9525">
            <a:solidFill>
              <a:schemeClr val="dk1"/>
            </a:solidFill>
            <a:prstDash val="solid"/>
            <a:miter lim="800000"/>
            <a:headEnd len="med" w="med" type="none"/>
            <a:tailEnd len="med" w="med" type="triangle"/>
          </a:ln>
        </p:spPr>
      </p:cxnSp>
      <p:cxnSp>
        <p:nvCxnSpPr>
          <p:cNvPr id="247" name="Google Shape;247;p12"/>
          <p:cNvCxnSpPr/>
          <p:nvPr/>
        </p:nvCxnSpPr>
        <p:spPr>
          <a:xfrm rot="10800000">
            <a:off x="3124200" y="2743200"/>
            <a:ext cx="2286000" cy="68580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3"/>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253" name="Google Shape;253;p13"/>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LR Parsing Algorithm</a:t>
            </a:r>
            <a:endParaRPr/>
          </a:p>
        </p:txBody>
      </p:sp>
      <p:graphicFrame>
        <p:nvGraphicFramePr>
          <p:cNvPr id="254" name="Google Shape;254;p13"/>
          <p:cNvGraphicFramePr/>
          <p:nvPr/>
        </p:nvGraphicFramePr>
        <p:xfrm>
          <a:off x="1066800" y="2209800"/>
          <a:ext cx="3000000" cy="3000000"/>
        </p:xfrm>
        <a:graphic>
          <a:graphicData uri="http://schemas.openxmlformats.org/drawingml/2006/table">
            <a:tbl>
              <a:tblPr>
                <a:noFill/>
                <a:tableStyleId>{06AC34A5-F145-427F-A125-8F5CA0E42856}</a:tableStyleId>
              </a:tblPr>
              <a:tblGrid>
                <a:gridCol w="685800"/>
              </a:tblGrid>
              <a:tr h="3968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S</a:t>
                      </a:r>
                      <a:r>
                        <a:rPr b="0" baseline="-25000" i="0" lang="en-US" sz="2000" u="none" cap="none" strike="noStrike">
                          <a:solidFill>
                            <a:schemeClr val="dk1"/>
                          </a:solidFill>
                          <a:latin typeface="Times New Roman"/>
                          <a:ea typeface="Times New Roman"/>
                          <a:cs typeface="Times New Roman"/>
                          <a:sym typeface="Times New Roman"/>
                        </a:rPr>
                        <a:t>m</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X</a:t>
                      </a:r>
                      <a:r>
                        <a:rPr b="0" baseline="-25000" i="0" lang="en-US" sz="2000" u="none" cap="none" strike="noStrike">
                          <a:solidFill>
                            <a:schemeClr val="dk1"/>
                          </a:solidFill>
                          <a:latin typeface="Times New Roman"/>
                          <a:ea typeface="Times New Roman"/>
                          <a:cs typeface="Times New Roman"/>
                          <a:sym typeface="Times New Roman"/>
                        </a:rPr>
                        <a:t>m</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S</a:t>
                      </a:r>
                      <a:r>
                        <a:rPr b="0" baseline="-25000" i="0" lang="en-US" sz="2000" u="none" cap="none" strike="noStrike">
                          <a:solidFill>
                            <a:schemeClr val="dk1"/>
                          </a:solidFill>
                          <a:latin typeface="Times New Roman"/>
                          <a:ea typeface="Times New Roman"/>
                          <a:cs typeface="Times New Roman"/>
                          <a:sym typeface="Times New Roman"/>
                        </a:rPr>
                        <a:t>m-1</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X</a:t>
                      </a:r>
                      <a:r>
                        <a:rPr b="0" baseline="-25000" i="0" lang="en-US" sz="2000" u="none" cap="none" strike="noStrike">
                          <a:solidFill>
                            <a:schemeClr val="dk1"/>
                          </a:solidFill>
                          <a:latin typeface="Times New Roman"/>
                          <a:ea typeface="Times New Roman"/>
                          <a:cs typeface="Times New Roman"/>
                          <a:sym typeface="Times New Roman"/>
                        </a:rPr>
                        <a:t>m-1</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S</a:t>
                      </a:r>
                      <a:r>
                        <a:rPr b="0" baseline="-2500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X</a:t>
                      </a:r>
                      <a:r>
                        <a:rPr b="0" baseline="-2500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33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S</a:t>
                      </a:r>
                      <a:r>
                        <a:rPr b="0" baseline="-2500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55" name="Google Shape;255;p13"/>
          <p:cNvGraphicFramePr/>
          <p:nvPr/>
        </p:nvGraphicFramePr>
        <p:xfrm>
          <a:off x="4191000" y="1371600"/>
          <a:ext cx="3000000" cy="3000000"/>
        </p:xfrm>
        <a:graphic>
          <a:graphicData uri="http://schemas.openxmlformats.org/drawingml/2006/table">
            <a:tbl>
              <a:tblPr>
                <a:noFill/>
                <a:tableStyleId>{06AC34A5-F145-427F-A125-8F5CA0E42856}</a:tableStyleId>
              </a:tblPr>
              <a:tblGrid>
                <a:gridCol w="487350"/>
                <a:gridCol w="485775"/>
                <a:gridCol w="487350"/>
                <a:gridCol w="487350"/>
                <a:gridCol w="485775"/>
                <a:gridCol w="487350"/>
              </a:tblGrid>
              <a:tr h="3968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r>
                        <a:rPr b="0" baseline="-2500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r>
                        <a:rPr b="0" baseline="-25000" i="0" lang="en-US" sz="2000" u="none" cap="none" strike="noStrike">
                          <a:solidFill>
                            <a:schemeClr val="dk1"/>
                          </a:solidFill>
                          <a:latin typeface="Times New Roman"/>
                          <a:ea typeface="Times New Roman"/>
                          <a:cs typeface="Times New Roman"/>
                          <a:sym typeface="Times New Roman"/>
                        </a:rPr>
                        <a:t>i</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r>
                        <a:rPr b="0" baseline="-25000" i="0" lang="en-US" sz="2000" u="none" cap="none" strike="noStrike">
                          <a:solidFill>
                            <a:schemeClr val="dk1"/>
                          </a:solidFill>
                          <a:latin typeface="Times New Roman"/>
                          <a:ea typeface="Times New Roman"/>
                          <a:cs typeface="Times New Roman"/>
                          <a:sym typeface="Times New Roman"/>
                        </a:rPr>
                        <a:t>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56" name="Google Shape;256;p13"/>
          <p:cNvGraphicFramePr/>
          <p:nvPr/>
        </p:nvGraphicFramePr>
        <p:xfrm>
          <a:off x="3200400" y="4343400"/>
          <a:ext cx="3000000" cy="3000000"/>
        </p:xfrm>
        <a:graphic>
          <a:graphicData uri="http://schemas.openxmlformats.org/drawingml/2006/table">
            <a:tbl>
              <a:tblPr>
                <a:noFill/>
                <a:tableStyleId>{06AC34A5-F145-427F-A125-8F5CA0E42856}</a:tableStyleId>
              </a:tblPr>
              <a:tblGrid>
                <a:gridCol w="2489200"/>
                <a:gridCol w="2489200"/>
              </a:tblGrid>
              <a:tr h="20780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Action Table</a:t>
                      </a:r>
                      <a:endParaRPr/>
                    </a:p>
                    <a:p>
                      <a:pPr indent="0" lvl="0" marL="0" marR="0" rtl="0" algn="l">
                        <a:lnSpc>
                          <a:spcPct val="100000"/>
                        </a:lnSpc>
                        <a:spcBef>
                          <a:spcPts val="40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r>
                        <a:rPr b="0" i="0" lang="en-US" sz="1600" u="none" cap="none" strike="noStrike">
                          <a:solidFill>
                            <a:schemeClr val="dk1"/>
                          </a:solidFill>
                          <a:latin typeface="Times New Roman"/>
                          <a:ea typeface="Times New Roman"/>
                          <a:cs typeface="Times New Roman"/>
                          <a:sym typeface="Times New Roman"/>
                        </a:rPr>
                        <a:t>terminals and $</a:t>
                      </a:r>
                      <a:endParaRPr/>
                    </a:p>
                    <a:p>
                      <a:pPr indent="0" lvl="0" marL="0" marR="0" rtl="0" algn="l">
                        <a:lnSpc>
                          <a:spcPct val="70000"/>
                        </a:lnSpc>
                        <a:spcBef>
                          <a:spcPts val="32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s</a:t>
                      </a:r>
                      <a:endParaRPr/>
                    </a:p>
                    <a:p>
                      <a:pPr indent="0" lvl="0" marL="0" marR="0" rtl="0" algn="l">
                        <a:lnSpc>
                          <a:spcPct val="70000"/>
                        </a:lnSpc>
                        <a:spcBef>
                          <a:spcPts val="32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t         four different </a:t>
                      </a:r>
                      <a:endParaRPr/>
                    </a:p>
                    <a:p>
                      <a:pPr indent="0" lvl="0" marL="0" marR="0" rtl="0" algn="l">
                        <a:lnSpc>
                          <a:spcPct val="70000"/>
                        </a:lnSpc>
                        <a:spcBef>
                          <a:spcPts val="32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a         actions</a:t>
                      </a:r>
                      <a:endParaRPr/>
                    </a:p>
                    <a:p>
                      <a:pPr indent="0" lvl="0" marL="0" marR="0" rtl="0" algn="l">
                        <a:lnSpc>
                          <a:spcPct val="70000"/>
                        </a:lnSpc>
                        <a:spcBef>
                          <a:spcPts val="32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t</a:t>
                      </a:r>
                      <a:endParaRPr/>
                    </a:p>
                    <a:p>
                      <a:pPr indent="0" lvl="0" marL="0" marR="0" rtl="0" algn="l">
                        <a:lnSpc>
                          <a:spcPct val="70000"/>
                        </a:lnSpc>
                        <a:spcBef>
                          <a:spcPts val="32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e</a:t>
                      </a:r>
                      <a:endParaRPr/>
                    </a:p>
                    <a:p>
                      <a:pPr indent="0" lvl="0" marL="0" marR="0" rtl="0" algn="l">
                        <a:lnSpc>
                          <a:spcPct val="70000"/>
                        </a:lnSpc>
                        <a:spcBef>
                          <a:spcPts val="32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Goto Table</a:t>
                      </a:r>
                      <a:endParaRPr/>
                    </a:p>
                    <a:p>
                      <a:pPr indent="0" lvl="0" marL="0" marR="0" rtl="0" algn="l">
                        <a:lnSpc>
                          <a:spcPct val="100000"/>
                        </a:lnSpc>
                        <a:spcBef>
                          <a:spcPts val="40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r>
                        <a:rPr b="0" i="0" lang="en-US" sz="1600" u="none" cap="none" strike="noStrike">
                          <a:solidFill>
                            <a:schemeClr val="dk1"/>
                          </a:solidFill>
                          <a:latin typeface="Times New Roman"/>
                          <a:ea typeface="Times New Roman"/>
                          <a:cs typeface="Times New Roman"/>
                          <a:sym typeface="Times New Roman"/>
                        </a:rPr>
                        <a:t>non-terminal</a:t>
                      </a:r>
                      <a:endParaRPr/>
                    </a:p>
                    <a:p>
                      <a:pPr indent="0" lvl="0" marL="0" marR="0" rtl="0" algn="l">
                        <a:lnSpc>
                          <a:spcPct val="70000"/>
                        </a:lnSpc>
                        <a:spcBef>
                          <a:spcPts val="32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s</a:t>
                      </a:r>
                      <a:endParaRPr/>
                    </a:p>
                    <a:p>
                      <a:pPr indent="0" lvl="0" marL="0" marR="0" rtl="0" algn="l">
                        <a:lnSpc>
                          <a:spcPct val="70000"/>
                        </a:lnSpc>
                        <a:spcBef>
                          <a:spcPts val="32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t            each item is</a:t>
                      </a:r>
                      <a:endParaRPr/>
                    </a:p>
                    <a:p>
                      <a:pPr indent="0" lvl="0" marL="0" marR="0" rtl="0" algn="l">
                        <a:lnSpc>
                          <a:spcPct val="70000"/>
                        </a:lnSpc>
                        <a:spcBef>
                          <a:spcPts val="32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a           a state number</a:t>
                      </a:r>
                      <a:endParaRPr/>
                    </a:p>
                    <a:p>
                      <a:pPr indent="0" lvl="0" marL="0" marR="0" rtl="0" algn="l">
                        <a:lnSpc>
                          <a:spcPct val="70000"/>
                        </a:lnSpc>
                        <a:spcBef>
                          <a:spcPts val="32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t</a:t>
                      </a:r>
                      <a:endParaRPr/>
                    </a:p>
                    <a:p>
                      <a:pPr indent="0" lvl="0" marL="0" marR="0" rtl="0" algn="l">
                        <a:lnSpc>
                          <a:spcPct val="70000"/>
                        </a:lnSpc>
                        <a:spcBef>
                          <a:spcPts val="32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e</a:t>
                      </a:r>
                      <a:endParaRPr/>
                    </a:p>
                    <a:p>
                      <a:pPr indent="0" lvl="0" marL="0" marR="0" rtl="0" algn="l">
                        <a:lnSpc>
                          <a:spcPct val="70000"/>
                        </a:lnSpc>
                        <a:spcBef>
                          <a:spcPts val="32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257" name="Google Shape;257;p13"/>
          <p:cNvCxnSpPr/>
          <p:nvPr/>
        </p:nvCxnSpPr>
        <p:spPr>
          <a:xfrm>
            <a:off x="3581400" y="5105400"/>
            <a:ext cx="1600200" cy="0"/>
          </a:xfrm>
          <a:prstGeom prst="straightConnector1">
            <a:avLst/>
          </a:prstGeom>
          <a:noFill/>
          <a:ln cap="flat" cmpd="sng" w="9525">
            <a:solidFill>
              <a:schemeClr val="dk1"/>
            </a:solidFill>
            <a:prstDash val="solid"/>
            <a:miter lim="800000"/>
            <a:headEnd len="med" w="med" type="none"/>
            <a:tailEnd len="med" w="med" type="none"/>
          </a:ln>
        </p:spPr>
      </p:cxnSp>
      <p:cxnSp>
        <p:nvCxnSpPr>
          <p:cNvPr id="258" name="Google Shape;258;p13"/>
          <p:cNvCxnSpPr/>
          <p:nvPr/>
        </p:nvCxnSpPr>
        <p:spPr>
          <a:xfrm>
            <a:off x="3581400" y="5105400"/>
            <a:ext cx="0" cy="1295400"/>
          </a:xfrm>
          <a:prstGeom prst="straightConnector1">
            <a:avLst/>
          </a:prstGeom>
          <a:noFill/>
          <a:ln cap="flat" cmpd="sng" w="9525">
            <a:solidFill>
              <a:schemeClr val="dk1"/>
            </a:solidFill>
            <a:prstDash val="solid"/>
            <a:miter lim="800000"/>
            <a:headEnd len="med" w="med" type="none"/>
            <a:tailEnd len="med" w="med" type="none"/>
          </a:ln>
        </p:spPr>
      </p:cxnSp>
      <p:cxnSp>
        <p:nvCxnSpPr>
          <p:cNvPr id="259" name="Google Shape;259;p13"/>
          <p:cNvCxnSpPr/>
          <p:nvPr/>
        </p:nvCxnSpPr>
        <p:spPr>
          <a:xfrm>
            <a:off x="6096000" y="5105400"/>
            <a:ext cx="1524000" cy="0"/>
          </a:xfrm>
          <a:prstGeom prst="straightConnector1">
            <a:avLst/>
          </a:prstGeom>
          <a:noFill/>
          <a:ln cap="flat" cmpd="sng" w="9525">
            <a:solidFill>
              <a:schemeClr val="dk1"/>
            </a:solidFill>
            <a:prstDash val="solid"/>
            <a:miter lim="800000"/>
            <a:headEnd len="med" w="med" type="none"/>
            <a:tailEnd len="med" w="med" type="none"/>
          </a:ln>
        </p:spPr>
      </p:cxnSp>
      <p:cxnSp>
        <p:nvCxnSpPr>
          <p:cNvPr id="260" name="Google Shape;260;p13"/>
          <p:cNvCxnSpPr/>
          <p:nvPr/>
        </p:nvCxnSpPr>
        <p:spPr>
          <a:xfrm>
            <a:off x="6096000" y="5105400"/>
            <a:ext cx="0" cy="1219200"/>
          </a:xfrm>
          <a:prstGeom prst="straightConnector1">
            <a:avLst/>
          </a:prstGeom>
          <a:noFill/>
          <a:ln cap="flat" cmpd="sng" w="9525">
            <a:solidFill>
              <a:schemeClr val="dk1"/>
            </a:solidFill>
            <a:prstDash val="solid"/>
            <a:miter lim="800000"/>
            <a:headEnd len="med" w="med" type="none"/>
            <a:tailEnd len="med" w="med" type="none"/>
          </a:ln>
        </p:spPr>
      </p:cxnSp>
      <p:graphicFrame>
        <p:nvGraphicFramePr>
          <p:cNvPr id="261" name="Google Shape;261;p13"/>
          <p:cNvGraphicFramePr/>
          <p:nvPr/>
        </p:nvGraphicFramePr>
        <p:xfrm>
          <a:off x="3886200" y="2438400"/>
          <a:ext cx="3000000" cy="3000000"/>
        </p:xfrm>
        <a:graphic>
          <a:graphicData uri="http://schemas.openxmlformats.org/drawingml/2006/table">
            <a:tbl>
              <a:tblPr>
                <a:noFill/>
                <a:tableStyleId>{06AC34A5-F145-427F-A125-8F5CA0E42856}</a:tableStyleId>
              </a:tblPr>
              <a:tblGrid>
                <a:gridCol w="2921000"/>
              </a:tblGrid>
              <a:tr h="1211250">
                <a:tc>
                  <a:txBody>
                    <a:bodyPr/>
                    <a:lstStyle/>
                    <a:p>
                      <a:pPr indent="0" lvl="0" marL="0" marR="0" rtl="0" algn="l">
                        <a:lnSpc>
                          <a:spcPct val="100000"/>
                        </a:lnSpc>
                        <a:spcBef>
                          <a:spcPts val="0"/>
                        </a:spcBef>
                        <a:spcAft>
                          <a:spcPts val="0"/>
                        </a:spcAft>
                        <a:buClr>
                          <a:schemeClr val="dk1"/>
                        </a:buClr>
                        <a:buSzPts val="2000"/>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LR Parsing Algorithm</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62" name="Google Shape;262;p13"/>
          <p:cNvSpPr txBox="1"/>
          <p:nvPr/>
        </p:nvSpPr>
        <p:spPr>
          <a:xfrm>
            <a:off x="914400" y="1752600"/>
            <a:ext cx="8096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stack</a:t>
            </a:r>
            <a:endParaRPr/>
          </a:p>
        </p:txBody>
      </p:sp>
      <p:sp>
        <p:nvSpPr>
          <p:cNvPr id="263" name="Google Shape;263;p13"/>
          <p:cNvSpPr txBox="1"/>
          <p:nvPr/>
        </p:nvSpPr>
        <p:spPr>
          <a:xfrm>
            <a:off x="3276600" y="1371600"/>
            <a:ext cx="8096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input</a:t>
            </a:r>
            <a:endParaRPr/>
          </a:p>
        </p:txBody>
      </p:sp>
      <p:sp>
        <p:nvSpPr>
          <p:cNvPr id="264" name="Google Shape;264;p13"/>
          <p:cNvSpPr txBox="1"/>
          <p:nvPr/>
        </p:nvSpPr>
        <p:spPr>
          <a:xfrm>
            <a:off x="8001000" y="2743200"/>
            <a:ext cx="9620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output</a:t>
            </a:r>
            <a:endParaRPr/>
          </a:p>
        </p:txBody>
      </p:sp>
      <p:cxnSp>
        <p:nvCxnSpPr>
          <p:cNvPr id="265" name="Google Shape;265;p13"/>
          <p:cNvCxnSpPr/>
          <p:nvPr/>
        </p:nvCxnSpPr>
        <p:spPr>
          <a:xfrm rot="10800000">
            <a:off x="1752600" y="2514600"/>
            <a:ext cx="2133600" cy="457200"/>
          </a:xfrm>
          <a:prstGeom prst="straightConnector1">
            <a:avLst/>
          </a:prstGeom>
          <a:noFill/>
          <a:ln cap="flat" cmpd="sng" w="9525">
            <a:solidFill>
              <a:schemeClr val="dk1"/>
            </a:solidFill>
            <a:prstDash val="solid"/>
            <a:miter lim="800000"/>
            <a:headEnd len="med" w="med" type="none"/>
            <a:tailEnd len="med" w="med" type="triangle"/>
          </a:ln>
        </p:spPr>
      </p:cxnSp>
      <p:cxnSp>
        <p:nvCxnSpPr>
          <p:cNvPr id="266" name="Google Shape;266;p13"/>
          <p:cNvCxnSpPr/>
          <p:nvPr/>
        </p:nvCxnSpPr>
        <p:spPr>
          <a:xfrm flipH="1">
            <a:off x="4343400" y="3657600"/>
            <a:ext cx="914400" cy="685800"/>
          </a:xfrm>
          <a:prstGeom prst="straightConnector1">
            <a:avLst/>
          </a:prstGeom>
          <a:noFill/>
          <a:ln cap="flat" cmpd="sng" w="9525">
            <a:solidFill>
              <a:schemeClr val="dk1"/>
            </a:solidFill>
            <a:prstDash val="solid"/>
            <a:miter lim="800000"/>
            <a:headEnd len="med" w="med" type="none"/>
            <a:tailEnd len="med" w="med" type="triangle"/>
          </a:ln>
        </p:spPr>
      </p:cxnSp>
      <p:cxnSp>
        <p:nvCxnSpPr>
          <p:cNvPr id="267" name="Google Shape;267;p13"/>
          <p:cNvCxnSpPr/>
          <p:nvPr/>
        </p:nvCxnSpPr>
        <p:spPr>
          <a:xfrm>
            <a:off x="5257800" y="3657600"/>
            <a:ext cx="990600" cy="685800"/>
          </a:xfrm>
          <a:prstGeom prst="straightConnector1">
            <a:avLst/>
          </a:prstGeom>
          <a:noFill/>
          <a:ln cap="flat" cmpd="sng" w="9525">
            <a:solidFill>
              <a:schemeClr val="dk1"/>
            </a:solidFill>
            <a:prstDash val="solid"/>
            <a:miter lim="800000"/>
            <a:headEnd len="med" w="med" type="none"/>
            <a:tailEnd len="med" w="med" type="triangle"/>
          </a:ln>
        </p:spPr>
      </p:cxnSp>
      <p:cxnSp>
        <p:nvCxnSpPr>
          <p:cNvPr id="268" name="Google Shape;268;p13"/>
          <p:cNvCxnSpPr/>
          <p:nvPr/>
        </p:nvCxnSpPr>
        <p:spPr>
          <a:xfrm rot="10800000">
            <a:off x="5334000" y="1752600"/>
            <a:ext cx="0" cy="685800"/>
          </a:xfrm>
          <a:prstGeom prst="straightConnector1">
            <a:avLst/>
          </a:prstGeom>
          <a:noFill/>
          <a:ln cap="flat" cmpd="sng" w="9525">
            <a:solidFill>
              <a:schemeClr val="dk1"/>
            </a:solidFill>
            <a:prstDash val="solid"/>
            <a:miter lim="800000"/>
            <a:headEnd len="med" w="med" type="none"/>
            <a:tailEnd len="med" w="med" type="triangle"/>
          </a:ln>
        </p:spPr>
      </p:cxnSp>
      <p:cxnSp>
        <p:nvCxnSpPr>
          <p:cNvPr id="269" name="Google Shape;269;p13"/>
          <p:cNvCxnSpPr/>
          <p:nvPr/>
        </p:nvCxnSpPr>
        <p:spPr>
          <a:xfrm>
            <a:off x="6858000" y="3048000"/>
            <a:ext cx="1219200" cy="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4"/>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LR Parsing Algorithm</a:t>
            </a:r>
            <a:endParaRPr/>
          </a:p>
        </p:txBody>
      </p:sp>
      <p:graphicFrame>
        <p:nvGraphicFramePr>
          <p:cNvPr id="275" name="Google Shape;275;p14"/>
          <p:cNvGraphicFramePr/>
          <p:nvPr/>
        </p:nvGraphicFramePr>
        <p:xfrm>
          <a:off x="1423987" y="1196975"/>
          <a:ext cx="6769100" cy="5400675"/>
        </p:xfrm>
        <a:graphic>
          <a:graphicData uri="http://schemas.openxmlformats.org/presentationml/2006/ole">
            <mc:AlternateContent>
              <mc:Choice Requires="v">
                <p:oleObj r:id="rId4" imgH="5400675" imgW="6769100" progId="Paint.Picture" spid="_x0000_s1">
                  <p:embed/>
                </p:oleObj>
              </mc:Choice>
              <mc:Fallback>
                <p:oleObj r:id="rId5" imgH="5400675" imgW="6769100" progId="Paint.Picture">
                  <p:embed/>
                  <p:pic>
                    <p:nvPicPr>
                      <p:cNvPr id="275" name="Google Shape;275;p14"/>
                      <p:cNvPicPr preferRelativeResize="0"/>
                      <p:nvPr/>
                    </p:nvPicPr>
                    <p:blipFill rotWithShape="1">
                      <a:blip r:embed="rId6">
                        <a:alphaModFix/>
                      </a:blip>
                      <a:srcRect b="0" l="0" r="0" t="0"/>
                      <a:stretch/>
                    </p:blipFill>
                    <p:spPr>
                      <a:xfrm>
                        <a:off x="1423987" y="1196975"/>
                        <a:ext cx="6769100" cy="5400675"/>
                      </a:xfrm>
                      <a:prstGeom prst="rect">
                        <a:avLst/>
                      </a:prstGeom>
                      <a:noFill/>
                      <a:ln>
                        <a:noFill/>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5"/>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281" name="Google Shape;281;p15"/>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A Configuration of LR Parsing Algorithm</a:t>
            </a:r>
            <a:endParaRPr/>
          </a:p>
        </p:txBody>
      </p:sp>
      <p:sp>
        <p:nvSpPr>
          <p:cNvPr id="282" name="Google Shape;282;p15"/>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 configuration of a LR parsing is:</a:t>
            </a:r>
            <a:endParaRPr/>
          </a:p>
          <a:p>
            <a:pPr indent="-342900" lvl="0" marL="342900" rtl="0" algn="l">
              <a:lnSpc>
                <a:spcPct val="10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 S</a:t>
            </a:r>
            <a:r>
              <a:rPr b="0" baseline="-25000" i="0" lang="en-US" sz="2400" u="none">
                <a:solidFill>
                  <a:schemeClr val="dk1"/>
                </a:solidFill>
                <a:latin typeface="Times New Roman"/>
                <a:ea typeface="Times New Roman"/>
                <a:cs typeface="Times New Roman"/>
                <a:sym typeface="Times New Roman"/>
              </a:rPr>
              <a:t>o</a:t>
            </a:r>
            <a:r>
              <a:rPr b="0" i="0" lang="en-US" sz="2400" u="none">
                <a:solidFill>
                  <a:schemeClr val="dk1"/>
                </a:solidFill>
                <a:latin typeface="Times New Roman"/>
                <a:ea typeface="Times New Roman"/>
                <a:cs typeface="Times New Roman"/>
                <a:sym typeface="Times New Roman"/>
              </a:rPr>
              <a:t> X</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 S</a:t>
            </a:r>
            <a:r>
              <a:rPr b="0" baseline="-25000" i="0" lang="en-US" sz="2400" u="none">
                <a:solidFill>
                  <a:schemeClr val="dk1"/>
                </a:solidFill>
                <a:latin typeface="Times New Roman"/>
                <a:ea typeface="Times New Roman"/>
                <a:cs typeface="Times New Roman"/>
                <a:sym typeface="Times New Roman"/>
              </a:rPr>
              <a:t>1 </a:t>
            </a:r>
            <a:r>
              <a:rPr b="0" i="0" lang="en-US" sz="2400" u="none">
                <a:solidFill>
                  <a:schemeClr val="dk1"/>
                </a:solidFill>
                <a:latin typeface="Times New Roman"/>
                <a:ea typeface="Times New Roman"/>
                <a:cs typeface="Times New Roman"/>
                <a:sym typeface="Times New Roman"/>
              </a:rPr>
              <a:t>... X</a:t>
            </a:r>
            <a:r>
              <a:rPr b="0" baseline="-25000" i="0" lang="en-US" sz="2400" u="none">
                <a:solidFill>
                  <a:schemeClr val="dk1"/>
                </a:solidFill>
                <a:latin typeface="Times New Roman"/>
                <a:ea typeface="Times New Roman"/>
                <a:cs typeface="Times New Roman"/>
                <a:sym typeface="Times New Roman"/>
              </a:rPr>
              <a:t>m</a:t>
            </a:r>
            <a:r>
              <a:rPr b="0" i="0" lang="en-US" sz="2400" u="none">
                <a:solidFill>
                  <a:schemeClr val="dk1"/>
                </a:solidFill>
                <a:latin typeface="Times New Roman"/>
                <a:ea typeface="Times New Roman"/>
                <a:cs typeface="Times New Roman"/>
                <a:sym typeface="Times New Roman"/>
              </a:rPr>
              <a:t> </a:t>
            </a:r>
            <a:r>
              <a:rPr b="0" i="0" lang="en-US" sz="2400" u="none">
                <a:solidFill>
                  <a:schemeClr val="accent2"/>
                </a:solidFill>
                <a:latin typeface="Times New Roman"/>
                <a:ea typeface="Times New Roman"/>
                <a:cs typeface="Times New Roman"/>
                <a:sym typeface="Times New Roman"/>
              </a:rPr>
              <a:t>S</a:t>
            </a:r>
            <a:r>
              <a:rPr b="0" baseline="-25000" i="0" lang="en-US" sz="2400" u="none">
                <a:solidFill>
                  <a:schemeClr val="accent2"/>
                </a:solidFill>
                <a:latin typeface="Times New Roman"/>
                <a:ea typeface="Times New Roman"/>
                <a:cs typeface="Times New Roman"/>
                <a:sym typeface="Times New Roman"/>
              </a:rPr>
              <a:t>m</a:t>
            </a:r>
            <a:r>
              <a:rPr b="0" i="0" lang="en-US" sz="2400" u="none">
                <a:solidFill>
                  <a:schemeClr val="dk1"/>
                </a:solidFill>
                <a:latin typeface="Times New Roman"/>
                <a:ea typeface="Times New Roman"/>
                <a:cs typeface="Times New Roman"/>
                <a:sym typeface="Times New Roman"/>
              </a:rPr>
              <a:t>,  </a:t>
            </a:r>
            <a:r>
              <a:rPr b="0" i="0" lang="en-US" sz="2400" u="none">
                <a:solidFill>
                  <a:schemeClr val="accent2"/>
                </a:solidFill>
                <a:latin typeface="Times New Roman"/>
                <a:ea typeface="Times New Roman"/>
                <a:cs typeface="Times New Roman"/>
                <a:sym typeface="Times New Roman"/>
              </a:rPr>
              <a:t>a</a:t>
            </a:r>
            <a:r>
              <a:rPr b="0" baseline="-25000" i="0" lang="en-US" sz="2400" u="none">
                <a:solidFill>
                  <a:schemeClr val="accent2"/>
                </a:solidFill>
                <a:latin typeface="Times New Roman"/>
                <a:ea typeface="Times New Roman"/>
                <a:cs typeface="Times New Roman"/>
                <a:sym typeface="Times New Roman"/>
              </a:rPr>
              <a:t>i</a:t>
            </a:r>
            <a:r>
              <a:rPr b="0" i="0" lang="en-US" sz="2400" u="none">
                <a:solidFill>
                  <a:schemeClr val="dk1"/>
                </a:solidFill>
                <a:latin typeface="Times New Roman"/>
                <a:ea typeface="Times New Roman"/>
                <a:cs typeface="Times New Roman"/>
                <a:sym typeface="Times New Roman"/>
              </a:rPr>
              <a:t> a</a:t>
            </a:r>
            <a:r>
              <a:rPr b="0" baseline="-25000" i="0" lang="en-US" sz="2400" u="none">
                <a:solidFill>
                  <a:schemeClr val="dk1"/>
                </a:solidFill>
                <a:latin typeface="Times New Roman"/>
                <a:ea typeface="Times New Roman"/>
                <a:cs typeface="Times New Roman"/>
                <a:sym typeface="Times New Roman"/>
              </a:rPr>
              <a:t>i+1</a:t>
            </a:r>
            <a:r>
              <a:rPr b="0" i="0" lang="en-US" sz="2400" u="none">
                <a:solidFill>
                  <a:schemeClr val="dk1"/>
                </a:solidFill>
                <a:latin typeface="Times New Roman"/>
                <a:ea typeface="Times New Roman"/>
                <a:cs typeface="Times New Roman"/>
                <a:sym typeface="Times New Roman"/>
              </a:rPr>
              <a:t> ... a</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 )</a:t>
            </a:r>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Stack			Rest of Input</a:t>
            </a:r>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accent2"/>
              </a:buClr>
              <a:buSzPts val="2400"/>
              <a:buFont typeface="Times New Roman"/>
              <a:buChar char="•"/>
            </a:pPr>
            <a:r>
              <a:rPr b="0" i="0" lang="en-US" sz="2400" u="none">
                <a:solidFill>
                  <a:schemeClr val="accent2"/>
                </a:solidFill>
                <a:latin typeface="Times New Roman"/>
                <a:ea typeface="Times New Roman"/>
                <a:cs typeface="Times New Roman"/>
                <a:sym typeface="Times New Roman"/>
              </a:rPr>
              <a:t>S</a:t>
            </a:r>
            <a:r>
              <a:rPr b="0" baseline="-25000" i="0" lang="en-US" sz="2400" u="none">
                <a:solidFill>
                  <a:schemeClr val="accent2"/>
                </a:solidFill>
                <a:latin typeface="Times New Roman"/>
                <a:ea typeface="Times New Roman"/>
                <a:cs typeface="Times New Roman"/>
                <a:sym typeface="Times New Roman"/>
              </a:rPr>
              <a:t>m</a:t>
            </a:r>
            <a:r>
              <a:rPr b="0" i="0" lang="en-US" sz="2400" u="none">
                <a:solidFill>
                  <a:schemeClr val="dk1"/>
                </a:solidFill>
                <a:latin typeface="Times New Roman"/>
                <a:ea typeface="Times New Roman"/>
                <a:cs typeface="Times New Roman"/>
                <a:sym typeface="Times New Roman"/>
              </a:rPr>
              <a:t> and </a:t>
            </a:r>
            <a:r>
              <a:rPr b="0" i="0" lang="en-US" sz="2400" u="none">
                <a:solidFill>
                  <a:schemeClr val="accent2"/>
                </a:solidFill>
                <a:latin typeface="Times New Roman"/>
                <a:ea typeface="Times New Roman"/>
                <a:cs typeface="Times New Roman"/>
                <a:sym typeface="Times New Roman"/>
              </a:rPr>
              <a:t>a</a:t>
            </a:r>
            <a:r>
              <a:rPr b="0" baseline="-25000" i="0" lang="en-US" sz="2400" u="none">
                <a:solidFill>
                  <a:schemeClr val="accent2"/>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 decides the parser action by consulting the parsing action table.  (</a:t>
            </a:r>
            <a:r>
              <a:rPr b="0" i="1" lang="en-US" sz="2400" u="none">
                <a:solidFill>
                  <a:srgbClr val="FF0000"/>
                </a:solidFill>
                <a:latin typeface="Times New Roman"/>
                <a:ea typeface="Times New Roman"/>
                <a:cs typeface="Times New Roman"/>
                <a:sym typeface="Times New Roman"/>
              </a:rPr>
              <a:t>Initial Stack</a:t>
            </a:r>
            <a:r>
              <a:rPr b="0" i="0" lang="en-US" sz="2400" u="none">
                <a:solidFill>
                  <a:srgbClr val="FF0000"/>
                </a:solidFill>
                <a:latin typeface="Times New Roman"/>
                <a:ea typeface="Times New Roman"/>
                <a:cs typeface="Times New Roman"/>
                <a:sym typeface="Times New Roman"/>
              </a:rPr>
              <a:t>  contains just S</a:t>
            </a:r>
            <a:r>
              <a:rPr b="0" baseline="-25000" i="0" lang="en-US" sz="2400" u="none">
                <a:solidFill>
                  <a:srgbClr val="FF0000"/>
                </a:solidFill>
                <a:latin typeface="Times New Roman"/>
                <a:ea typeface="Times New Roman"/>
                <a:cs typeface="Times New Roman"/>
                <a:sym typeface="Times New Roman"/>
              </a:rPr>
              <a:t>o</a:t>
            </a:r>
            <a:r>
              <a:rPr b="0" i="0" lang="en-US" sz="2400" u="none">
                <a:solidFill>
                  <a:srgbClr val="FF0000"/>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a:t>
            </a:r>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 configuration of a LR parsing represents the right sentential form:</a:t>
            </a:r>
            <a:endParaRPr/>
          </a:p>
          <a:p>
            <a:pPr indent="-279400" lvl="0" marL="342900" rtl="0" algn="l">
              <a:lnSpc>
                <a:spcPct val="10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X</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 ... X</a:t>
            </a:r>
            <a:r>
              <a:rPr b="0" baseline="-25000" i="0" lang="en-US" sz="2400" u="none">
                <a:solidFill>
                  <a:schemeClr val="dk1"/>
                </a:solidFill>
                <a:latin typeface="Times New Roman"/>
                <a:ea typeface="Times New Roman"/>
                <a:cs typeface="Times New Roman"/>
                <a:sym typeface="Times New Roman"/>
              </a:rPr>
              <a:t>m</a:t>
            </a:r>
            <a:r>
              <a:rPr b="0" i="0" lang="en-US" sz="2400" u="none">
                <a:solidFill>
                  <a:schemeClr val="dk1"/>
                </a:solidFill>
                <a:latin typeface="Times New Roman"/>
                <a:ea typeface="Times New Roman"/>
                <a:cs typeface="Times New Roman"/>
                <a:sym typeface="Times New Roman"/>
              </a:rPr>
              <a:t> a</a:t>
            </a:r>
            <a:r>
              <a:rPr b="0" baseline="-25000" i="0" lang="en-US" sz="2400" u="none">
                <a:solidFill>
                  <a:schemeClr val="dk1"/>
                </a:solidFill>
                <a:latin typeface="Times New Roman"/>
                <a:ea typeface="Times New Roman"/>
                <a:cs typeface="Times New Roman"/>
                <a:sym typeface="Times New Roman"/>
              </a:rPr>
              <a:t>i</a:t>
            </a:r>
            <a:r>
              <a:rPr b="0" i="0" lang="en-US" sz="2400" u="none">
                <a:solidFill>
                  <a:schemeClr val="dk1"/>
                </a:solidFill>
                <a:latin typeface="Times New Roman"/>
                <a:ea typeface="Times New Roman"/>
                <a:cs typeface="Times New Roman"/>
                <a:sym typeface="Times New Roman"/>
              </a:rPr>
              <a:t> a</a:t>
            </a:r>
            <a:r>
              <a:rPr b="0" baseline="-25000" i="0" lang="en-US" sz="2400" u="none">
                <a:solidFill>
                  <a:schemeClr val="dk1"/>
                </a:solidFill>
                <a:latin typeface="Times New Roman"/>
                <a:ea typeface="Times New Roman"/>
                <a:cs typeface="Times New Roman"/>
                <a:sym typeface="Times New Roman"/>
              </a:rPr>
              <a:t>i+1</a:t>
            </a:r>
            <a:r>
              <a:rPr b="0" i="0" lang="en-US" sz="2400" u="none">
                <a:solidFill>
                  <a:schemeClr val="dk1"/>
                </a:solidFill>
                <a:latin typeface="Times New Roman"/>
                <a:ea typeface="Times New Roman"/>
                <a:cs typeface="Times New Roman"/>
                <a:sym typeface="Times New Roman"/>
              </a:rPr>
              <a:t> ... a</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a:t>
            </a:r>
            <a:endParaRPr/>
          </a:p>
          <a:p>
            <a:pPr indent="-190500" lvl="0" marL="34290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cxnSp>
        <p:nvCxnSpPr>
          <p:cNvPr id="283" name="Google Shape;283;p15"/>
          <p:cNvCxnSpPr/>
          <p:nvPr/>
        </p:nvCxnSpPr>
        <p:spPr>
          <a:xfrm>
            <a:off x="1600200" y="2286000"/>
            <a:ext cx="2133600" cy="0"/>
          </a:xfrm>
          <a:prstGeom prst="straightConnector1">
            <a:avLst/>
          </a:prstGeom>
          <a:noFill/>
          <a:ln cap="flat" cmpd="sng" w="9525">
            <a:solidFill>
              <a:srgbClr val="CC0000"/>
            </a:solidFill>
            <a:prstDash val="solid"/>
            <a:miter lim="800000"/>
            <a:headEnd len="med" w="med" type="none"/>
            <a:tailEnd len="med" w="med" type="none"/>
          </a:ln>
        </p:spPr>
      </p:cxnSp>
      <p:cxnSp>
        <p:nvCxnSpPr>
          <p:cNvPr id="284" name="Google Shape;284;p15"/>
          <p:cNvCxnSpPr/>
          <p:nvPr/>
        </p:nvCxnSpPr>
        <p:spPr>
          <a:xfrm>
            <a:off x="3962400" y="2286000"/>
            <a:ext cx="1524000" cy="0"/>
          </a:xfrm>
          <a:prstGeom prst="straightConnector1">
            <a:avLst/>
          </a:prstGeom>
          <a:noFill/>
          <a:ln cap="flat" cmpd="sng" w="9525">
            <a:solidFill>
              <a:srgbClr val="CC0000"/>
            </a:solidFill>
            <a:prstDash val="solid"/>
            <a:miter lim="800000"/>
            <a:headEnd len="med" w="med" type="none"/>
            <a:tailEnd len="med" w="med" type="none"/>
          </a:ln>
        </p:spPr>
      </p:cxnSp>
      <p:cxnSp>
        <p:nvCxnSpPr>
          <p:cNvPr id="285" name="Google Shape;285;p15"/>
          <p:cNvCxnSpPr/>
          <p:nvPr/>
        </p:nvCxnSpPr>
        <p:spPr>
          <a:xfrm flipH="1" rot="10800000">
            <a:off x="1752600" y="2286000"/>
            <a:ext cx="762000" cy="533400"/>
          </a:xfrm>
          <a:prstGeom prst="straightConnector1">
            <a:avLst/>
          </a:prstGeom>
          <a:noFill/>
          <a:ln cap="flat" cmpd="sng" w="9525">
            <a:solidFill>
              <a:schemeClr val="dk1"/>
            </a:solidFill>
            <a:prstDash val="solid"/>
            <a:miter lim="800000"/>
            <a:headEnd len="med" w="med" type="none"/>
            <a:tailEnd len="med" w="med" type="triangle"/>
          </a:ln>
        </p:spPr>
      </p:cxnSp>
      <p:cxnSp>
        <p:nvCxnSpPr>
          <p:cNvPr id="286" name="Google Shape;286;p15"/>
          <p:cNvCxnSpPr/>
          <p:nvPr/>
        </p:nvCxnSpPr>
        <p:spPr>
          <a:xfrm rot="10800000">
            <a:off x="4648200" y="2286000"/>
            <a:ext cx="228600" cy="45720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6"/>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292" name="Google Shape;292;p16"/>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Actions of A LR-Parser</a:t>
            </a:r>
            <a:endParaRPr/>
          </a:p>
        </p:txBody>
      </p:sp>
      <p:sp>
        <p:nvSpPr>
          <p:cNvPr id="293" name="Google Shape;293;p16"/>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chemeClr val="dk1"/>
              </a:buClr>
              <a:buSzPts val="2400"/>
              <a:buFont typeface="Times New Roman"/>
              <a:buAutoNum type="arabicPeriod"/>
            </a:pPr>
            <a:r>
              <a:rPr b="1" i="0" lang="en-US" sz="2400" u="none">
                <a:solidFill>
                  <a:schemeClr val="dk1"/>
                </a:solidFill>
                <a:latin typeface="Times New Roman"/>
                <a:ea typeface="Times New Roman"/>
                <a:cs typeface="Times New Roman"/>
                <a:sym typeface="Times New Roman"/>
              </a:rPr>
              <a:t>shift s</a:t>
            </a:r>
            <a:r>
              <a:rPr b="0" i="0" lang="en-US" sz="2400" u="none">
                <a:solidFill>
                  <a:schemeClr val="dk1"/>
                </a:solidFill>
                <a:latin typeface="Times New Roman"/>
                <a:ea typeface="Times New Roman"/>
                <a:cs typeface="Times New Roman"/>
                <a:sym typeface="Times New Roman"/>
              </a:rPr>
              <a:t>  -- shifts the next input symbol and the state </a:t>
            </a:r>
            <a:r>
              <a:rPr b="1" i="0" lang="en-US" sz="2400" u="none">
                <a:solidFill>
                  <a:schemeClr val="dk1"/>
                </a:solidFill>
                <a:latin typeface="Times New Roman"/>
                <a:ea typeface="Times New Roman"/>
                <a:cs typeface="Times New Roman"/>
                <a:sym typeface="Times New Roman"/>
              </a:rPr>
              <a:t>s</a:t>
            </a:r>
            <a:r>
              <a:rPr b="0" i="0" lang="en-US" sz="2400" u="none">
                <a:solidFill>
                  <a:schemeClr val="dk1"/>
                </a:solidFill>
                <a:latin typeface="Times New Roman"/>
                <a:ea typeface="Times New Roman"/>
                <a:cs typeface="Times New Roman"/>
                <a:sym typeface="Times New Roman"/>
              </a:rPr>
              <a:t> onto the stack</a:t>
            </a:r>
            <a:endParaRPr/>
          </a:p>
          <a:p>
            <a:pPr indent="-457200" lvl="0" marL="45720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 S</a:t>
            </a:r>
            <a:r>
              <a:rPr b="0" baseline="-25000" i="0" lang="en-US" sz="2000" u="none">
                <a:solidFill>
                  <a:schemeClr val="dk1"/>
                </a:solidFill>
                <a:latin typeface="Times New Roman"/>
                <a:ea typeface="Times New Roman"/>
                <a:cs typeface="Times New Roman"/>
                <a:sym typeface="Times New Roman"/>
              </a:rPr>
              <a:t>o</a:t>
            </a:r>
            <a:r>
              <a:rPr b="0" i="0" lang="en-US" sz="2000" u="none">
                <a:solidFill>
                  <a:schemeClr val="dk1"/>
                </a:solidFill>
                <a:latin typeface="Times New Roman"/>
                <a:ea typeface="Times New Roman"/>
                <a:cs typeface="Times New Roman"/>
                <a:sym typeface="Times New Roman"/>
              </a:rPr>
              <a:t> X</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 S</a:t>
            </a:r>
            <a:r>
              <a:rPr b="0" baseline="-25000" i="0" lang="en-US" sz="2000" u="none">
                <a:solidFill>
                  <a:schemeClr val="dk1"/>
                </a:solidFill>
                <a:latin typeface="Times New Roman"/>
                <a:ea typeface="Times New Roman"/>
                <a:cs typeface="Times New Roman"/>
                <a:sym typeface="Times New Roman"/>
              </a:rPr>
              <a:t>1 </a:t>
            </a:r>
            <a:r>
              <a:rPr b="0" i="0" lang="en-US" sz="2000" u="none">
                <a:solidFill>
                  <a:schemeClr val="dk1"/>
                </a:solidFill>
                <a:latin typeface="Times New Roman"/>
                <a:ea typeface="Times New Roman"/>
                <a:cs typeface="Times New Roman"/>
                <a:sym typeface="Times New Roman"/>
              </a:rPr>
              <a:t>... X</a:t>
            </a:r>
            <a:r>
              <a:rPr b="0" baseline="-25000" i="0" lang="en-US" sz="2000" u="none">
                <a:solidFill>
                  <a:schemeClr val="dk1"/>
                </a:solidFill>
                <a:latin typeface="Times New Roman"/>
                <a:ea typeface="Times New Roman"/>
                <a:cs typeface="Times New Roman"/>
                <a:sym typeface="Times New Roman"/>
              </a:rPr>
              <a:t>m</a:t>
            </a:r>
            <a:r>
              <a:rPr b="0" i="0" lang="en-US" sz="2000" u="none">
                <a:solidFill>
                  <a:schemeClr val="dk1"/>
                </a:solidFill>
                <a:latin typeface="Times New Roman"/>
                <a:ea typeface="Times New Roman"/>
                <a:cs typeface="Times New Roman"/>
                <a:sym typeface="Times New Roman"/>
              </a:rPr>
              <a:t> S</a:t>
            </a:r>
            <a:r>
              <a:rPr b="0" baseline="-25000" i="0" lang="en-US" sz="2000" u="none">
                <a:solidFill>
                  <a:schemeClr val="dk1"/>
                </a:solidFill>
                <a:latin typeface="Times New Roman"/>
                <a:ea typeface="Times New Roman"/>
                <a:cs typeface="Times New Roman"/>
                <a:sym typeface="Times New Roman"/>
              </a:rPr>
              <a:t>m</a:t>
            </a:r>
            <a:r>
              <a:rPr b="0" i="0" lang="en-US" sz="2000" u="none">
                <a:solidFill>
                  <a:schemeClr val="dk1"/>
                </a:solidFill>
                <a:latin typeface="Times New Roman"/>
                <a:ea typeface="Times New Roman"/>
                <a:cs typeface="Times New Roman"/>
                <a:sym typeface="Times New Roman"/>
              </a:rPr>
              <a:t>, a</a:t>
            </a:r>
            <a:r>
              <a:rPr b="0" baseline="-25000" i="0" lang="en-US" sz="2000" u="none">
                <a:solidFill>
                  <a:schemeClr val="dk1"/>
                </a:solidFill>
                <a:latin typeface="Times New Roman"/>
                <a:ea typeface="Times New Roman"/>
                <a:cs typeface="Times New Roman"/>
                <a:sym typeface="Times New Roman"/>
              </a:rPr>
              <a:t>i</a:t>
            </a:r>
            <a:r>
              <a:rPr b="0" i="0" lang="en-US" sz="2000" u="none">
                <a:solidFill>
                  <a:schemeClr val="dk1"/>
                </a:solidFill>
                <a:latin typeface="Times New Roman"/>
                <a:ea typeface="Times New Roman"/>
                <a:cs typeface="Times New Roman"/>
                <a:sym typeface="Times New Roman"/>
              </a:rPr>
              <a:t> a</a:t>
            </a:r>
            <a:r>
              <a:rPr b="0" baseline="-25000" i="0" lang="en-US" sz="2000" u="none">
                <a:solidFill>
                  <a:schemeClr val="dk1"/>
                </a:solidFill>
                <a:latin typeface="Times New Roman"/>
                <a:ea typeface="Times New Roman"/>
                <a:cs typeface="Times New Roman"/>
                <a:sym typeface="Times New Roman"/>
              </a:rPr>
              <a:t>i+1</a:t>
            </a:r>
            <a:r>
              <a:rPr b="0" i="0" lang="en-US" sz="2000" u="none">
                <a:solidFill>
                  <a:schemeClr val="dk1"/>
                </a:solidFill>
                <a:latin typeface="Times New Roman"/>
                <a:ea typeface="Times New Roman"/>
                <a:cs typeface="Times New Roman"/>
                <a:sym typeface="Times New Roman"/>
              </a:rPr>
              <a:t> ... a</a:t>
            </a:r>
            <a:r>
              <a:rPr b="0" baseline="-25000" i="0" lang="en-US" sz="2000" u="none">
                <a:solidFill>
                  <a:schemeClr val="dk1"/>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 $ )  🡺 ( S</a:t>
            </a:r>
            <a:r>
              <a:rPr b="0" baseline="-25000" i="0" lang="en-US" sz="2000" u="none">
                <a:solidFill>
                  <a:schemeClr val="dk1"/>
                </a:solidFill>
                <a:latin typeface="Times New Roman"/>
                <a:ea typeface="Times New Roman"/>
                <a:cs typeface="Times New Roman"/>
                <a:sym typeface="Times New Roman"/>
              </a:rPr>
              <a:t>o</a:t>
            </a:r>
            <a:r>
              <a:rPr b="0" i="0" lang="en-US" sz="2000" u="none">
                <a:solidFill>
                  <a:schemeClr val="dk1"/>
                </a:solidFill>
                <a:latin typeface="Times New Roman"/>
                <a:ea typeface="Times New Roman"/>
                <a:cs typeface="Times New Roman"/>
                <a:sym typeface="Times New Roman"/>
              </a:rPr>
              <a:t> X</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 S</a:t>
            </a:r>
            <a:r>
              <a:rPr b="0" baseline="-25000" i="0" lang="en-US" sz="2000" u="none">
                <a:solidFill>
                  <a:schemeClr val="dk1"/>
                </a:solidFill>
                <a:latin typeface="Times New Roman"/>
                <a:ea typeface="Times New Roman"/>
                <a:cs typeface="Times New Roman"/>
                <a:sym typeface="Times New Roman"/>
              </a:rPr>
              <a:t>1 </a:t>
            </a:r>
            <a:r>
              <a:rPr b="0" i="0" lang="en-US" sz="2000" u="none">
                <a:solidFill>
                  <a:schemeClr val="dk1"/>
                </a:solidFill>
                <a:latin typeface="Times New Roman"/>
                <a:ea typeface="Times New Roman"/>
                <a:cs typeface="Times New Roman"/>
                <a:sym typeface="Times New Roman"/>
              </a:rPr>
              <a:t>... X</a:t>
            </a:r>
            <a:r>
              <a:rPr b="0" baseline="-25000" i="0" lang="en-US" sz="2000" u="none">
                <a:solidFill>
                  <a:schemeClr val="dk1"/>
                </a:solidFill>
                <a:latin typeface="Times New Roman"/>
                <a:ea typeface="Times New Roman"/>
                <a:cs typeface="Times New Roman"/>
                <a:sym typeface="Times New Roman"/>
              </a:rPr>
              <a:t>m</a:t>
            </a:r>
            <a:r>
              <a:rPr b="0" i="0" lang="en-US" sz="2000" u="none">
                <a:solidFill>
                  <a:schemeClr val="dk1"/>
                </a:solidFill>
                <a:latin typeface="Times New Roman"/>
                <a:ea typeface="Times New Roman"/>
                <a:cs typeface="Times New Roman"/>
                <a:sym typeface="Times New Roman"/>
              </a:rPr>
              <a:t> S</a:t>
            </a:r>
            <a:r>
              <a:rPr b="0" baseline="-25000" i="0" lang="en-US" sz="2000" u="none">
                <a:solidFill>
                  <a:schemeClr val="dk1"/>
                </a:solidFill>
                <a:latin typeface="Times New Roman"/>
                <a:ea typeface="Times New Roman"/>
                <a:cs typeface="Times New Roman"/>
                <a:sym typeface="Times New Roman"/>
              </a:rPr>
              <a:t>m </a:t>
            </a:r>
            <a:r>
              <a:rPr b="0" i="0" lang="en-US" sz="2000" u="none">
                <a:solidFill>
                  <a:srgbClr val="CC0000"/>
                </a:solidFill>
                <a:latin typeface="Times New Roman"/>
                <a:ea typeface="Times New Roman"/>
                <a:cs typeface="Times New Roman"/>
                <a:sym typeface="Times New Roman"/>
              </a:rPr>
              <a:t>a</a:t>
            </a:r>
            <a:r>
              <a:rPr b="0" baseline="-25000" i="0" lang="en-US" sz="2000" u="none">
                <a:solidFill>
                  <a:srgbClr val="CC0000"/>
                </a:solidFill>
                <a:latin typeface="Times New Roman"/>
                <a:ea typeface="Times New Roman"/>
                <a:cs typeface="Times New Roman"/>
                <a:sym typeface="Times New Roman"/>
              </a:rPr>
              <a:t>i </a:t>
            </a:r>
            <a:r>
              <a:rPr b="0" i="0" lang="en-US" sz="2000" u="none">
                <a:solidFill>
                  <a:srgbClr val="CC0000"/>
                </a:solidFill>
                <a:latin typeface="Times New Roman"/>
                <a:ea typeface="Times New Roman"/>
                <a:cs typeface="Times New Roman"/>
                <a:sym typeface="Times New Roman"/>
              </a:rPr>
              <a:t>s</a:t>
            </a:r>
            <a:r>
              <a:rPr b="0" i="0" lang="en-US" sz="2000" u="none">
                <a:solidFill>
                  <a:schemeClr val="dk1"/>
                </a:solidFill>
                <a:latin typeface="Times New Roman"/>
                <a:ea typeface="Times New Roman"/>
                <a:cs typeface="Times New Roman"/>
                <a:sym typeface="Times New Roman"/>
              </a:rPr>
              <a:t>, a</a:t>
            </a:r>
            <a:r>
              <a:rPr b="0" baseline="-25000" i="0" lang="en-US" sz="2000" u="none">
                <a:solidFill>
                  <a:schemeClr val="dk1"/>
                </a:solidFill>
                <a:latin typeface="Times New Roman"/>
                <a:ea typeface="Times New Roman"/>
                <a:cs typeface="Times New Roman"/>
                <a:sym typeface="Times New Roman"/>
              </a:rPr>
              <a:t>i+1</a:t>
            </a:r>
            <a:r>
              <a:rPr b="0" i="0" lang="en-US" sz="2000" u="none">
                <a:solidFill>
                  <a:schemeClr val="dk1"/>
                </a:solidFill>
                <a:latin typeface="Times New Roman"/>
                <a:ea typeface="Times New Roman"/>
                <a:cs typeface="Times New Roman"/>
                <a:sym typeface="Times New Roman"/>
              </a:rPr>
              <a:t> ... a</a:t>
            </a:r>
            <a:r>
              <a:rPr b="0" baseline="-25000" i="0" lang="en-US" sz="2000" u="none">
                <a:solidFill>
                  <a:schemeClr val="dk1"/>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 $ )</a:t>
            </a:r>
            <a:endParaRPr/>
          </a:p>
          <a:p>
            <a:pPr indent="-457200" lvl="0" marL="457200" rtl="0" algn="l">
              <a:lnSpc>
                <a:spcPct val="9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457200" lvl="0" marL="457200" rtl="0" algn="l">
              <a:lnSpc>
                <a:spcPct val="90000"/>
              </a:lnSpc>
              <a:spcBef>
                <a:spcPts val="480"/>
              </a:spcBef>
              <a:spcAft>
                <a:spcPts val="0"/>
              </a:spcAft>
              <a:buClr>
                <a:schemeClr val="dk1"/>
              </a:buClr>
              <a:buSzPts val="2400"/>
              <a:buFont typeface="Times New Roman"/>
              <a:buAutoNum type="arabicPeriod" startAt="2"/>
            </a:pPr>
            <a:r>
              <a:rPr b="1" i="0" lang="en-US" sz="2400" u="none">
                <a:solidFill>
                  <a:schemeClr val="dk1"/>
                </a:solidFill>
                <a:latin typeface="Times New Roman"/>
                <a:ea typeface="Times New Roman"/>
                <a:cs typeface="Times New Roman"/>
                <a:sym typeface="Times New Roman"/>
              </a:rPr>
              <a:t>reduce A→β</a:t>
            </a:r>
            <a:r>
              <a:rPr b="0" i="0" lang="en-US" sz="2400" u="none">
                <a:solidFill>
                  <a:schemeClr val="dk1"/>
                </a:solidFill>
                <a:latin typeface="Times New Roman"/>
                <a:ea typeface="Times New Roman"/>
                <a:cs typeface="Times New Roman"/>
                <a:sym typeface="Times New Roman"/>
              </a:rPr>
              <a:t>   (or </a:t>
            </a:r>
            <a:r>
              <a:rPr b="1" i="0" lang="en-US" sz="2400" u="none">
                <a:solidFill>
                  <a:schemeClr val="dk1"/>
                </a:solidFill>
                <a:latin typeface="Courier New"/>
                <a:ea typeface="Courier New"/>
                <a:cs typeface="Courier New"/>
                <a:sym typeface="Courier New"/>
              </a:rPr>
              <a:t>rn</a:t>
            </a:r>
            <a:r>
              <a:rPr b="0" i="0" lang="en-US" sz="2400" u="none">
                <a:solidFill>
                  <a:schemeClr val="dk1"/>
                </a:solidFill>
                <a:latin typeface="Times New Roman"/>
                <a:ea typeface="Times New Roman"/>
                <a:cs typeface="Times New Roman"/>
                <a:sym typeface="Times New Roman"/>
              </a:rPr>
              <a:t> where n is a production number)</a:t>
            </a:r>
            <a:endParaRPr/>
          </a:p>
          <a:p>
            <a:pPr indent="-342900" lvl="1" marL="80010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pop 2|</a:t>
            </a:r>
            <a:r>
              <a:rPr b="1" i="0" lang="en-US" sz="2400" u="none">
                <a:solidFill>
                  <a:schemeClr val="dk1"/>
                </a:solidFill>
                <a:latin typeface="Times New Roman"/>
                <a:ea typeface="Times New Roman"/>
                <a:cs typeface="Times New Roman"/>
                <a:sym typeface="Times New Roman"/>
              </a:rPr>
              <a:t>β</a:t>
            </a:r>
            <a:r>
              <a:rPr b="0" i="0" lang="en-US" sz="2400" u="none">
                <a:solidFill>
                  <a:schemeClr val="dk1"/>
                </a:solidFill>
                <a:latin typeface="Times New Roman"/>
                <a:ea typeface="Times New Roman"/>
                <a:cs typeface="Times New Roman"/>
                <a:sym typeface="Times New Roman"/>
              </a:rPr>
              <a:t>|  (=r) items from the stack; </a:t>
            </a:r>
            <a:endParaRPr/>
          </a:p>
          <a:p>
            <a:pPr indent="-342900" lvl="1" marL="80010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then push </a:t>
            </a:r>
            <a:r>
              <a:rPr b="1" i="0" lang="en-US" sz="2400" u="none">
                <a:solidFill>
                  <a:schemeClr val="dk1"/>
                </a:solidFill>
                <a:latin typeface="Times New Roman"/>
                <a:ea typeface="Times New Roman"/>
                <a:cs typeface="Times New Roman"/>
                <a:sym typeface="Times New Roman"/>
              </a:rPr>
              <a:t>A</a:t>
            </a:r>
            <a:r>
              <a:rPr b="0" i="0" lang="en-US" sz="2400" u="none">
                <a:solidFill>
                  <a:schemeClr val="dk1"/>
                </a:solidFill>
                <a:latin typeface="Times New Roman"/>
                <a:ea typeface="Times New Roman"/>
                <a:cs typeface="Times New Roman"/>
                <a:sym typeface="Times New Roman"/>
              </a:rPr>
              <a:t> and </a:t>
            </a:r>
            <a:r>
              <a:rPr b="1" i="0" lang="en-US" sz="2400" u="none">
                <a:solidFill>
                  <a:schemeClr val="dk1"/>
                </a:solidFill>
                <a:latin typeface="Times New Roman"/>
                <a:ea typeface="Times New Roman"/>
                <a:cs typeface="Times New Roman"/>
                <a:sym typeface="Times New Roman"/>
              </a:rPr>
              <a:t>s</a:t>
            </a:r>
            <a:r>
              <a:rPr b="0" i="0" lang="en-US" sz="2400" u="none">
                <a:solidFill>
                  <a:schemeClr val="dk1"/>
                </a:solidFill>
                <a:latin typeface="Times New Roman"/>
                <a:ea typeface="Times New Roman"/>
                <a:cs typeface="Times New Roman"/>
                <a:sym typeface="Times New Roman"/>
              </a:rPr>
              <a:t>  where  </a:t>
            </a:r>
            <a:r>
              <a:rPr b="1" i="0" lang="en-US" sz="2400" u="none">
                <a:solidFill>
                  <a:schemeClr val="dk1"/>
                </a:solidFill>
                <a:latin typeface="Times New Roman"/>
                <a:ea typeface="Times New Roman"/>
                <a:cs typeface="Times New Roman"/>
                <a:sym typeface="Times New Roman"/>
              </a:rPr>
              <a:t>s=goto[s</a:t>
            </a:r>
            <a:r>
              <a:rPr b="1" baseline="-25000" i="0" lang="en-US" sz="2400" u="none">
                <a:solidFill>
                  <a:schemeClr val="dk1"/>
                </a:solidFill>
                <a:latin typeface="Times New Roman"/>
                <a:ea typeface="Times New Roman"/>
                <a:cs typeface="Times New Roman"/>
                <a:sym typeface="Times New Roman"/>
              </a:rPr>
              <a:t>m-r</a:t>
            </a:r>
            <a:r>
              <a:rPr b="1" i="0" lang="en-US" sz="2400" u="none">
                <a:solidFill>
                  <a:schemeClr val="dk1"/>
                </a:solidFill>
                <a:latin typeface="Times New Roman"/>
                <a:ea typeface="Times New Roman"/>
                <a:cs typeface="Times New Roman"/>
                <a:sym typeface="Times New Roman"/>
              </a:rPr>
              <a:t>,A] --- </a:t>
            </a:r>
            <a:r>
              <a:rPr b="0" i="0" lang="en-US" sz="2400" u="none">
                <a:solidFill>
                  <a:srgbClr val="FF0000"/>
                </a:solidFill>
                <a:latin typeface="Times New Roman"/>
                <a:ea typeface="Times New Roman"/>
                <a:cs typeface="Times New Roman"/>
                <a:sym typeface="Times New Roman"/>
              </a:rPr>
              <a:t>after removing r many items from stack whatever is available state on top of stack</a:t>
            </a:r>
            <a:endParaRPr b="1" i="0" sz="2400" u="none">
              <a:solidFill>
                <a:srgbClr val="FF0000"/>
              </a:solidFill>
              <a:latin typeface="Times New Roman"/>
              <a:ea typeface="Times New Roman"/>
              <a:cs typeface="Times New Roman"/>
              <a:sym typeface="Times New Roman"/>
            </a:endParaRPr>
          </a:p>
          <a:p>
            <a:pPr indent="-457200" lvl="0" marL="457200" rtl="0" algn="l">
              <a:lnSpc>
                <a:spcPct val="90000"/>
              </a:lnSpc>
              <a:spcBef>
                <a:spcPts val="16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	</a:t>
            </a:r>
            <a:endParaRPr/>
          </a:p>
          <a:p>
            <a:pPr indent="-457200" lvl="0" marL="457200" rtl="0" algn="l">
              <a:lnSpc>
                <a:spcPct val="9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 S</a:t>
            </a:r>
            <a:r>
              <a:rPr b="0" baseline="-25000" i="0" lang="en-US" sz="2000" u="none">
                <a:solidFill>
                  <a:schemeClr val="dk1"/>
                </a:solidFill>
                <a:latin typeface="Times New Roman"/>
                <a:ea typeface="Times New Roman"/>
                <a:cs typeface="Times New Roman"/>
                <a:sym typeface="Times New Roman"/>
              </a:rPr>
              <a:t>o</a:t>
            </a:r>
            <a:r>
              <a:rPr b="0" i="0" lang="en-US" sz="2000" u="none">
                <a:solidFill>
                  <a:schemeClr val="dk1"/>
                </a:solidFill>
                <a:latin typeface="Times New Roman"/>
                <a:ea typeface="Times New Roman"/>
                <a:cs typeface="Times New Roman"/>
                <a:sym typeface="Times New Roman"/>
              </a:rPr>
              <a:t> X</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 S</a:t>
            </a:r>
            <a:r>
              <a:rPr b="0" baseline="-25000" i="0" lang="en-US" sz="2000" u="none">
                <a:solidFill>
                  <a:schemeClr val="dk1"/>
                </a:solidFill>
                <a:latin typeface="Times New Roman"/>
                <a:ea typeface="Times New Roman"/>
                <a:cs typeface="Times New Roman"/>
                <a:sym typeface="Times New Roman"/>
              </a:rPr>
              <a:t>1 </a:t>
            </a:r>
            <a:r>
              <a:rPr b="0" i="0" lang="en-US" sz="2000" u="none">
                <a:solidFill>
                  <a:schemeClr val="dk1"/>
                </a:solidFill>
                <a:latin typeface="Times New Roman"/>
                <a:ea typeface="Times New Roman"/>
                <a:cs typeface="Times New Roman"/>
                <a:sym typeface="Times New Roman"/>
              </a:rPr>
              <a:t>... X</a:t>
            </a:r>
            <a:r>
              <a:rPr b="0" baseline="-25000" i="0" lang="en-US" sz="2000" u="none">
                <a:solidFill>
                  <a:schemeClr val="dk1"/>
                </a:solidFill>
                <a:latin typeface="Times New Roman"/>
                <a:ea typeface="Times New Roman"/>
                <a:cs typeface="Times New Roman"/>
                <a:sym typeface="Times New Roman"/>
              </a:rPr>
              <a:t>m</a:t>
            </a:r>
            <a:r>
              <a:rPr b="0" i="0" lang="en-US" sz="2000" u="none">
                <a:solidFill>
                  <a:schemeClr val="dk1"/>
                </a:solidFill>
                <a:latin typeface="Times New Roman"/>
                <a:ea typeface="Times New Roman"/>
                <a:cs typeface="Times New Roman"/>
                <a:sym typeface="Times New Roman"/>
              </a:rPr>
              <a:t> S</a:t>
            </a:r>
            <a:r>
              <a:rPr b="0" baseline="-25000" i="0" lang="en-US" sz="2000" u="none">
                <a:solidFill>
                  <a:schemeClr val="dk1"/>
                </a:solidFill>
                <a:latin typeface="Times New Roman"/>
                <a:ea typeface="Times New Roman"/>
                <a:cs typeface="Times New Roman"/>
                <a:sym typeface="Times New Roman"/>
              </a:rPr>
              <a:t>m</a:t>
            </a:r>
            <a:r>
              <a:rPr b="0" i="0" lang="en-US" sz="2000" u="none">
                <a:solidFill>
                  <a:schemeClr val="dk1"/>
                </a:solidFill>
                <a:latin typeface="Times New Roman"/>
                <a:ea typeface="Times New Roman"/>
                <a:cs typeface="Times New Roman"/>
                <a:sym typeface="Times New Roman"/>
              </a:rPr>
              <a:t>, a</a:t>
            </a:r>
            <a:r>
              <a:rPr b="0" baseline="-25000" i="0" lang="en-US" sz="2000" u="none">
                <a:solidFill>
                  <a:schemeClr val="dk1"/>
                </a:solidFill>
                <a:latin typeface="Times New Roman"/>
                <a:ea typeface="Times New Roman"/>
                <a:cs typeface="Times New Roman"/>
                <a:sym typeface="Times New Roman"/>
              </a:rPr>
              <a:t>i</a:t>
            </a:r>
            <a:r>
              <a:rPr b="0" i="0" lang="en-US" sz="2000" u="none">
                <a:solidFill>
                  <a:schemeClr val="dk1"/>
                </a:solidFill>
                <a:latin typeface="Times New Roman"/>
                <a:ea typeface="Times New Roman"/>
                <a:cs typeface="Times New Roman"/>
                <a:sym typeface="Times New Roman"/>
              </a:rPr>
              <a:t> a</a:t>
            </a:r>
            <a:r>
              <a:rPr b="0" baseline="-25000" i="0" lang="en-US" sz="2000" u="none">
                <a:solidFill>
                  <a:schemeClr val="dk1"/>
                </a:solidFill>
                <a:latin typeface="Times New Roman"/>
                <a:ea typeface="Times New Roman"/>
                <a:cs typeface="Times New Roman"/>
                <a:sym typeface="Times New Roman"/>
              </a:rPr>
              <a:t>i+1</a:t>
            </a:r>
            <a:r>
              <a:rPr b="0" i="0" lang="en-US" sz="2000" u="none">
                <a:solidFill>
                  <a:schemeClr val="dk1"/>
                </a:solidFill>
                <a:latin typeface="Times New Roman"/>
                <a:ea typeface="Times New Roman"/>
                <a:cs typeface="Times New Roman"/>
                <a:sym typeface="Times New Roman"/>
              </a:rPr>
              <a:t> ... a</a:t>
            </a:r>
            <a:r>
              <a:rPr b="0" baseline="-25000" i="0" lang="en-US" sz="2000" u="none">
                <a:solidFill>
                  <a:schemeClr val="dk1"/>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 $ )  🡺 ( S</a:t>
            </a:r>
            <a:r>
              <a:rPr b="0" baseline="-25000" i="0" lang="en-US" sz="2000" u="none">
                <a:solidFill>
                  <a:schemeClr val="dk1"/>
                </a:solidFill>
                <a:latin typeface="Times New Roman"/>
                <a:ea typeface="Times New Roman"/>
                <a:cs typeface="Times New Roman"/>
                <a:sym typeface="Times New Roman"/>
              </a:rPr>
              <a:t>o</a:t>
            </a:r>
            <a:r>
              <a:rPr b="0" i="0" lang="en-US" sz="2000" u="none">
                <a:solidFill>
                  <a:schemeClr val="dk1"/>
                </a:solidFill>
                <a:latin typeface="Times New Roman"/>
                <a:ea typeface="Times New Roman"/>
                <a:cs typeface="Times New Roman"/>
                <a:sym typeface="Times New Roman"/>
              </a:rPr>
              <a:t> X</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 S</a:t>
            </a:r>
            <a:r>
              <a:rPr b="0" baseline="-25000" i="0" lang="en-US" sz="2000" u="none">
                <a:solidFill>
                  <a:schemeClr val="dk1"/>
                </a:solidFill>
                <a:latin typeface="Times New Roman"/>
                <a:ea typeface="Times New Roman"/>
                <a:cs typeface="Times New Roman"/>
                <a:sym typeface="Times New Roman"/>
              </a:rPr>
              <a:t>1 </a:t>
            </a:r>
            <a:r>
              <a:rPr b="0" i="0" lang="en-US" sz="2000" u="none">
                <a:solidFill>
                  <a:schemeClr val="dk1"/>
                </a:solidFill>
                <a:latin typeface="Times New Roman"/>
                <a:ea typeface="Times New Roman"/>
                <a:cs typeface="Times New Roman"/>
                <a:sym typeface="Times New Roman"/>
              </a:rPr>
              <a:t>... X</a:t>
            </a:r>
            <a:r>
              <a:rPr b="0" baseline="-25000" i="0" lang="en-US" sz="2000" u="none">
                <a:solidFill>
                  <a:schemeClr val="dk1"/>
                </a:solidFill>
                <a:latin typeface="Times New Roman"/>
                <a:ea typeface="Times New Roman"/>
                <a:cs typeface="Times New Roman"/>
                <a:sym typeface="Times New Roman"/>
              </a:rPr>
              <a:t>m-r</a:t>
            </a:r>
            <a:r>
              <a:rPr b="0" i="0" lang="en-US" sz="2000" u="none">
                <a:solidFill>
                  <a:schemeClr val="dk1"/>
                </a:solidFill>
                <a:latin typeface="Times New Roman"/>
                <a:ea typeface="Times New Roman"/>
                <a:cs typeface="Times New Roman"/>
                <a:sym typeface="Times New Roman"/>
              </a:rPr>
              <a:t> </a:t>
            </a:r>
            <a:r>
              <a:rPr b="0" i="0" lang="en-US" sz="2000" u="none">
                <a:solidFill>
                  <a:srgbClr val="CC0000"/>
                </a:solidFill>
                <a:latin typeface="Times New Roman"/>
                <a:ea typeface="Times New Roman"/>
                <a:cs typeface="Times New Roman"/>
                <a:sym typeface="Times New Roman"/>
              </a:rPr>
              <a:t>S</a:t>
            </a:r>
            <a:r>
              <a:rPr b="0" baseline="-25000" i="0" lang="en-US" sz="2000" u="none">
                <a:solidFill>
                  <a:srgbClr val="CC0000"/>
                </a:solidFill>
                <a:latin typeface="Times New Roman"/>
                <a:ea typeface="Times New Roman"/>
                <a:cs typeface="Times New Roman"/>
                <a:sym typeface="Times New Roman"/>
              </a:rPr>
              <a:t>m-r</a:t>
            </a:r>
            <a:r>
              <a:rPr b="0" baseline="-25000" i="0" lang="en-US" sz="2000" u="none">
                <a:solidFill>
                  <a:schemeClr val="dk1"/>
                </a:solidFill>
                <a:latin typeface="Times New Roman"/>
                <a:ea typeface="Times New Roman"/>
                <a:cs typeface="Times New Roman"/>
                <a:sym typeface="Times New Roman"/>
              </a:rPr>
              <a:t> </a:t>
            </a:r>
            <a:r>
              <a:rPr b="0" i="0" lang="en-US" sz="2000" u="none">
                <a:solidFill>
                  <a:srgbClr val="CC0000"/>
                </a:solidFill>
                <a:latin typeface="Times New Roman"/>
                <a:ea typeface="Times New Roman"/>
                <a:cs typeface="Times New Roman"/>
                <a:sym typeface="Times New Roman"/>
              </a:rPr>
              <a:t>A s</a:t>
            </a:r>
            <a:r>
              <a:rPr b="0" i="0" lang="en-US" sz="2000" u="none">
                <a:solidFill>
                  <a:schemeClr val="dk1"/>
                </a:solidFill>
                <a:latin typeface="Times New Roman"/>
                <a:ea typeface="Times New Roman"/>
                <a:cs typeface="Times New Roman"/>
                <a:sym typeface="Times New Roman"/>
              </a:rPr>
              <a:t>, a</a:t>
            </a:r>
            <a:r>
              <a:rPr b="0" baseline="-25000" i="0" lang="en-US" sz="2000" u="none">
                <a:solidFill>
                  <a:schemeClr val="dk1"/>
                </a:solidFill>
                <a:latin typeface="Times New Roman"/>
                <a:ea typeface="Times New Roman"/>
                <a:cs typeface="Times New Roman"/>
                <a:sym typeface="Times New Roman"/>
              </a:rPr>
              <a:t>i</a:t>
            </a:r>
            <a:r>
              <a:rPr b="0" i="0" lang="en-US" sz="2000" u="none">
                <a:solidFill>
                  <a:schemeClr val="dk1"/>
                </a:solidFill>
                <a:latin typeface="Times New Roman"/>
                <a:ea typeface="Times New Roman"/>
                <a:cs typeface="Times New Roman"/>
                <a:sym typeface="Times New Roman"/>
              </a:rPr>
              <a:t> ... a</a:t>
            </a:r>
            <a:r>
              <a:rPr b="0" baseline="-25000" i="0" lang="en-US" sz="2000" u="none">
                <a:solidFill>
                  <a:schemeClr val="dk1"/>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 $ )</a:t>
            </a:r>
            <a:endParaRPr/>
          </a:p>
          <a:p>
            <a:pPr indent="-457200" lvl="0" marL="457200" rtl="0" algn="l">
              <a:lnSpc>
                <a:spcPct val="90000"/>
              </a:lnSpc>
              <a:spcBef>
                <a:spcPts val="180"/>
              </a:spcBef>
              <a:spcAft>
                <a:spcPts val="0"/>
              </a:spcAft>
              <a:buClr>
                <a:schemeClr val="dk1"/>
              </a:buClr>
              <a:buSzPts val="900"/>
              <a:buFont typeface="Times New Roman"/>
              <a:buNone/>
            </a:pPr>
            <a:r>
              <a:t/>
            </a:r>
            <a:endParaRPr b="0" i="0" sz="900" u="none">
              <a:solidFill>
                <a:schemeClr val="dk1"/>
              </a:solidFill>
              <a:latin typeface="Times New Roman"/>
              <a:ea typeface="Times New Roman"/>
              <a:cs typeface="Times New Roman"/>
              <a:sym typeface="Times New Roman"/>
            </a:endParaRPr>
          </a:p>
          <a:p>
            <a:pPr indent="-342900" lvl="1" marL="80010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Output is the reducing production reduce A→β</a:t>
            </a:r>
            <a:r>
              <a:rPr b="0" i="0" lang="en-US" sz="1800" u="none">
                <a:solidFill>
                  <a:schemeClr val="dk1"/>
                </a:solidFill>
                <a:latin typeface="Times New Roman"/>
                <a:ea typeface="Times New Roman"/>
                <a:cs typeface="Times New Roman"/>
                <a:sym typeface="Times New Roman"/>
              </a:rPr>
              <a:t> </a:t>
            </a:r>
            <a:endParaRPr b="0" i="0" sz="1600" u="none">
              <a:solidFill>
                <a:schemeClr val="dk1"/>
              </a:solidFill>
              <a:latin typeface="Times New Roman"/>
              <a:ea typeface="Times New Roman"/>
              <a:cs typeface="Times New Roman"/>
              <a:sym typeface="Times New Roman"/>
            </a:endParaRPr>
          </a:p>
          <a:p>
            <a:pPr indent="-304800" lvl="0" marL="457200" rtl="0" algn="l">
              <a:lnSpc>
                <a:spcPct val="9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457200" lvl="0" marL="457200" rtl="0" algn="l">
              <a:lnSpc>
                <a:spcPct val="90000"/>
              </a:lnSpc>
              <a:spcBef>
                <a:spcPts val="480"/>
              </a:spcBef>
              <a:spcAft>
                <a:spcPts val="0"/>
              </a:spcAft>
              <a:buClr>
                <a:schemeClr val="dk1"/>
              </a:buClr>
              <a:buSzPts val="2400"/>
              <a:buFont typeface="Times New Roman"/>
              <a:buAutoNum type="arabicPeriod" startAt="3"/>
            </a:pPr>
            <a:r>
              <a:rPr b="1" i="0" lang="en-US" sz="2400" u="none">
                <a:solidFill>
                  <a:schemeClr val="dk1"/>
                </a:solidFill>
                <a:latin typeface="Times New Roman"/>
                <a:ea typeface="Times New Roman"/>
                <a:cs typeface="Times New Roman"/>
                <a:sym typeface="Times New Roman"/>
              </a:rPr>
              <a:t>Accept</a:t>
            </a:r>
            <a:r>
              <a:rPr b="0" i="0" lang="en-US" sz="2400" u="none">
                <a:solidFill>
                  <a:schemeClr val="dk1"/>
                </a:solidFill>
                <a:latin typeface="Times New Roman"/>
                <a:ea typeface="Times New Roman"/>
                <a:cs typeface="Times New Roman"/>
                <a:sym typeface="Times New Roman"/>
              </a:rPr>
              <a:t> – Parsing successfully completed</a:t>
            </a:r>
            <a:endParaRPr/>
          </a:p>
          <a:p>
            <a:pPr indent="-304800" lvl="0" marL="457200" rtl="0" algn="l">
              <a:lnSpc>
                <a:spcPct val="9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457200" lvl="0" marL="457200" rtl="0" algn="l">
              <a:lnSpc>
                <a:spcPct val="90000"/>
              </a:lnSpc>
              <a:spcBef>
                <a:spcPts val="480"/>
              </a:spcBef>
              <a:spcAft>
                <a:spcPts val="0"/>
              </a:spcAft>
              <a:buClr>
                <a:schemeClr val="dk1"/>
              </a:buClr>
              <a:buSzPts val="2400"/>
              <a:buFont typeface="Times New Roman"/>
              <a:buAutoNum type="arabicPeriod" startAt="3"/>
            </a:pPr>
            <a:r>
              <a:rPr b="1" i="0" lang="en-US" sz="2400" u="none">
                <a:solidFill>
                  <a:schemeClr val="dk1"/>
                </a:solidFill>
                <a:latin typeface="Times New Roman"/>
                <a:ea typeface="Times New Roman"/>
                <a:cs typeface="Times New Roman"/>
                <a:sym typeface="Times New Roman"/>
              </a:rPr>
              <a:t>Error</a:t>
            </a:r>
            <a:r>
              <a:rPr b="0" i="0" lang="en-US" sz="2400" u="none">
                <a:solidFill>
                  <a:schemeClr val="dk1"/>
                </a:solidFill>
                <a:latin typeface="Times New Roman"/>
                <a:ea typeface="Times New Roman"/>
                <a:cs typeface="Times New Roman"/>
                <a:sym typeface="Times New Roman"/>
              </a:rPr>
              <a:t>  -- Parser detected an error (an empty entry in the action table)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7"/>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Parsing Table</a:t>
            </a:r>
            <a:endParaRPr/>
          </a:p>
        </p:txBody>
      </p:sp>
      <p:sp>
        <p:nvSpPr>
          <p:cNvPr id="299" name="Google Shape;299;p17"/>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It has two types of entries: ACTION, GOTO</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ACTION : two dimensional array indexed by state and terminals symbols</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GOTO : two dimensional array indexed by the state number and a Non-terminals</a:t>
            </a:r>
            <a:endParaRPr/>
          </a:p>
          <a:p>
            <a:pPr indent="-190500" lvl="0" marL="342900" marR="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sp>
        <p:nvSpPr>
          <p:cNvPr id="300" name="Google Shape;300;p17"/>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8"/>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306" name="Google Shape;306;p18"/>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(SLR) Parsing Tables for Expression Grammar</a:t>
            </a:r>
            <a:endParaRPr/>
          </a:p>
        </p:txBody>
      </p:sp>
      <p:graphicFrame>
        <p:nvGraphicFramePr>
          <p:cNvPr id="307" name="Google Shape;307;p18"/>
          <p:cNvGraphicFramePr/>
          <p:nvPr/>
        </p:nvGraphicFramePr>
        <p:xfrm>
          <a:off x="2971800" y="1447800"/>
          <a:ext cx="3000000" cy="3000000"/>
        </p:xfrm>
        <a:graphic>
          <a:graphicData uri="http://schemas.openxmlformats.org/drawingml/2006/table">
            <a:tbl>
              <a:tblPr>
                <a:noFill/>
                <a:tableStyleId>{06AC34A5-F145-427F-A125-8F5CA0E42856}</a:tableStyleId>
              </a:tblPr>
              <a:tblGrid>
                <a:gridCol w="685800"/>
                <a:gridCol w="555625"/>
                <a:gridCol w="558800"/>
                <a:gridCol w="557200"/>
                <a:gridCol w="555625"/>
                <a:gridCol w="557200"/>
                <a:gridCol w="555625"/>
                <a:gridCol w="207950"/>
                <a:gridCol w="576250"/>
                <a:gridCol w="539750"/>
                <a:gridCol w="463550"/>
              </a:tblGrid>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id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F</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acc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6</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7</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08" name="Google Shape;308;p18"/>
          <p:cNvSpPr txBox="1"/>
          <p:nvPr/>
        </p:nvSpPr>
        <p:spPr>
          <a:xfrm>
            <a:off x="4419600" y="990600"/>
            <a:ext cx="17811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Action Table</a:t>
            </a:r>
            <a:endParaRPr/>
          </a:p>
        </p:txBody>
      </p:sp>
      <p:sp>
        <p:nvSpPr>
          <p:cNvPr id="309" name="Google Shape;309;p18"/>
          <p:cNvSpPr txBox="1"/>
          <p:nvPr/>
        </p:nvSpPr>
        <p:spPr>
          <a:xfrm>
            <a:off x="7162800" y="990600"/>
            <a:ext cx="15621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Goto Table</a:t>
            </a:r>
            <a:endParaRPr/>
          </a:p>
        </p:txBody>
      </p:sp>
      <p:sp>
        <p:nvSpPr>
          <p:cNvPr id="310" name="Google Shape;310;p18"/>
          <p:cNvSpPr txBox="1"/>
          <p:nvPr/>
        </p:nvSpPr>
        <p:spPr>
          <a:xfrm>
            <a:off x="533400" y="1447800"/>
            <a:ext cx="1847850" cy="26479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1)   E → E+T</a:t>
            </a:r>
            <a:endParaRPr/>
          </a:p>
          <a:p>
            <a:pPr indent="0" lvl="0" marL="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2)   E → T</a:t>
            </a:r>
            <a:endParaRPr/>
          </a:p>
          <a:p>
            <a:pPr indent="0" lvl="0" marL="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3)   T → T*F</a:t>
            </a:r>
            <a:endParaRPr/>
          </a:p>
          <a:p>
            <a:pPr indent="0" lvl="0" marL="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4)   T → F</a:t>
            </a:r>
            <a:endParaRPr/>
          </a:p>
          <a:p>
            <a:pPr indent="0" lvl="0" marL="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5)   F → (E)</a:t>
            </a:r>
            <a:endParaRPr/>
          </a:p>
          <a:p>
            <a:pPr indent="0" lvl="0" marL="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6)   F → id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316" name="Google Shape;316;p19"/>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Actions of A (S)LR-Parser -- Example</a:t>
            </a:r>
            <a:endParaRPr/>
          </a:p>
        </p:txBody>
      </p:sp>
      <p:sp>
        <p:nvSpPr>
          <p:cNvPr id="317" name="Google Shape;317;p19"/>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Times New Roman"/>
              <a:buNone/>
            </a:pPr>
            <a:r>
              <a:rPr b="1" i="0" lang="en-US" sz="1800" u="sng">
                <a:solidFill>
                  <a:schemeClr val="dk1"/>
                </a:solidFill>
                <a:latin typeface="Times New Roman"/>
                <a:ea typeface="Times New Roman"/>
                <a:cs typeface="Times New Roman"/>
                <a:sym typeface="Times New Roman"/>
              </a:rPr>
              <a:t>stack</a:t>
            </a:r>
            <a:r>
              <a:rPr b="1" i="0" lang="en-US" sz="1800" u="none">
                <a:solidFill>
                  <a:schemeClr val="dk1"/>
                </a:solidFill>
                <a:latin typeface="Times New Roman"/>
                <a:ea typeface="Times New Roman"/>
                <a:cs typeface="Times New Roman"/>
                <a:sym typeface="Times New Roman"/>
              </a:rPr>
              <a:t>		</a:t>
            </a:r>
            <a:r>
              <a:rPr b="1" i="0" lang="en-US" sz="1800" u="sng">
                <a:solidFill>
                  <a:schemeClr val="dk1"/>
                </a:solidFill>
                <a:latin typeface="Times New Roman"/>
                <a:ea typeface="Times New Roman"/>
                <a:cs typeface="Times New Roman"/>
                <a:sym typeface="Times New Roman"/>
              </a:rPr>
              <a:t>input</a:t>
            </a:r>
            <a:r>
              <a:rPr b="1" i="0" lang="en-US" sz="1800" u="none">
                <a:solidFill>
                  <a:schemeClr val="dk1"/>
                </a:solidFill>
                <a:latin typeface="Times New Roman"/>
                <a:ea typeface="Times New Roman"/>
                <a:cs typeface="Times New Roman"/>
                <a:sym typeface="Times New Roman"/>
              </a:rPr>
              <a:t>		</a:t>
            </a:r>
            <a:r>
              <a:rPr b="1" i="0" lang="en-US" sz="1800" u="sng">
                <a:solidFill>
                  <a:schemeClr val="dk1"/>
                </a:solidFill>
                <a:latin typeface="Times New Roman"/>
                <a:ea typeface="Times New Roman"/>
                <a:cs typeface="Times New Roman"/>
                <a:sym typeface="Times New Roman"/>
              </a:rPr>
              <a:t>action</a:t>
            </a:r>
            <a:r>
              <a:rPr b="1" i="0" lang="en-US" sz="1800" u="none">
                <a:solidFill>
                  <a:schemeClr val="dk1"/>
                </a:solidFill>
                <a:latin typeface="Times New Roman"/>
                <a:ea typeface="Times New Roman"/>
                <a:cs typeface="Times New Roman"/>
                <a:sym typeface="Times New Roman"/>
              </a:rPr>
              <a:t>			</a:t>
            </a:r>
            <a:r>
              <a:rPr b="1" i="0" lang="en-US" sz="1800" u="sng">
                <a:solidFill>
                  <a:schemeClr val="dk1"/>
                </a:solidFill>
                <a:latin typeface="Times New Roman"/>
                <a:ea typeface="Times New Roman"/>
                <a:cs typeface="Times New Roman"/>
                <a:sym typeface="Times New Roman"/>
              </a:rPr>
              <a:t>output</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			id*id+id$		shift 5</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0id5		*id+id$		reduce by F→id	 	F→id		</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0F3		*id+id$		reduce by T→F	 	T→F		</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0T2		*id+id$		shift 7</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0T2*7		id+id$		shift 5</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0T2*7id5		+id$		reduce by F→id	 	F→id</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0T2*7F10	+id$	 	reduce by T→T*F	 	T→T*F</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0T2		+id$		reduce by E→T	 	E→T</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0E1		+id$		shift 6</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0E1+6		id$		shift 5</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0E1+6id5		$		reduce by F→id	 	F→id</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0E1+6F3		$		reduce by T→F	 	T→F</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0E1+6T9		$		reduce by E→E+T	 	E→E+T</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0E1		$		accept</a:t>
            </a:r>
            <a:endParaRPr/>
          </a:p>
          <a:p>
            <a:pPr indent="-228600" lvl="0" marL="342900" rtl="0" algn="l">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cap="none" strike="noStrike">
                <a:solidFill>
                  <a:schemeClr val="dk1"/>
                </a:solidFill>
                <a:latin typeface="Times New Roman"/>
                <a:ea typeface="Times New Roman"/>
                <a:cs typeface="Times New Roman"/>
                <a:sym typeface="Times New Roman"/>
              </a:rPr>
              <a:t>‹#›</a:t>
            </a:fld>
            <a:endParaRPr/>
          </a:p>
        </p:txBody>
      </p:sp>
      <p:sp>
        <p:nvSpPr>
          <p:cNvPr id="129" name="Google Shape;129;p2"/>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Bottom-Up Parsing</a:t>
            </a:r>
            <a:endParaRPr/>
          </a:p>
        </p:txBody>
      </p:sp>
      <p:sp>
        <p:nvSpPr>
          <p:cNvPr id="130" name="Google Shape;130;p2"/>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 </a:t>
            </a:r>
            <a:r>
              <a:rPr b="1" i="0" lang="en-US" sz="2400" u="none">
                <a:solidFill>
                  <a:schemeClr val="dk1"/>
                </a:solidFill>
                <a:latin typeface="Times New Roman"/>
                <a:ea typeface="Times New Roman"/>
                <a:cs typeface="Times New Roman"/>
                <a:sym typeface="Times New Roman"/>
              </a:rPr>
              <a:t>bottom-up parser</a:t>
            </a:r>
            <a:r>
              <a:rPr b="0" i="0" lang="en-US" sz="2400" u="none">
                <a:solidFill>
                  <a:schemeClr val="dk1"/>
                </a:solidFill>
                <a:latin typeface="Times New Roman"/>
                <a:ea typeface="Times New Roman"/>
                <a:cs typeface="Times New Roman"/>
                <a:sym typeface="Times New Roman"/>
              </a:rPr>
              <a:t> creates the parse tree of the given input starting from leaves towards the root.</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 bottom-up parser tries to find the right-most derivation of the given input in the reverse order.</a:t>
            </a:r>
            <a:endParaRPr/>
          </a:p>
          <a:p>
            <a:pPr indent="-285750" lvl="1" marL="74295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S ⇒ ... ⇒ ω   (the right-most derivation of ω)</a:t>
            </a:r>
            <a:endParaRPr/>
          </a:p>
          <a:p>
            <a:pPr indent="-285750" lvl="1" marL="74295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  (</a:t>
            </a:r>
            <a:r>
              <a:rPr b="0" i="0" lang="en-US" sz="1800" u="none">
                <a:solidFill>
                  <a:srgbClr val="CC0000"/>
                </a:solidFill>
                <a:latin typeface="Times New Roman"/>
                <a:ea typeface="Times New Roman"/>
                <a:cs typeface="Times New Roman"/>
                <a:sym typeface="Times New Roman"/>
              </a:rPr>
              <a:t>the bottom-up parser finds the right-most derivation in the reverse order</a:t>
            </a:r>
            <a:r>
              <a:rPr b="0" i="0" lang="en-US" sz="1800" u="none">
                <a:solidFill>
                  <a:schemeClr val="dk1"/>
                </a:solidFill>
                <a:latin typeface="Times New Roman"/>
                <a:ea typeface="Times New Roman"/>
                <a:cs typeface="Times New Roman"/>
                <a:sym typeface="Times New Roman"/>
              </a:rPr>
              <a:t>)</a:t>
            </a:r>
            <a:endParaRPr b="0"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Bottom-up parsing is also known as </a:t>
            </a:r>
            <a:r>
              <a:rPr b="1" i="0" lang="en-US" sz="2400" u="none">
                <a:solidFill>
                  <a:srgbClr val="CC0000"/>
                </a:solidFill>
                <a:latin typeface="Times New Roman"/>
                <a:ea typeface="Times New Roman"/>
                <a:cs typeface="Times New Roman"/>
                <a:sym typeface="Times New Roman"/>
              </a:rPr>
              <a:t>shift-reduce parsing</a:t>
            </a:r>
            <a:r>
              <a:rPr b="0" i="0" lang="en-US" sz="2400" u="none">
                <a:solidFill>
                  <a:schemeClr val="dk1"/>
                </a:solidFill>
                <a:latin typeface="Times New Roman"/>
                <a:ea typeface="Times New Roman"/>
                <a:cs typeface="Times New Roman"/>
                <a:sym typeface="Times New Roman"/>
              </a:rPr>
              <a:t> because its two main actions are shift and reduce.</a:t>
            </a:r>
            <a:endParaRPr/>
          </a:p>
          <a:p>
            <a:pPr indent="-285750" lvl="1" marL="74295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At each </a:t>
            </a:r>
            <a:r>
              <a:rPr b="0" i="0" lang="en-US" sz="1800" u="none">
                <a:solidFill>
                  <a:srgbClr val="CC0000"/>
                </a:solidFill>
                <a:latin typeface="Times New Roman"/>
                <a:ea typeface="Times New Roman"/>
                <a:cs typeface="Times New Roman"/>
                <a:sym typeface="Times New Roman"/>
              </a:rPr>
              <a:t>shift action</a:t>
            </a:r>
            <a:r>
              <a:rPr b="0" i="0" lang="en-US" sz="1800" u="none">
                <a:solidFill>
                  <a:schemeClr val="dk1"/>
                </a:solidFill>
                <a:latin typeface="Times New Roman"/>
                <a:ea typeface="Times New Roman"/>
                <a:cs typeface="Times New Roman"/>
                <a:sym typeface="Times New Roman"/>
              </a:rPr>
              <a:t>, the current symbol in the input string is pushed to a stack.</a:t>
            </a:r>
            <a:endParaRPr/>
          </a:p>
          <a:p>
            <a:pPr indent="-285750" lvl="1" marL="74295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At each </a:t>
            </a:r>
            <a:r>
              <a:rPr b="0" i="0" lang="en-US" sz="1800" u="none">
                <a:solidFill>
                  <a:srgbClr val="CC0000"/>
                </a:solidFill>
                <a:latin typeface="Times New Roman"/>
                <a:ea typeface="Times New Roman"/>
                <a:cs typeface="Times New Roman"/>
                <a:sym typeface="Times New Roman"/>
              </a:rPr>
              <a:t>reduction step</a:t>
            </a:r>
            <a:r>
              <a:rPr b="0" i="0" lang="en-US" sz="1800" u="none">
                <a:solidFill>
                  <a:schemeClr val="dk1"/>
                </a:solidFill>
                <a:latin typeface="Times New Roman"/>
                <a:ea typeface="Times New Roman"/>
                <a:cs typeface="Times New Roman"/>
                <a:sym typeface="Times New Roman"/>
              </a:rPr>
              <a:t>, the symbols at the top of the stack (this symbol sequence is the right side of a production) will replaced by the non-terminal at the left side of that production.</a:t>
            </a:r>
            <a:endParaRPr/>
          </a:p>
          <a:p>
            <a:pPr indent="-285750" lvl="1" marL="74295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There are also two more actions: </a:t>
            </a:r>
            <a:r>
              <a:rPr b="0" i="0" lang="en-US" sz="1800" u="none">
                <a:solidFill>
                  <a:srgbClr val="CC0000"/>
                </a:solidFill>
                <a:latin typeface="Times New Roman"/>
                <a:ea typeface="Times New Roman"/>
                <a:cs typeface="Times New Roman"/>
                <a:sym typeface="Times New Roman"/>
              </a:rPr>
              <a:t>accept and error</a:t>
            </a:r>
            <a:r>
              <a:rPr b="0" i="0" lang="en-US" sz="1800" u="none">
                <a:solidFill>
                  <a:schemeClr val="dk1"/>
                </a:solidFill>
                <a:latin typeface="Times New Roman"/>
                <a:ea typeface="Times New Roman"/>
                <a:cs typeface="Times New Roman"/>
                <a:sym typeface="Times New Roman"/>
              </a:rPr>
              <a:t>.</a:t>
            </a:r>
            <a:endParaRPr/>
          </a:p>
          <a:p>
            <a:pPr indent="-228600" lvl="0" marL="342900" rtl="0" algn="l">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LR(0) Parsers</a:t>
            </a:r>
            <a:endParaRPr/>
          </a:p>
        </p:txBody>
      </p:sp>
      <p:sp>
        <p:nvSpPr>
          <p:cNvPr id="323" name="Google Shape;323;p20"/>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chemeClr val="dk1"/>
              </a:buClr>
              <a:buSzPts val="2300"/>
              <a:buFont typeface="Times New Roman"/>
              <a:buChar char="–"/>
            </a:pPr>
            <a:r>
              <a:rPr b="0" i="0" lang="en-US" sz="2300" u="none">
                <a:solidFill>
                  <a:schemeClr val="dk1"/>
                </a:solidFill>
                <a:latin typeface="Times New Roman"/>
                <a:ea typeface="Times New Roman"/>
                <a:cs typeface="Times New Roman"/>
                <a:sym typeface="Times New Roman"/>
              </a:rPr>
              <a:t>Determine the actions without any lookahead</a:t>
            </a:r>
            <a:endParaRPr/>
          </a:p>
          <a:p>
            <a:pPr indent="-285750" lvl="1" marL="742950" rtl="0" algn="l">
              <a:lnSpc>
                <a:spcPct val="100000"/>
              </a:lnSpc>
              <a:spcBef>
                <a:spcPts val="460"/>
              </a:spcBef>
              <a:spcAft>
                <a:spcPts val="0"/>
              </a:spcAft>
              <a:buClr>
                <a:schemeClr val="dk1"/>
              </a:buClr>
              <a:buSzPts val="2300"/>
              <a:buFont typeface="Times New Roman"/>
              <a:buChar char="–"/>
            </a:pPr>
            <a:r>
              <a:rPr b="0" i="0" lang="en-US" sz="2300" u="none">
                <a:solidFill>
                  <a:schemeClr val="dk1"/>
                </a:solidFill>
                <a:latin typeface="Times New Roman"/>
                <a:ea typeface="Times New Roman"/>
                <a:cs typeface="Times New Roman"/>
                <a:sym typeface="Times New Roman"/>
              </a:rPr>
              <a:t>Will help us understand shift-reduce parsing</a:t>
            </a:r>
            <a:endParaRPr/>
          </a:p>
          <a:p>
            <a:pPr indent="-342900" lvl="0" marL="342900" rtl="0" algn="l">
              <a:lnSpc>
                <a:spcPct val="100000"/>
              </a:lnSpc>
              <a:spcBef>
                <a:spcPts val="520"/>
              </a:spcBef>
              <a:spcAft>
                <a:spcPts val="0"/>
              </a:spcAft>
              <a:buClr>
                <a:schemeClr val="dk1"/>
              </a:buClr>
              <a:buSzPts val="2600"/>
              <a:buFont typeface="Times New Roman"/>
              <a:buChar char="•"/>
            </a:pPr>
            <a:r>
              <a:rPr b="0" i="0" lang="en-US" sz="2600" u="none">
                <a:solidFill>
                  <a:schemeClr val="dk1"/>
                </a:solidFill>
                <a:latin typeface="Times New Roman"/>
                <a:ea typeface="Times New Roman"/>
                <a:cs typeface="Times New Roman"/>
                <a:sym typeface="Times New Roman"/>
              </a:rPr>
              <a:t>To build the parsing table:</a:t>
            </a:r>
            <a:endParaRPr/>
          </a:p>
          <a:p>
            <a:pPr indent="-285750" lvl="1" marL="742950" rtl="0" algn="l">
              <a:lnSpc>
                <a:spcPct val="100000"/>
              </a:lnSpc>
              <a:spcBef>
                <a:spcPts val="460"/>
              </a:spcBef>
              <a:spcAft>
                <a:spcPts val="0"/>
              </a:spcAft>
              <a:buClr>
                <a:schemeClr val="dk1"/>
              </a:buClr>
              <a:buSzPts val="2300"/>
              <a:buFont typeface="Times New Roman"/>
              <a:buChar char="–"/>
            </a:pPr>
            <a:r>
              <a:rPr b="0" i="0" lang="en-US" sz="2300" u="none">
                <a:solidFill>
                  <a:schemeClr val="dk1"/>
                </a:solidFill>
                <a:latin typeface="Times New Roman"/>
                <a:ea typeface="Times New Roman"/>
                <a:cs typeface="Times New Roman"/>
                <a:sym typeface="Times New Roman"/>
              </a:rPr>
              <a:t>Define states of the parser</a:t>
            </a:r>
            <a:endParaRPr/>
          </a:p>
          <a:p>
            <a:pPr indent="-285750" lvl="1" marL="742950" rtl="0" algn="l">
              <a:lnSpc>
                <a:spcPct val="100000"/>
              </a:lnSpc>
              <a:spcBef>
                <a:spcPts val="460"/>
              </a:spcBef>
              <a:spcAft>
                <a:spcPts val="0"/>
              </a:spcAft>
              <a:buClr>
                <a:schemeClr val="dk1"/>
              </a:buClr>
              <a:buSzPts val="2300"/>
              <a:buFont typeface="Times New Roman"/>
              <a:buChar char="–"/>
            </a:pPr>
            <a:r>
              <a:rPr b="0" i="0" lang="en-US" sz="2300" u="none">
                <a:solidFill>
                  <a:schemeClr val="dk1"/>
                </a:solidFill>
                <a:latin typeface="Times New Roman"/>
                <a:ea typeface="Times New Roman"/>
                <a:cs typeface="Times New Roman"/>
                <a:sym typeface="Times New Roman"/>
              </a:rPr>
              <a:t>Build a DFA to describe transitions between states</a:t>
            </a:r>
            <a:endParaRPr/>
          </a:p>
          <a:p>
            <a:pPr indent="-285750" lvl="1" marL="742950" rtl="0" algn="l">
              <a:lnSpc>
                <a:spcPct val="100000"/>
              </a:lnSpc>
              <a:spcBef>
                <a:spcPts val="460"/>
              </a:spcBef>
              <a:spcAft>
                <a:spcPts val="0"/>
              </a:spcAft>
              <a:buClr>
                <a:schemeClr val="dk1"/>
              </a:buClr>
              <a:buSzPts val="2300"/>
              <a:buFont typeface="Times New Roman"/>
              <a:buChar char="–"/>
            </a:pPr>
            <a:r>
              <a:rPr b="0" i="0" lang="en-US" sz="2300" u="none">
                <a:solidFill>
                  <a:schemeClr val="dk1"/>
                </a:solidFill>
                <a:latin typeface="Times New Roman"/>
                <a:ea typeface="Times New Roman"/>
                <a:cs typeface="Times New Roman"/>
                <a:sym typeface="Times New Roman"/>
              </a:rPr>
              <a:t>Use the DFA to build the parsing table</a:t>
            </a:r>
            <a:endParaRPr/>
          </a:p>
          <a:p>
            <a:pPr indent="-342900" lvl="0" marL="342900" rtl="0" algn="l">
              <a:lnSpc>
                <a:spcPct val="100000"/>
              </a:lnSpc>
              <a:spcBef>
                <a:spcPts val="520"/>
              </a:spcBef>
              <a:spcAft>
                <a:spcPts val="0"/>
              </a:spcAft>
              <a:buClr>
                <a:schemeClr val="dk1"/>
              </a:buClr>
              <a:buSzPts val="2600"/>
              <a:buFont typeface="Times New Roman"/>
              <a:buChar char="•"/>
            </a:pPr>
            <a:r>
              <a:rPr b="0" i="0" lang="en-US" sz="2600" u="none">
                <a:solidFill>
                  <a:schemeClr val="dk1"/>
                </a:solidFill>
                <a:latin typeface="Times New Roman"/>
                <a:ea typeface="Times New Roman"/>
                <a:cs typeface="Times New Roman"/>
                <a:sym typeface="Times New Roman"/>
              </a:rPr>
              <a:t>Each LR(0) state is a set of LR(0) items</a:t>
            </a:r>
            <a:endParaRPr/>
          </a:p>
          <a:p>
            <a:pPr indent="-285750" lvl="1" marL="742950" rtl="0" algn="l">
              <a:lnSpc>
                <a:spcPct val="100000"/>
              </a:lnSpc>
              <a:spcBef>
                <a:spcPts val="460"/>
              </a:spcBef>
              <a:spcAft>
                <a:spcPts val="0"/>
              </a:spcAft>
              <a:buClr>
                <a:schemeClr val="dk1"/>
              </a:buClr>
              <a:buSzPts val="2300"/>
              <a:buFont typeface="Times New Roman"/>
              <a:buChar char="–"/>
            </a:pPr>
            <a:r>
              <a:rPr b="0" i="0" lang="en-US" sz="2300" u="none">
                <a:solidFill>
                  <a:schemeClr val="dk1"/>
                </a:solidFill>
                <a:latin typeface="Times New Roman"/>
                <a:ea typeface="Times New Roman"/>
                <a:cs typeface="Times New Roman"/>
                <a:sym typeface="Times New Roman"/>
              </a:rPr>
              <a:t>An LR(0) item: X 🡪 α </a:t>
            </a:r>
            <a:r>
              <a:rPr b="1" i="0" lang="en-US" sz="2300" u="none">
                <a:solidFill>
                  <a:schemeClr val="dk1"/>
                </a:solidFill>
                <a:latin typeface="Times New Roman"/>
                <a:ea typeface="Times New Roman"/>
                <a:cs typeface="Times New Roman"/>
                <a:sym typeface="Times New Roman"/>
              </a:rPr>
              <a:t>.</a:t>
            </a:r>
            <a:r>
              <a:rPr b="0" i="0" lang="en-US" sz="2300" u="none">
                <a:solidFill>
                  <a:schemeClr val="dk1"/>
                </a:solidFill>
                <a:latin typeface="Times New Roman"/>
                <a:ea typeface="Times New Roman"/>
                <a:cs typeface="Times New Roman"/>
                <a:sym typeface="Times New Roman"/>
              </a:rPr>
              <a:t> β where X 🡪 αβ is a production in the grammar</a:t>
            </a:r>
            <a:endParaRPr/>
          </a:p>
          <a:p>
            <a:pPr indent="-285750" lvl="1" marL="742950" rtl="0" algn="l">
              <a:lnSpc>
                <a:spcPct val="100000"/>
              </a:lnSpc>
              <a:spcBef>
                <a:spcPts val="460"/>
              </a:spcBef>
              <a:spcAft>
                <a:spcPts val="0"/>
              </a:spcAft>
              <a:buClr>
                <a:schemeClr val="accent2"/>
              </a:buClr>
              <a:buSzPts val="2300"/>
              <a:buFont typeface="Times New Roman"/>
              <a:buChar char="–"/>
            </a:pPr>
            <a:r>
              <a:rPr b="0" i="0" lang="en-US" sz="2300" u="none">
                <a:solidFill>
                  <a:schemeClr val="accent2"/>
                </a:solidFill>
                <a:latin typeface="Times New Roman"/>
                <a:ea typeface="Times New Roman"/>
                <a:cs typeface="Times New Roman"/>
                <a:sym typeface="Times New Roman"/>
              </a:rPr>
              <a:t>The LR(0) items keep track of the progress on all of the possible upcoming productions</a:t>
            </a:r>
            <a:endParaRPr/>
          </a:p>
          <a:p>
            <a:pPr indent="-285750" lvl="1" marL="742950" rtl="0" algn="l">
              <a:lnSpc>
                <a:spcPct val="100000"/>
              </a:lnSpc>
              <a:spcBef>
                <a:spcPts val="460"/>
              </a:spcBef>
              <a:spcAft>
                <a:spcPts val="0"/>
              </a:spcAft>
              <a:buClr>
                <a:srgbClr val="CC0000"/>
              </a:buClr>
              <a:buSzPts val="2300"/>
              <a:buFont typeface="Times New Roman"/>
              <a:buChar char="–"/>
            </a:pPr>
            <a:r>
              <a:rPr b="0" i="0" lang="en-US" sz="2300" u="none">
                <a:solidFill>
                  <a:srgbClr val="CC0000"/>
                </a:solidFill>
                <a:latin typeface="Times New Roman"/>
                <a:ea typeface="Times New Roman"/>
                <a:cs typeface="Times New Roman"/>
                <a:sym typeface="Times New Roman"/>
              </a:rPr>
              <a:t>The item X 🡪 α </a:t>
            </a:r>
            <a:r>
              <a:rPr b="1" i="0" lang="en-US" sz="2300" u="none">
                <a:solidFill>
                  <a:srgbClr val="CC0000"/>
                </a:solidFill>
                <a:latin typeface="Times New Roman"/>
                <a:ea typeface="Times New Roman"/>
                <a:cs typeface="Times New Roman"/>
                <a:sym typeface="Times New Roman"/>
              </a:rPr>
              <a:t>.</a:t>
            </a:r>
            <a:r>
              <a:rPr b="0" i="0" lang="en-US" sz="2300" u="none">
                <a:solidFill>
                  <a:srgbClr val="CC0000"/>
                </a:solidFill>
                <a:latin typeface="Times New Roman"/>
                <a:ea typeface="Times New Roman"/>
                <a:cs typeface="Times New Roman"/>
                <a:sym typeface="Times New Roman"/>
              </a:rPr>
              <a:t> β abstracts the fact that the parser already matched the string α at the top of the stack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Example LR(0) State</a:t>
            </a:r>
            <a:endParaRPr/>
          </a:p>
        </p:txBody>
      </p:sp>
      <p:sp>
        <p:nvSpPr>
          <p:cNvPr id="329" name="Google Shape;329;p21"/>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600"/>
              <a:buFont typeface="Times New Roman"/>
              <a:buChar char="•"/>
            </a:pPr>
            <a:r>
              <a:rPr b="0" i="0" lang="en-US" sz="2600" u="none">
                <a:solidFill>
                  <a:schemeClr val="dk1"/>
                </a:solidFill>
                <a:latin typeface="Times New Roman"/>
                <a:ea typeface="Times New Roman"/>
                <a:cs typeface="Times New Roman"/>
                <a:sym typeface="Times New Roman"/>
              </a:rPr>
              <a:t>An LR(0) item is a production from the language with a separator “</a:t>
            </a:r>
            <a:r>
              <a:rPr b="1" i="0" lang="en-US" sz="2600" u="none">
                <a:solidFill>
                  <a:schemeClr val="dk1"/>
                </a:solidFill>
                <a:latin typeface="Times New Roman"/>
                <a:ea typeface="Times New Roman"/>
                <a:cs typeface="Times New Roman"/>
                <a:sym typeface="Times New Roman"/>
              </a:rPr>
              <a:t>.</a:t>
            </a:r>
            <a:r>
              <a:rPr b="0" i="0" lang="en-US" sz="2600" u="none">
                <a:solidFill>
                  <a:schemeClr val="dk1"/>
                </a:solidFill>
                <a:latin typeface="Times New Roman"/>
                <a:ea typeface="Times New Roman"/>
                <a:cs typeface="Times New Roman"/>
                <a:sym typeface="Times New Roman"/>
              </a:rPr>
              <a:t>” somewhere in the RHS of the production</a:t>
            </a:r>
            <a:endParaRPr/>
          </a:p>
          <a:p>
            <a:pPr indent="-177800" lvl="0" marL="342900" rtl="0" algn="l">
              <a:lnSpc>
                <a:spcPct val="100000"/>
              </a:lnSpc>
              <a:spcBef>
                <a:spcPts val="520"/>
              </a:spcBef>
              <a:spcAft>
                <a:spcPts val="0"/>
              </a:spcAft>
              <a:buClr>
                <a:schemeClr val="dk1"/>
              </a:buClr>
              <a:buSzPts val="2600"/>
              <a:buFont typeface="Times New Roman"/>
              <a:buNone/>
            </a:pPr>
            <a:r>
              <a:t/>
            </a:r>
            <a:endParaRPr b="0" i="0" sz="2600" u="none">
              <a:solidFill>
                <a:schemeClr val="dk1"/>
              </a:solidFill>
              <a:latin typeface="Times New Roman"/>
              <a:ea typeface="Times New Roman"/>
              <a:cs typeface="Times New Roman"/>
              <a:sym typeface="Times New Roman"/>
            </a:endParaRPr>
          </a:p>
          <a:p>
            <a:pPr indent="-177800" lvl="0" marL="342900" rtl="0" algn="l">
              <a:lnSpc>
                <a:spcPct val="100000"/>
              </a:lnSpc>
              <a:spcBef>
                <a:spcPts val="520"/>
              </a:spcBef>
              <a:spcAft>
                <a:spcPts val="0"/>
              </a:spcAft>
              <a:buClr>
                <a:schemeClr val="dk1"/>
              </a:buClr>
              <a:buSzPts val="2600"/>
              <a:buFont typeface="Times New Roman"/>
              <a:buNone/>
            </a:pPr>
            <a:r>
              <a:t/>
            </a:r>
            <a:endParaRPr b="0" i="0" sz="2600" u="none">
              <a:solidFill>
                <a:schemeClr val="dk1"/>
              </a:solidFill>
              <a:latin typeface="Times New Roman"/>
              <a:ea typeface="Times New Roman"/>
              <a:cs typeface="Times New Roman"/>
              <a:sym typeface="Times New Roman"/>
            </a:endParaRPr>
          </a:p>
          <a:p>
            <a:pPr indent="-177800" lvl="0" marL="342900" rtl="0" algn="l">
              <a:lnSpc>
                <a:spcPct val="100000"/>
              </a:lnSpc>
              <a:spcBef>
                <a:spcPts val="520"/>
              </a:spcBef>
              <a:spcAft>
                <a:spcPts val="0"/>
              </a:spcAft>
              <a:buClr>
                <a:schemeClr val="dk1"/>
              </a:buClr>
              <a:buSzPts val="2600"/>
              <a:buFont typeface="Times New Roman"/>
              <a:buNone/>
            </a:pPr>
            <a:r>
              <a:t/>
            </a:r>
            <a:endParaRPr b="0" i="0" sz="2600" u="none">
              <a:solidFill>
                <a:schemeClr val="dk1"/>
              </a:solidFill>
              <a:latin typeface="Times New Roman"/>
              <a:ea typeface="Times New Roman"/>
              <a:cs typeface="Times New Roman"/>
              <a:sym typeface="Times New Roman"/>
            </a:endParaRPr>
          </a:p>
          <a:p>
            <a:pPr indent="-177800" lvl="0" marL="342900" rtl="0" algn="l">
              <a:lnSpc>
                <a:spcPct val="100000"/>
              </a:lnSpc>
              <a:spcBef>
                <a:spcPts val="520"/>
              </a:spcBef>
              <a:spcAft>
                <a:spcPts val="0"/>
              </a:spcAft>
              <a:buClr>
                <a:schemeClr val="dk1"/>
              </a:buClr>
              <a:buSzPts val="2600"/>
              <a:buFont typeface="Times New Roman"/>
              <a:buNone/>
            </a:pPr>
            <a:r>
              <a:t/>
            </a:r>
            <a:endParaRPr b="0" i="0" sz="2600" u="none">
              <a:solidFill>
                <a:schemeClr val="dk1"/>
              </a:solidFill>
              <a:latin typeface="Times New Roman"/>
              <a:ea typeface="Times New Roman"/>
              <a:cs typeface="Times New Roman"/>
              <a:sym typeface="Times New Roman"/>
            </a:endParaRPr>
          </a:p>
          <a:p>
            <a:pPr indent="-342900" lvl="0" marL="342900" rtl="0" algn="l">
              <a:lnSpc>
                <a:spcPct val="100000"/>
              </a:lnSpc>
              <a:spcBef>
                <a:spcPts val="520"/>
              </a:spcBef>
              <a:spcAft>
                <a:spcPts val="0"/>
              </a:spcAft>
              <a:buClr>
                <a:schemeClr val="accent2"/>
              </a:buClr>
              <a:buSzPts val="2600"/>
              <a:buFont typeface="Times New Roman"/>
              <a:buChar char="•"/>
            </a:pPr>
            <a:r>
              <a:rPr b="0" i="0" lang="en-US" sz="2600" u="none">
                <a:solidFill>
                  <a:schemeClr val="accent2"/>
                </a:solidFill>
                <a:latin typeface="Times New Roman"/>
                <a:ea typeface="Times New Roman"/>
                <a:cs typeface="Times New Roman"/>
                <a:sym typeface="Times New Roman"/>
              </a:rPr>
              <a:t>Sub-string before “</a:t>
            </a:r>
            <a:r>
              <a:rPr b="1" i="0" lang="en-US" sz="2600" u="none">
                <a:solidFill>
                  <a:schemeClr val="accent2"/>
                </a:solidFill>
                <a:latin typeface="Times New Roman"/>
                <a:ea typeface="Times New Roman"/>
                <a:cs typeface="Times New Roman"/>
                <a:sym typeface="Times New Roman"/>
              </a:rPr>
              <a:t>.</a:t>
            </a:r>
            <a:r>
              <a:rPr b="0" i="0" lang="en-US" sz="2600" u="none">
                <a:solidFill>
                  <a:schemeClr val="accent2"/>
                </a:solidFill>
                <a:latin typeface="Times New Roman"/>
                <a:ea typeface="Times New Roman"/>
                <a:cs typeface="Times New Roman"/>
                <a:sym typeface="Times New Roman"/>
              </a:rPr>
              <a:t>” is already on the stack </a:t>
            </a:r>
            <a:endParaRPr/>
          </a:p>
          <a:p>
            <a:pPr indent="-342900" lvl="0" marL="342900" rtl="0" algn="l">
              <a:lnSpc>
                <a:spcPct val="100000"/>
              </a:lnSpc>
              <a:spcBef>
                <a:spcPts val="520"/>
              </a:spcBef>
              <a:spcAft>
                <a:spcPts val="0"/>
              </a:spcAft>
              <a:buClr>
                <a:srgbClr val="CC0000"/>
              </a:buClr>
              <a:buSzPts val="2600"/>
              <a:buFont typeface="Times New Roman"/>
              <a:buChar char="•"/>
            </a:pPr>
            <a:r>
              <a:rPr b="0" i="0" lang="en-US" sz="2600" u="none">
                <a:solidFill>
                  <a:srgbClr val="CC0000"/>
                </a:solidFill>
                <a:latin typeface="Times New Roman"/>
                <a:ea typeface="Times New Roman"/>
                <a:cs typeface="Times New Roman"/>
                <a:sym typeface="Times New Roman"/>
              </a:rPr>
              <a:t>Sub-string after “</a:t>
            </a:r>
            <a:r>
              <a:rPr b="1" i="0" lang="en-US" sz="2600" u="none">
                <a:solidFill>
                  <a:srgbClr val="CC0000"/>
                </a:solidFill>
                <a:latin typeface="Times New Roman"/>
                <a:ea typeface="Times New Roman"/>
                <a:cs typeface="Times New Roman"/>
                <a:sym typeface="Times New Roman"/>
              </a:rPr>
              <a:t>.</a:t>
            </a:r>
            <a:r>
              <a:rPr b="0" i="0" lang="en-US" sz="2600" u="none">
                <a:solidFill>
                  <a:srgbClr val="CC0000"/>
                </a:solidFill>
                <a:latin typeface="Times New Roman"/>
                <a:ea typeface="Times New Roman"/>
                <a:cs typeface="Times New Roman"/>
                <a:sym typeface="Times New Roman"/>
              </a:rPr>
              <a:t>”: what we might see next</a:t>
            </a:r>
            <a:endParaRPr/>
          </a:p>
        </p:txBody>
      </p:sp>
      <p:sp>
        <p:nvSpPr>
          <p:cNvPr id="330" name="Google Shape;330;p21"/>
          <p:cNvSpPr txBox="1"/>
          <p:nvPr/>
        </p:nvSpPr>
        <p:spPr>
          <a:xfrm>
            <a:off x="3227387" y="2824162"/>
            <a:ext cx="2851150" cy="1074737"/>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 🡪 num </a:t>
            </a:r>
            <a:r>
              <a:rPr b="1" i="0" lang="en-US" sz="2400" u="none">
                <a:solidFill>
                  <a:schemeClr val="dk1"/>
                </a:solidFill>
                <a:latin typeface="Times New Roman"/>
                <a:ea typeface="Times New Roman"/>
                <a:cs typeface="Times New Roman"/>
                <a:sym typeface="Times New Roman"/>
              </a:rPr>
              <a:t>.</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 🡪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S)</a:t>
            </a:r>
            <a:endParaRPr/>
          </a:p>
        </p:txBody>
      </p:sp>
      <p:cxnSp>
        <p:nvCxnSpPr>
          <p:cNvPr id="331" name="Google Shape;331;p21"/>
          <p:cNvCxnSpPr/>
          <p:nvPr/>
        </p:nvCxnSpPr>
        <p:spPr>
          <a:xfrm>
            <a:off x="2701925" y="3362325"/>
            <a:ext cx="525462" cy="0"/>
          </a:xfrm>
          <a:prstGeom prst="straightConnector1">
            <a:avLst/>
          </a:prstGeom>
          <a:noFill/>
          <a:ln cap="flat" cmpd="sng" w="12700">
            <a:solidFill>
              <a:schemeClr val="dk1"/>
            </a:solidFill>
            <a:prstDash val="solid"/>
            <a:miter lim="800000"/>
            <a:headEnd len="med" w="med" type="none"/>
            <a:tailEnd len="med" w="med" type="none"/>
          </a:ln>
        </p:spPr>
      </p:cxnSp>
      <p:sp>
        <p:nvSpPr>
          <p:cNvPr id="332" name="Google Shape;332;p21"/>
          <p:cNvSpPr txBox="1"/>
          <p:nvPr/>
        </p:nvSpPr>
        <p:spPr>
          <a:xfrm>
            <a:off x="1876425" y="3092450"/>
            <a:ext cx="736600"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state</a:t>
            </a:r>
            <a:endParaRPr/>
          </a:p>
        </p:txBody>
      </p:sp>
      <p:sp>
        <p:nvSpPr>
          <p:cNvPr id="333" name="Google Shape;333;p21"/>
          <p:cNvSpPr txBox="1"/>
          <p:nvPr/>
        </p:nvSpPr>
        <p:spPr>
          <a:xfrm>
            <a:off x="3827462" y="3362325"/>
            <a:ext cx="1576387" cy="334962"/>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34" name="Google Shape;334;p21"/>
          <p:cNvCxnSpPr/>
          <p:nvPr/>
        </p:nvCxnSpPr>
        <p:spPr>
          <a:xfrm>
            <a:off x="5403850" y="3563937"/>
            <a:ext cx="1274762" cy="0"/>
          </a:xfrm>
          <a:prstGeom prst="straightConnector1">
            <a:avLst/>
          </a:prstGeom>
          <a:noFill/>
          <a:ln cap="flat" cmpd="sng" w="12700">
            <a:solidFill>
              <a:schemeClr val="dk1"/>
            </a:solidFill>
            <a:prstDash val="solid"/>
            <a:miter lim="800000"/>
            <a:headEnd len="med" w="med" type="none"/>
            <a:tailEnd len="med" w="med" type="none"/>
          </a:ln>
        </p:spPr>
      </p:cxnSp>
      <p:sp>
        <p:nvSpPr>
          <p:cNvPr id="335" name="Google Shape;335;p21"/>
          <p:cNvSpPr txBox="1"/>
          <p:nvPr/>
        </p:nvSpPr>
        <p:spPr>
          <a:xfrm>
            <a:off x="6813550" y="3330575"/>
            <a:ext cx="719137"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item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2"/>
          <p:cNvSpPr txBox="1"/>
          <p:nvPr>
            <p:ph type="title"/>
          </p:nvPr>
        </p:nvSpPr>
        <p:spPr>
          <a:xfrm>
            <a:off x="382587" y="152400"/>
            <a:ext cx="9371012"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LR(0) Items</a:t>
            </a:r>
            <a:endParaRPr/>
          </a:p>
        </p:txBody>
      </p:sp>
      <p:sp>
        <p:nvSpPr>
          <p:cNvPr id="341" name="Google Shape;341;p22"/>
          <p:cNvSpPr txBox="1"/>
          <p:nvPr>
            <p:ph idx="1" type="body"/>
          </p:nvPr>
        </p:nvSpPr>
        <p:spPr>
          <a:xfrm>
            <a:off x="382587" y="1219200"/>
            <a:ext cx="9371012"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LR(0) item</a:t>
            </a:r>
            <a:endParaRPr/>
          </a:p>
          <a:p>
            <a:pPr indent="-285750" lvl="1" marL="7429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 production with a dot at some position of the RHS</a:t>
            </a:r>
            <a:endParaRPr/>
          </a:p>
        </p:txBody>
      </p:sp>
      <p:sp>
        <p:nvSpPr>
          <p:cNvPr id="342" name="Google Shape;342;p22"/>
          <p:cNvSpPr txBox="1"/>
          <p:nvPr/>
        </p:nvSpPr>
        <p:spPr>
          <a:xfrm>
            <a:off x="1733550" y="3581400"/>
            <a:ext cx="2825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p:txBody>
      </p:sp>
      <p:sp>
        <p:nvSpPr>
          <p:cNvPr id="343" name="Google Shape;343;p22"/>
          <p:cNvSpPr txBox="1"/>
          <p:nvPr/>
        </p:nvSpPr>
        <p:spPr>
          <a:xfrm>
            <a:off x="1898650" y="3581400"/>
            <a:ext cx="9715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 ::= </a:t>
            </a:r>
            <a:endParaRPr/>
          </a:p>
        </p:txBody>
      </p:sp>
      <p:sp>
        <p:nvSpPr>
          <p:cNvPr id="344" name="Google Shape;344;p22"/>
          <p:cNvSpPr txBox="1"/>
          <p:nvPr/>
        </p:nvSpPr>
        <p:spPr>
          <a:xfrm>
            <a:off x="2741612" y="3616325"/>
            <a:ext cx="955675" cy="457200"/>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XYZ</a:t>
            </a:r>
            <a:endParaRPr/>
          </a:p>
        </p:txBody>
      </p:sp>
      <p:sp>
        <p:nvSpPr>
          <p:cNvPr id="345" name="Google Shape;345;p22"/>
          <p:cNvSpPr txBox="1"/>
          <p:nvPr/>
        </p:nvSpPr>
        <p:spPr>
          <a:xfrm>
            <a:off x="1981200" y="3962400"/>
            <a:ext cx="2825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p:txBody>
      </p:sp>
      <p:sp>
        <p:nvSpPr>
          <p:cNvPr id="346" name="Google Shape;346;p22"/>
          <p:cNvSpPr txBox="1"/>
          <p:nvPr/>
        </p:nvSpPr>
        <p:spPr>
          <a:xfrm>
            <a:off x="1916112" y="3997325"/>
            <a:ext cx="12938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 ::= X </a:t>
            </a:r>
            <a:endParaRPr/>
          </a:p>
        </p:txBody>
      </p:sp>
      <p:sp>
        <p:nvSpPr>
          <p:cNvPr id="347" name="Google Shape;347;p22"/>
          <p:cNvSpPr txBox="1"/>
          <p:nvPr/>
        </p:nvSpPr>
        <p:spPr>
          <a:xfrm>
            <a:off x="2989262" y="3997325"/>
            <a:ext cx="736600" cy="457200"/>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YZ</a:t>
            </a:r>
            <a:endParaRPr/>
          </a:p>
        </p:txBody>
      </p:sp>
      <p:sp>
        <p:nvSpPr>
          <p:cNvPr id="348" name="Google Shape;348;p22"/>
          <p:cNvSpPr txBox="1"/>
          <p:nvPr/>
        </p:nvSpPr>
        <p:spPr>
          <a:xfrm>
            <a:off x="1916112" y="4454525"/>
            <a:ext cx="14493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 ::= XY</a:t>
            </a:r>
            <a:endParaRPr/>
          </a:p>
        </p:txBody>
      </p:sp>
      <p:sp>
        <p:nvSpPr>
          <p:cNvPr id="349" name="Google Shape;349;p22"/>
          <p:cNvSpPr txBox="1"/>
          <p:nvPr/>
        </p:nvSpPr>
        <p:spPr>
          <a:xfrm>
            <a:off x="3154362" y="4454525"/>
            <a:ext cx="515937" cy="457200"/>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Z</a:t>
            </a:r>
            <a:endParaRPr/>
          </a:p>
        </p:txBody>
      </p:sp>
      <p:sp>
        <p:nvSpPr>
          <p:cNvPr id="350" name="Google Shape;350;p22"/>
          <p:cNvSpPr txBox="1"/>
          <p:nvPr/>
        </p:nvSpPr>
        <p:spPr>
          <a:xfrm>
            <a:off x="1998662" y="4911725"/>
            <a:ext cx="165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 ::= XYZ</a:t>
            </a:r>
            <a:endParaRPr/>
          </a:p>
        </p:txBody>
      </p:sp>
      <p:sp>
        <p:nvSpPr>
          <p:cNvPr id="351" name="Google Shape;351;p22"/>
          <p:cNvSpPr txBox="1"/>
          <p:nvPr/>
        </p:nvSpPr>
        <p:spPr>
          <a:xfrm>
            <a:off x="3402012" y="4911725"/>
            <a:ext cx="406400" cy="457200"/>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 </a:t>
            </a:r>
            <a:endParaRPr/>
          </a:p>
        </p:txBody>
      </p:sp>
      <p:sp>
        <p:nvSpPr>
          <p:cNvPr id="352" name="Google Shape;352;p22"/>
          <p:cNvSpPr txBox="1"/>
          <p:nvPr/>
        </p:nvSpPr>
        <p:spPr>
          <a:xfrm>
            <a:off x="4705350" y="3581400"/>
            <a:ext cx="31956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we are expecting XYZ</a:t>
            </a:r>
            <a:endParaRPr/>
          </a:p>
        </p:txBody>
      </p:sp>
      <p:sp>
        <p:nvSpPr>
          <p:cNvPr id="353" name="Google Shape;353;p22"/>
          <p:cNvSpPr txBox="1"/>
          <p:nvPr/>
        </p:nvSpPr>
        <p:spPr>
          <a:xfrm>
            <a:off x="4705350" y="4876800"/>
            <a:ext cx="27209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we have seen XYZ</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3"/>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359" name="Google Shape;359;p23"/>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Constructing LR(0) Parsing Tables – LR(0) Item</a:t>
            </a:r>
            <a:endParaRPr/>
          </a:p>
        </p:txBody>
      </p:sp>
      <p:sp>
        <p:nvSpPr>
          <p:cNvPr id="360" name="Google Shape;360;p23"/>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An </a:t>
            </a:r>
            <a:r>
              <a:rPr b="1" i="0" lang="en-US" sz="2400" u="none">
                <a:solidFill>
                  <a:schemeClr val="dk1"/>
                </a:solidFill>
                <a:latin typeface="Times New Roman"/>
                <a:ea typeface="Times New Roman"/>
                <a:cs typeface="Times New Roman"/>
                <a:sym typeface="Times New Roman"/>
              </a:rPr>
              <a:t>LR(0) item</a:t>
            </a:r>
            <a:r>
              <a:rPr b="0" i="0" lang="en-US" sz="2400" u="none">
                <a:solidFill>
                  <a:schemeClr val="dk1"/>
                </a:solidFill>
                <a:latin typeface="Times New Roman"/>
                <a:ea typeface="Times New Roman"/>
                <a:cs typeface="Times New Roman"/>
                <a:sym typeface="Times New Roman"/>
              </a:rPr>
              <a:t> of a grammar G is a production of G a dot at the some position of the right side.</a:t>
            </a:r>
            <a:endParaRPr/>
          </a:p>
          <a:p>
            <a:pPr indent="-342900" lvl="0" marL="342900" rtl="0" algn="l">
              <a:lnSpc>
                <a:spcPct val="36363"/>
              </a:lnSpc>
              <a:spcBef>
                <a:spcPts val="40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Ex:	A → aBb	   Possible LR(0) Items:	A → </a:t>
            </a:r>
            <a:r>
              <a:rPr b="0" i="0" lang="en-US" sz="66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aBb</a:t>
            </a:r>
            <a:endParaRPr/>
          </a:p>
          <a:p>
            <a:pPr indent="-342900" lvl="0" marL="342900" rtl="0" algn="l">
              <a:lnSpc>
                <a:spcPct val="36363"/>
              </a:lnSpc>
              <a:spcBef>
                <a:spcPts val="4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(four different possibility)</a:t>
            </a:r>
            <a:r>
              <a:rPr b="0" i="0" lang="en-US" sz="2400" u="none">
                <a:solidFill>
                  <a:schemeClr val="dk1"/>
                </a:solidFill>
                <a:latin typeface="Times New Roman"/>
                <a:ea typeface="Times New Roman"/>
                <a:cs typeface="Times New Roman"/>
                <a:sym typeface="Times New Roman"/>
              </a:rPr>
              <a:t>	 	A → a</a:t>
            </a:r>
            <a:r>
              <a:rPr b="0" i="0" lang="en-US" sz="66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Bb</a:t>
            </a:r>
            <a:endParaRPr/>
          </a:p>
          <a:p>
            <a:pPr indent="-342900" lvl="0" marL="342900" rtl="0" algn="l">
              <a:lnSpc>
                <a:spcPct val="36363"/>
              </a:lnSpc>
              <a:spcBef>
                <a:spcPts val="4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 → aB</a:t>
            </a:r>
            <a:r>
              <a:rPr b="0" i="0" lang="en-US" sz="66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b</a:t>
            </a:r>
            <a:endParaRPr/>
          </a:p>
          <a:p>
            <a:pPr indent="-342900" lvl="0" marL="342900" rtl="0" algn="l">
              <a:lnSpc>
                <a:spcPct val="36363"/>
              </a:lnSpc>
              <a:spcBef>
                <a:spcPts val="4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 → aBb</a:t>
            </a:r>
            <a:r>
              <a:rPr b="0" i="0" lang="en-US" sz="6600" u="none">
                <a:solidFill>
                  <a:schemeClr val="dk1"/>
                </a:solidFill>
                <a:latin typeface="Times New Roman"/>
                <a:ea typeface="Times New Roman"/>
                <a:cs typeface="Times New Roman"/>
                <a:sym typeface="Times New Roman"/>
              </a:rPr>
              <a:t>.</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Sets of LR(0) items will be the states of action and goto table of the SLR parser.</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 collection of sets of LR(0) items (</a:t>
            </a:r>
            <a:r>
              <a:rPr b="1" i="0" lang="en-US" sz="2400" u="none">
                <a:solidFill>
                  <a:schemeClr val="dk1"/>
                </a:solidFill>
                <a:latin typeface="Times New Roman"/>
                <a:ea typeface="Times New Roman"/>
                <a:cs typeface="Times New Roman"/>
                <a:sym typeface="Times New Roman"/>
              </a:rPr>
              <a:t>the canonical LR(0) collection</a:t>
            </a:r>
            <a:r>
              <a:rPr b="0" i="0" lang="en-US" sz="2400" u="none">
                <a:solidFill>
                  <a:schemeClr val="dk1"/>
                </a:solidFill>
                <a:latin typeface="Times New Roman"/>
                <a:ea typeface="Times New Roman"/>
                <a:cs typeface="Times New Roman"/>
                <a:sym typeface="Times New Roman"/>
              </a:rPr>
              <a:t>) is the basis  for constructing SLR parsers.</a:t>
            </a:r>
            <a:endParaRPr/>
          </a:p>
          <a:p>
            <a:pPr indent="-342900" lvl="0" marL="342900" rtl="0" algn="l">
              <a:lnSpc>
                <a:spcPct val="100000"/>
              </a:lnSpc>
              <a:spcBef>
                <a:spcPts val="480"/>
              </a:spcBef>
              <a:spcAft>
                <a:spcPts val="0"/>
              </a:spcAft>
              <a:buClr>
                <a:srgbClr val="FF0000"/>
              </a:buClr>
              <a:buSzPts val="2400"/>
              <a:buFont typeface="Times New Roman"/>
              <a:buChar char="•"/>
            </a:pPr>
            <a:r>
              <a:rPr b="0" i="1" lang="en-US" sz="2400" u="none">
                <a:solidFill>
                  <a:srgbClr val="FF0000"/>
                </a:solidFill>
                <a:latin typeface="Times New Roman"/>
                <a:ea typeface="Times New Roman"/>
                <a:cs typeface="Times New Roman"/>
                <a:sym typeface="Times New Roman"/>
              </a:rPr>
              <a:t>Augmented Grammar</a:t>
            </a:r>
            <a:r>
              <a:rPr b="0" i="0" lang="en-US" sz="2400" u="none">
                <a:solidFill>
                  <a:schemeClr val="dk1"/>
                </a:solidFill>
                <a:latin typeface="Times New Roman"/>
                <a:ea typeface="Times New Roman"/>
                <a:cs typeface="Times New Roman"/>
                <a:sym typeface="Times New Roman"/>
              </a:rPr>
              <a:t>:</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G’ is G with a new production rule S’→S where S’ is the new starting symbol.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4"/>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366" name="Google Shape;366;p24"/>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The Closure Operation</a:t>
            </a:r>
            <a:endParaRPr/>
          </a:p>
        </p:txBody>
      </p:sp>
      <p:sp>
        <p:nvSpPr>
          <p:cNvPr id="367" name="Google Shape;367;p24"/>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If</a:t>
            </a:r>
            <a:r>
              <a:rPr b="1" i="1" lang="en-US" sz="1800" u="none">
                <a:solidFill>
                  <a:schemeClr val="dk1"/>
                </a:solidFill>
                <a:latin typeface="Times New Roman"/>
                <a:ea typeface="Times New Roman"/>
                <a:cs typeface="Times New Roman"/>
                <a:sym typeface="Times New Roman"/>
              </a:rPr>
              <a:t>  I</a:t>
            </a:r>
            <a:r>
              <a:rPr b="0" i="0" lang="en-US" sz="1800" u="none">
                <a:solidFill>
                  <a:schemeClr val="dk1"/>
                </a:solidFill>
                <a:latin typeface="Times New Roman"/>
                <a:ea typeface="Times New Roman"/>
                <a:cs typeface="Times New Roman"/>
                <a:sym typeface="Times New Roman"/>
              </a:rPr>
              <a:t>  is a set of LR(0) items for a grammar G, then  </a:t>
            </a:r>
            <a:r>
              <a:rPr b="1" i="1" lang="en-US" sz="1800" u="none">
                <a:solidFill>
                  <a:schemeClr val="dk1"/>
                </a:solidFill>
                <a:latin typeface="Times New Roman"/>
                <a:ea typeface="Times New Roman"/>
                <a:cs typeface="Times New Roman"/>
                <a:sym typeface="Times New Roman"/>
              </a:rPr>
              <a:t>closure(I)</a:t>
            </a:r>
            <a:r>
              <a:rPr b="0" i="0" lang="en-US" sz="1800" u="none">
                <a:solidFill>
                  <a:schemeClr val="dk1"/>
                </a:solidFill>
                <a:latin typeface="Times New Roman"/>
                <a:ea typeface="Times New Roman"/>
                <a:cs typeface="Times New Roman"/>
                <a:sym typeface="Times New Roman"/>
              </a:rPr>
              <a:t>  is the set of LR(0) items constructed from I by the two rules:</a:t>
            </a:r>
            <a:endParaRPr/>
          </a:p>
          <a:p>
            <a:pPr indent="-342900" lvl="1" marL="800100" rtl="0" algn="l">
              <a:lnSpc>
                <a:spcPct val="155555"/>
              </a:lnSpc>
              <a:spcBef>
                <a:spcPts val="400"/>
              </a:spcBef>
              <a:spcAft>
                <a:spcPts val="0"/>
              </a:spcAft>
              <a:buClr>
                <a:schemeClr val="dk1"/>
              </a:buClr>
              <a:buSzPts val="1800"/>
              <a:buFont typeface="Times New Roman"/>
              <a:buAutoNum type="arabicPeriod"/>
            </a:pPr>
            <a:r>
              <a:rPr b="0" i="0" lang="en-US" sz="1800" u="none">
                <a:solidFill>
                  <a:schemeClr val="dk1"/>
                </a:solidFill>
                <a:latin typeface="Times New Roman"/>
                <a:ea typeface="Times New Roman"/>
                <a:cs typeface="Times New Roman"/>
                <a:sym typeface="Times New Roman"/>
              </a:rPr>
              <a:t>Initially, every LR(0) item in I is added to closure(I).</a:t>
            </a:r>
            <a:endParaRPr/>
          </a:p>
          <a:p>
            <a:pPr indent="-342900" lvl="1" marL="800100" rtl="0" algn="l">
              <a:lnSpc>
                <a:spcPct val="155555"/>
              </a:lnSpc>
              <a:spcBef>
                <a:spcPts val="400"/>
              </a:spcBef>
              <a:spcAft>
                <a:spcPts val="0"/>
              </a:spcAft>
              <a:buClr>
                <a:schemeClr val="dk1"/>
              </a:buClr>
              <a:buSzPts val="1800"/>
              <a:buFont typeface="Times New Roman"/>
              <a:buAutoNum type="arabicPeriod"/>
            </a:pPr>
            <a:r>
              <a:rPr b="0" i="0" lang="en-US" sz="1800" u="none">
                <a:solidFill>
                  <a:schemeClr val="dk1"/>
                </a:solidFill>
                <a:latin typeface="Times New Roman"/>
                <a:ea typeface="Times New Roman"/>
                <a:cs typeface="Times New Roman"/>
                <a:sym typeface="Times New Roman"/>
              </a:rPr>
              <a:t>If A → α.Bβ  is in closure(I)  and B→γ is a production rule of G; then B→.γ  will be in the closure(I). We will apply this rule until no more new LR(0) items can be added to closure(I).</a:t>
            </a:r>
            <a:endParaRPr b="0" i="0" sz="1800" u="none">
              <a:solidFill>
                <a:schemeClr val="dk1"/>
              </a:solidFill>
              <a:latin typeface="Times New Roman"/>
              <a:ea typeface="Times New Roman"/>
              <a:cs typeface="Times New Roman"/>
              <a:sym typeface="Times New Roman"/>
            </a:endParaRPr>
          </a:p>
          <a:p>
            <a:pPr indent="-457200" lvl="0" marL="4572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p:txBody>
      </p:sp>
      <p:graphicFrame>
        <p:nvGraphicFramePr>
          <p:cNvPr id="368" name="Google Shape;368;p24"/>
          <p:cNvGraphicFramePr/>
          <p:nvPr/>
        </p:nvGraphicFramePr>
        <p:xfrm>
          <a:off x="2360612" y="3141662"/>
          <a:ext cx="7200900" cy="3716337"/>
        </p:xfrm>
        <a:graphic>
          <a:graphicData uri="http://schemas.openxmlformats.org/presentationml/2006/ole">
            <mc:AlternateContent>
              <mc:Choice Requires="v">
                <p:oleObj r:id="rId4" imgH="3716337" imgW="7200900" progId="Paint.Picture" spid="_x0000_s1">
                  <p:embed/>
                </p:oleObj>
              </mc:Choice>
              <mc:Fallback>
                <p:oleObj r:id="rId5" imgH="3716337" imgW="7200900" progId="Paint.Picture">
                  <p:embed/>
                  <p:pic>
                    <p:nvPicPr>
                      <p:cNvPr id="368" name="Google Shape;368;p24"/>
                      <p:cNvPicPr preferRelativeResize="0"/>
                      <p:nvPr/>
                    </p:nvPicPr>
                    <p:blipFill rotWithShape="1">
                      <a:blip r:embed="rId6">
                        <a:alphaModFix/>
                      </a:blip>
                      <a:srcRect b="0" l="0" r="0" t="0"/>
                      <a:stretch/>
                    </p:blipFill>
                    <p:spPr>
                      <a:xfrm>
                        <a:off x="2360612" y="3141662"/>
                        <a:ext cx="7200900" cy="3716337"/>
                      </a:xfrm>
                      <a:prstGeom prst="rect">
                        <a:avLst/>
                      </a:prstGeom>
                      <a:noFill/>
                      <a:ln>
                        <a:noFill/>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5"/>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374" name="Google Shape;374;p25"/>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The Closure Operation  -- Example</a:t>
            </a:r>
            <a:endParaRPr/>
          </a:p>
        </p:txBody>
      </p:sp>
      <p:sp>
        <p:nvSpPr>
          <p:cNvPr id="375" name="Google Shape;375;p25"/>
          <p:cNvSpPr txBox="1"/>
          <p:nvPr>
            <p:ph idx="1" type="body"/>
          </p:nvPr>
        </p:nvSpPr>
        <p:spPr>
          <a:xfrm>
            <a:off x="381000" y="1219200"/>
            <a:ext cx="9372600" cy="5105400"/>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rtl="0" algn="l">
              <a:lnSpc>
                <a:spcPct val="45454"/>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 → E 		closure({E’ → </a:t>
            </a:r>
            <a:r>
              <a:rPr b="0" i="0" lang="en-US" sz="66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E}) = </a:t>
            </a:r>
            <a:endParaRPr/>
          </a:p>
          <a:p>
            <a:pPr indent="-342900" lvl="0" marL="342900" rtl="0" algn="l">
              <a:lnSpc>
                <a:spcPct val="45454"/>
              </a:lnSpc>
              <a:spcBef>
                <a:spcPts val="6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 → E+T			        { 	</a:t>
            </a:r>
            <a:r>
              <a:rPr b="0" i="0" lang="en-US" sz="2400" u="none">
                <a:solidFill>
                  <a:srgbClr val="CC0000"/>
                </a:solidFill>
                <a:latin typeface="Times New Roman"/>
                <a:ea typeface="Times New Roman"/>
                <a:cs typeface="Times New Roman"/>
                <a:sym typeface="Times New Roman"/>
              </a:rPr>
              <a:t>E’ → </a:t>
            </a:r>
            <a:r>
              <a:rPr b="0" i="0" lang="en-US" sz="6600" u="none">
                <a:solidFill>
                  <a:srgbClr val="CC0000"/>
                </a:solidFill>
                <a:latin typeface="Times New Roman"/>
                <a:ea typeface="Times New Roman"/>
                <a:cs typeface="Times New Roman"/>
                <a:sym typeface="Times New Roman"/>
              </a:rPr>
              <a:t>.</a:t>
            </a:r>
            <a:r>
              <a:rPr b="0" i="0" lang="en-US" sz="2400" u="none">
                <a:solidFill>
                  <a:srgbClr val="CC0000"/>
                </a:solidFill>
                <a:latin typeface="Times New Roman"/>
                <a:ea typeface="Times New Roman"/>
                <a:cs typeface="Times New Roman"/>
                <a:sym typeface="Times New Roman"/>
              </a:rPr>
              <a:t>E		kernel items</a:t>
            </a:r>
            <a:endParaRPr/>
          </a:p>
          <a:p>
            <a:pPr indent="-342900" lvl="0" marL="342900" rtl="0" algn="l">
              <a:lnSpc>
                <a:spcPct val="45454"/>
              </a:lnSpc>
              <a:spcBef>
                <a:spcPts val="6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 → T					E → </a:t>
            </a:r>
            <a:r>
              <a:rPr b="0" i="0" lang="en-US" sz="66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E+T</a:t>
            </a:r>
            <a:endParaRPr/>
          </a:p>
          <a:p>
            <a:pPr indent="-342900" lvl="0" marL="342900" rtl="0" algn="l">
              <a:lnSpc>
                <a:spcPct val="45454"/>
              </a:lnSpc>
              <a:spcBef>
                <a:spcPts val="6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 → T*F				E → </a:t>
            </a:r>
            <a:r>
              <a:rPr b="0" i="0" lang="en-US" sz="66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T</a:t>
            </a:r>
            <a:endParaRPr/>
          </a:p>
          <a:p>
            <a:pPr indent="-342900" lvl="0" marL="342900" rtl="0" algn="l">
              <a:lnSpc>
                <a:spcPct val="45454"/>
              </a:lnSpc>
              <a:spcBef>
                <a:spcPts val="6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 → F					T → </a:t>
            </a:r>
            <a:r>
              <a:rPr b="0" i="0" lang="en-US" sz="66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T*F</a:t>
            </a:r>
            <a:endParaRPr/>
          </a:p>
          <a:p>
            <a:pPr indent="-342900" lvl="0" marL="342900" rtl="0" algn="l">
              <a:lnSpc>
                <a:spcPct val="45454"/>
              </a:lnSpc>
              <a:spcBef>
                <a:spcPts val="6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 → (E)				T → </a:t>
            </a:r>
            <a:r>
              <a:rPr b="0" i="0" lang="en-US" sz="66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F	</a:t>
            </a:r>
            <a:endParaRPr/>
          </a:p>
          <a:p>
            <a:pPr indent="-342900" lvl="0" marL="342900" rtl="0" algn="l">
              <a:lnSpc>
                <a:spcPct val="45454"/>
              </a:lnSpc>
              <a:spcBef>
                <a:spcPts val="6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 → id					F → </a:t>
            </a:r>
            <a:r>
              <a:rPr b="0" i="0" lang="en-US" sz="66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(E)</a:t>
            </a:r>
            <a:endParaRPr/>
          </a:p>
          <a:p>
            <a:pPr indent="-342900" lvl="0" marL="342900" rtl="0" algn="l">
              <a:lnSpc>
                <a:spcPct val="45454"/>
              </a:lnSpc>
              <a:spcBef>
                <a:spcPts val="6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F → </a:t>
            </a:r>
            <a:r>
              <a:rPr b="0" i="0" lang="en-US" sz="66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id   }</a:t>
            </a:r>
            <a:endParaRPr b="0" i="0" sz="2400" u="none">
              <a:solidFill>
                <a:schemeClr val="dk1"/>
              </a:solidFill>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cxnSp>
        <p:nvCxnSpPr>
          <p:cNvPr id="376" name="Google Shape;376;p25"/>
          <p:cNvCxnSpPr/>
          <p:nvPr/>
        </p:nvCxnSpPr>
        <p:spPr>
          <a:xfrm rot="10800000">
            <a:off x="6553200" y="1981200"/>
            <a:ext cx="990600" cy="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6"/>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382" name="Google Shape;382;p26"/>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Goto Operation</a:t>
            </a:r>
            <a:endParaRPr/>
          </a:p>
        </p:txBody>
      </p:sp>
      <p:sp>
        <p:nvSpPr>
          <p:cNvPr id="383" name="Google Shape;383;p26"/>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If I is a set of LR(0) items and X is a grammar symbol (terminal or non-terminal), then goto(I,X) is defined as follows:</a:t>
            </a:r>
            <a:endParaRPr/>
          </a:p>
          <a:p>
            <a:pPr indent="-285750" lvl="1" marL="742950" rtl="0" algn="l">
              <a:lnSpc>
                <a:spcPct val="100000"/>
              </a:lnSpc>
              <a:spcBef>
                <a:spcPts val="6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If  A → α.Xβ  in I then every item in </a:t>
            </a:r>
            <a:r>
              <a:rPr b="1" i="0" lang="en-US" sz="2000" u="none">
                <a:solidFill>
                  <a:schemeClr val="dk1"/>
                </a:solidFill>
                <a:latin typeface="Times New Roman"/>
                <a:ea typeface="Times New Roman"/>
                <a:cs typeface="Times New Roman"/>
                <a:sym typeface="Times New Roman"/>
              </a:rPr>
              <a:t>closure({A → αX</a:t>
            </a:r>
            <a:r>
              <a:rPr b="0" i="0" lang="en-US" sz="2000" u="none">
                <a:solidFill>
                  <a:schemeClr val="dk1"/>
                </a:solidFill>
                <a:latin typeface="Times New Roman"/>
                <a:ea typeface="Times New Roman"/>
                <a:cs typeface="Times New Roman"/>
                <a:sym typeface="Times New Roman"/>
              </a:rPr>
              <a:t>.</a:t>
            </a:r>
            <a:r>
              <a:rPr b="1" i="0" lang="en-US" sz="2000" u="none">
                <a:solidFill>
                  <a:schemeClr val="dk1"/>
                </a:solidFill>
                <a:latin typeface="Times New Roman"/>
                <a:ea typeface="Times New Roman"/>
                <a:cs typeface="Times New Roman"/>
                <a:sym typeface="Times New Roman"/>
              </a:rPr>
              <a:t>β})</a:t>
            </a:r>
            <a:r>
              <a:rPr b="0" i="0" lang="en-US" sz="2000" u="none">
                <a:solidFill>
                  <a:schemeClr val="dk1"/>
                </a:solidFill>
                <a:latin typeface="Times New Roman"/>
                <a:ea typeface="Times New Roman"/>
                <a:cs typeface="Times New Roman"/>
                <a:sym typeface="Times New Roman"/>
              </a:rPr>
              <a:t> will be in goto(I,X).</a:t>
            </a:r>
            <a:r>
              <a:rPr b="0" i="0" lang="en-US" sz="2800" u="none">
                <a:solidFill>
                  <a:schemeClr val="dk1"/>
                </a:solidFill>
                <a:latin typeface="Times New Roman"/>
                <a:ea typeface="Times New Roman"/>
                <a:cs typeface="Times New Roman"/>
                <a:sym typeface="Times New Roman"/>
              </a:rPr>
              <a:t> </a:t>
            </a:r>
            <a:endParaRPr b="0" i="0" sz="900" u="none">
              <a:solidFill>
                <a:schemeClr val="dk1"/>
              </a:solidFill>
              <a:latin typeface="Times New Roman"/>
              <a:ea typeface="Times New Roman"/>
              <a:cs typeface="Times New Roman"/>
              <a:sym typeface="Times New Roman"/>
            </a:endParaRPr>
          </a:p>
          <a:p>
            <a:pPr indent="-285750" lvl="1" marL="742950" rtl="0" algn="l">
              <a:lnSpc>
                <a:spcPct val="111111"/>
              </a:lnSpc>
              <a:spcBef>
                <a:spcPts val="200"/>
              </a:spcBef>
              <a:spcAft>
                <a:spcPts val="0"/>
              </a:spcAft>
              <a:buClr>
                <a:schemeClr val="dk1"/>
              </a:buClr>
              <a:buSzPts val="900"/>
              <a:buFont typeface="Times New Roman"/>
              <a:buNone/>
            </a:pPr>
            <a:r>
              <a:t/>
            </a:r>
            <a:endParaRPr b="0" i="0" sz="900" u="none">
              <a:solidFill>
                <a:schemeClr val="dk1"/>
              </a:solidFill>
              <a:latin typeface="Times New Roman"/>
              <a:ea typeface="Times New Roman"/>
              <a:cs typeface="Times New Roman"/>
              <a:sym typeface="Times New Roman"/>
            </a:endParaRPr>
          </a:p>
          <a:p>
            <a:pPr indent="-342900" lvl="0" marL="342900" rtl="0" algn="l">
              <a:lnSpc>
                <a:spcPct val="144444"/>
              </a:lnSpc>
              <a:spcBef>
                <a:spcPts val="4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Example:</a:t>
            </a:r>
            <a:endParaRPr/>
          </a:p>
          <a:p>
            <a:pPr indent="-342900" lvl="0" marL="342900" rtl="0" algn="l">
              <a:lnSpc>
                <a:spcPct val="133333"/>
              </a:lnSpc>
              <a:spcBef>
                <a:spcPts val="2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 ={ E’ → .E,   E → .E+T,  </a:t>
            </a:r>
            <a:endParaRPr/>
          </a:p>
          <a:p>
            <a:pPr indent="-342900" lvl="0" marL="342900" rtl="0" algn="l">
              <a:lnSpc>
                <a:spcPct val="133333"/>
              </a:lnSpc>
              <a:spcBef>
                <a:spcPts val="2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.T,  T → .T*F,  T → .F, </a:t>
            </a:r>
            <a:endParaRPr/>
          </a:p>
          <a:p>
            <a:pPr indent="-342900" lvl="0" marL="342900" rtl="0" algn="l">
              <a:lnSpc>
                <a:spcPct val="133333"/>
              </a:lnSpc>
              <a:spcBef>
                <a:spcPts val="2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F → .(E),   F → .id  }</a:t>
            </a:r>
            <a:endParaRPr/>
          </a:p>
          <a:p>
            <a:pPr indent="-342900" lvl="0" marL="342900" rtl="0" algn="l">
              <a:lnSpc>
                <a:spcPct val="133333"/>
              </a:lnSpc>
              <a:spcBef>
                <a:spcPts val="2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goto(I,E) = { </a:t>
            </a:r>
            <a:r>
              <a:rPr b="0" i="0" lang="en-US" sz="1800" u="none">
                <a:solidFill>
                  <a:schemeClr val="accent2"/>
                </a:solidFill>
                <a:latin typeface="Times New Roman"/>
                <a:ea typeface="Times New Roman"/>
                <a:cs typeface="Times New Roman"/>
                <a:sym typeface="Times New Roman"/>
              </a:rPr>
              <a:t>E’ → E., E → E.+T</a:t>
            </a:r>
            <a:r>
              <a:rPr b="0" i="0" lang="en-US" sz="1800" u="none">
                <a:solidFill>
                  <a:schemeClr val="dk1"/>
                </a:solidFill>
                <a:latin typeface="Times New Roman"/>
                <a:ea typeface="Times New Roman"/>
                <a:cs typeface="Times New Roman"/>
                <a:sym typeface="Times New Roman"/>
              </a:rPr>
              <a:t> }</a:t>
            </a:r>
            <a:endParaRPr/>
          </a:p>
          <a:p>
            <a:pPr indent="-342900" lvl="0" marL="342900" rtl="0" algn="l">
              <a:lnSpc>
                <a:spcPct val="133333"/>
              </a:lnSpc>
              <a:spcBef>
                <a:spcPts val="2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goto(I,T) = { </a:t>
            </a:r>
            <a:r>
              <a:rPr b="0" i="0" lang="en-US" sz="1800" u="none">
                <a:solidFill>
                  <a:schemeClr val="accent2"/>
                </a:solidFill>
                <a:latin typeface="Times New Roman"/>
                <a:ea typeface="Times New Roman"/>
                <a:cs typeface="Times New Roman"/>
                <a:sym typeface="Times New Roman"/>
              </a:rPr>
              <a:t>E → T., T → T.*F</a:t>
            </a:r>
            <a:r>
              <a:rPr b="0" i="0" lang="en-US" sz="1800" u="none">
                <a:solidFill>
                  <a:schemeClr val="dk1"/>
                </a:solidFill>
                <a:latin typeface="Times New Roman"/>
                <a:ea typeface="Times New Roman"/>
                <a:cs typeface="Times New Roman"/>
                <a:sym typeface="Times New Roman"/>
              </a:rPr>
              <a:t> }</a:t>
            </a:r>
            <a:endParaRPr/>
          </a:p>
          <a:p>
            <a:pPr indent="-342900" lvl="0" marL="342900" rtl="0" algn="l">
              <a:lnSpc>
                <a:spcPct val="133333"/>
              </a:lnSpc>
              <a:spcBef>
                <a:spcPts val="2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goto(I,F) = {</a:t>
            </a:r>
            <a:r>
              <a:rPr b="0" i="0" lang="en-US" sz="1800" u="none">
                <a:solidFill>
                  <a:schemeClr val="accent2"/>
                </a:solidFill>
                <a:latin typeface="Times New Roman"/>
                <a:ea typeface="Times New Roman"/>
                <a:cs typeface="Times New Roman"/>
                <a:sym typeface="Times New Roman"/>
              </a:rPr>
              <a:t>T → F.</a:t>
            </a:r>
            <a:r>
              <a:rPr b="0" i="0" lang="en-US" sz="1800" u="none">
                <a:solidFill>
                  <a:schemeClr val="dk1"/>
                </a:solidFill>
                <a:latin typeface="Times New Roman"/>
                <a:ea typeface="Times New Roman"/>
                <a:cs typeface="Times New Roman"/>
                <a:sym typeface="Times New Roman"/>
              </a:rPr>
              <a:t> }</a:t>
            </a:r>
            <a:endParaRPr/>
          </a:p>
          <a:p>
            <a:pPr indent="-342900" lvl="0" marL="342900" rtl="0" algn="l">
              <a:lnSpc>
                <a:spcPct val="133333"/>
              </a:lnSpc>
              <a:spcBef>
                <a:spcPts val="2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goto(I,() = { </a:t>
            </a:r>
            <a:r>
              <a:rPr b="0" i="0" lang="en-US" sz="1800" u="none">
                <a:solidFill>
                  <a:schemeClr val="accent2"/>
                </a:solidFill>
                <a:latin typeface="Times New Roman"/>
                <a:ea typeface="Times New Roman"/>
                <a:cs typeface="Times New Roman"/>
                <a:sym typeface="Times New Roman"/>
              </a:rPr>
              <a:t>F → (.E),</a:t>
            </a:r>
            <a:r>
              <a:rPr b="0" i="0" lang="en-US" sz="1800" u="none">
                <a:solidFill>
                  <a:schemeClr val="dk1"/>
                </a:solidFill>
                <a:latin typeface="Times New Roman"/>
                <a:ea typeface="Times New Roman"/>
                <a:cs typeface="Times New Roman"/>
                <a:sym typeface="Times New Roman"/>
              </a:rPr>
              <a:t> E → .E+T, </a:t>
            </a:r>
            <a:endParaRPr/>
          </a:p>
          <a:p>
            <a:pPr indent="-342900" lvl="0" marL="342900" rtl="0" algn="l">
              <a:lnSpc>
                <a:spcPct val="133333"/>
              </a:lnSpc>
              <a:spcBef>
                <a:spcPts val="2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 → .T, T → .T*F, T → .F, </a:t>
            </a:r>
            <a:endParaRPr/>
          </a:p>
          <a:p>
            <a:pPr indent="-342900" lvl="0" marL="342900" rtl="0" algn="l">
              <a:lnSpc>
                <a:spcPct val="133333"/>
              </a:lnSpc>
              <a:spcBef>
                <a:spcPts val="2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 → .(E), F → .id  }</a:t>
            </a:r>
            <a:endParaRPr/>
          </a:p>
          <a:p>
            <a:pPr indent="-342900" lvl="0" marL="342900" rtl="0" algn="l">
              <a:lnSpc>
                <a:spcPct val="133333"/>
              </a:lnSpc>
              <a:spcBef>
                <a:spcPts val="2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goto(I,id) = { </a:t>
            </a:r>
            <a:r>
              <a:rPr b="0" i="0" lang="en-US" sz="1800" u="none">
                <a:solidFill>
                  <a:schemeClr val="accent2"/>
                </a:solidFill>
                <a:latin typeface="Times New Roman"/>
                <a:ea typeface="Times New Roman"/>
                <a:cs typeface="Times New Roman"/>
                <a:sym typeface="Times New Roman"/>
              </a:rPr>
              <a:t>F → id.</a:t>
            </a:r>
            <a:r>
              <a:rPr b="0" i="0" lang="en-US" sz="1800" u="none">
                <a:solidFill>
                  <a:schemeClr val="dk1"/>
                </a:solidFill>
                <a:latin typeface="Times New Roman"/>
                <a:ea typeface="Times New Roman"/>
                <a:cs typeface="Times New Roman"/>
                <a:sym typeface="Times New Roman"/>
              </a:rPr>
              <a:t> }</a:t>
            </a:r>
            <a:endParaRPr b="0" i="0" sz="1800" u="none">
              <a:solidFill>
                <a:schemeClr val="dk1"/>
              </a:solidFill>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p:txBody>
      </p:sp>
      <p:graphicFrame>
        <p:nvGraphicFramePr>
          <p:cNvPr id="384" name="Google Shape;384;p26"/>
          <p:cNvGraphicFramePr/>
          <p:nvPr/>
        </p:nvGraphicFramePr>
        <p:xfrm>
          <a:off x="3873500" y="2565400"/>
          <a:ext cx="5832475" cy="4292600"/>
        </p:xfrm>
        <a:graphic>
          <a:graphicData uri="http://schemas.openxmlformats.org/presentationml/2006/ole">
            <mc:AlternateContent>
              <mc:Choice Requires="v">
                <p:oleObj r:id="rId4" imgH="4292600" imgW="5832475" progId="Paint.Picture" spid="_x0000_s1">
                  <p:embed/>
                </p:oleObj>
              </mc:Choice>
              <mc:Fallback>
                <p:oleObj r:id="rId5" imgH="4292600" imgW="5832475" progId="Paint.Picture">
                  <p:embed/>
                  <p:pic>
                    <p:nvPicPr>
                      <p:cNvPr id="384" name="Google Shape;384;p26"/>
                      <p:cNvPicPr preferRelativeResize="0"/>
                      <p:nvPr/>
                    </p:nvPicPr>
                    <p:blipFill rotWithShape="1">
                      <a:blip r:embed="rId6">
                        <a:alphaModFix/>
                      </a:blip>
                      <a:srcRect b="0" l="0" r="0" t="0"/>
                      <a:stretch/>
                    </p:blipFill>
                    <p:spPr>
                      <a:xfrm>
                        <a:off x="3873500" y="2565400"/>
                        <a:ext cx="5832475" cy="4292600"/>
                      </a:xfrm>
                      <a:prstGeom prst="rect">
                        <a:avLst/>
                      </a:prstGeom>
                      <a:noFill/>
                      <a:ln>
                        <a:noFill/>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7"/>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390" name="Google Shape;390;p27"/>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Construction of The Canonical LR(0) Collection</a:t>
            </a:r>
            <a:endParaRPr/>
          </a:p>
        </p:txBody>
      </p:sp>
      <p:sp>
        <p:nvSpPr>
          <p:cNvPr id="391" name="Google Shape;391;p27"/>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1" i="1" lang="en-US" sz="2400" u="none">
                <a:solidFill>
                  <a:schemeClr val="dk1"/>
                </a:solidFill>
                <a:latin typeface="Times New Roman"/>
                <a:ea typeface="Times New Roman"/>
                <a:cs typeface="Times New Roman"/>
                <a:sym typeface="Times New Roman"/>
              </a:rPr>
              <a:t>Algorithm</a:t>
            </a:r>
            <a:r>
              <a:rPr b="0" i="0" lang="en-US" sz="2400" u="none">
                <a:solidFill>
                  <a:schemeClr val="dk1"/>
                </a:solidFill>
                <a:latin typeface="Times New Roman"/>
                <a:ea typeface="Times New Roman"/>
                <a:cs typeface="Times New Roman"/>
                <a:sym typeface="Times New Roman"/>
              </a:rPr>
              <a:t>:</a:t>
            </a:r>
            <a:endParaRPr/>
          </a:p>
          <a:p>
            <a:pPr indent="-285750" lvl="1" marL="742950" rtl="0" algn="l">
              <a:lnSpc>
                <a:spcPct val="39393"/>
              </a:lnSpc>
              <a:spcBef>
                <a:spcPts val="4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C</a:t>
            </a:r>
            <a:r>
              <a:rPr b="0" i="0" lang="en-US" sz="2000" u="none">
                <a:solidFill>
                  <a:schemeClr val="dk1"/>
                </a:solidFill>
                <a:latin typeface="Times New Roman"/>
                <a:ea typeface="Times New Roman"/>
                <a:cs typeface="Times New Roman"/>
                <a:sym typeface="Times New Roman"/>
              </a:rPr>
              <a:t> is { closure({S’→</a:t>
            </a:r>
            <a:r>
              <a:rPr b="0" i="0" lang="en-US" sz="66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S}) }</a:t>
            </a:r>
            <a:endParaRPr/>
          </a:p>
          <a:p>
            <a:pPr indent="-285750" lvl="1" marL="742950" rtl="0" algn="l">
              <a:lnSpc>
                <a:spcPct val="13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repeat</a:t>
            </a:r>
            <a:r>
              <a:rPr b="0" i="0" lang="en-US" sz="2000" u="none">
                <a:solidFill>
                  <a:schemeClr val="dk1"/>
                </a:solidFill>
                <a:latin typeface="Times New Roman"/>
                <a:ea typeface="Times New Roman"/>
                <a:cs typeface="Times New Roman"/>
                <a:sym typeface="Times New Roman"/>
              </a:rPr>
              <a:t> the followings until no more set of LR(0) items can be added to </a:t>
            </a:r>
            <a:r>
              <a:rPr b="1" i="1" lang="en-US" sz="2000" u="none">
                <a:solidFill>
                  <a:schemeClr val="dk1"/>
                </a:solidFill>
                <a:latin typeface="Times New Roman"/>
                <a:ea typeface="Times New Roman"/>
                <a:cs typeface="Times New Roman"/>
                <a:sym typeface="Times New Roman"/>
              </a:rPr>
              <a:t>C</a:t>
            </a:r>
            <a:r>
              <a:rPr b="0" i="0" lang="en-US" sz="2000" u="none">
                <a:solidFill>
                  <a:schemeClr val="dk1"/>
                </a:solidFill>
                <a:latin typeface="Times New Roman"/>
                <a:ea typeface="Times New Roman"/>
                <a:cs typeface="Times New Roman"/>
                <a:sym typeface="Times New Roman"/>
              </a:rPr>
              <a:t>.</a:t>
            </a:r>
            <a:endParaRPr/>
          </a:p>
          <a:p>
            <a:pPr indent="-228600" lvl="2" marL="1143000" rtl="0" algn="l">
              <a:lnSpc>
                <a:spcPct val="13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for each</a:t>
            </a:r>
            <a:r>
              <a:rPr b="0" i="0" lang="en-US" sz="2000" u="none">
                <a:solidFill>
                  <a:schemeClr val="dk1"/>
                </a:solidFill>
                <a:latin typeface="Times New Roman"/>
                <a:ea typeface="Times New Roman"/>
                <a:cs typeface="Times New Roman"/>
                <a:sym typeface="Times New Roman"/>
              </a:rPr>
              <a:t> I in </a:t>
            </a:r>
            <a:r>
              <a:rPr b="1" i="1" lang="en-US" sz="2000" u="none">
                <a:solidFill>
                  <a:schemeClr val="dk1"/>
                </a:solidFill>
                <a:latin typeface="Times New Roman"/>
                <a:ea typeface="Times New Roman"/>
                <a:cs typeface="Times New Roman"/>
                <a:sym typeface="Times New Roman"/>
              </a:rPr>
              <a:t>C</a:t>
            </a:r>
            <a:r>
              <a:rPr b="0" i="0" lang="en-US" sz="2000" u="none">
                <a:solidFill>
                  <a:schemeClr val="dk1"/>
                </a:solidFill>
                <a:latin typeface="Times New Roman"/>
                <a:ea typeface="Times New Roman"/>
                <a:cs typeface="Times New Roman"/>
                <a:sym typeface="Times New Roman"/>
              </a:rPr>
              <a:t> and each grammar symbol X</a:t>
            </a:r>
            <a:endParaRPr/>
          </a:p>
          <a:p>
            <a:pPr indent="-228600" lvl="3" marL="1600200" rtl="0" algn="l">
              <a:lnSpc>
                <a:spcPct val="13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if</a:t>
            </a:r>
            <a:r>
              <a:rPr b="0" i="0" lang="en-US" sz="2000" u="none">
                <a:solidFill>
                  <a:schemeClr val="dk1"/>
                </a:solidFill>
                <a:latin typeface="Times New Roman"/>
                <a:ea typeface="Times New Roman"/>
                <a:cs typeface="Times New Roman"/>
                <a:sym typeface="Times New Roman"/>
              </a:rPr>
              <a:t> goto(I,X) is not empty and not in </a:t>
            </a:r>
            <a:r>
              <a:rPr b="1" i="1" lang="en-US" sz="2000" u="none">
                <a:solidFill>
                  <a:schemeClr val="dk1"/>
                </a:solidFill>
                <a:latin typeface="Times New Roman"/>
                <a:ea typeface="Times New Roman"/>
                <a:cs typeface="Times New Roman"/>
                <a:sym typeface="Times New Roman"/>
              </a:rPr>
              <a:t>C</a:t>
            </a:r>
            <a:r>
              <a:rPr b="0" i="0" lang="en-US" sz="2000" u="none">
                <a:solidFill>
                  <a:schemeClr val="dk1"/>
                </a:solidFill>
                <a:latin typeface="Times New Roman"/>
                <a:ea typeface="Times New Roman"/>
                <a:cs typeface="Times New Roman"/>
                <a:sym typeface="Times New Roman"/>
              </a:rPr>
              <a:t> </a:t>
            </a:r>
            <a:endParaRPr/>
          </a:p>
          <a:p>
            <a:pPr indent="-228600" lvl="4" marL="2057400" rtl="0" algn="l">
              <a:lnSpc>
                <a:spcPct val="13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add goto(I,X) to </a:t>
            </a:r>
            <a:r>
              <a:rPr b="1" i="1" lang="en-US" sz="2000" u="none">
                <a:solidFill>
                  <a:schemeClr val="dk1"/>
                </a:solidFill>
                <a:latin typeface="Times New Roman"/>
                <a:ea typeface="Times New Roman"/>
                <a:cs typeface="Times New Roman"/>
                <a:sym typeface="Times New Roman"/>
              </a:rPr>
              <a:t>C</a:t>
            </a:r>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goto function is a DFA on the sets in C.</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To create the SLR parsing tables for a grammar G, we will create the canonical LR(0) collection of the grammar G’.</a:t>
            </a:r>
            <a:endParaRPr/>
          </a:p>
          <a:p>
            <a:pPr indent="-190500" lvl="0" marL="34290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8"/>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Start State and Closure</a:t>
            </a:r>
            <a:endParaRPr/>
          </a:p>
        </p:txBody>
      </p:sp>
      <p:sp>
        <p:nvSpPr>
          <p:cNvPr id="397" name="Google Shape;397;p28"/>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Start state</a:t>
            </a:r>
            <a:endParaRPr/>
          </a:p>
          <a:p>
            <a:pPr indent="-285750" lvl="1" marL="7429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Augment grammar with production: S’ 🡪 S $</a:t>
            </a:r>
            <a:endParaRPr/>
          </a:p>
          <a:p>
            <a:pPr indent="-285750" lvl="1" marL="7429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Start state of DFA has empty stack: S’ 🡪 </a:t>
            </a:r>
            <a:r>
              <a:rPr b="1" i="0" lang="en-US" sz="2800" u="none">
                <a:solidFill>
                  <a:schemeClr val="dk1"/>
                </a:solidFill>
                <a:latin typeface="Times New Roman"/>
                <a:ea typeface="Times New Roman"/>
                <a:cs typeface="Times New Roman"/>
                <a:sym typeface="Times New Roman"/>
              </a:rPr>
              <a:t>.</a:t>
            </a:r>
            <a:r>
              <a:rPr b="0" i="0" lang="en-US" sz="2800" u="none">
                <a:solidFill>
                  <a:schemeClr val="dk1"/>
                </a:solidFill>
                <a:latin typeface="Times New Roman"/>
                <a:ea typeface="Times New Roman"/>
                <a:cs typeface="Times New Roman"/>
                <a:sym typeface="Times New Roman"/>
              </a:rPr>
              <a:t> S $</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Closure of a parser state:</a:t>
            </a:r>
            <a:endParaRPr/>
          </a:p>
          <a:p>
            <a:pPr indent="-285750" lvl="1" marL="7429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Start with Closure(S) = S</a:t>
            </a:r>
            <a:endParaRPr/>
          </a:p>
          <a:p>
            <a:pPr indent="-285750" lvl="1" marL="7429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Then for each item in S:</a:t>
            </a:r>
            <a:endParaRPr/>
          </a:p>
          <a:p>
            <a:pPr indent="-228600" lvl="2" marL="11430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X 🡪 α </a:t>
            </a:r>
            <a:r>
              <a:rPr b="1"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Y β</a:t>
            </a:r>
            <a:endParaRPr/>
          </a:p>
          <a:p>
            <a:pPr indent="-228600" lvl="2" marL="11430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Add items for all the productions Y 🡪 γ to the closure of S:  Y 🡪 </a:t>
            </a:r>
            <a:r>
              <a:rPr b="1"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γ</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9"/>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Closure</a:t>
            </a:r>
            <a:endParaRPr/>
          </a:p>
        </p:txBody>
      </p:sp>
      <p:sp>
        <p:nvSpPr>
          <p:cNvPr id="403" name="Google Shape;403;p29"/>
          <p:cNvSpPr txBox="1"/>
          <p:nvPr/>
        </p:nvSpPr>
        <p:spPr>
          <a:xfrm>
            <a:off x="2986087" y="1582737"/>
            <a:ext cx="1646237" cy="8255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(L) | id</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 🡪 S | L,S</a:t>
            </a:r>
            <a:endParaRPr/>
          </a:p>
        </p:txBody>
      </p:sp>
      <p:sp>
        <p:nvSpPr>
          <p:cNvPr id="404" name="Google Shape;404;p29"/>
          <p:cNvSpPr txBox="1"/>
          <p:nvPr/>
        </p:nvSpPr>
        <p:spPr>
          <a:xfrm>
            <a:off x="1335087" y="2554287"/>
            <a:ext cx="1997075"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DFA start state</a:t>
            </a:r>
            <a:endParaRPr/>
          </a:p>
        </p:txBody>
      </p:sp>
      <p:sp>
        <p:nvSpPr>
          <p:cNvPr id="405" name="Google Shape;405;p29"/>
          <p:cNvSpPr txBox="1"/>
          <p:nvPr/>
        </p:nvSpPr>
        <p:spPr>
          <a:xfrm>
            <a:off x="1576387" y="2989262"/>
            <a:ext cx="1436687"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S $</a:t>
            </a:r>
            <a:endParaRPr/>
          </a:p>
        </p:txBody>
      </p:sp>
      <p:sp>
        <p:nvSpPr>
          <p:cNvPr id="406" name="Google Shape;406;p29"/>
          <p:cNvSpPr/>
          <p:nvPr/>
        </p:nvSpPr>
        <p:spPr>
          <a:xfrm>
            <a:off x="3902075" y="2652712"/>
            <a:ext cx="1050925" cy="604837"/>
          </a:xfrm>
          <a:prstGeom prst="rightArrow">
            <a:avLst>
              <a:gd fmla="val 16762" name="adj1"/>
              <a:gd fmla="val 50000" name="adj2"/>
            </a:avLst>
          </a:prstGeom>
          <a:solidFill>
            <a:srgbClr val="FFFF00"/>
          </a:solid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closure</a:t>
            </a:r>
            <a:endParaRPr/>
          </a:p>
        </p:txBody>
      </p:sp>
      <p:sp>
        <p:nvSpPr>
          <p:cNvPr id="407" name="Google Shape;407;p29"/>
          <p:cNvSpPr txBox="1"/>
          <p:nvPr/>
        </p:nvSpPr>
        <p:spPr>
          <a:xfrm>
            <a:off x="5613400" y="2487612"/>
            <a:ext cx="1435100" cy="1195387"/>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S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(L)</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id</a:t>
            </a:r>
            <a:endParaRPr/>
          </a:p>
        </p:txBody>
      </p:sp>
      <p:sp>
        <p:nvSpPr>
          <p:cNvPr id="408" name="Google Shape;408;p29"/>
          <p:cNvSpPr txBox="1"/>
          <p:nvPr/>
        </p:nvSpPr>
        <p:spPr>
          <a:xfrm>
            <a:off x="3001962" y="1546225"/>
            <a:ext cx="1651000" cy="806450"/>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9" name="Google Shape;409;p29"/>
          <p:cNvSpPr txBox="1"/>
          <p:nvPr/>
        </p:nvSpPr>
        <p:spPr>
          <a:xfrm>
            <a:off x="750887" y="3563937"/>
            <a:ext cx="8801100" cy="3006725"/>
          </a:xfrm>
          <a:prstGeom prst="rect">
            <a:avLst/>
          </a:prstGeom>
          <a:noFill/>
          <a:ln>
            <a:noFill/>
          </a:ln>
        </p:spPr>
        <p:txBody>
          <a:bodyPr anchorCtr="0" anchor="t" bIns="42975" lIns="85950" spcFirstLastPara="1" rIns="85950" wrap="square" tIns="42975">
            <a:spAutoFit/>
          </a:bodyPr>
          <a:lstStyle/>
          <a:p>
            <a:pPr indent="-152400" lvl="0" marL="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Set of possible productions to be reduced next</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Closure of a parser state, S:</a:t>
            </a:r>
            <a:endParaRPr/>
          </a:p>
          <a:p>
            <a:pPr indent="0" lvl="1" marL="45720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 Start with Closure(S) = S</a:t>
            </a:r>
            <a:endParaRPr/>
          </a:p>
          <a:p>
            <a:pPr indent="0" lvl="1" marL="45720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 Then for each item in S:</a:t>
            </a:r>
            <a:endParaRPr/>
          </a:p>
          <a:p>
            <a:pPr indent="0" lvl="2" marL="91440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 X 🡪 α </a:t>
            </a:r>
            <a:r>
              <a:rPr b="1" i="0" lang="en-US" sz="2400" u="none" cap="none" strike="noStrike">
                <a:solidFill>
                  <a:schemeClr val="dk1"/>
                </a:solidFill>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 Y β</a:t>
            </a:r>
            <a:endParaRPr/>
          </a:p>
          <a:p>
            <a:pPr indent="0" lvl="2" marL="91440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 Add items for all the productions Y 🡪 γ to the closure</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               of S:  Y 🡪 </a:t>
            </a:r>
            <a:r>
              <a:rPr b="1"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γ</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cap="none" strike="noStrike">
                <a:solidFill>
                  <a:schemeClr val="dk1"/>
                </a:solidFill>
                <a:latin typeface="Times New Roman"/>
                <a:ea typeface="Times New Roman"/>
                <a:cs typeface="Times New Roman"/>
                <a:sym typeface="Times New Roman"/>
              </a:rPr>
              <a:t>‹#›</a:t>
            </a:fld>
            <a:endParaRPr/>
          </a:p>
        </p:txBody>
      </p:sp>
      <p:sp>
        <p:nvSpPr>
          <p:cNvPr id="136" name="Google Shape;136;p3"/>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Shift-Reduce Parsing</a:t>
            </a:r>
            <a:endParaRPr/>
          </a:p>
        </p:txBody>
      </p:sp>
      <p:sp>
        <p:nvSpPr>
          <p:cNvPr id="137" name="Google Shape;137;p3"/>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A shift-reduce parser tries to reduce the given input string into the starting symbol.</a:t>
            </a:r>
            <a:endParaRPr/>
          </a:p>
          <a:p>
            <a:pPr indent="-285750" lvl="0" marL="342900" rtl="0" algn="l">
              <a:lnSpc>
                <a:spcPct val="100000"/>
              </a:lnSpc>
              <a:spcBef>
                <a:spcPts val="180"/>
              </a:spcBef>
              <a:spcAft>
                <a:spcPts val="0"/>
              </a:spcAft>
              <a:buClr>
                <a:schemeClr val="dk1"/>
              </a:buClr>
              <a:buSzPts val="900"/>
              <a:buFont typeface="Times New Roman"/>
              <a:buNone/>
            </a:pPr>
            <a:r>
              <a:t/>
            </a:r>
            <a:endParaRPr b="0" i="0" sz="900" u="none">
              <a:solidFill>
                <a:schemeClr val="dk1"/>
              </a:solidFill>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rgbClr val="CC0000"/>
              </a:buClr>
              <a:buSzPts val="2000"/>
              <a:buFont typeface="Times New Roman"/>
              <a:buNone/>
            </a:pPr>
            <a:r>
              <a:rPr b="0" i="0" lang="en-US" sz="2000" u="none">
                <a:solidFill>
                  <a:srgbClr val="CC0000"/>
                </a:solidFill>
                <a:latin typeface="Times New Roman"/>
                <a:ea typeface="Times New Roman"/>
                <a:cs typeface="Times New Roman"/>
                <a:sym typeface="Times New Roman"/>
              </a:rPr>
              <a:t>a string     🡺     the starting symbol</a:t>
            </a:r>
            <a:endParaRPr b="0" i="0" sz="700" u="none">
              <a:solidFill>
                <a:srgbClr val="CC0000"/>
              </a:solidFill>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rgbClr val="CC0000"/>
              </a:buClr>
              <a:buSzPts val="2000"/>
              <a:buFont typeface="Times New Roman"/>
              <a:buNone/>
            </a:pPr>
            <a:r>
              <a:rPr b="0" i="0" lang="en-US" sz="2000" u="none">
                <a:solidFill>
                  <a:srgbClr val="CC0000"/>
                </a:solidFill>
                <a:latin typeface="Times New Roman"/>
                <a:ea typeface="Times New Roman"/>
                <a:cs typeface="Times New Roman"/>
                <a:sym typeface="Times New Roman"/>
              </a:rPr>
              <a:t>		      </a:t>
            </a:r>
            <a:r>
              <a:rPr b="0" i="0" lang="en-US" sz="1600" u="none">
                <a:solidFill>
                  <a:srgbClr val="CC0000"/>
                </a:solidFill>
                <a:latin typeface="Times New Roman"/>
                <a:ea typeface="Times New Roman"/>
                <a:cs typeface="Times New Roman"/>
                <a:sym typeface="Times New Roman"/>
              </a:rPr>
              <a:t>reduced to</a:t>
            </a:r>
            <a:endParaRPr/>
          </a:p>
          <a:p>
            <a:pPr indent="-342900" lvl="0" marL="342900" rtl="0" algn="l">
              <a:lnSpc>
                <a:spcPct val="100000"/>
              </a:lnSpc>
              <a:spcBef>
                <a:spcPts val="400"/>
              </a:spcBef>
              <a:spcAft>
                <a:spcPts val="0"/>
              </a:spcAft>
              <a:buClr>
                <a:schemeClr val="dk1"/>
              </a:buClr>
              <a:buSzPts val="2000"/>
              <a:buFont typeface="Times New Roman"/>
              <a:buNone/>
            </a:pPr>
            <a:r>
              <a:t/>
            </a:r>
            <a:endParaRPr b="0" i="0" sz="2000" u="none">
              <a:solidFill>
                <a:srgbClr val="CC0000"/>
              </a:solidFill>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At each reduction step, a substring of the input matching to the right side of a production rule is replaced by the non-terminal at the left side of that production rule.</a:t>
            </a:r>
            <a:endParaRPr/>
          </a:p>
          <a:p>
            <a:pPr indent="-342900" lvl="0" marL="342900" rtl="0" algn="l">
              <a:lnSpc>
                <a:spcPct val="100000"/>
              </a:lnSpc>
              <a:spcBef>
                <a:spcPts val="400"/>
              </a:spcBef>
              <a:spcAft>
                <a:spcPts val="0"/>
              </a:spcAft>
              <a:buClr>
                <a:srgbClr val="FF0000"/>
              </a:buClr>
              <a:buSzPts val="2000"/>
              <a:buFont typeface="Times New Roman"/>
              <a:buChar char="•"/>
            </a:pPr>
            <a:r>
              <a:rPr b="0" i="0" lang="en-US" sz="2000" u="none">
                <a:solidFill>
                  <a:srgbClr val="FF0000"/>
                </a:solidFill>
                <a:latin typeface="Times New Roman"/>
                <a:ea typeface="Times New Roman"/>
                <a:cs typeface="Times New Roman"/>
                <a:sym typeface="Times New Roman"/>
              </a:rPr>
              <a:t>If the substring is chosen correctly, the right most derivation of that string is created in the reverse order.</a:t>
            </a:r>
            <a:endParaRPr/>
          </a:p>
          <a:p>
            <a:pPr indent="-279400" lvl="0" marL="342900" rtl="0" algn="l">
              <a:lnSpc>
                <a:spcPct val="10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Rightmost Derivation:  		S ⇒ ω</a:t>
            </a:r>
            <a:endParaRPr/>
          </a:p>
          <a:p>
            <a:pPr indent="-342900" lvl="0" marL="342900" rtl="0" algn="l">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Shift-Reduce Parser finds: 		 S ⇐ ... ⇐ ω</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endParaRPr/>
          </a:p>
        </p:txBody>
      </p:sp>
      <p:sp>
        <p:nvSpPr>
          <p:cNvPr id="138" name="Google Shape;138;p3"/>
          <p:cNvSpPr txBox="1"/>
          <p:nvPr/>
        </p:nvSpPr>
        <p:spPr>
          <a:xfrm>
            <a:off x="5181600" y="4343400"/>
            <a:ext cx="2857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a:t>
            </a:r>
            <a:endParaRPr/>
          </a:p>
        </p:txBody>
      </p:sp>
      <p:sp>
        <p:nvSpPr>
          <p:cNvPr id="139" name="Google Shape;139;p3"/>
          <p:cNvSpPr txBox="1"/>
          <p:nvPr/>
        </p:nvSpPr>
        <p:spPr>
          <a:xfrm>
            <a:off x="5181600" y="4519612"/>
            <a:ext cx="4111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rm</a:t>
            </a:r>
            <a:endParaRPr/>
          </a:p>
        </p:txBody>
      </p:sp>
      <p:sp>
        <p:nvSpPr>
          <p:cNvPr id="140" name="Google Shape;140;p3"/>
          <p:cNvSpPr txBox="1"/>
          <p:nvPr/>
        </p:nvSpPr>
        <p:spPr>
          <a:xfrm>
            <a:off x="5257800" y="5257800"/>
            <a:ext cx="4111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rm</a:t>
            </a:r>
            <a:endParaRPr/>
          </a:p>
        </p:txBody>
      </p:sp>
      <p:sp>
        <p:nvSpPr>
          <p:cNvPr id="141" name="Google Shape;141;p3"/>
          <p:cNvSpPr txBox="1"/>
          <p:nvPr/>
        </p:nvSpPr>
        <p:spPr>
          <a:xfrm>
            <a:off x="5791200" y="5257800"/>
            <a:ext cx="4111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rm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0"/>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The Goto Operation</a:t>
            </a:r>
            <a:endParaRPr/>
          </a:p>
        </p:txBody>
      </p:sp>
      <p:sp>
        <p:nvSpPr>
          <p:cNvPr id="415" name="Google Shape;415;p30"/>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Goto operation = describes transitions between parser states, which are sets of items</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Algorithm: for state S and a symbol Y</a:t>
            </a:r>
            <a:endParaRPr/>
          </a:p>
          <a:p>
            <a:pPr indent="-285750" lvl="1" marL="7429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If the item [X 🡪 α </a:t>
            </a:r>
            <a:r>
              <a:rPr b="1" i="0" lang="en-US" sz="2800" u="none">
                <a:solidFill>
                  <a:schemeClr val="dk1"/>
                </a:solidFill>
                <a:latin typeface="Times New Roman"/>
                <a:ea typeface="Times New Roman"/>
                <a:cs typeface="Times New Roman"/>
                <a:sym typeface="Times New Roman"/>
              </a:rPr>
              <a:t>.</a:t>
            </a:r>
            <a:r>
              <a:rPr b="0" i="0" lang="en-US" sz="2800" u="none">
                <a:solidFill>
                  <a:schemeClr val="dk1"/>
                </a:solidFill>
                <a:latin typeface="Times New Roman"/>
                <a:ea typeface="Times New Roman"/>
                <a:cs typeface="Times New Roman"/>
                <a:sym typeface="Times New Roman"/>
              </a:rPr>
              <a:t> Y β] is in I, then</a:t>
            </a:r>
            <a:endParaRPr/>
          </a:p>
          <a:p>
            <a:pPr indent="-285750" lvl="1" marL="7429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Goto(I, Y) =  Closure( [X 🡪 α Y </a:t>
            </a:r>
            <a:r>
              <a:rPr b="1" i="0" lang="en-US" sz="2800" u="none">
                <a:solidFill>
                  <a:schemeClr val="dk1"/>
                </a:solidFill>
                <a:latin typeface="Times New Roman"/>
                <a:ea typeface="Times New Roman"/>
                <a:cs typeface="Times New Roman"/>
                <a:sym typeface="Times New Roman"/>
              </a:rPr>
              <a:t>.</a:t>
            </a:r>
            <a:r>
              <a:rPr b="0" i="0" lang="en-US" sz="2800" u="none">
                <a:solidFill>
                  <a:schemeClr val="dk1"/>
                </a:solidFill>
                <a:latin typeface="Times New Roman"/>
                <a:ea typeface="Times New Roman"/>
                <a:cs typeface="Times New Roman"/>
                <a:sym typeface="Times New Roman"/>
              </a:rPr>
              <a:t> β ] )</a:t>
            </a:r>
            <a:endParaRPr/>
          </a:p>
        </p:txBody>
      </p:sp>
      <p:sp>
        <p:nvSpPr>
          <p:cNvPr id="416" name="Google Shape;416;p30"/>
          <p:cNvSpPr txBox="1"/>
          <p:nvPr/>
        </p:nvSpPr>
        <p:spPr>
          <a:xfrm>
            <a:off x="1335087" y="4608512"/>
            <a:ext cx="1436687" cy="1195387"/>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S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(L)</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id</a:t>
            </a:r>
            <a:endParaRPr/>
          </a:p>
        </p:txBody>
      </p:sp>
      <p:sp>
        <p:nvSpPr>
          <p:cNvPr id="417" name="Google Shape;417;p30"/>
          <p:cNvSpPr/>
          <p:nvPr/>
        </p:nvSpPr>
        <p:spPr>
          <a:xfrm>
            <a:off x="3076575" y="4773612"/>
            <a:ext cx="1725612" cy="739775"/>
          </a:xfrm>
          <a:prstGeom prst="rightArrow">
            <a:avLst>
              <a:gd fmla="val 16762" name="adj1"/>
              <a:gd fmla="val 50000" name="adj2"/>
            </a:avLst>
          </a:prstGeom>
          <a:solidFill>
            <a:srgbClr val="FFFF00"/>
          </a:solid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Goto(S, ‘(‘)</a:t>
            </a:r>
            <a:endParaRPr/>
          </a:p>
        </p:txBody>
      </p:sp>
      <p:sp>
        <p:nvSpPr>
          <p:cNvPr id="418" name="Google Shape;418;p30"/>
          <p:cNvSpPr txBox="1"/>
          <p:nvPr/>
        </p:nvSpPr>
        <p:spPr>
          <a:xfrm>
            <a:off x="5462587" y="4945062"/>
            <a:ext cx="3189287"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Closure( { S 🡪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L) } )</a:t>
            </a:r>
            <a:endParaRPr/>
          </a:p>
        </p:txBody>
      </p:sp>
      <p:sp>
        <p:nvSpPr>
          <p:cNvPr id="419" name="Google Shape;419;p30"/>
          <p:cNvSpPr txBox="1"/>
          <p:nvPr/>
        </p:nvSpPr>
        <p:spPr>
          <a:xfrm>
            <a:off x="5403850" y="4908550"/>
            <a:ext cx="3225800" cy="469900"/>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0" name="Google Shape;420;p30"/>
          <p:cNvSpPr txBox="1"/>
          <p:nvPr/>
        </p:nvSpPr>
        <p:spPr>
          <a:xfrm>
            <a:off x="1276350" y="4572000"/>
            <a:ext cx="1500187" cy="1143000"/>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1"/>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Goto: Terminal Symbols</a:t>
            </a:r>
            <a:endParaRPr/>
          </a:p>
        </p:txBody>
      </p:sp>
      <p:sp>
        <p:nvSpPr>
          <p:cNvPr id="426" name="Google Shape;426;p31"/>
          <p:cNvSpPr txBox="1"/>
          <p:nvPr/>
        </p:nvSpPr>
        <p:spPr>
          <a:xfrm>
            <a:off x="1050925" y="1816100"/>
            <a:ext cx="1436687" cy="11938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S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(L)</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id</a:t>
            </a:r>
            <a:endParaRPr/>
          </a:p>
        </p:txBody>
      </p:sp>
      <p:sp>
        <p:nvSpPr>
          <p:cNvPr id="427" name="Google Shape;427;p31"/>
          <p:cNvSpPr txBox="1"/>
          <p:nvPr/>
        </p:nvSpPr>
        <p:spPr>
          <a:xfrm>
            <a:off x="990600" y="1779587"/>
            <a:ext cx="1501775" cy="1143000"/>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8" name="Google Shape;428;p31"/>
          <p:cNvSpPr txBox="1"/>
          <p:nvPr/>
        </p:nvSpPr>
        <p:spPr>
          <a:xfrm>
            <a:off x="3827462" y="1612900"/>
            <a:ext cx="1471612" cy="1933575"/>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L)</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S</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L, S</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(L)</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id</a:t>
            </a:r>
            <a:endParaRPr/>
          </a:p>
        </p:txBody>
      </p:sp>
      <p:sp>
        <p:nvSpPr>
          <p:cNvPr id="429" name="Google Shape;429;p31"/>
          <p:cNvSpPr txBox="1"/>
          <p:nvPr/>
        </p:nvSpPr>
        <p:spPr>
          <a:xfrm>
            <a:off x="3767137" y="1577975"/>
            <a:ext cx="1576387" cy="1747837"/>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0" name="Google Shape;430;p31"/>
          <p:cNvSpPr txBox="1"/>
          <p:nvPr/>
        </p:nvSpPr>
        <p:spPr>
          <a:xfrm>
            <a:off x="2551112" y="3898900"/>
            <a:ext cx="1193800"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id </a:t>
            </a:r>
            <a:r>
              <a:rPr b="1" i="0" lang="en-US" sz="2400" u="none">
                <a:solidFill>
                  <a:schemeClr val="dk1"/>
                </a:solidFill>
                <a:latin typeface="Times New Roman"/>
                <a:ea typeface="Times New Roman"/>
                <a:cs typeface="Times New Roman"/>
                <a:sym typeface="Times New Roman"/>
              </a:rPr>
              <a:t>.</a:t>
            </a:r>
            <a:endParaRPr/>
          </a:p>
        </p:txBody>
      </p:sp>
      <p:sp>
        <p:nvSpPr>
          <p:cNvPr id="431" name="Google Shape;431;p31"/>
          <p:cNvSpPr txBox="1"/>
          <p:nvPr/>
        </p:nvSpPr>
        <p:spPr>
          <a:xfrm>
            <a:off x="2492375" y="3863975"/>
            <a:ext cx="1274762" cy="469900"/>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432" name="Google Shape;432;p31"/>
          <p:cNvCxnSpPr/>
          <p:nvPr/>
        </p:nvCxnSpPr>
        <p:spPr>
          <a:xfrm>
            <a:off x="2476500" y="2352675"/>
            <a:ext cx="1276350" cy="0"/>
          </a:xfrm>
          <a:prstGeom prst="straightConnector1">
            <a:avLst/>
          </a:prstGeom>
          <a:noFill/>
          <a:ln cap="flat" cmpd="sng" w="12700">
            <a:solidFill>
              <a:schemeClr val="dk1"/>
            </a:solidFill>
            <a:prstDash val="solid"/>
            <a:miter lim="800000"/>
            <a:headEnd len="med" w="med" type="none"/>
            <a:tailEnd len="med" w="med" type="triangle"/>
          </a:ln>
        </p:spPr>
      </p:cxnSp>
      <p:cxnSp>
        <p:nvCxnSpPr>
          <p:cNvPr id="433" name="Google Shape;433;p31"/>
          <p:cNvCxnSpPr/>
          <p:nvPr/>
        </p:nvCxnSpPr>
        <p:spPr>
          <a:xfrm flipH="1">
            <a:off x="3752850" y="3294062"/>
            <a:ext cx="825500" cy="808037"/>
          </a:xfrm>
          <a:prstGeom prst="straightConnector1">
            <a:avLst/>
          </a:prstGeom>
          <a:noFill/>
          <a:ln cap="flat" cmpd="sng" w="12700">
            <a:solidFill>
              <a:schemeClr val="dk1"/>
            </a:solidFill>
            <a:prstDash val="solid"/>
            <a:miter lim="800000"/>
            <a:headEnd len="med" w="med" type="none"/>
            <a:tailEnd len="med" w="med" type="triangle"/>
          </a:ln>
        </p:spPr>
      </p:cxnSp>
      <p:cxnSp>
        <p:nvCxnSpPr>
          <p:cNvPr id="434" name="Google Shape;434;p31"/>
          <p:cNvCxnSpPr/>
          <p:nvPr/>
        </p:nvCxnSpPr>
        <p:spPr>
          <a:xfrm>
            <a:off x="1651000" y="2959100"/>
            <a:ext cx="825500" cy="1209675"/>
          </a:xfrm>
          <a:prstGeom prst="straightConnector1">
            <a:avLst/>
          </a:prstGeom>
          <a:noFill/>
          <a:ln cap="flat" cmpd="sng" w="12700">
            <a:solidFill>
              <a:schemeClr val="dk1"/>
            </a:solidFill>
            <a:prstDash val="solid"/>
            <a:miter lim="800000"/>
            <a:headEnd len="med" w="med" type="none"/>
            <a:tailEnd len="med" w="med" type="triangle"/>
          </a:ln>
        </p:spPr>
      </p:cxnSp>
      <p:sp>
        <p:nvSpPr>
          <p:cNvPr id="435" name="Google Shape;435;p31"/>
          <p:cNvSpPr txBox="1"/>
          <p:nvPr/>
        </p:nvSpPr>
        <p:spPr>
          <a:xfrm>
            <a:off x="1485900" y="3465512"/>
            <a:ext cx="411162"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id</a:t>
            </a:r>
            <a:endParaRPr/>
          </a:p>
        </p:txBody>
      </p:sp>
      <p:sp>
        <p:nvSpPr>
          <p:cNvPr id="436" name="Google Shape;436;p31"/>
          <p:cNvSpPr txBox="1"/>
          <p:nvPr/>
        </p:nvSpPr>
        <p:spPr>
          <a:xfrm>
            <a:off x="2911475" y="1919287"/>
            <a:ext cx="276225"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p:txBody>
      </p:sp>
      <p:sp>
        <p:nvSpPr>
          <p:cNvPr id="437" name="Google Shape;437;p31"/>
          <p:cNvSpPr txBox="1"/>
          <p:nvPr/>
        </p:nvSpPr>
        <p:spPr>
          <a:xfrm>
            <a:off x="4337050" y="3532187"/>
            <a:ext cx="412750"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id</a:t>
            </a:r>
            <a:endParaRPr/>
          </a:p>
        </p:txBody>
      </p:sp>
      <p:sp>
        <p:nvSpPr>
          <p:cNvPr id="438" name="Google Shape;438;p31"/>
          <p:cNvSpPr/>
          <p:nvPr/>
        </p:nvSpPr>
        <p:spPr>
          <a:xfrm>
            <a:off x="4578350" y="2487612"/>
            <a:ext cx="1600200" cy="1355725"/>
          </a:xfrm>
          <a:custGeom>
            <a:rect b="b" l="l" r="r" t="t"/>
            <a:pathLst>
              <a:path extrusionOk="0" h="968" w="1024">
                <a:moveTo>
                  <a:pt x="0" y="576"/>
                </a:moveTo>
                <a:cubicBezTo>
                  <a:pt x="84" y="668"/>
                  <a:pt x="168" y="760"/>
                  <a:pt x="288" y="816"/>
                </a:cubicBezTo>
                <a:cubicBezTo>
                  <a:pt x="408" y="872"/>
                  <a:pt x="600" y="968"/>
                  <a:pt x="720" y="912"/>
                </a:cubicBezTo>
                <a:cubicBezTo>
                  <a:pt x="840" y="856"/>
                  <a:pt x="992" y="608"/>
                  <a:pt x="1008" y="480"/>
                </a:cubicBezTo>
                <a:cubicBezTo>
                  <a:pt x="1024" y="352"/>
                  <a:pt x="904" y="224"/>
                  <a:pt x="816" y="144"/>
                </a:cubicBezTo>
                <a:cubicBezTo>
                  <a:pt x="728" y="64"/>
                  <a:pt x="604" y="32"/>
                  <a:pt x="480" y="0"/>
                </a:cubicBezTo>
              </a:path>
            </a:pathLst>
          </a:custGeom>
          <a:noFill/>
          <a:ln cap="flat" cmpd="sng" w="12700">
            <a:solidFill>
              <a:schemeClr val="dk1"/>
            </a:solidFill>
            <a:prstDash val="solid"/>
            <a:round/>
            <a:headEnd len="sm" w="sm" type="none"/>
            <a:tailEnd len="sm" w="sm" type="none"/>
          </a:ln>
        </p:spPr>
        <p:txBody>
          <a:bodyPr anchorCtr="0" anchor="t"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9" name="Google Shape;439;p31"/>
          <p:cNvSpPr txBox="1"/>
          <p:nvPr/>
        </p:nvSpPr>
        <p:spPr>
          <a:xfrm>
            <a:off x="5913437" y="3532187"/>
            <a:ext cx="276225"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p:txBody>
      </p:sp>
      <p:sp>
        <p:nvSpPr>
          <p:cNvPr id="440" name="Google Shape;440;p31"/>
          <p:cNvSpPr txBox="1"/>
          <p:nvPr/>
        </p:nvSpPr>
        <p:spPr>
          <a:xfrm>
            <a:off x="7062787" y="1747837"/>
            <a:ext cx="1630362" cy="1181100"/>
          </a:xfrm>
          <a:prstGeom prst="rect">
            <a:avLst/>
          </a:prstGeom>
          <a:noFill/>
          <a:ln>
            <a:noFill/>
          </a:ln>
        </p:spPr>
        <p:txBody>
          <a:bodyPr anchorCtr="0" anchor="t" bIns="42975" lIns="85950" spcFirstLastPara="1" rIns="85950" wrap="square" tIns="42975">
            <a:spAutoFit/>
          </a:bodyPr>
          <a:lstStyle/>
          <a:p>
            <a:pPr indent="0" lvl="0" marL="0" marR="0" rtl="0" algn="ctr">
              <a:lnSpc>
                <a:spcPct val="100000"/>
              </a:lnSpc>
              <a:spcBef>
                <a:spcPts val="0"/>
              </a:spcBef>
              <a:spcAft>
                <a:spcPts val="0"/>
              </a:spcAft>
              <a:buClr>
                <a:srgbClr val="CC0000"/>
              </a:buClr>
              <a:buSzPts val="2400"/>
              <a:buFont typeface="Times New Roman"/>
              <a:buNone/>
            </a:pPr>
            <a:r>
              <a:rPr b="0" i="0" lang="en-US" sz="2400" u="sng">
                <a:solidFill>
                  <a:srgbClr val="CC0000"/>
                </a:solidFill>
                <a:latin typeface="Times New Roman"/>
                <a:ea typeface="Times New Roman"/>
                <a:cs typeface="Times New Roman"/>
                <a:sym typeface="Times New Roman"/>
              </a:rPr>
              <a:t>Grammar</a:t>
            </a:r>
            <a:endParaRPr/>
          </a:p>
          <a:p>
            <a:pPr indent="0" lvl="0" marL="0" marR="0" rtl="0" algn="ctr">
              <a:lnSpc>
                <a:spcPct val="100000"/>
              </a:lnSpc>
              <a:spcBef>
                <a:spcPts val="0"/>
              </a:spcBef>
              <a:spcAft>
                <a:spcPts val="0"/>
              </a:spcAft>
              <a:buClr>
                <a:srgbClr val="CC0000"/>
              </a:buClr>
              <a:buSzPts val="2400"/>
              <a:buFont typeface="Times New Roman"/>
              <a:buNone/>
            </a:pPr>
            <a:r>
              <a:rPr b="0" i="0" lang="en-US" sz="2400" u="none">
                <a:solidFill>
                  <a:srgbClr val="CC0000"/>
                </a:solidFill>
                <a:latin typeface="Times New Roman"/>
                <a:ea typeface="Times New Roman"/>
                <a:cs typeface="Times New Roman"/>
                <a:sym typeface="Times New Roman"/>
              </a:rPr>
              <a:t>S 🡪 (L) | id</a:t>
            </a:r>
            <a:endParaRPr/>
          </a:p>
          <a:p>
            <a:pPr indent="0" lvl="0" marL="0" marR="0" rtl="0" algn="ctr">
              <a:lnSpc>
                <a:spcPct val="100000"/>
              </a:lnSpc>
              <a:spcBef>
                <a:spcPts val="0"/>
              </a:spcBef>
              <a:spcAft>
                <a:spcPts val="0"/>
              </a:spcAft>
              <a:buClr>
                <a:srgbClr val="CC0000"/>
              </a:buClr>
              <a:buSzPts val="2400"/>
              <a:buFont typeface="Times New Roman"/>
              <a:buNone/>
            </a:pPr>
            <a:r>
              <a:rPr b="0" i="0" lang="en-US" sz="2400" u="none">
                <a:solidFill>
                  <a:srgbClr val="CC0000"/>
                </a:solidFill>
                <a:latin typeface="Times New Roman"/>
                <a:ea typeface="Times New Roman"/>
                <a:cs typeface="Times New Roman"/>
                <a:sym typeface="Times New Roman"/>
              </a:rPr>
              <a:t>L 🡪 S | L,S</a:t>
            </a:r>
            <a:endParaRPr/>
          </a:p>
        </p:txBody>
      </p:sp>
      <p:sp>
        <p:nvSpPr>
          <p:cNvPr id="441" name="Google Shape;441;p31"/>
          <p:cNvSpPr txBox="1"/>
          <p:nvPr/>
        </p:nvSpPr>
        <p:spPr>
          <a:xfrm>
            <a:off x="884237" y="4675187"/>
            <a:ext cx="8205787" cy="8255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In new state, include all items that have appropriate input symbol</a:t>
            </a:r>
            <a:endParaRPr/>
          </a:p>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just after dot, advance do in those items and take closure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2"/>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Goto: Non-terminal Symbols</a:t>
            </a:r>
            <a:endParaRPr/>
          </a:p>
        </p:txBody>
      </p:sp>
      <p:sp>
        <p:nvSpPr>
          <p:cNvPr id="447" name="Google Shape;447;p32"/>
          <p:cNvSpPr txBox="1"/>
          <p:nvPr/>
        </p:nvSpPr>
        <p:spPr>
          <a:xfrm>
            <a:off x="1050925" y="1816100"/>
            <a:ext cx="1436687" cy="11938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S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(L)</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id</a:t>
            </a:r>
            <a:endParaRPr/>
          </a:p>
        </p:txBody>
      </p:sp>
      <p:sp>
        <p:nvSpPr>
          <p:cNvPr id="448" name="Google Shape;448;p32"/>
          <p:cNvSpPr txBox="1"/>
          <p:nvPr/>
        </p:nvSpPr>
        <p:spPr>
          <a:xfrm>
            <a:off x="990600" y="1779587"/>
            <a:ext cx="1501775" cy="1143000"/>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9" name="Google Shape;449;p32"/>
          <p:cNvSpPr txBox="1"/>
          <p:nvPr/>
        </p:nvSpPr>
        <p:spPr>
          <a:xfrm>
            <a:off x="3827462" y="1612900"/>
            <a:ext cx="1471612" cy="1933575"/>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L)</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S</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L, S</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(L)</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id</a:t>
            </a:r>
            <a:endParaRPr/>
          </a:p>
        </p:txBody>
      </p:sp>
      <p:sp>
        <p:nvSpPr>
          <p:cNvPr id="450" name="Google Shape;450;p32"/>
          <p:cNvSpPr txBox="1"/>
          <p:nvPr/>
        </p:nvSpPr>
        <p:spPr>
          <a:xfrm>
            <a:off x="3767137" y="1577975"/>
            <a:ext cx="1576387" cy="1747837"/>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1" name="Google Shape;451;p32"/>
          <p:cNvSpPr txBox="1"/>
          <p:nvPr/>
        </p:nvSpPr>
        <p:spPr>
          <a:xfrm>
            <a:off x="2551112" y="3898900"/>
            <a:ext cx="1193800"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id </a:t>
            </a:r>
            <a:r>
              <a:rPr b="1" i="0" lang="en-US" sz="2400" u="none">
                <a:solidFill>
                  <a:schemeClr val="dk1"/>
                </a:solidFill>
                <a:latin typeface="Times New Roman"/>
                <a:ea typeface="Times New Roman"/>
                <a:cs typeface="Times New Roman"/>
                <a:sym typeface="Times New Roman"/>
              </a:rPr>
              <a:t>.</a:t>
            </a:r>
            <a:endParaRPr/>
          </a:p>
        </p:txBody>
      </p:sp>
      <p:sp>
        <p:nvSpPr>
          <p:cNvPr id="452" name="Google Shape;452;p32"/>
          <p:cNvSpPr txBox="1"/>
          <p:nvPr/>
        </p:nvSpPr>
        <p:spPr>
          <a:xfrm>
            <a:off x="2492375" y="3863975"/>
            <a:ext cx="1274762" cy="469900"/>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453" name="Google Shape;453;p32"/>
          <p:cNvCxnSpPr/>
          <p:nvPr/>
        </p:nvCxnSpPr>
        <p:spPr>
          <a:xfrm>
            <a:off x="2476500" y="2352675"/>
            <a:ext cx="1276350" cy="0"/>
          </a:xfrm>
          <a:prstGeom prst="straightConnector1">
            <a:avLst/>
          </a:prstGeom>
          <a:noFill/>
          <a:ln cap="flat" cmpd="sng" w="12700">
            <a:solidFill>
              <a:schemeClr val="dk1"/>
            </a:solidFill>
            <a:prstDash val="solid"/>
            <a:miter lim="800000"/>
            <a:headEnd len="med" w="med" type="none"/>
            <a:tailEnd len="med" w="med" type="triangle"/>
          </a:ln>
        </p:spPr>
      </p:cxnSp>
      <p:cxnSp>
        <p:nvCxnSpPr>
          <p:cNvPr id="454" name="Google Shape;454;p32"/>
          <p:cNvCxnSpPr/>
          <p:nvPr/>
        </p:nvCxnSpPr>
        <p:spPr>
          <a:xfrm flipH="1">
            <a:off x="3752850" y="3294062"/>
            <a:ext cx="825500" cy="808037"/>
          </a:xfrm>
          <a:prstGeom prst="straightConnector1">
            <a:avLst/>
          </a:prstGeom>
          <a:noFill/>
          <a:ln cap="flat" cmpd="sng" w="12700">
            <a:solidFill>
              <a:schemeClr val="dk1"/>
            </a:solidFill>
            <a:prstDash val="solid"/>
            <a:miter lim="800000"/>
            <a:headEnd len="med" w="med" type="none"/>
            <a:tailEnd len="med" w="med" type="triangle"/>
          </a:ln>
        </p:spPr>
      </p:cxnSp>
      <p:cxnSp>
        <p:nvCxnSpPr>
          <p:cNvPr id="455" name="Google Shape;455;p32"/>
          <p:cNvCxnSpPr/>
          <p:nvPr/>
        </p:nvCxnSpPr>
        <p:spPr>
          <a:xfrm>
            <a:off x="1651000" y="2959100"/>
            <a:ext cx="825500" cy="1209675"/>
          </a:xfrm>
          <a:prstGeom prst="straightConnector1">
            <a:avLst/>
          </a:prstGeom>
          <a:noFill/>
          <a:ln cap="flat" cmpd="sng" w="12700">
            <a:solidFill>
              <a:schemeClr val="dk1"/>
            </a:solidFill>
            <a:prstDash val="solid"/>
            <a:miter lim="800000"/>
            <a:headEnd len="med" w="med" type="none"/>
            <a:tailEnd len="med" w="med" type="triangle"/>
          </a:ln>
        </p:spPr>
      </p:cxnSp>
      <p:sp>
        <p:nvSpPr>
          <p:cNvPr id="456" name="Google Shape;456;p32"/>
          <p:cNvSpPr txBox="1"/>
          <p:nvPr/>
        </p:nvSpPr>
        <p:spPr>
          <a:xfrm>
            <a:off x="1485900" y="3465512"/>
            <a:ext cx="411162"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id</a:t>
            </a:r>
            <a:endParaRPr/>
          </a:p>
        </p:txBody>
      </p:sp>
      <p:sp>
        <p:nvSpPr>
          <p:cNvPr id="457" name="Google Shape;457;p32"/>
          <p:cNvSpPr txBox="1"/>
          <p:nvPr/>
        </p:nvSpPr>
        <p:spPr>
          <a:xfrm>
            <a:off x="2911475" y="1919287"/>
            <a:ext cx="276225"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p:txBody>
      </p:sp>
      <p:sp>
        <p:nvSpPr>
          <p:cNvPr id="458" name="Google Shape;458;p32"/>
          <p:cNvSpPr txBox="1"/>
          <p:nvPr/>
        </p:nvSpPr>
        <p:spPr>
          <a:xfrm>
            <a:off x="4337050" y="3532187"/>
            <a:ext cx="412750"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id</a:t>
            </a:r>
            <a:endParaRPr/>
          </a:p>
        </p:txBody>
      </p:sp>
      <p:sp>
        <p:nvSpPr>
          <p:cNvPr id="459" name="Google Shape;459;p32"/>
          <p:cNvSpPr/>
          <p:nvPr/>
        </p:nvSpPr>
        <p:spPr>
          <a:xfrm>
            <a:off x="4578350" y="2487612"/>
            <a:ext cx="1600200" cy="1355725"/>
          </a:xfrm>
          <a:custGeom>
            <a:rect b="b" l="l" r="r" t="t"/>
            <a:pathLst>
              <a:path extrusionOk="0" h="968" w="1024">
                <a:moveTo>
                  <a:pt x="0" y="576"/>
                </a:moveTo>
                <a:cubicBezTo>
                  <a:pt x="84" y="668"/>
                  <a:pt x="168" y="760"/>
                  <a:pt x="288" y="816"/>
                </a:cubicBezTo>
                <a:cubicBezTo>
                  <a:pt x="408" y="872"/>
                  <a:pt x="600" y="968"/>
                  <a:pt x="720" y="912"/>
                </a:cubicBezTo>
                <a:cubicBezTo>
                  <a:pt x="840" y="856"/>
                  <a:pt x="992" y="608"/>
                  <a:pt x="1008" y="480"/>
                </a:cubicBezTo>
                <a:cubicBezTo>
                  <a:pt x="1024" y="352"/>
                  <a:pt x="904" y="224"/>
                  <a:pt x="816" y="144"/>
                </a:cubicBezTo>
                <a:cubicBezTo>
                  <a:pt x="728" y="64"/>
                  <a:pt x="604" y="32"/>
                  <a:pt x="480" y="0"/>
                </a:cubicBezTo>
              </a:path>
            </a:pathLst>
          </a:custGeom>
          <a:noFill/>
          <a:ln cap="flat" cmpd="sng" w="12700">
            <a:solidFill>
              <a:schemeClr val="dk1"/>
            </a:solidFill>
            <a:prstDash val="solid"/>
            <a:round/>
            <a:headEnd len="sm" w="sm" type="none"/>
            <a:tailEnd len="sm" w="sm" type="none"/>
          </a:ln>
        </p:spPr>
        <p:txBody>
          <a:bodyPr anchorCtr="0" anchor="t"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60" name="Google Shape;460;p32"/>
          <p:cNvSpPr txBox="1"/>
          <p:nvPr/>
        </p:nvSpPr>
        <p:spPr>
          <a:xfrm>
            <a:off x="5913437" y="3532187"/>
            <a:ext cx="276225"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p:txBody>
      </p:sp>
      <p:sp>
        <p:nvSpPr>
          <p:cNvPr id="461" name="Google Shape;461;p32"/>
          <p:cNvSpPr txBox="1"/>
          <p:nvPr/>
        </p:nvSpPr>
        <p:spPr>
          <a:xfrm>
            <a:off x="7286625" y="3697287"/>
            <a:ext cx="1630362" cy="1181100"/>
          </a:xfrm>
          <a:prstGeom prst="rect">
            <a:avLst/>
          </a:prstGeom>
          <a:noFill/>
          <a:ln>
            <a:noFill/>
          </a:ln>
        </p:spPr>
        <p:txBody>
          <a:bodyPr anchorCtr="0" anchor="t" bIns="42975" lIns="85950" spcFirstLastPara="1" rIns="85950" wrap="square" tIns="42975">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sng">
                <a:solidFill>
                  <a:schemeClr val="dk1"/>
                </a:solidFill>
                <a:latin typeface="Times New Roman"/>
                <a:ea typeface="Times New Roman"/>
                <a:cs typeface="Times New Roman"/>
                <a:sym typeface="Times New Roman"/>
              </a:rPr>
              <a:t>Grammar</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(L) | id</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 🡪 S | L,S</a:t>
            </a:r>
            <a:endParaRPr/>
          </a:p>
        </p:txBody>
      </p:sp>
      <p:sp>
        <p:nvSpPr>
          <p:cNvPr id="462" name="Google Shape;462;p32"/>
          <p:cNvSpPr txBox="1"/>
          <p:nvPr/>
        </p:nvSpPr>
        <p:spPr>
          <a:xfrm>
            <a:off x="6813550" y="1649412"/>
            <a:ext cx="1536700" cy="8255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S 🡪 (L </a:t>
            </a:r>
            <a:r>
              <a:rPr b="1" i="0" lang="en-US" sz="2400" u="none">
                <a:solidFill>
                  <a:srgbClr val="FF0000"/>
                </a:solidFill>
                <a:latin typeface="Times New Roman"/>
                <a:ea typeface="Times New Roman"/>
                <a:cs typeface="Times New Roman"/>
                <a:sym typeface="Times New Roman"/>
              </a:rPr>
              <a:t>.</a:t>
            </a:r>
            <a:r>
              <a:rPr b="0" i="0" lang="en-US" sz="2400" u="none">
                <a:solidFill>
                  <a:srgbClr val="FF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L 🡪 L </a:t>
            </a:r>
            <a:r>
              <a:rPr b="1" i="0" lang="en-US" sz="2400" u="none">
                <a:solidFill>
                  <a:srgbClr val="FF0000"/>
                </a:solidFill>
                <a:latin typeface="Times New Roman"/>
                <a:ea typeface="Times New Roman"/>
                <a:cs typeface="Times New Roman"/>
                <a:sym typeface="Times New Roman"/>
              </a:rPr>
              <a:t>.</a:t>
            </a:r>
            <a:r>
              <a:rPr b="0" i="0" lang="en-US" sz="2400" u="none">
                <a:solidFill>
                  <a:srgbClr val="FF0000"/>
                </a:solidFill>
                <a:latin typeface="Times New Roman"/>
                <a:ea typeface="Times New Roman"/>
                <a:cs typeface="Times New Roman"/>
                <a:sym typeface="Times New Roman"/>
              </a:rPr>
              <a:t> , S</a:t>
            </a:r>
            <a:endParaRPr/>
          </a:p>
        </p:txBody>
      </p:sp>
      <p:sp>
        <p:nvSpPr>
          <p:cNvPr id="463" name="Google Shape;463;p32"/>
          <p:cNvSpPr txBox="1"/>
          <p:nvPr/>
        </p:nvSpPr>
        <p:spPr>
          <a:xfrm>
            <a:off x="6754812" y="1612900"/>
            <a:ext cx="1651000" cy="808037"/>
          </a:xfrm>
          <a:prstGeom prst="rect">
            <a:avLst/>
          </a:prstGeom>
          <a:noFill/>
          <a:ln cap="flat" cmpd="sng" w="12700">
            <a:solidFill>
              <a:srgbClr val="FF0000"/>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64" name="Google Shape;464;p32"/>
          <p:cNvSpPr txBox="1"/>
          <p:nvPr/>
        </p:nvSpPr>
        <p:spPr>
          <a:xfrm>
            <a:off x="6813550" y="2994025"/>
            <a:ext cx="1130300"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L 🡪 S</a:t>
            </a:r>
            <a:r>
              <a:rPr b="0" i="0" lang="en-US" sz="2400" u="none">
                <a:solidFill>
                  <a:schemeClr val="dk1"/>
                </a:solidFill>
                <a:latin typeface="Times New Roman"/>
                <a:ea typeface="Times New Roman"/>
                <a:cs typeface="Times New Roman"/>
                <a:sym typeface="Times New Roman"/>
              </a:rPr>
              <a:t> </a:t>
            </a:r>
            <a:r>
              <a:rPr b="1" i="0" lang="en-US" sz="2400" u="none">
                <a:solidFill>
                  <a:srgbClr val="FF0000"/>
                </a:solidFill>
                <a:latin typeface="Times New Roman"/>
                <a:ea typeface="Times New Roman"/>
                <a:cs typeface="Times New Roman"/>
                <a:sym typeface="Times New Roman"/>
              </a:rPr>
              <a:t>.</a:t>
            </a:r>
            <a:endParaRPr/>
          </a:p>
        </p:txBody>
      </p:sp>
      <p:sp>
        <p:nvSpPr>
          <p:cNvPr id="465" name="Google Shape;465;p32"/>
          <p:cNvSpPr txBox="1"/>
          <p:nvPr/>
        </p:nvSpPr>
        <p:spPr>
          <a:xfrm>
            <a:off x="6754812" y="2959100"/>
            <a:ext cx="1200150" cy="469900"/>
          </a:xfrm>
          <a:prstGeom prst="rect">
            <a:avLst/>
          </a:prstGeom>
          <a:noFill/>
          <a:ln cap="flat" cmpd="sng" w="12700">
            <a:solidFill>
              <a:srgbClr val="FF0000"/>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466" name="Google Shape;466;p32"/>
          <p:cNvCxnSpPr/>
          <p:nvPr/>
        </p:nvCxnSpPr>
        <p:spPr>
          <a:xfrm>
            <a:off x="5327650" y="2286000"/>
            <a:ext cx="1427162" cy="806450"/>
          </a:xfrm>
          <a:prstGeom prst="straightConnector1">
            <a:avLst/>
          </a:prstGeom>
          <a:noFill/>
          <a:ln cap="flat" cmpd="sng" w="12700">
            <a:solidFill>
              <a:schemeClr val="dk1"/>
            </a:solidFill>
            <a:prstDash val="solid"/>
            <a:miter lim="800000"/>
            <a:headEnd len="med" w="med" type="none"/>
            <a:tailEnd len="med" w="med" type="triangle"/>
          </a:ln>
        </p:spPr>
      </p:cxnSp>
      <p:cxnSp>
        <p:nvCxnSpPr>
          <p:cNvPr id="467" name="Google Shape;467;p32"/>
          <p:cNvCxnSpPr/>
          <p:nvPr/>
        </p:nvCxnSpPr>
        <p:spPr>
          <a:xfrm flipH="1" rot="10800000">
            <a:off x="5327650" y="2017712"/>
            <a:ext cx="1427162" cy="268287"/>
          </a:xfrm>
          <a:prstGeom prst="straightConnector1">
            <a:avLst/>
          </a:prstGeom>
          <a:noFill/>
          <a:ln cap="flat" cmpd="sng" w="12700">
            <a:solidFill>
              <a:schemeClr val="dk1"/>
            </a:solidFill>
            <a:prstDash val="solid"/>
            <a:miter lim="800000"/>
            <a:headEnd len="med" w="med" type="none"/>
            <a:tailEnd len="med" w="med" type="triangle"/>
          </a:ln>
        </p:spPr>
      </p:cxnSp>
      <p:sp>
        <p:nvSpPr>
          <p:cNvPr id="468" name="Google Shape;468;p32"/>
          <p:cNvSpPr txBox="1"/>
          <p:nvPr/>
        </p:nvSpPr>
        <p:spPr>
          <a:xfrm>
            <a:off x="5913437" y="1717675"/>
            <a:ext cx="360362"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a:t>
            </a:r>
            <a:endParaRPr/>
          </a:p>
        </p:txBody>
      </p:sp>
      <p:sp>
        <p:nvSpPr>
          <p:cNvPr id="469" name="Google Shape;469;p32"/>
          <p:cNvSpPr txBox="1"/>
          <p:nvPr/>
        </p:nvSpPr>
        <p:spPr>
          <a:xfrm>
            <a:off x="6138862" y="2389187"/>
            <a:ext cx="344487"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a:t>
            </a:r>
            <a:endParaRPr/>
          </a:p>
        </p:txBody>
      </p:sp>
      <p:sp>
        <p:nvSpPr>
          <p:cNvPr id="470" name="Google Shape;470;p32"/>
          <p:cNvSpPr txBox="1"/>
          <p:nvPr/>
        </p:nvSpPr>
        <p:spPr>
          <a:xfrm>
            <a:off x="1035050" y="4876800"/>
            <a:ext cx="6038850"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same algorithm for transitions on non-terminals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3"/>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Example</a:t>
            </a:r>
            <a:endParaRPr/>
          </a:p>
        </p:txBody>
      </p:sp>
      <p:sp>
        <p:nvSpPr>
          <p:cNvPr id="476" name="Google Shape;476;p33"/>
          <p:cNvSpPr txBox="1"/>
          <p:nvPr/>
        </p:nvSpPr>
        <p:spPr>
          <a:xfrm>
            <a:off x="1125537" y="3092450"/>
            <a:ext cx="7453312" cy="1911350"/>
          </a:xfrm>
          <a:prstGeom prst="rect">
            <a:avLst/>
          </a:prstGeom>
          <a:noFill/>
          <a:ln>
            <a:noFill/>
          </a:ln>
        </p:spPr>
        <p:txBody>
          <a:bodyPr anchorCtr="0" anchor="t" bIns="42975" lIns="85950" spcFirstLastPara="1" rIns="85950" wrap="square" tIns="42975">
            <a:spAutoFit/>
          </a:bodyPr>
          <a:lstStyle/>
          <a:p>
            <a:pPr indent="-428625" lvl="0" marL="428625" marR="0" rtl="0" algn="l">
              <a:lnSpc>
                <a:spcPct val="100000"/>
              </a:lnSpc>
              <a:spcBef>
                <a:spcPts val="0"/>
              </a:spcBef>
              <a:spcAft>
                <a:spcPts val="0"/>
              </a:spcAft>
              <a:buClr>
                <a:srgbClr val="CC0000"/>
              </a:buClr>
              <a:buSzPts val="2400"/>
              <a:buFont typeface="Times New Roman"/>
              <a:buAutoNum type="arabicPeriod"/>
            </a:pPr>
            <a:r>
              <a:rPr b="0" i="0" lang="en-US" sz="2400" u="none">
                <a:solidFill>
                  <a:srgbClr val="CC0000"/>
                </a:solidFill>
                <a:latin typeface="Times New Roman"/>
                <a:ea typeface="Times New Roman"/>
                <a:cs typeface="Times New Roman"/>
                <a:sym typeface="Times New Roman"/>
              </a:rPr>
              <a:t>If I = { [E’ 🡪 </a:t>
            </a:r>
            <a:r>
              <a:rPr b="1" i="0" lang="en-US" sz="2400" u="none">
                <a:solidFill>
                  <a:srgbClr val="CC0000"/>
                </a:solidFill>
                <a:latin typeface="Times New Roman"/>
                <a:ea typeface="Times New Roman"/>
                <a:cs typeface="Times New Roman"/>
                <a:sym typeface="Times New Roman"/>
              </a:rPr>
              <a:t>.</a:t>
            </a:r>
            <a:r>
              <a:rPr b="0" i="0" lang="en-US" sz="2400" u="none">
                <a:solidFill>
                  <a:srgbClr val="CC0000"/>
                </a:solidFill>
                <a:latin typeface="Times New Roman"/>
                <a:ea typeface="Times New Roman"/>
                <a:cs typeface="Times New Roman"/>
                <a:sym typeface="Times New Roman"/>
              </a:rPr>
              <a:t> E]}, then Closure(I) = ??</a:t>
            </a:r>
            <a:endParaRPr/>
          </a:p>
          <a:p>
            <a:pPr indent="-276225" lvl="0" marL="428625" marR="0" rtl="0" algn="l">
              <a:lnSpc>
                <a:spcPct val="100000"/>
              </a:lnSpc>
              <a:spcBef>
                <a:spcPts val="0"/>
              </a:spcBef>
              <a:spcAft>
                <a:spcPts val="0"/>
              </a:spcAft>
              <a:buClr>
                <a:schemeClr val="dk1"/>
              </a:buClr>
              <a:buSzPts val="2400"/>
              <a:buFont typeface="Times New Roman"/>
              <a:buNone/>
            </a:pPr>
            <a:r>
              <a:t/>
            </a:r>
            <a:endParaRPr b="0" i="0" sz="2400" u="none">
              <a:solidFill>
                <a:srgbClr val="CC0000"/>
              </a:solidFill>
              <a:latin typeface="Times New Roman"/>
              <a:ea typeface="Times New Roman"/>
              <a:cs typeface="Times New Roman"/>
              <a:sym typeface="Times New Roman"/>
            </a:endParaRPr>
          </a:p>
          <a:p>
            <a:pPr indent="-276225" lvl="0" marL="428625" marR="0" rtl="0" algn="l">
              <a:lnSpc>
                <a:spcPct val="100000"/>
              </a:lnSpc>
              <a:spcBef>
                <a:spcPts val="0"/>
              </a:spcBef>
              <a:spcAft>
                <a:spcPts val="0"/>
              </a:spcAft>
              <a:buClr>
                <a:schemeClr val="dk1"/>
              </a:buClr>
              <a:buSzPts val="2400"/>
              <a:buFont typeface="Times New Roman"/>
              <a:buNone/>
            </a:pPr>
            <a:r>
              <a:t/>
            </a:r>
            <a:endParaRPr b="0" i="0" sz="2400" u="none">
              <a:solidFill>
                <a:srgbClr val="CC0000"/>
              </a:solidFill>
              <a:latin typeface="Times New Roman"/>
              <a:ea typeface="Times New Roman"/>
              <a:cs typeface="Times New Roman"/>
              <a:sym typeface="Times New Roman"/>
            </a:endParaRPr>
          </a:p>
          <a:p>
            <a:pPr indent="-276225" lvl="0" marL="428625" marR="0" rtl="0" algn="l">
              <a:lnSpc>
                <a:spcPct val="100000"/>
              </a:lnSpc>
              <a:spcBef>
                <a:spcPts val="0"/>
              </a:spcBef>
              <a:spcAft>
                <a:spcPts val="0"/>
              </a:spcAft>
              <a:buClr>
                <a:schemeClr val="dk1"/>
              </a:buClr>
              <a:buSzPts val="2400"/>
              <a:buFont typeface="Times New Roman"/>
              <a:buNone/>
            </a:pPr>
            <a:r>
              <a:t/>
            </a:r>
            <a:endParaRPr b="0" i="0" sz="2400" u="none">
              <a:solidFill>
                <a:srgbClr val="CC0000"/>
              </a:solidFill>
              <a:latin typeface="Times New Roman"/>
              <a:ea typeface="Times New Roman"/>
              <a:cs typeface="Times New Roman"/>
              <a:sym typeface="Times New Roman"/>
            </a:endParaRPr>
          </a:p>
          <a:p>
            <a:pPr indent="-428625" lvl="0" marL="428625" marR="0" rtl="0" algn="l">
              <a:lnSpc>
                <a:spcPct val="100000"/>
              </a:lnSpc>
              <a:spcBef>
                <a:spcPts val="0"/>
              </a:spcBef>
              <a:spcAft>
                <a:spcPts val="0"/>
              </a:spcAft>
              <a:buClr>
                <a:srgbClr val="CC0000"/>
              </a:buClr>
              <a:buSzPts val="2400"/>
              <a:buFont typeface="Times New Roman"/>
              <a:buAutoNum type="arabicPeriod"/>
            </a:pPr>
            <a:r>
              <a:rPr b="0" i="0" lang="en-US" sz="2400" u="none">
                <a:solidFill>
                  <a:srgbClr val="CC0000"/>
                </a:solidFill>
                <a:latin typeface="Times New Roman"/>
                <a:ea typeface="Times New Roman"/>
                <a:cs typeface="Times New Roman"/>
                <a:sym typeface="Times New Roman"/>
              </a:rPr>
              <a:t>If I = { [E’ 🡪 E . ], [E 🡪 E . + T] }, then Goto(I,+) = ??</a:t>
            </a:r>
            <a:endParaRPr/>
          </a:p>
        </p:txBody>
      </p:sp>
      <p:sp>
        <p:nvSpPr>
          <p:cNvPr id="477" name="Google Shape;477;p33"/>
          <p:cNvSpPr txBox="1"/>
          <p:nvPr/>
        </p:nvSpPr>
        <p:spPr>
          <a:xfrm>
            <a:off x="3436937" y="1447800"/>
            <a:ext cx="1903412" cy="1565275"/>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 🡪 E</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 🡪 E + T | T</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 🡪 T * F | F</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 🡪 (E) | id</a:t>
            </a:r>
            <a:endParaRPr/>
          </a:p>
        </p:txBody>
      </p:sp>
      <p:sp>
        <p:nvSpPr>
          <p:cNvPr id="478" name="Google Shape;478;p33"/>
          <p:cNvSpPr txBox="1"/>
          <p:nvPr/>
        </p:nvSpPr>
        <p:spPr>
          <a:xfrm>
            <a:off x="3376612" y="1411287"/>
            <a:ext cx="2005012" cy="1589087"/>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4"/>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Applying Reduce Actions</a:t>
            </a:r>
            <a:endParaRPr/>
          </a:p>
        </p:txBody>
      </p:sp>
      <p:sp>
        <p:nvSpPr>
          <p:cNvPr id="484" name="Google Shape;484;p34"/>
          <p:cNvSpPr txBox="1"/>
          <p:nvPr/>
        </p:nvSpPr>
        <p:spPr>
          <a:xfrm>
            <a:off x="1050925" y="1816100"/>
            <a:ext cx="1436687" cy="11938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S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(L)</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id</a:t>
            </a:r>
            <a:endParaRPr/>
          </a:p>
        </p:txBody>
      </p:sp>
      <p:sp>
        <p:nvSpPr>
          <p:cNvPr id="485" name="Google Shape;485;p34"/>
          <p:cNvSpPr txBox="1"/>
          <p:nvPr/>
        </p:nvSpPr>
        <p:spPr>
          <a:xfrm>
            <a:off x="990600" y="1779587"/>
            <a:ext cx="1501775" cy="1143000"/>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6" name="Google Shape;486;p34"/>
          <p:cNvSpPr txBox="1"/>
          <p:nvPr/>
        </p:nvSpPr>
        <p:spPr>
          <a:xfrm>
            <a:off x="3827462" y="1612900"/>
            <a:ext cx="1471612" cy="1933575"/>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L)</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S</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L, S</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(L)</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id</a:t>
            </a:r>
            <a:endParaRPr/>
          </a:p>
        </p:txBody>
      </p:sp>
      <p:sp>
        <p:nvSpPr>
          <p:cNvPr id="487" name="Google Shape;487;p34"/>
          <p:cNvSpPr txBox="1"/>
          <p:nvPr/>
        </p:nvSpPr>
        <p:spPr>
          <a:xfrm>
            <a:off x="3767137" y="1577975"/>
            <a:ext cx="1576387" cy="1747837"/>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8" name="Google Shape;488;p34"/>
          <p:cNvSpPr txBox="1"/>
          <p:nvPr/>
        </p:nvSpPr>
        <p:spPr>
          <a:xfrm>
            <a:off x="2551112" y="3898900"/>
            <a:ext cx="1193800"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S 🡪 id </a:t>
            </a:r>
            <a:r>
              <a:rPr b="1" i="0" lang="en-US" sz="2400" u="none">
                <a:solidFill>
                  <a:srgbClr val="FF0000"/>
                </a:solidFill>
                <a:latin typeface="Times New Roman"/>
                <a:ea typeface="Times New Roman"/>
                <a:cs typeface="Times New Roman"/>
                <a:sym typeface="Times New Roman"/>
              </a:rPr>
              <a:t>.</a:t>
            </a:r>
            <a:endParaRPr/>
          </a:p>
        </p:txBody>
      </p:sp>
      <p:sp>
        <p:nvSpPr>
          <p:cNvPr id="489" name="Google Shape;489;p34"/>
          <p:cNvSpPr txBox="1"/>
          <p:nvPr/>
        </p:nvSpPr>
        <p:spPr>
          <a:xfrm>
            <a:off x="2492375" y="3863975"/>
            <a:ext cx="1274762" cy="469900"/>
          </a:xfrm>
          <a:prstGeom prst="rect">
            <a:avLst/>
          </a:prstGeom>
          <a:noFill/>
          <a:ln cap="flat" cmpd="sng" w="12700">
            <a:solidFill>
              <a:srgbClr val="FF0000"/>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490" name="Google Shape;490;p34"/>
          <p:cNvCxnSpPr/>
          <p:nvPr/>
        </p:nvCxnSpPr>
        <p:spPr>
          <a:xfrm>
            <a:off x="2476500" y="2352675"/>
            <a:ext cx="1276350" cy="0"/>
          </a:xfrm>
          <a:prstGeom prst="straightConnector1">
            <a:avLst/>
          </a:prstGeom>
          <a:noFill/>
          <a:ln cap="flat" cmpd="sng" w="12700">
            <a:solidFill>
              <a:schemeClr val="dk1"/>
            </a:solidFill>
            <a:prstDash val="solid"/>
            <a:miter lim="800000"/>
            <a:headEnd len="med" w="med" type="none"/>
            <a:tailEnd len="med" w="med" type="triangle"/>
          </a:ln>
        </p:spPr>
      </p:cxnSp>
      <p:cxnSp>
        <p:nvCxnSpPr>
          <p:cNvPr id="491" name="Google Shape;491;p34"/>
          <p:cNvCxnSpPr/>
          <p:nvPr/>
        </p:nvCxnSpPr>
        <p:spPr>
          <a:xfrm flipH="1">
            <a:off x="3752850" y="3294062"/>
            <a:ext cx="825500" cy="808037"/>
          </a:xfrm>
          <a:prstGeom prst="straightConnector1">
            <a:avLst/>
          </a:prstGeom>
          <a:noFill/>
          <a:ln cap="flat" cmpd="sng" w="12700">
            <a:solidFill>
              <a:schemeClr val="dk1"/>
            </a:solidFill>
            <a:prstDash val="solid"/>
            <a:miter lim="800000"/>
            <a:headEnd len="med" w="med" type="none"/>
            <a:tailEnd len="med" w="med" type="triangle"/>
          </a:ln>
        </p:spPr>
      </p:cxnSp>
      <p:cxnSp>
        <p:nvCxnSpPr>
          <p:cNvPr id="492" name="Google Shape;492;p34"/>
          <p:cNvCxnSpPr/>
          <p:nvPr/>
        </p:nvCxnSpPr>
        <p:spPr>
          <a:xfrm>
            <a:off x="1651000" y="2959100"/>
            <a:ext cx="825500" cy="1209675"/>
          </a:xfrm>
          <a:prstGeom prst="straightConnector1">
            <a:avLst/>
          </a:prstGeom>
          <a:noFill/>
          <a:ln cap="flat" cmpd="sng" w="12700">
            <a:solidFill>
              <a:schemeClr val="dk1"/>
            </a:solidFill>
            <a:prstDash val="solid"/>
            <a:miter lim="800000"/>
            <a:headEnd len="med" w="med" type="none"/>
            <a:tailEnd len="med" w="med" type="triangle"/>
          </a:ln>
        </p:spPr>
      </p:cxnSp>
      <p:sp>
        <p:nvSpPr>
          <p:cNvPr id="493" name="Google Shape;493;p34"/>
          <p:cNvSpPr txBox="1"/>
          <p:nvPr/>
        </p:nvSpPr>
        <p:spPr>
          <a:xfrm>
            <a:off x="1485900" y="3465512"/>
            <a:ext cx="411162"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id</a:t>
            </a:r>
            <a:endParaRPr/>
          </a:p>
        </p:txBody>
      </p:sp>
      <p:sp>
        <p:nvSpPr>
          <p:cNvPr id="494" name="Google Shape;494;p34"/>
          <p:cNvSpPr txBox="1"/>
          <p:nvPr/>
        </p:nvSpPr>
        <p:spPr>
          <a:xfrm>
            <a:off x="2911475" y="1919287"/>
            <a:ext cx="276225"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p:txBody>
      </p:sp>
      <p:sp>
        <p:nvSpPr>
          <p:cNvPr id="495" name="Google Shape;495;p34"/>
          <p:cNvSpPr txBox="1"/>
          <p:nvPr/>
        </p:nvSpPr>
        <p:spPr>
          <a:xfrm>
            <a:off x="4337050" y="3532187"/>
            <a:ext cx="412750"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id</a:t>
            </a:r>
            <a:endParaRPr/>
          </a:p>
        </p:txBody>
      </p:sp>
      <p:sp>
        <p:nvSpPr>
          <p:cNvPr id="496" name="Google Shape;496;p34"/>
          <p:cNvSpPr/>
          <p:nvPr/>
        </p:nvSpPr>
        <p:spPr>
          <a:xfrm>
            <a:off x="4578350" y="2487612"/>
            <a:ext cx="1600200" cy="1355725"/>
          </a:xfrm>
          <a:custGeom>
            <a:rect b="b" l="l" r="r" t="t"/>
            <a:pathLst>
              <a:path extrusionOk="0" h="968" w="1024">
                <a:moveTo>
                  <a:pt x="0" y="576"/>
                </a:moveTo>
                <a:cubicBezTo>
                  <a:pt x="84" y="668"/>
                  <a:pt x="168" y="760"/>
                  <a:pt x="288" y="816"/>
                </a:cubicBezTo>
                <a:cubicBezTo>
                  <a:pt x="408" y="872"/>
                  <a:pt x="600" y="968"/>
                  <a:pt x="720" y="912"/>
                </a:cubicBezTo>
                <a:cubicBezTo>
                  <a:pt x="840" y="856"/>
                  <a:pt x="992" y="608"/>
                  <a:pt x="1008" y="480"/>
                </a:cubicBezTo>
                <a:cubicBezTo>
                  <a:pt x="1024" y="352"/>
                  <a:pt x="904" y="224"/>
                  <a:pt x="816" y="144"/>
                </a:cubicBezTo>
                <a:cubicBezTo>
                  <a:pt x="728" y="64"/>
                  <a:pt x="604" y="32"/>
                  <a:pt x="480" y="0"/>
                </a:cubicBezTo>
              </a:path>
            </a:pathLst>
          </a:custGeom>
          <a:noFill/>
          <a:ln cap="flat" cmpd="sng" w="12700">
            <a:solidFill>
              <a:schemeClr val="dk1"/>
            </a:solidFill>
            <a:prstDash val="solid"/>
            <a:round/>
            <a:headEnd len="sm" w="sm" type="none"/>
            <a:tailEnd len="sm" w="sm" type="none"/>
          </a:ln>
        </p:spPr>
        <p:txBody>
          <a:bodyPr anchorCtr="0" anchor="t"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97" name="Google Shape;497;p34"/>
          <p:cNvSpPr txBox="1"/>
          <p:nvPr/>
        </p:nvSpPr>
        <p:spPr>
          <a:xfrm>
            <a:off x="5913437" y="3532187"/>
            <a:ext cx="276225"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p:txBody>
      </p:sp>
      <p:sp>
        <p:nvSpPr>
          <p:cNvPr id="498" name="Google Shape;498;p34"/>
          <p:cNvSpPr txBox="1"/>
          <p:nvPr/>
        </p:nvSpPr>
        <p:spPr>
          <a:xfrm>
            <a:off x="307975" y="3898900"/>
            <a:ext cx="1630362" cy="1181100"/>
          </a:xfrm>
          <a:prstGeom prst="rect">
            <a:avLst/>
          </a:prstGeom>
          <a:noFill/>
          <a:ln>
            <a:noFill/>
          </a:ln>
        </p:spPr>
        <p:txBody>
          <a:bodyPr anchorCtr="0" anchor="t" bIns="42975" lIns="85950" spcFirstLastPara="1" rIns="85950" wrap="square" tIns="42975">
            <a:spAutoFit/>
          </a:bodyPr>
          <a:lstStyle/>
          <a:p>
            <a:pPr indent="0" lvl="0" marL="0" marR="0" rtl="0" algn="ctr">
              <a:lnSpc>
                <a:spcPct val="100000"/>
              </a:lnSpc>
              <a:spcBef>
                <a:spcPts val="0"/>
              </a:spcBef>
              <a:spcAft>
                <a:spcPts val="0"/>
              </a:spcAft>
              <a:buClr>
                <a:schemeClr val="accent2"/>
              </a:buClr>
              <a:buSzPts val="2400"/>
              <a:buFont typeface="Times New Roman"/>
              <a:buNone/>
            </a:pPr>
            <a:r>
              <a:rPr b="0" i="0" lang="en-US" sz="2400" u="sng">
                <a:solidFill>
                  <a:schemeClr val="accent2"/>
                </a:solidFill>
                <a:latin typeface="Times New Roman"/>
                <a:ea typeface="Times New Roman"/>
                <a:cs typeface="Times New Roman"/>
                <a:sym typeface="Times New Roman"/>
              </a:rPr>
              <a:t>Grammar</a:t>
            </a:r>
            <a:endParaRPr/>
          </a:p>
          <a:p>
            <a:pPr indent="0" lvl="0" marL="0" marR="0" rtl="0" algn="ctr">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S 🡪 (L) | id</a:t>
            </a:r>
            <a:endParaRPr/>
          </a:p>
          <a:p>
            <a:pPr indent="0" lvl="0" marL="0" marR="0" rtl="0" algn="ctr">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L 🡪 S | L,S</a:t>
            </a:r>
            <a:endParaRPr/>
          </a:p>
        </p:txBody>
      </p:sp>
      <p:sp>
        <p:nvSpPr>
          <p:cNvPr id="499" name="Google Shape;499;p34"/>
          <p:cNvSpPr txBox="1"/>
          <p:nvPr/>
        </p:nvSpPr>
        <p:spPr>
          <a:xfrm>
            <a:off x="6813550" y="1649412"/>
            <a:ext cx="1536700" cy="8255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(L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 🡪 L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 S</a:t>
            </a:r>
            <a:endParaRPr/>
          </a:p>
        </p:txBody>
      </p:sp>
      <p:sp>
        <p:nvSpPr>
          <p:cNvPr id="500" name="Google Shape;500;p34"/>
          <p:cNvSpPr txBox="1"/>
          <p:nvPr/>
        </p:nvSpPr>
        <p:spPr>
          <a:xfrm>
            <a:off x="6754812" y="1612900"/>
            <a:ext cx="1651000" cy="808037"/>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01" name="Google Shape;501;p34"/>
          <p:cNvSpPr txBox="1"/>
          <p:nvPr/>
        </p:nvSpPr>
        <p:spPr>
          <a:xfrm>
            <a:off x="6813550" y="2994025"/>
            <a:ext cx="1130300"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L 🡪 S </a:t>
            </a:r>
            <a:r>
              <a:rPr b="1" i="0" lang="en-US" sz="2400" u="none">
                <a:solidFill>
                  <a:srgbClr val="FF0000"/>
                </a:solidFill>
                <a:latin typeface="Times New Roman"/>
                <a:ea typeface="Times New Roman"/>
                <a:cs typeface="Times New Roman"/>
                <a:sym typeface="Times New Roman"/>
              </a:rPr>
              <a:t>.</a:t>
            </a:r>
            <a:endParaRPr/>
          </a:p>
        </p:txBody>
      </p:sp>
      <p:sp>
        <p:nvSpPr>
          <p:cNvPr id="502" name="Google Shape;502;p34"/>
          <p:cNvSpPr txBox="1"/>
          <p:nvPr/>
        </p:nvSpPr>
        <p:spPr>
          <a:xfrm>
            <a:off x="6754812" y="2959100"/>
            <a:ext cx="1200150" cy="469900"/>
          </a:xfrm>
          <a:prstGeom prst="rect">
            <a:avLst/>
          </a:prstGeom>
          <a:noFill/>
          <a:ln cap="flat" cmpd="sng" w="12700">
            <a:solidFill>
              <a:srgbClr val="FF0000"/>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03" name="Google Shape;503;p34"/>
          <p:cNvCxnSpPr/>
          <p:nvPr/>
        </p:nvCxnSpPr>
        <p:spPr>
          <a:xfrm>
            <a:off x="5327650" y="2286000"/>
            <a:ext cx="1427162" cy="806450"/>
          </a:xfrm>
          <a:prstGeom prst="straightConnector1">
            <a:avLst/>
          </a:prstGeom>
          <a:noFill/>
          <a:ln cap="flat" cmpd="sng" w="12700">
            <a:solidFill>
              <a:schemeClr val="dk1"/>
            </a:solidFill>
            <a:prstDash val="solid"/>
            <a:miter lim="800000"/>
            <a:headEnd len="med" w="med" type="none"/>
            <a:tailEnd len="med" w="med" type="triangle"/>
          </a:ln>
        </p:spPr>
      </p:cxnSp>
      <p:cxnSp>
        <p:nvCxnSpPr>
          <p:cNvPr id="504" name="Google Shape;504;p34"/>
          <p:cNvCxnSpPr/>
          <p:nvPr/>
        </p:nvCxnSpPr>
        <p:spPr>
          <a:xfrm flipH="1" rot="10800000">
            <a:off x="5327650" y="2017712"/>
            <a:ext cx="1427162" cy="268287"/>
          </a:xfrm>
          <a:prstGeom prst="straightConnector1">
            <a:avLst/>
          </a:prstGeom>
          <a:noFill/>
          <a:ln cap="flat" cmpd="sng" w="12700">
            <a:solidFill>
              <a:schemeClr val="dk1"/>
            </a:solidFill>
            <a:prstDash val="solid"/>
            <a:miter lim="800000"/>
            <a:headEnd len="med" w="med" type="none"/>
            <a:tailEnd len="med" w="med" type="triangle"/>
          </a:ln>
        </p:spPr>
      </p:cxnSp>
      <p:sp>
        <p:nvSpPr>
          <p:cNvPr id="505" name="Google Shape;505;p34"/>
          <p:cNvSpPr txBox="1"/>
          <p:nvPr/>
        </p:nvSpPr>
        <p:spPr>
          <a:xfrm>
            <a:off x="5913437" y="1717675"/>
            <a:ext cx="360362"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a:t>
            </a:r>
            <a:endParaRPr/>
          </a:p>
        </p:txBody>
      </p:sp>
      <p:sp>
        <p:nvSpPr>
          <p:cNvPr id="506" name="Google Shape;506;p34"/>
          <p:cNvSpPr txBox="1"/>
          <p:nvPr/>
        </p:nvSpPr>
        <p:spPr>
          <a:xfrm>
            <a:off x="6138862" y="2389187"/>
            <a:ext cx="344487"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a:t>
            </a:r>
            <a:endParaRPr/>
          </a:p>
        </p:txBody>
      </p:sp>
      <p:sp>
        <p:nvSpPr>
          <p:cNvPr id="507" name="Google Shape;507;p34"/>
          <p:cNvSpPr txBox="1"/>
          <p:nvPr/>
        </p:nvSpPr>
        <p:spPr>
          <a:xfrm>
            <a:off x="5027612" y="4102100"/>
            <a:ext cx="3367087" cy="8255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states causing reductions</a:t>
            </a:r>
            <a:endParaRPr/>
          </a:p>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(dot has reached the end!)</a:t>
            </a:r>
            <a:endParaRPr/>
          </a:p>
        </p:txBody>
      </p:sp>
      <p:cxnSp>
        <p:nvCxnSpPr>
          <p:cNvPr id="508" name="Google Shape;508;p34"/>
          <p:cNvCxnSpPr/>
          <p:nvPr/>
        </p:nvCxnSpPr>
        <p:spPr>
          <a:xfrm rot="10800000">
            <a:off x="3827462" y="4168775"/>
            <a:ext cx="1125537" cy="134937"/>
          </a:xfrm>
          <a:prstGeom prst="straightConnector1">
            <a:avLst/>
          </a:prstGeom>
          <a:noFill/>
          <a:ln cap="flat" cmpd="sng" w="12700">
            <a:solidFill>
              <a:schemeClr val="dk1"/>
            </a:solidFill>
            <a:prstDash val="solid"/>
            <a:miter lim="800000"/>
            <a:headEnd len="med" w="med" type="none"/>
            <a:tailEnd len="med" w="med" type="none"/>
          </a:ln>
        </p:spPr>
      </p:cxnSp>
      <p:cxnSp>
        <p:nvCxnSpPr>
          <p:cNvPr id="509" name="Google Shape;509;p34"/>
          <p:cNvCxnSpPr/>
          <p:nvPr/>
        </p:nvCxnSpPr>
        <p:spPr>
          <a:xfrm flipH="1" rot="10800000">
            <a:off x="6829425" y="3495675"/>
            <a:ext cx="300037" cy="739775"/>
          </a:xfrm>
          <a:prstGeom prst="straightConnector1">
            <a:avLst/>
          </a:prstGeom>
          <a:noFill/>
          <a:ln cap="flat" cmpd="sng" w="12700">
            <a:solidFill>
              <a:schemeClr val="dk1"/>
            </a:solidFill>
            <a:prstDash val="solid"/>
            <a:miter lim="800000"/>
            <a:headEnd len="med" w="med" type="none"/>
            <a:tailEnd len="med" w="med" type="none"/>
          </a:ln>
        </p:spPr>
      </p:cxnSp>
      <p:sp>
        <p:nvSpPr>
          <p:cNvPr id="510" name="Google Shape;510;p34"/>
          <p:cNvSpPr txBox="1"/>
          <p:nvPr/>
        </p:nvSpPr>
        <p:spPr>
          <a:xfrm>
            <a:off x="1335087" y="5140325"/>
            <a:ext cx="6296025" cy="8255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Pop RHS off stack, replace with LHS X (X 🡪 β),</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then rerun DFA (e.g., (x))</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5"/>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Reductions</a:t>
            </a:r>
            <a:endParaRPr/>
          </a:p>
        </p:txBody>
      </p:sp>
      <p:sp>
        <p:nvSpPr>
          <p:cNvPr id="516" name="Google Shape;516;p35"/>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On reducing X 🡪 β with stack αβ</a:t>
            </a:r>
            <a:endParaRPr/>
          </a:p>
          <a:p>
            <a:pPr indent="-285750" lvl="1" marL="7429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Pop β off stack, revealing prefix α and state</a:t>
            </a:r>
            <a:endParaRPr/>
          </a:p>
          <a:p>
            <a:pPr indent="-285750" lvl="1" marL="7429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Take single step in DFA from top state</a:t>
            </a:r>
            <a:endParaRPr/>
          </a:p>
          <a:p>
            <a:pPr indent="-285750" lvl="1" marL="7429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Push X onto stack with new DFA state</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Example</a:t>
            </a:r>
            <a:endParaRPr/>
          </a:p>
        </p:txBody>
      </p:sp>
      <p:sp>
        <p:nvSpPr>
          <p:cNvPr id="517" name="Google Shape;517;p35"/>
          <p:cNvSpPr txBox="1"/>
          <p:nvPr/>
        </p:nvSpPr>
        <p:spPr>
          <a:xfrm>
            <a:off x="976312" y="4303712"/>
            <a:ext cx="7473950" cy="1563687"/>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derivation	</a:t>
            </a:r>
            <a:r>
              <a:rPr b="0" i="0" lang="en-US" sz="2400" u="none">
                <a:solidFill>
                  <a:srgbClr val="FF0000"/>
                </a:solidFill>
                <a:latin typeface="Times New Roman"/>
                <a:ea typeface="Times New Roman"/>
                <a:cs typeface="Times New Roman"/>
                <a:sym typeface="Times New Roman"/>
              </a:rPr>
              <a:t>stack</a:t>
            </a:r>
            <a:r>
              <a:rPr b="0" i="0" lang="en-US" sz="2400" u="none">
                <a:solidFill>
                  <a:schemeClr val="dk1"/>
                </a:solidFill>
                <a:latin typeface="Times New Roman"/>
                <a:ea typeface="Times New Roman"/>
                <a:cs typeface="Times New Roman"/>
                <a:sym typeface="Times New Roman"/>
              </a:rPr>
              <a:t>		input		action</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((a),b) 🡨	</a:t>
            </a:r>
            <a:r>
              <a:rPr b="0" i="0" lang="en-US" sz="2400" u="none">
                <a:solidFill>
                  <a:srgbClr val="FF0000"/>
                </a:solidFill>
                <a:latin typeface="Times New Roman"/>
                <a:ea typeface="Times New Roman"/>
                <a:cs typeface="Times New Roman"/>
                <a:sym typeface="Times New Roman"/>
              </a:rPr>
              <a:t>1 ( 3 ( 3</a:t>
            </a:r>
            <a:r>
              <a:rPr b="0" i="0" lang="en-US" sz="2400" u="none">
                <a:solidFill>
                  <a:schemeClr val="dk1"/>
                </a:solidFill>
                <a:latin typeface="Times New Roman"/>
                <a:ea typeface="Times New Roman"/>
                <a:cs typeface="Times New Roman"/>
                <a:sym typeface="Times New Roman"/>
              </a:rPr>
              <a:t>	a),b)		shift, goto 2</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((a),b) 🡨	</a:t>
            </a:r>
            <a:r>
              <a:rPr b="0" i="0" lang="en-US" sz="2400" u="none">
                <a:solidFill>
                  <a:srgbClr val="FF0000"/>
                </a:solidFill>
                <a:latin typeface="Times New Roman"/>
                <a:ea typeface="Times New Roman"/>
                <a:cs typeface="Times New Roman"/>
                <a:sym typeface="Times New Roman"/>
              </a:rPr>
              <a:t>1 ( 3 ( 3 a 2</a:t>
            </a:r>
            <a:r>
              <a:rPr b="0" i="0" lang="en-US" sz="2400" u="none">
                <a:solidFill>
                  <a:schemeClr val="dk1"/>
                </a:solidFill>
                <a:latin typeface="Times New Roman"/>
                <a:ea typeface="Times New Roman"/>
                <a:cs typeface="Times New Roman"/>
                <a:sym typeface="Times New Roman"/>
              </a:rPr>
              <a:t>	),b)		reduce S 🡪 id</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((S),b) 🡨	</a:t>
            </a:r>
            <a:r>
              <a:rPr b="0" i="0" lang="en-US" sz="2400" u="none">
                <a:solidFill>
                  <a:srgbClr val="FF0000"/>
                </a:solidFill>
                <a:latin typeface="Times New Roman"/>
                <a:ea typeface="Times New Roman"/>
                <a:cs typeface="Times New Roman"/>
                <a:sym typeface="Times New Roman"/>
              </a:rPr>
              <a:t>1 ( 3 ( 3 S 7</a:t>
            </a:r>
            <a:r>
              <a:rPr b="0" i="0" lang="en-US" sz="2400" u="none">
                <a:solidFill>
                  <a:schemeClr val="dk1"/>
                </a:solidFill>
                <a:latin typeface="Times New Roman"/>
                <a:ea typeface="Times New Roman"/>
                <a:cs typeface="Times New Roman"/>
                <a:sym typeface="Times New Roman"/>
              </a:rPr>
              <a:t>	),b)		reduce L 🡪 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6"/>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Full DFA</a:t>
            </a:r>
            <a:endParaRPr/>
          </a:p>
        </p:txBody>
      </p:sp>
      <p:sp>
        <p:nvSpPr>
          <p:cNvPr id="523" name="Google Shape;523;p36"/>
          <p:cNvSpPr txBox="1"/>
          <p:nvPr/>
        </p:nvSpPr>
        <p:spPr>
          <a:xfrm>
            <a:off x="1125537" y="1681162"/>
            <a:ext cx="1436687" cy="11938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S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(L)</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id</a:t>
            </a:r>
            <a:endParaRPr/>
          </a:p>
        </p:txBody>
      </p:sp>
      <p:sp>
        <p:nvSpPr>
          <p:cNvPr id="524" name="Google Shape;524;p36"/>
          <p:cNvSpPr txBox="1"/>
          <p:nvPr/>
        </p:nvSpPr>
        <p:spPr>
          <a:xfrm>
            <a:off x="1066800" y="1644650"/>
            <a:ext cx="1500187" cy="1143000"/>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25" name="Google Shape;525;p36"/>
          <p:cNvSpPr txBox="1"/>
          <p:nvPr/>
        </p:nvSpPr>
        <p:spPr>
          <a:xfrm>
            <a:off x="3436937" y="2524125"/>
            <a:ext cx="1471612" cy="1933575"/>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L)</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S</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L, S</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(L)</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id</a:t>
            </a:r>
            <a:endParaRPr/>
          </a:p>
        </p:txBody>
      </p:sp>
      <p:sp>
        <p:nvSpPr>
          <p:cNvPr id="526" name="Google Shape;526;p36"/>
          <p:cNvSpPr txBox="1"/>
          <p:nvPr/>
        </p:nvSpPr>
        <p:spPr>
          <a:xfrm>
            <a:off x="3376612" y="2487612"/>
            <a:ext cx="1576387" cy="1878012"/>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27" name="Google Shape;527;p36"/>
          <p:cNvSpPr txBox="1"/>
          <p:nvPr/>
        </p:nvSpPr>
        <p:spPr>
          <a:xfrm>
            <a:off x="3527425" y="1681162"/>
            <a:ext cx="1192212"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id </a:t>
            </a:r>
            <a:r>
              <a:rPr b="1" i="0" lang="en-US" sz="2400" u="none">
                <a:solidFill>
                  <a:schemeClr val="dk1"/>
                </a:solidFill>
                <a:latin typeface="Times New Roman"/>
                <a:ea typeface="Times New Roman"/>
                <a:cs typeface="Times New Roman"/>
                <a:sym typeface="Times New Roman"/>
              </a:rPr>
              <a:t>.</a:t>
            </a:r>
            <a:endParaRPr/>
          </a:p>
        </p:txBody>
      </p:sp>
      <p:sp>
        <p:nvSpPr>
          <p:cNvPr id="528" name="Google Shape;528;p36"/>
          <p:cNvSpPr txBox="1"/>
          <p:nvPr/>
        </p:nvSpPr>
        <p:spPr>
          <a:xfrm>
            <a:off x="3467100" y="1644650"/>
            <a:ext cx="1276350" cy="469900"/>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29" name="Google Shape;529;p36"/>
          <p:cNvSpPr txBox="1"/>
          <p:nvPr/>
        </p:nvSpPr>
        <p:spPr>
          <a:xfrm>
            <a:off x="2776537" y="1612900"/>
            <a:ext cx="412750"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id</a:t>
            </a:r>
            <a:endParaRPr/>
          </a:p>
        </p:txBody>
      </p:sp>
      <p:sp>
        <p:nvSpPr>
          <p:cNvPr id="530" name="Google Shape;530;p36"/>
          <p:cNvSpPr txBox="1"/>
          <p:nvPr/>
        </p:nvSpPr>
        <p:spPr>
          <a:xfrm>
            <a:off x="2701925" y="2487612"/>
            <a:ext cx="276225"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a:t>
            </a:r>
            <a:endParaRPr/>
          </a:p>
        </p:txBody>
      </p:sp>
      <p:sp>
        <p:nvSpPr>
          <p:cNvPr id="531" name="Google Shape;531;p36"/>
          <p:cNvSpPr txBox="1"/>
          <p:nvPr/>
        </p:nvSpPr>
        <p:spPr>
          <a:xfrm>
            <a:off x="4953000" y="1546225"/>
            <a:ext cx="412750"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id</a:t>
            </a:r>
            <a:endParaRPr/>
          </a:p>
        </p:txBody>
      </p:sp>
      <p:sp>
        <p:nvSpPr>
          <p:cNvPr id="532" name="Google Shape;532;p36"/>
          <p:cNvSpPr txBox="1"/>
          <p:nvPr/>
        </p:nvSpPr>
        <p:spPr>
          <a:xfrm>
            <a:off x="2776537" y="4033837"/>
            <a:ext cx="276225"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a:t>
            </a:r>
            <a:endParaRPr/>
          </a:p>
        </p:txBody>
      </p:sp>
      <p:sp>
        <p:nvSpPr>
          <p:cNvPr id="533" name="Google Shape;533;p36"/>
          <p:cNvSpPr txBox="1"/>
          <p:nvPr/>
        </p:nvSpPr>
        <p:spPr>
          <a:xfrm>
            <a:off x="5703887" y="3092450"/>
            <a:ext cx="1536700" cy="8255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(L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 🡪 L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 S</a:t>
            </a:r>
            <a:endParaRPr/>
          </a:p>
        </p:txBody>
      </p:sp>
      <p:sp>
        <p:nvSpPr>
          <p:cNvPr id="534" name="Google Shape;534;p36"/>
          <p:cNvSpPr txBox="1"/>
          <p:nvPr/>
        </p:nvSpPr>
        <p:spPr>
          <a:xfrm>
            <a:off x="5643562" y="3055937"/>
            <a:ext cx="1651000" cy="808037"/>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35" name="Google Shape;535;p36"/>
          <p:cNvSpPr txBox="1"/>
          <p:nvPr/>
        </p:nvSpPr>
        <p:spPr>
          <a:xfrm>
            <a:off x="3657600" y="4868862"/>
            <a:ext cx="1130300" cy="45085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 🡪 S </a:t>
            </a:r>
            <a:r>
              <a:rPr b="1" i="0" lang="en-US" sz="2400" u="none">
                <a:solidFill>
                  <a:schemeClr val="dk1"/>
                </a:solidFill>
                <a:latin typeface="Times New Roman"/>
                <a:ea typeface="Times New Roman"/>
                <a:cs typeface="Times New Roman"/>
                <a:sym typeface="Times New Roman"/>
              </a:rPr>
              <a:t>.</a:t>
            </a:r>
            <a:endParaRPr/>
          </a:p>
        </p:txBody>
      </p:sp>
      <p:sp>
        <p:nvSpPr>
          <p:cNvPr id="536" name="Google Shape;536;p36"/>
          <p:cNvSpPr txBox="1"/>
          <p:nvPr/>
        </p:nvSpPr>
        <p:spPr>
          <a:xfrm>
            <a:off x="3584575" y="4868862"/>
            <a:ext cx="1200150" cy="471487"/>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37" name="Google Shape;537;p36"/>
          <p:cNvSpPr txBox="1"/>
          <p:nvPr/>
        </p:nvSpPr>
        <p:spPr>
          <a:xfrm>
            <a:off x="1425575" y="3429000"/>
            <a:ext cx="346075"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S</a:t>
            </a:r>
            <a:endParaRPr/>
          </a:p>
        </p:txBody>
      </p:sp>
      <p:sp>
        <p:nvSpPr>
          <p:cNvPr id="538" name="Google Shape;538;p36"/>
          <p:cNvSpPr txBox="1"/>
          <p:nvPr/>
        </p:nvSpPr>
        <p:spPr>
          <a:xfrm>
            <a:off x="5613400" y="1447800"/>
            <a:ext cx="1536700" cy="1195387"/>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 🡪 L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S</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(L)</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id</a:t>
            </a:r>
            <a:endParaRPr/>
          </a:p>
        </p:txBody>
      </p:sp>
      <p:sp>
        <p:nvSpPr>
          <p:cNvPr id="539" name="Google Shape;539;p36"/>
          <p:cNvSpPr txBox="1"/>
          <p:nvPr/>
        </p:nvSpPr>
        <p:spPr>
          <a:xfrm>
            <a:off x="5553075" y="1411287"/>
            <a:ext cx="1651000" cy="1143000"/>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0" name="Google Shape;540;p36"/>
          <p:cNvSpPr txBox="1"/>
          <p:nvPr/>
        </p:nvSpPr>
        <p:spPr>
          <a:xfrm>
            <a:off x="7564437" y="1582737"/>
            <a:ext cx="1393825"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 🡪 L,S </a:t>
            </a:r>
            <a:r>
              <a:rPr b="1" i="0" lang="en-US" sz="2400" u="none">
                <a:solidFill>
                  <a:schemeClr val="dk1"/>
                </a:solidFill>
                <a:latin typeface="Times New Roman"/>
                <a:ea typeface="Times New Roman"/>
                <a:cs typeface="Times New Roman"/>
                <a:sym typeface="Times New Roman"/>
              </a:rPr>
              <a:t>.</a:t>
            </a:r>
            <a:endParaRPr/>
          </a:p>
        </p:txBody>
      </p:sp>
      <p:sp>
        <p:nvSpPr>
          <p:cNvPr id="541" name="Google Shape;541;p36"/>
          <p:cNvSpPr txBox="1"/>
          <p:nvPr/>
        </p:nvSpPr>
        <p:spPr>
          <a:xfrm>
            <a:off x="7504112" y="1546225"/>
            <a:ext cx="1501775" cy="471487"/>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2" name="Google Shape;542;p36"/>
          <p:cNvSpPr txBox="1"/>
          <p:nvPr/>
        </p:nvSpPr>
        <p:spPr>
          <a:xfrm>
            <a:off x="5688012" y="4205287"/>
            <a:ext cx="1346200"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(L) </a:t>
            </a:r>
            <a:r>
              <a:rPr b="1" i="0" lang="en-US" sz="2400" u="none">
                <a:solidFill>
                  <a:schemeClr val="dk1"/>
                </a:solidFill>
                <a:latin typeface="Times New Roman"/>
                <a:ea typeface="Times New Roman"/>
                <a:cs typeface="Times New Roman"/>
                <a:sym typeface="Times New Roman"/>
              </a:rPr>
              <a:t>.</a:t>
            </a:r>
            <a:endParaRPr/>
          </a:p>
        </p:txBody>
      </p:sp>
      <p:sp>
        <p:nvSpPr>
          <p:cNvPr id="543" name="Google Shape;543;p36"/>
          <p:cNvSpPr txBox="1"/>
          <p:nvPr/>
        </p:nvSpPr>
        <p:spPr>
          <a:xfrm>
            <a:off x="5627687" y="4168775"/>
            <a:ext cx="1427162" cy="469900"/>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4" name="Google Shape;544;p36"/>
          <p:cNvSpPr txBox="1"/>
          <p:nvPr/>
        </p:nvSpPr>
        <p:spPr>
          <a:xfrm>
            <a:off x="1050925" y="4638675"/>
            <a:ext cx="1436687"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S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a:t>
            </a:r>
            <a:endParaRPr/>
          </a:p>
        </p:txBody>
      </p:sp>
      <p:sp>
        <p:nvSpPr>
          <p:cNvPr id="545" name="Google Shape;545;p36"/>
          <p:cNvSpPr txBox="1"/>
          <p:nvPr/>
        </p:nvSpPr>
        <p:spPr>
          <a:xfrm>
            <a:off x="990600" y="4602162"/>
            <a:ext cx="1501775" cy="471487"/>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6" name="Google Shape;546;p36"/>
          <p:cNvSpPr txBox="1"/>
          <p:nvPr/>
        </p:nvSpPr>
        <p:spPr>
          <a:xfrm>
            <a:off x="1050925" y="5513387"/>
            <a:ext cx="1376362"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final state</a:t>
            </a:r>
            <a:endParaRPr/>
          </a:p>
        </p:txBody>
      </p:sp>
      <p:sp>
        <p:nvSpPr>
          <p:cNvPr id="547" name="Google Shape;547;p36"/>
          <p:cNvSpPr txBox="1"/>
          <p:nvPr/>
        </p:nvSpPr>
        <p:spPr>
          <a:xfrm>
            <a:off x="990600" y="5476875"/>
            <a:ext cx="1427162" cy="469900"/>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48" name="Google Shape;548;p36"/>
          <p:cNvCxnSpPr/>
          <p:nvPr/>
        </p:nvCxnSpPr>
        <p:spPr>
          <a:xfrm flipH="1">
            <a:off x="1703387" y="5073650"/>
            <a:ext cx="38100" cy="403225"/>
          </a:xfrm>
          <a:prstGeom prst="straightConnector1">
            <a:avLst/>
          </a:prstGeom>
          <a:noFill/>
          <a:ln cap="flat" cmpd="sng" w="12700">
            <a:solidFill>
              <a:schemeClr val="dk1"/>
            </a:solidFill>
            <a:prstDash val="solid"/>
            <a:miter lim="800000"/>
            <a:headEnd len="med" w="med" type="none"/>
            <a:tailEnd len="sm" w="sm" type="triangle"/>
          </a:ln>
        </p:spPr>
      </p:cxnSp>
      <p:cxnSp>
        <p:nvCxnSpPr>
          <p:cNvPr id="549" name="Google Shape;549;p36"/>
          <p:cNvCxnSpPr/>
          <p:nvPr/>
        </p:nvCxnSpPr>
        <p:spPr>
          <a:xfrm flipH="1">
            <a:off x="1741487" y="2787650"/>
            <a:ext cx="74612" cy="1814512"/>
          </a:xfrm>
          <a:prstGeom prst="straightConnector1">
            <a:avLst/>
          </a:prstGeom>
          <a:noFill/>
          <a:ln cap="flat" cmpd="sng" w="12700">
            <a:solidFill>
              <a:schemeClr val="dk1"/>
            </a:solidFill>
            <a:prstDash val="solid"/>
            <a:miter lim="800000"/>
            <a:headEnd len="med" w="med" type="none"/>
            <a:tailEnd len="sm" w="sm" type="triangle"/>
          </a:ln>
        </p:spPr>
      </p:cxnSp>
      <p:cxnSp>
        <p:nvCxnSpPr>
          <p:cNvPr id="550" name="Google Shape;550;p36"/>
          <p:cNvCxnSpPr/>
          <p:nvPr/>
        </p:nvCxnSpPr>
        <p:spPr>
          <a:xfrm flipH="1" rot="-5400000">
            <a:off x="2366137" y="2417000"/>
            <a:ext cx="1211400" cy="809700"/>
          </a:xfrm>
          <a:prstGeom prst="bentConnector3">
            <a:avLst>
              <a:gd fmla="val 0" name="adj1"/>
            </a:avLst>
          </a:prstGeom>
          <a:noFill/>
          <a:ln cap="flat" cmpd="sng" w="12700">
            <a:solidFill>
              <a:schemeClr val="dk1"/>
            </a:solidFill>
            <a:prstDash val="solid"/>
            <a:miter lim="800000"/>
            <a:headEnd len="med" w="med" type="none"/>
            <a:tailEnd len="sm" w="sm" type="triangle"/>
          </a:ln>
        </p:spPr>
      </p:cxnSp>
      <p:cxnSp>
        <p:nvCxnSpPr>
          <p:cNvPr id="551" name="Google Shape;551;p36"/>
          <p:cNvCxnSpPr/>
          <p:nvPr/>
        </p:nvCxnSpPr>
        <p:spPr>
          <a:xfrm flipH="1" rot="10800000">
            <a:off x="2566987" y="1879600"/>
            <a:ext cx="900112" cy="336550"/>
          </a:xfrm>
          <a:prstGeom prst="straightConnector1">
            <a:avLst/>
          </a:prstGeom>
          <a:noFill/>
          <a:ln cap="flat" cmpd="sng" w="12700">
            <a:solidFill>
              <a:schemeClr val="dk1"/>
            </a:solidFill>
            <a:prstDash val="solid"/>
            <a:miter lim="800000"/>
            <a:headEnd len="med" w="med" type="none"/>
            <a:tailEnd len="sm" w="sm" type="triangle"/>
          </a:ln>
        </p:spPr>
      </p:cxnSp>
      <p:cxnSp>
        <p:nvCxnSpPr>
          <p:cNvPr id="552" name="Google Shape;552;p36"/>
          <p:cNvCxnSpPr/>
          <p:nvPr/>
        </p:nvCxnSpPr>
        <p:spPr>
          <a:xfrm rot="10800000">
            <a:off x="4743450" y="1879600"/>
            <a:ext cx="809625" cy="103187"/>
          </a:xfrm>
          <a:prstGeom prst="straightConnector1">
            <a:avLst/>
          </a:prstGeom>
          <a:noFill/>
          <a:ln cap="flat" cmpd="sng" w="12700">
            <a:solidFill>
              <a:schemeClr val="dk1"/>
            </a:solidFill>
            <a:prstDash val="solid"/>
            <a:miter lim="800000"/>
            <a:headEnd len="med" w="med" type="none"/>
            <a:tailEnd len="sm" w="sm" type="triangle"/>
          </a:ln>
        </p:spPr>
      </p:cxnSp>
      <p:cxnSp>
        <p:nvCxnSpPr>
          <p:cNvPr id="553" name="Google Shape;553;p36"/>
          <p:cNvCxnSpPr/>
          <p:nvPr/>
        </p:nvCxnSpPr>
        <p:spPr>
          <a:xfrm flipH="1" rot="10800000">
            <a:off x="7204075" y="1781175"/>
            <a:ext cx="300037" cy="201612"/>
          </a:xfrm>
          <a:prstGeom prst="straightConnector1">
            <a:avLst/>
          </a:prstGeom>
          <a:noFill/>
          <a:ln cap="flat" cmpd="sng" w="12700">
            <a:solidFill>
              <a:schemeClr val="dk1"/>
            </a:solidFill>
            <a:prstDash val="solid"/>
            <a:miter lim="800000"/>
            <a:headEnd len="med" w="med" type="none"/>
            <a:tailEnd len="sm" w="sm" type="triangle"/>
          </a:ln>
        </p:spPr>
      </p:cxnSp>
      <p:cxnSp>
        <p:nvCxnSpPr>
          <p:cNvPr id="554" name="Google Shape;554;p36"/>
          <p:cNvCxnSpPr/>
          <p:nvPr/>
        </p:nvCxnSpPr>
        <p:spPr>
          <a:xfrm rot="10800000">
            <a:off x="6378575" y="2554287"/>
            <a:ext cx="90487" cy="501650"/>
          </a:xfrm>
          <a:prstGeom prst="straightConnector1">
            <a:avLst/>
          </a:prstGeom>
          <a:noFill/>
          <a:ln cap="flat" cmpd="sng" w="12700">
            <a:solidFill>
              <a:schemeClr val="dk1"/>
            </a:solidFill>
            <a:prstDash val="solid"/>
            <a:miter lim="800000"/>
            <a:headEnd len="med" w="med" type="none"/>
            <a:tailEnd len="sm" w="sm" type="triangle"/>
          </a:ln>
        </p:spPr>
      </p:cxnSp>
      <p:cxnSp>
        <p:nvCxnSpPr>
          <p:cNvPr id="555" name="Google Shape;555;p36"/>
          <p:cNvCxnSpPr/>
          <p:nvPr/>
        </p:nvCxnSpPr>
        <p:spPr>
          <a:xfrm flipH="1">
            <a:off x="6342062" y="3863975"/>
            <a:ext cx="127000" cy="304800"/>
          </a:xfrm>
          <a:prstGeom prst="straightConnector1">
            <a:avLst/>
          </a:prstGeom>
          <a:noFill/>
          <a:ln cap="flat" cmpd="sng" w="12700">
            <a:solidFill>
              <a:schemeClr val="dk1"/>
            </a:solidFill>
            <a:prstDash val="solid"/>
            <a:miter lim="800000"/>
            <a:headEnd len="med" w="med" type="none"/>
            <a:tailEnd len="sm" w="sm" type="triangle"/>
          </a:ln>
        </p:spPr>
      </p:cxnSp>
      <p:cxnSp>
        <p:nvCxnSpPr>
          <p:cNvPr id="556" name="Google Shape;556;p36"/>
          <p:cNvCxnSpPr/>
          <p:nvPr/>
        </p:nvCxnSpPr>
        <p:spPr>
          <a:xfrm>
            <a:off x="4165600" y="4365625"/>
            <a:ext cx="19050" cy="503237"/>
          </a:xfrm>
          <a:prstGeom prst="straightConnector1">
            <a:avLst/>
          </a:prstGeom>
          <a:noFill/>
          <a:ln cap="flat" cmpd="sng" w="12700">
            <a:solidFill>
              <a:schemeClr val="dk1"/>
            </a:solidFill>
            <a:prstDash val="solid"/>
            <a:miter lim="800000"/>
            <a:headEnd len="med" w="med" type="none"/>
            <a:tailEnd len="sm" w="sm" type="triangle"/>
          </a:ln>
        </p:spPr>
      </p:cxnSp>
      <p:sp>
        <p:nvSpPr>
          <p:cNvPr id="557" name="Google Shape;557;p36"/>
          <p:cNvSpPr/>
          <p:nvPr/>
        </p:nvSpPr>
        <p:spPr>
          <a:xfrm>
            <a:off x="2976562" y="3967162"/>
            <a:ext cx="700087" cy="638175"/>
          </a:xfrm>
          <a:custGeom>
            <a:rect b="b" l="l" r="r" t="t"/>
            <a:pathLst>
              <a:path extrusionOk="0" h="456" w="448">
                <a:moveTo>
                  <a:pt x="256" y="0"/>
                </a:moveTo>
                <a:cubicBezTo>
                  <a:pt x="244" y="12"/>
                  <a:pt x="232" y="24"/>
                  <a:pt x="208" y="48"/>
                </a:cubicBezTo>
                <a:cubicBezTo>
                  <a:pt x="184" y="72"/>
                  <a:pt x="144" y="96"/>
                  <a:pt x="112" y="144"/>
                </a:cubicBezTo>
                <a:cubicBezTo>
                  <a:pt x="80" y="192"/>
                  <a:pt x="0" y="288"/>
                  <a:pt x="16" y="336"/>
                </a:cubicBezTo>
                <a:cubicBezTo>
                  <a:pt x="32" y="384"/>
                  <a:pt x="136" y="456"/>
                  <a:pt x="208" y="432"/>
                </a:cubicBezTo>
                <a:cubicBezTo>
                  <a:pt x="280" y="408"/>
                  <a:pt x="364" y="300"/>
                  <a:pt x="448" y="192"/>
                </a:cubicBezTo>
              </a:path>
            </a:pathLst>
          </a:custGeom>
          <a:noFill/>
          <a:ln cap="flat" cmpd="sng" w="12700">
            <a:solidFill>
              <a:schemeClr val="dk1"/>
            </a:solidFill>
            <a:prstDash val="solid"/>
            <a:round/>
            <a:headEnd len="sm" w="sm" type="none"/>
            <a:tailEnd len="sm" w="sm" type="none"/>
          </a:ln>
        </p:spPr>
        <p:txBody>
          <a:bodyPr anchorCtr="0" anchor="t"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58" name="Google Shape;558;p36"/>
          <p:cNvSpPr txBox="1"/>
          <p:nvPr/>
        </p:nvSpPr>
        <p:spPr>
          <a:xfrm>
            <a:off x="1035050" y="1314450"/>
            <a:ext cx="323850" cy="45085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1</a:t>
            </a:r>
            <a:endParaRPr/>
          </a:p>
        </p:txBody>
      </p:sp>
      <p:sp>
        <p:nvSpPr>
          <p:cNvPr id="559" name="Google Shape;559;p36"/>
          <p:cNvSpPr txBox="1"/>
          <p:nvPr/>
        </p:nvSpPr>
        <p:spPr>
          <a:xfrm>
            <a:off x="3436937" y="1314450"/>
            <a:ext cx="323850" cy="45085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2</a:t>
            </a:r>
            <a:endParaRPr/>
          </a:p>
        </p:txBody>
      </p:sp>
      <p:sp>
        <p:nvSpPr>
          <p:cNvPr id="560" name="Google Shape;560;p36"/>
          <p:cNvSpPr txBox="1"/>
          <p:nvPr/>
        </p:nvSpPr>
        <p:spPr>
          <a:xfrm>
            <a:off x="5253037" y="1209675"/>
            <a:ext cx="331787" cy="45085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8</a:t>
            </a:r>
            <a:endParaRPr/>
          </a:p>
        </p:txBody>
      </p:sp>
      <p:sp>
        <p:nvSpPr>
          <p:cNvPr id="561" name="Google Shape;561;p36"/>
          <p:cNvSpPr txBox="1"/>
          <p:nvPr/>
        </p:nvSpPr>
        <p:spPr>
          <a:xfrm>
            <a:off x="8266112" y="1125537"/>
            <a:ext cx="323850" cy="45085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9</a:t>
            </a:r>
            <a:endParaRPr/>
          </a:p>
        </p:txBody>
      </p:sp>
      <p:sp>
        <p:nvSpPr>
          <p:cNvPr id="562" name="Google Shape;562;p36"/>
          <p:cNvSpPr txBox="1"/>
          <p:nvPr/>
        </p:nvSpPr>
        <p:spPr>
          <a:xfrm>
            <a:off x="6662737" y="3802062"/>
            <a:ext cx="323850" cy="45085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6</a:t>
            </a:r>
            <a:endParaRPr/>
          </a:p>
        </p:txBody>
      </p:sp>
      <p:sp>
        <p:nvSpPr>
          <p:cNvPr id="563" name="Google Shape;563;p36"/>
          <p:cNvSpPr txBox="1"/>
          <p:nvPr/>
        </p:nvSpPr>
        <p:spPr>
          <a:xfrm>
            <a:off x="6888162" y="2659062"/>
            <a:ext cx="323850" cy="45085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5</a:t>
            </a:r>
            <a:endParaRPr/>
          </a:p>
        </p:txBody>
      </p:sp>
      <p:sp>
        <p:nvSpPr>
          <p:cNvPr id="564" name="Google Shape;564;p36"/>
          <p:cNvSpPr txBox="1"/>
          <p:nvPr/>
        </p:nvSpPr>
        <p:spPr>
          <a:xfrm>
            <a:off x="4521200" y="2133600"/>
            <a:ext cx="323850" cy="45085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3</a:t>
            </a:r>
            <a:endParaRPr/>
          </a:p>
        </p:txBody>
      </p:sp>
      <p:cxnSp>
        <p:nvCxnSpPr>
          <p:cNvPr id="565" name="Google Shape;565;p36"/>
          <p:cNvCxnSpPr/>
          <p:nvPr/>
        </p:nvCxnSpPr>
        <p:spPr>
          <a:xfrm rot="10800000">
            <a:off x="4105275" y="2114550"/>
            <a:ext cx="60325" cy="373062"/>
          </a:xfrm>
          <a:prstGeom prst="straightConnector1">
            <a:avLst/>
          </a:prstGeom>
          <a:noFill/>
          <a:ln cap="flat" cmpd="sng" w="12700">
            <a:solidFill>
              <a:schemeClr val="dk1"/>
            </a:solidFill>
            <a:prstDash val="solid"/>
            <a:miter lim="800000"/>
            <a:headEnd len="med" w="med" type="none"/>
            <a:tailEnd len="sm" w="sm" type="triangle"/>
          </a:ln>
        </p:spPr>
      </p:cxnSp>
      <p:sp>
        <p:nvSpPr>
          <p:cNvPr id="566" name="Google Shape;566;p36"/>
          <p:cNvSpPr txBox="1"/>
          <p:nvPr/>
        </p:nvSpPr>
        <p:spPr>
          <a:xfrm>
            <a:off x="4305300" y="5373687"/>
            <a:ext cx="323850" cy="45085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7</a:t>
            </a:r>
            <a:endParaRPr/>
          </a:p>
        </p:txBody>
      </p:sp>
      <p:sp>
        <p:nvSpPr>
          <p:cNvPr id="567" name="Google Shape;567;p36"/>
          <p:cNvSpPr txBox="1"/>
          <p:nvPr/>
        </p:nvSpPr>
        <p:spPr>
          <a:xfrm>
            <a:off x="884237" y="4205287"/>
            <a:ext cx="323850" cy="45085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4</a:t>
            </a:r>
            <a:endParaRPr/>
          </a:p>
        </p:txBody>
      </p:sp>
      <p:sp>
        <p:nvSpPr>
          <p:cNvPr id="568" name="Google Shape;568;p36"/>
          <p:cNvSpPr txBox="1"/>
          <p:nvPr/>
        </p:nvSpPr>
        <p:spPr>
          <a:xfrm>
            <a:off x="7188200" y="1851025"/>
            <a:ext cx="346075"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S</a:t>
            </a:r>
            <a:endParaRPr/>
          </a:p>
        </p:txBody>
      </p:sp>
      <p:sp>
        <p:nvSpPr>
          <p:cNvPr id="569" name="Google Shape;569;p36"/>
          <p:cNvSpPr txBox="1"/>
          <p:nvPr/>
        </p:nvSpPr>
        <p:spPr>
          <a:xfrm>
            <a:off x="6438900" y="2590800"/>
            <a:ext cx="249237"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1" i="0" lang="en-US" sz="2400" u="none">
                <a:solidFill>
                  <a:srgbClr val="FF0000"/>
                </a:solidFill>
                <a:latin typeface="Times New Roman"/>
                <a:ea typeface="Times New Roman"/>
                <a:cs typeface="Times New Roman"/>
                <a:sym typeface="Times New Roman"/>
              </a:rPr>
              <a:t>,</a:t>
            </a:r>
            <a:endParaRPr/>
          </a:p>
        </p:txBody>
      </p:sp>
      <p:sp>
        <p:nvSpPr>
          <p:cNvPr id="570" name="Google Shape;570;p36"/>
          <p:cNvSpPr txBox="1"/>
          <p:nvPr/>
        </p:nvSpPr>
        <p:spPr>
          <a:xfrm>
            <a:off x="5988050" y="3802062"/>
            <a:ext cx="276225"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a:t>
            </a:r>
            <a:endParaRPr/>
          </a:p>
        </p:txBody>
      </p:sp>
      <p:sp>
        <p:nvSpPr>
          <p:cNvPr id="571" name="Google Shape;571;p36"/>
          <p:cNvSpPr txBox="1"/>
          <p:nvPr/>
        </p:nvSpPr>
        <p:spPr>
          <a:xfrm>
            <a:off x="3873500" y="4292600"/>
            <a:ext cx="341312" cy="45085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S</a:t>
            </a:r>
            <a:endParaRPr/>
          </a:p>
        </p:txBody>
      </p:sp>
      <p:sp>
        <p:nvSpPr>
          <p:cNvPr id="572" name="Google Shape;572;p36"/>
          <p:cNvSpPr txBox="1"/>
          <p:nvPr/>
        </p:nvSpPr>
        <p:spPr>
          <a:xfrm>
            <a:off x="1276350" y="5041900"/>
            <a:ext cx="327025"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a:t>
            </a:r>
            <a:endParaRPr/>
          </a:p>
        </p:txBody>
      </p:sp>
      <p:sp>
        <p:nvSpPr>
          <p:cNvPr id="573" name="Google Shape;573;p36"/>
          <p:cNvSpPr txBox="1"/>
          <p:nvPr/>
        </p:nvSpPr>
        <p:spPr>
          <a:xfrm>
            <a:off x="3736975" y="2120900"/>
            <a:ext cx="412750"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id</a:t>
            </a:r>
            <a:endParaRPr/>
          </a:p>
        </p:txBody>
      </p:sp>
      <p:cxnSp>
        <p:nvCxnSpPr>
          <p:cNvPr id="574" name="Google Shape;574;p36"/>
          <p:cNvCxnSpPr/>
          <p:nvPr/>
        </p:nvCxnSpPr>
        <p:spPr>
          <a:xfrm>
            <a:off x="4953000" y="3427412"/>
            <a:ext cx="690562" cy="33337"/>
          </a:xfrm>
          <a:prstGeom prst="straightConnector1">
            <a:avLst/>
          </a:prstGeom>
          <a:noFill/>
          <a:ln cap="flat" cmpd="sng" w="12700">
            <a:solidFill>
              <a:schemeClr val="dk1"/>
            </a:solidFill>
            <a:prstDash val="solid"/>
            <a:miter lim="800000"/>
            <a:headEnd len="med" w="med" type="none"/>
            <a:tailEnd len="sm" w="sm" type="triangle"/>
          </a:ln>
        </p:spPr>
      </p:cxnSp>
      <p:sp>
        <p:nvSpPr>
          <p:cNvPr id="575" name="Google Shape;575;p36"/>
          <p:cNvSpPr txBox="1"/>
          <p:nvPr/>
        </p:nvSpPr>
        <p:spPr>
          <a:xfrm>
            <a:off x="5011737" y="2994025"/>
            <a:ext cx="361950"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L</a:t>
            </a:r>
            <a:endParaRPr/>
          </a:p>
        </p:txBody>
      </p:sp>
      <p:sp>
        <p:nvSpPr>
          <p:cNvPr id="576" name="Google Shape;576;p36"/>
          <p:cNvSpPr txBox="1"/>
          <p:nvPr/>
        </p:nvSpPr>
        <p:spPr>
          <a:xfrm>
            <a:off x="7062787" y="4908550"/>
            <a:ext cx="1646237" cy="1563687"/>
          </a:xfrm>
          <a:prstGeom prst="rect">
            <a:avLst/>
          </a:prstGeom>
          <a:noFill/>
          <a:ln>
            <a:noFill/>
          </a:ln>
        </p:spPr>
        <p:txBody>
          <a:bodyPr anchorCtr="0" anchor="t" bIns="42975" lIns="85950" spcFirstLastPara="1" rIns="85950" wrap="square" tIns="42975">
            <a:spAutoFit/>
          </a:bodyPr>
          <a:lstStyle/>
          <a:p>
            <a:pPr indent="0" lvl="0" marL="0" marR="0" rtl="0" algn="ctr">
              <a:lnSpc>
                <a:spcPct val="100000"/>
              </a:lnSpc>
              <a:spcBef>
                <a:spcPts val="0"/>
              </a:spcBef>
              <a:spcAft>
                <a:spcPts val="0"/>
              </a:spcAft>
              <a:buClr>
                <a:schemeClr val="accent2"/>
              </a:buClr>
              <a:buSzPts val="2400"/>
              <a:buFont typeface="Times New Roman"/>
              <a:buNone/>
            </a:pPr>
            <a:r>
              <a:rPr b="0" i="0" lang="en-US" sz="2400" u="sng">
                <a:solidFill>
                  <a:schemeClr val="accent2"/>
                </a:solidFill>
                <a:latin typeface="Times New Roman"/>
                <a:ea typeface="Times New Roman"/>
                <a:cs typeface="Times New Roman"/>
                <a:sym typeface="Times New Roman"/>
              </a:rPr>
              <a:t>Grammar</a:t>
            </a:r>
            <a:endParaRPr/>
          </a:p>
          <a:p>
            <a:pPr indent="0" lvl="0" marL="0" marR="0" rtl="0" algn="ctr">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S 🡪 (L) | id</a:t>
            </a:r>
            <a:endParaRPr/>
          </a:p>
          <a:p>
            <a:pPr indent="0" lvl="0" marL="0" marR="0" rtl="0" algn="ctr">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L 🡪 S | L,S</a:t>
            </a:r>
            <a:endParaRPr/>
          </a:p>
          <a:p>
            <a:pPr indent="0" lvl="0" marL="0" marR="0" rtl="0" algn="ctr">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i/p- </a:t>
            </a:r>
            <a:r>
              <a:rPr b="0" i="0" lang="en-US" sz="2400" u="none">
                <a:solidFill>
                  <a:schemeClr val="dk1"/>
                </a:solidFill>
                <a:latin typeface="Times New Roman"/>
                <a:ea typeface="Times New Roman"/>
                <a:cs typeface="Times New Roman"/>
                <a:sym typeface="Times New Roman"/>
              </a:rPr>
              <a:t>((a),b)$</a:t>
            </a:r>
            <a:endParaRPr/>
          </a:p>
        </p:txBody>
      </p:sp>
      <p:cxnSp>
        <p:nvCxnSpPr>
          <p:cNvPr id="577" name="Google Shape;577;p36"/>
          <p:cNvCxnSpPr/>
          <p:nvPr/>
        </p:nvCxnSpPr>
        <p:spPr>
          <a:xfrm flipH="1">
            <a:off x="4953000" y="2214562"/>
            <a:ext cx="642937" cy="285750"/>
          </a:xfrm>
          <a:prstGeom prst="straightConnector1">
            <a:avLst/>
          </a:prstGeom>
          <a:noFill/>
          <a:ln cap="flat" cmpd="sng" w="12700">
            <a:solidFill>
              <a:schemeClr val="dk1"/>
            </a:solidFill>
            <a:prstDash val="solid"/>
            <a:miter lim="800000"/>
            <a:headEnd len="med" w="med" type="none"/>
            <a:tailEnd len="sm" w="sm" type="triangle"/>
          </a:ln>
        </p:spPr>
      </p:cxnSp>
      <p:sp>
        <p:nvSpPr>
          <p:cNvPr id="578" name="Google Shape;578;p36"/>
          <p:cNvSpPr txBox="1"/>
          <p:nvPr/>
        </p:nvSpPr>
        <p:spPr>
          <a:xfrm>
            <a:off x="4891087" y="2000250"/>
            <a:ext cx="276225"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37"/>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584" name="Google Shape;584;p37"/>
          <p:cNvSpPr txBox="1"/>
          <p:nvPr/>
        </p:nvSpPr>
        <p:spPr>
          <a:xfrm>
            <a:off x="738187" y="214312"/>
            <a:ext cx="7772400" cy="615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Parsing Example ((a),b)</a:t>
            </a:r>
            <a:endParaRPr/>
          </a:p>
        </p:txBody>
      </p:sp>
      <p:sp>
        <p:nvSpPr>
          <p:cNvPr id="585" name="Google Shape;585;p37"/>
          <p:cNvSpPr txBox="1"/>
          <p:nvPr/>
        </p:nvSpPr>
        <p:spPr>
          <a:xfrm>
            <a:off x="523875" y="1000125"/>
            <a:ext cx="7715250" cy="501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derivation	</a:t>
            </a:r>
            <a:r>
              <a:rPr b="0" i="0" lang="en-US" sz="2000" u="none">
                <a:solidFill>
                  <a:srgbClr val="FF0000"/>
                </a:solidFill>
                <a:latin typeface="Times New Roman"/>
                <a:ea typeface="Times New Roman"/>
                <a:cs typeface="Times New Roman"/>
                <a:sym typeface="Times New Roman"/>
              </a:rPr>
              <a:t>stack</a:t>
            </a:r>
            <a:r>
              <a:rPr b="0" i="0" lang="en-US" sz="2000" u="none">
                <a:solidFill>
                  <a:schemeClr val="dk1"/>
                </a:solidFill>
                <a:latin typeface="Times New Roman"/>
                <a:ea typeface="Times New Roman"/>
                <a:cs typeface="Times New Roman"/>
                <a:sym typeface="Times New Roman"/>
              </a:rPr>
              <a:t>		input		action</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((a),b) 🡨	</a:t>
            </a:r>
            <a:r>
              <a:rPr b="0" i="0" lang="en-US" sz="2000" u="none">
                <a:solidFill>
                  <a:srgbClr val="FF0000"/>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		((a),b)$		shift, goto 3</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((a),b) 🡨	</a:t>
            </a:r>
            <a:r>
              <a:rPr b="0" i="0" lang="en-US" sz="2000" u="none">
                <a:solidFill>
                  <a:srgbClr val="FF0000"/>
                </a:solidFill>
                <a:latin typeface="Times New Roman"/>
                <a:ea typeface="Times New Roman"/>
                <a:cs typeface="Times New Roman"/>
                <a:sym typeface="Times New Roman"/>
              </a:rPr>
              <a:t>1(3</a:t>
            </a:r>
            <a:r>
              <a:rPr b="0" i="0" lang="en-US" sz="2000" u="none">
                <a:solidFill>
                  <a:schemeClr val="dk1"/>
                </a:solidFill>
                <a:latin typeface="Times New Roman"/>
                <a:ea typeface="Times New Roman"/>
                <a:cs typeface="Times New Roman"/>
                <a:sym typeface="Times New Roman"/>
              </a:rPr>
              <a:t>		(a),b)		shift, goto 3</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((a),b) 🡨	</a:t>
            </a:r>
            <a:r>
              <a:rPr b="0" i="0" lang="en-US" sz="2000" u="none">
                <a:solidFill>
                  <a:srgbClr val="FF0000"/>
                </a:solidFill>
                <a:latin typeface="Times New Roman"/>
                <a:ea typeface="Times New Roman"/>
                <a:cs typeface="Times New Roman"/>
                <a:sym typeface="Times New Roman"/>
              </a:rPr>
              <a:t>1(3(3</a:t>
            </a:r>
            <a:r>
              <a:rPr b="0" i="0" lang="en-US" sz="2000" u="none">
                <a:solidFill>
                  <a:schemeClr val="dk1"/>
                </a:solidFill>
                <a:latin typeface="Times New Roman"/>
                <a:ea typeface="Times New Roman"/>
                <a:cs typeface="Times New Roman"/>
                <a:sym typeface="Times New Roman"/>
              </a:rPr>
              <a:t>		a),b)		shift, goto 2</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((a),b) 🡨	</a:t>
            </a:r>
            <a:r>
              <a:rPr b="0" i="0" lang="en-US" sz="2000" u="none">
                <a:solidFill>
                  <a:srgbClr val="FF0000"/>
                </a:solidFill>
                <a:latin typeface="Times New Roman"/>
                <a:ea typeface="Times New Roman"/>
                <a:cs typeface="Times New Roman"/>
                <a:sym typeface="Times New Roman"/>
              </a:rPr>
              <a:t>1(3(3a2</a:t>
            </a:r>
            <a:r>
              <a:rPr b="0" i="0" lang="en-US" sz="2000" u="none">
                <a:solidFill>
                  <a:schemeClr val="dk1"/>
                </a:solidFill>
                <a:latin typeface="Times New Roman"/>
                <a:ea typeface="Times New Roman"/>
                <a:cs typeface="Times New Roman"/>
                <a:sym typeface="Times New Roman"/>
              </a:rPr>
              <a:t>		),b)		reduce S🡪id</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((S),b) 🡨	</a:t>
            </a:r>
            <a:r>
              <a:rPr b="0" i="0" lang="en-US" sz="2000" u="none">
                <a:solidFill>
                  <a:srgbClr val="FF0000"/>
                </a:solidFill>
                <a:latin typeface="Times New Roman"/>
                <a:ea typeface="Times New Roman"/>
                <a:cs typeface="Times New Roman"/>
                <a:sym typeface="Times New Roman"/>
              </a:rPr>
              <a:t>1(3(3(S7</a:t>
            </a:r>
            <a:r>
              <a:rPr b="0" i="0" lang="en-US" sz="2000" u="none">
                <a:solidFill>
                  <a:schemeClr val="dk1"/>
                </a:solidFill>
                <a:latin typeface="Times New Roman"/>
                <a:ea typeface="Times New Roman"/>
                <a:cs typeface="Times New Roman"/>
                <a:sym typeface="Times New Roman"/>
              </a:rPr>
              <a:t>		),b)		reduce L🡪S</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((L),b) 🡨	</a:t>
            </a:r>
            <a:r>
              <a:rPr b="0" i="0" lang="en-US" sz="2000" u="none">
                <a:solidFill>
                  <a:srgbClr val="FF0000"/>
                </a:solidFill>
                <a:latin typeface="Times New Roman"/>
                <a:ea typeface="Times New Roman"/>
                <a:cs typeface="Times New Roman"/>
                <a:sym typeface="Times New Roman"/>
              </a:rPr>
              <a:t>1(3(3(L5</a:t>
            </a:r>
            <a:r>
              <a:rPr b="0" i="0" lang="en-US" sz="2000" u="none">
                <a:solidFill>
                  <a:schemeClr val="dk1"/>
                </a:solidFill>
                <a:latin typeface="Times New Roman"/>
                <a:ea typeface="Times New Roman"/>
                <a:cs typeface="Times New Roman"/>
                <a:sym typeface="Times New Roman"/>
              </a:rPr>
              <a:t>	),b)		shift, goto 6</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((L),b) 🡨	</a:t>
            </a:r>
            <a:r>
              <a:rPr b="0" i="0" lang="en-US" sz="2000" u="none">
                <a:solidFill>
                  <a:srgbClr val="FF0000"/>
                </a:solidFill>
                <a:latin typeface="Times New Roman"/>
                <a:ea typeface="Times New Roman"/>
                <a:cs typeface="Times New Roman"/>
                <a:sym typeface="Times New Roman"/>
              </a:rPr>
              <a:t>1(3(3L5)6</a:t>
            </a:r>
            <a:r>
              <a:rPr b="0" i="0" lang="en-US" sz="2000" u="none">
                <a:solidFill>
                  <a:schemeClr val="dk1"/>
                </a:solidFill>
                <a:latin typeface="Times New Roman"/>
                <a:ea typeface="Times New Roman"/>
                <a:cs typeface="Times New Roman"/>
                <a:sym typeface="Times New Roman"/>
              </a:rPr>
              <a:t>	,b)		reduce S🡪(L)</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(S,b) 🡨		</a:t>
            </a:r>
            <a:r>
              <a:rPr b="0" i="0" lang="en-US" sz="2000" u="none">
                <a:solidFill>
                  <a:srgbClr val="FF0000"/>
                </a:solidFill>
                <a:latin typeface="Times New Roman"/>
                <a:ea typeface="Times New Roman"/>
                <a:cs typeface="Times New Roman"/>
                <a:sym typeface="Times New Roman"/>
              </a:rPr>
              <a:t>1(3S7	</a:t>
            </a:r>
            <a:r>
              <a:rPr b="0" i="0" lang="en-US" sz="2000" u="none">
                <a:solidFill>
                  <a:schemeClr val="dk1"/>
                </a:solidFill>
                <a:latin typeface="Times New Roman"/>
                <a:ea typeface="Times New Roman"/>
                <a:cs typeface="Times New Roman"/>
                <a:sym typeface="Times New Roman"/>
              </a:rPr>
              <a:t>	,b)		reduce L🡪S</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(L,b) 🡨		</a:t>
            </a:r>
            <a:r>
              <a:rPr b="0" i="0" lang="en-US" sz="2000" u="none">
                <a:solidFill>
                  <a:srgbClr val="FF0000"/>
                </a:solidFill>
                <a:latin typeface="Times New Roman"/>
                <a:ea typeface="Times New Roman"/>
                <a:cs typeface="Times New Roman"/>
                <a:sym typeface="Times New Roman"/>
              </a:rPr>
              <a:t>1(3L5	</a:t>
            </a:r>
            <a:r>
              <a:rPr b="0" i="0" lang="en-US" sz="2000" u="none">
                <a:solidFill>
                  <a:schemeClr val="dk1"/>
                </a:solidFill>
                <a:latin typeface="Times New Roman"/>
                <a:ea typeface="Times New Roman"/>
                <a:cs typeface="Times New Roman"/>
                <a:sym typeface="Times New Roman"/>
              </a:rPr>
              <a:t>	,b)		shift, goto 8</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(L,b) 🡨		</a:t>
            </a:r>
            <a:r>
              <a:rPr b="0" i="0" lang="en-US" sz="2000" u="none">
                <a:solidFill>
                  <a:srgbClr val="FF0000"/>
                </a:solidFill>
                <a:latin typeface="Times New Roman"/>
                <a:ea typeface="Times New Roman"/>
                <a:cs typeface="Times New Roman"/>
                <a:sym typeface="Times New Roman"/>
              </a:rPr>
              <a:t>1(3L5,8	</a:t>
            </a:r>
            <a:r>
              <a:rPr b="0" i="0" lang="en-US" sz="2000" u="none">
                <a:solidFill>
                  <a:schemeClr val="dk1"/>
                </a:solidFill>
                <a:latin typeface="Times New Roman"/>
                <a:ea typeface="Times New Roman"/>
                <a:cs typeface="Times New Roman"/>
                <a:sym typeface="Times New Roman"/>
              </a:rPr>
              <a:t>	b)		shift, goto 9</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(L,b) 🡨		</a:t>
            </a:r>
            <a:r>
              <a:rPr b="0" i="0" lang="en-US" sz="2000" u="none">
                <a:solidFill>
                  <a:srgbClr val="FF0000"/>
                </a:solidFill>
                <a:latin typeface="Times New Roman"/>
                <a:ea typeface="Times New Roman"/>
                <a:cs typeface="Times New Roman"/>
                <a:sym typeface="Times New Roman"/>
              </a:rPr>
              <a:t>1(3L5,8b2</a:t>
            </a:r>
            <a:r>
              <a:rPr b="0" i="0" lang="en-US" sz="2000" u="none">
                <a:solidFill>
                  <a:schemeClr val="dk1"/>
                </a:solidFill>
                <a:latin typeface="Times New Roman"/>
                <a:ea typeface="Times New Roman"/>
                <a:cs typeface="Times New Roman"/>
                <a:sym typeface="Times New Roman"/>
              </a:rPr>
              <a:t>	)		reduce S🡪id</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(L,S) 🡨		</a:t>
            </a:r>
            <a:r>
              <a:rPr b="0" i="0" lang="en-US" sz="2000" u="none">
                <a:solidFill>
                  <a:srgbClr val="FF0000"/>
                </a:solidFill>
                <a:latin typeface="Times New Roman"/>
                <a:ea typeface="Times New Roman"/>
                <a:cs typeface="Times New Roman"/>
                <a:sym typeface="Times New Roman"/>
              </a:rPr>
              <a:t>1(3L8,S9	</a:t>
            </a:r>
            <a:r>
              <a:rPr b="0" i="0" lang="en-US" sz="2000" u="none">
                <a:solidFill>
                  <a:schemeClr val="dk1"/>
                </a:solidFill>
                <a:latin typeface="Times New Roman"/>
                <a:ea typeface="Times New Roman"/>
                <a:cs typeface="Times New Roman"/>
                <a:sym typeface="Times New Roman"/>
              </a:rPr>
              <a:t>)		reduce L🡪L,S</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 🡨		</a:t>
            </a:r>
            <a:r>
              <a:rPr b="0" i="0" lang="en-US" sz="2000" u="none">
                <a:solidFill>
                  <a:srgbClr val="FF0000"/>
                </a:solidFill>
                <a:latin typeface="Times New Roman"/>
                <a:ea typeface="Times New Roman"/>
                <a:cs typeface="Times New Roman"/>
                <a:sym typeface="Times New Roman"/>
              </a:rPr>
              <a:t>1(3L5	</a:t>
            </a:r>
            <a:r>
              <a:rPr b="0" i="0" lang="en-US" sz="2000" u="none">
                <a:solidFill>
                  <a:schemeClr val="dk1"/>
                </a:solidFill>
                <a:latin typeface="Times New Roman"/>
                <a:ea typeface="Times New Roman"/>
                <a:cs typeface="Times New Roman"/>
                <a:sym typeface="Times New Roman"/>
              </a:rPr>
              <a:t>	)		shift, goto 6</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 🡨		</a:t>
            </a:r>
            <a:r>
              <a:rPr b="0" i="0" lang="en-US" sz="2000" u="none">
                <a:solidFill>
                  <a:srgbClr val="FF0000"/>
                </a:solidFill>
                <a:latin typeface="Times New Roman"/>
                <a:ea typeface="Times New Roman"/>
                <a:cs typeface="Times New Roman"/>
                <a:sym typeface="Times New Roman"/>
              </a:rPr>
              <a:t>1(3L5)6	</a:t>
            </a:r>
            <a:r>
              <a:rPr b="0" i="0" lang="en-US" sz="2000" u="none">
                <a:solidFill>
                  <a:schemeClr val="dk1"/>
                </a:solidFill>
                <a:latin typeface="Times New Roman"/>
                <a:ea typeface="Times New Roman"/>
                <a:cs typeface="Times New Roman"/>
                <a:sym typeface="Times New Roman"/>
              </a:rPr>
              <a:t>			reduce S🡪(L)</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 🡨		</a:t>
            </a:r>
            <a:r>
              <a:rPr b="0" i="0" lang="en-US" sz="2000" u="none">
                <a:solidFill>
                  <a:srgbClr val="FF0000"/>
                </a:solidFill>
                <a:latin typeface="Times New Roman"/>
                <a:ea typeface="Times New Roman"/>
                <a:cs typeface="Times New Roman"/>
                <a:sym typeface="Times New Roman"/>
              </a:rPr>
              <a:t>1S4	</a:t>
            </a:r>
            <a:r>
              <a:rPr b="0" i="0" lang="en-US" sz="2000" u="none">
                <a:solidFill>
                  <a:schemeClr val="dk1"/>
                </a:solidFill>
                <a:latin typeface="Times New Roman"/>
                <a:ea typeface="Times New Roman"/>
                <a:cs typeface="Times New Roman"/>
                <a:sym typeface="Times New Roman"/>
              </a:rPr>
              <a:t>	$		done</a:t>
            </a:r>
            <a:endParaRPr/>
          </a:p>
        </p:txBody>
      </p:sp>
      <p:sp>
        <p:nvSpPr>
          <p:cNvPr id="586" name="Google Shape;586;p37"/>
          <p:cNvSpPr txBox="1"/>
          <p:nvPr/>
        </p:nvSpPr>
        <p:spPr>
          <a:xfrm>
            <a:off x="7667625" y="1285875"/>
            <a:ext cx="2036762" cy="341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S 🡪 (L) | id</a:t>
            </a:r>
            <a:endParaRPr/>
          </a:p>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L 🡪 S | L,S</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accent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accent2"/>
              </a:buClr>
              <a:buSzPts val="2400"/>
              <a:buFont typeface="Times New Roman"/>
              <a:buNone/>
            </a:pPr>
            <a:r>
              <a:rPr b="1" i="0" lang="en-US" sz="2400" u="none">
                <a:solidFill>
                  <a:schemeClr val="accent2"/>
                </a:solidFill>
                <a:latin typeface="Times New Roman"/>
                <a:ea typeface="Times New Roman"/>
                <a:cs typeface="Times New Roman"/>
                <a:sym typeface="Times New Roman"/>
              </a:rPr>
              <a:t>S.</a:t>
            </a:r>
            <a:r>
              <a:rPr b="0" i="0" lang="en-US" sz="2400" u="none">
                <a:solidFill>
                  <a:schemeClr val="accent2"/>
                </a:solidFill>
                <a:latin typeface="Times New Roman"/>
                <a:ea typeface="Times New Roman"/>
                <a:cs typeface="Times New Roman"/>
                <a:sym typeface="Times New Roman"/>
              </a:rPr>
              <a:t>$-&gt;((a),b)$</a:t>
            </a:r>
            <a:endParaRPr/>
          </a:p>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.dot Indicates </a:t>
            </a:r>
            <a:endParaRPr/>
          </a:p>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already</a:t>
            </a:r>
            <a:endParaRPr/>
          </a:p>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Scanned input</a:t>
            </a:r>
            <a:endParaRPr/>
          </a:p>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After dot – </a:t>
            </a:r>
            <a:endParaRPr/>
          </a:p>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Expected input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38"/>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Building the Parsing Table</a:t>
            </a:r>
            <a:endParaRPr/>
          </a:p>
        </p:txBody>
      </p:sp>
      <p:sp>
        <p:nvSpPr>
          <p:cNvPr id="592" name="Google Shape;592;p38"/>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States in the table = states in the DFA</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For transition S 🡪 S’ on terminal C:</a:t>
            </a:r>
            <a:endParaRPr/>
          </a:p>
          <a:p>
            <a:pPr indent="-285750" lvl="1" marL="7429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Table[S,C] += Shift(S’)</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For transition S 🡪 S’ on non-terminal N:</a:t>
            </a:r>
            <a:endParaRPr/>
          </a:p>
          <a:p>
            <a:pPr indent="-285750" lvl="1" marL="7429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Table[S,N] += Goto(S’)</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If S is a reduction state X 🡪 β then:</a:t>
            </a:r>
            <a:endParaRPr/>
          </a:p>
          <a:p>
            <a:pPr indent="-285750" lvl="1" marL="7429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Table[S,*] += Reduce(X 🡪 β)</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39"/>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Computed LR(0) Parsing Table</a:t>
            </a:r>
            <a:endParaRPr/>
          </a:p>
        </p:txBody>
      </p:sp>
      <p:sp>
        <p:nvSpPr>
          <p:cNvPr id="598" name="Google Shape;598;p39"/>
          <p:cNvSpPr txBox="1"/>
          <p:nvPr/>
        </p:nvSpPr>
        <p:spPr>
          <a:xfrm>
            <a:off x="1500187" y="2554287"/>
            <a:ext cx="6813550" cy="3051175"/>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1900" u="none">
                <a:solidFill>
                  <a:schemeClr val="dk1"/>
                </a:solidFill>
                <a:latin typeface="Times New Roman"/>
                <a:ea typeface="Times New Roman"/>
                <a:cs typeface="Times New Roman"/>
                <a:sym typeface="Times New Roman"/>
              </a:rPr>
              <a:t>(	)	id	,	$	S	L</a:t>
            </a:r>
            <a:endParaRPr/>
          </a:p>
          <a:p>
            <a:pPr indent="0" lvl="0" marL="0" marR="0" rtl="0" algn="l">
              <a:lnSpc>
                <a:spcPct val="100000"/>
              </a:lnSpc>
              <a:spcBef>
                <a:spcPts val="0"/>
              </a:spcBef>
              <a:spcAft>
                <a:spcPts val="0"/>
              </a:spcAft>
              <a:buClr>
                <a:schemeClr val="dk1"/>
              </a:buClr>
              <a:buSzPts val="1900"/>
              <a:buFont typeface="Times New Roman"/>
              <a:buNone/>
            </a:pPr>
            <a:r>
              <a:rPr b="0" i="0" lang="en-US" sz="1900" u="none">
                <a:solidFill>
                  <a:schemeClr val="dk1"/>
                </a:solidFill>
                <a:latin typeface="Times New Roman"/>
                <a:ea typeface="Times New Roman"/>
                <a:cs typeface="Times New Roman"/>
                <a:sym typeface="Times New Roman"/>
              </a:rPr>
              <a:t>1	</a:t>
            </a:r>
            <a:r>
              <a:rPr b="0" i="0" lang="en-US" sz="1900" u="none">
                <a:solidFill>
                  <a:schemeClr val="accent2"/>
                </a:solidFill>
                <a:latin typeface="Times New Roman"/>
                <a:ea typeface="Times New Roman"/>
                <a:cs typeface="Times New Roman"/>
                <a:sym typeface="Times New Roman"/>
              </a:rPr>
              <a:t>s3		s2</a:t>
            </a:r>
            <a:r>
              <a:rPr b="0" i="0" lang="en-US" sz="1900" u="none">
                <a:solidFill>
                  <a:schemeClr val="accent1"/>
                </a:solidFill>
                <a:latin typeface="Times New Roman"/>
                <a:ea typeface="Times New Roman"/>
                <a:cs typeface="Times New Roman"/>
                <a:sym typeface="Times New Roman"/>
              </a:rPr>
              <a:t>	</a:t>
            </a:r>
            <a:r>
              <a:rPr b="0" i="0" lang="en-US" sz="1900" u="none">
                <a:solidFill>
                  <a:schemeClr val="dk1"/>
                </a:solidFill>
                <a:latin typeface="Times New Roman"/>
                <a:ea typeface="Times New Roman"/>
                <a:cs typeface="Times New Roman"/>
                <a:sym typeface="Times New Roman"/>
              </a:rPr>
              <a:t>		g4</a:t>
            </a:r>
            <a:endParaRPr/>
          </a:p>
          <a:p>
            <a:pPr indent="0" lvl="0" marL="0" marR="0" rtl="0" algn="l">
              <a:lnSpc>
                <a:spcPct val="100000"/>
              </a:lnSpc>
              <a:spcBef>
                <a:spcPts val="0"/>
              </a:spcBef>
              <a:spcAft>
                <a:spcPts val="0"/>
              </a:spcAft>
              <a:buClr>
                <a:schemeClr val="dk1"/>
              </a:buClr>
              <a:buSzPts val="1900"/>
              <a:buFont typeface="Times New Roman"/>
              <a:buNone/>
            </a:pPr>
            <a:r>
              <a:rPr b="0" i="0" lang="en-US" sz="1900" u="none">
                <a:solidFill>
                  <a:schemeClr val="dk1"/>
                </a:solidFill>
                <a:latin typeface="Times New Roman"/>
                <a:ea typeface="Times New Roman"/>
                <a:cs typeface="Times New Roman"/>
                <a:sym typeface="Times New Roman"/>
              </a:rPr>
              <a:t>2	</a:t>
            </a:r>
            <a:r>
              <a:rPr b="0" i="0" lang="en-US" sz="1900" u="none">
                <a:solidFill>
                  <a:srgbClr val="FF0000"/>
                </a:solidFill>
                <a:latin typeface="Times New Roman"/>
                <a:ea typeface="Times New Roman"/>
                <a:cs typeface="Times New Roman"/>
                <a:sym typeface="Times New Roman"/>
              </a:rPr>
              <a:t>S🡪id	S🡪id	S🡪id	S🡪id	S🡪id</a:t>
            </a:r>
            <a:endParaRPr b="0" i="0" sz="19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900"/>
              <a:buFont typeface="Times New Roman"/>
              <a:buNone/>
            </a:pPr>
            <a:r>
              <a:rPr b="0" i="0" lang="en-US" sz="1900" u="none">
                <a:solidFill>
                  <a:schemeClr val="dk1"/>
                </a:solidFill>
                <a:latin typeface="Times New Roman"/>
                <a:ea typeface="Times New Roman"/>
                <a:cs typeface="Times New Roman"/>
                <a:sym typeface="Times New Roman"/>
              </a:rPr>
              <a:t>3	</a:t>
            </a:r>
            <a:r>
              <a:rPr b="0" i="0" lang="en-US" sz="1900" u="none">
                <a:solidFill>
                  <a:schemeClr val="accent2"/>
                </a:solidFill>
                <a:latin typeface="Times New Roman"/>
                <a:ea typeface="Times New Roman"/>
                <a:cs typeface="Times New Roman"/>
                <a:sym typeface="Times New Roman"/>
              </a:rPr>
              <a:t>s3		s2</a:t>
            </a:r>
            <a:r>
              <a:rPr b="0" i="0" lang="en-US" sz="1900" u="none">
                <a:solidFill>
                  <a:schemeClr val="dk1"/>
                </a:solidFill>
                <a:latin typeface="Times New Roman"/>
                <a:ea typeface="Times New Roman"/>
                <a:cs typeface="Times New Roman"/>
                <a:sym typeface="Times New Roman"/>
              </a:rPr>
              <a:t>			g7	g5</a:t>
            </a:r>
            <a:endParaRPr/>
          </a:p>
          <a:p>
            <a:pPr indent="0" lvl="0" marL="0" marR="0" rtl="0" algn="l">
              <a:lnSpc>
                <a:spcPct val="100000"/>
              </a:lnSpc>
              <a:spcBef>
                <a:spcPts val="0"/>
              </a:spcBef>
              <a:spcAft>
                <a:spcPts val="0"/>
              </a:spcAft>
              <a:buClr>
                <a:schemeClr val="dk1"/>
              </a:buClr>
              <a:buSzPts val="1900"/>
              <a:buFont typeface="Times New Roman"/>
              <a:buNone/>
            </a:pPr>
            <a:r>
              <a:rPr b="0" i="0" lang="en-US" sz="1900" u="none">
                <a:solidFill>
                  <a:schemeClr val="dk1"/>
                </a:solidFill>
                <a:latin typeface="Times New Roman"/>
                <a:ea typeface="Times New Roman"/>
                <a:cs typeface="Times New Roman"/>
                <a:sym typeface="Times New Roman"/>
              </a:rPr>
              <a:t>4					accept</a:t>
            </a:r>
            <a:endParaRPr/>
          </a:p>
          <a:p>
            <a:pPr indent="0" lvl="0" marL="0" marR="0" rtl="0" algn="l">
              <a:lnSpc>
                <a:spcPct val="100000"/>
              </a:lnSpc>
              <a:spcBef>
                <a:spcPts val="0"/>
              </a:spcBef>
              <a:spcAft>
                <a:spcPts val="0"/>
              </a:spcAft>
              <a:buClr>
                <a:schemeClr val="dk1"/>
              </a:buClr>
              <a:buSzPts val="1900"/>
              <a:buFont typeface="Times New Roman"/>
              <a:buNone/>
            </a:pPr>
            <a:r>
              <a:rPr b="0" i="0" lang="en-US" sz="1900" u="none">
                <a:solidFill>
                  <a:schemeClr val="dk1"/>
                </a:solidFill>
                <a:latin typeface="Times New Roman"/>
                <a:ea typeface="Times New Roman"/>
                <a:cs typeface="Times New Roman"/>
                <a:sym typeface="Times New Roman"/>
              </a:rPr>
              <a:t>5		</a:t>
            </a:r>
            <a:r>
              <a:rPr b="0" i="0" lang="en-US" sz="1900" u="none">
                <a:solidFill>
                  <a:schemeClr val="accent2"/>
                </a:solidFill>
                <a:latin typeface="Times New Roman"/>
                <a:ea typeface="Times New Roman"/>
                <a:cs typeface="Times New Roman"/>
                <a:sym typeface="Times New Roman"/>
              </a:rPr>
              <a:t>s6		s8</a:t>
            </a:r>
            <a:endParaRPr/>
          </a:p>
          <a:p>
            <a:pPr indent="0" lvl="0" marL="0" marR="0" rtl="0" algn="l">
              <a:lnSpc>
                <a:spcPct val="100000"/>
              </a:lnSpc>
              <a:spcBef>
                <a:spcPts val="0"/>
              </a:spcBef>
              <a:spcAft>
                <a:spcPts val="0"/>
              </a:spcAft>
              <a:buClr>
                <a:schemeClr val="dk1"/>
              </a:buClr>
              <a:buSzPts val="1900"/>
              <a:buFont typeface="Times New Roman"/>
              <a:buNone/>
            </a:pPr>
            <a:r>
              <a:rPr b="0" i="0" lang="en-US" sz="1900" u="none">
                <a:solidFill>
                  <a:schemeClr val="dk1"/>
                </a:solidFill>
                <a:latin typeface="Times New Roman"/>
                <a:ea typeface="Times New Roman"/>
                <a:cs typeface="Times New Roman"/>
                <a:sym typeface="Times New Roman"/>
              </a:rPr>
              <a:t>6	</a:t>
            </a:r>
            <a:r>
              <a:rPr b="0" i="0" lang="en-US" sz="1900" u="none">
                <a:solidFill>
                  <a:srgbClr val="FF0000"/>
                </a:solidFill>
                <a:latin typeface="Times New Roman"/>
                <a:ea typeface="Times New Roman"/>
                <a:cs typeface="Times New Roman"/>
                <a:sym typeface="Times New Roman"/>
              </a:rPr>
              <a:t>S🡪(L)	S🡪(L)	S🡪(L)	S🡪(L)	S🡪(L)</a:t>
            </a:r>
            <a:endParaRPr b="0" i="0" sz="19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900"/>
              <a:buFont typeface="Times New Roman"/>
              <a:buNone/>
            </a:pPr>
            <a:r>
              <a:rPr b="0" i="0" lang="en-US" sz="1900" u="none">
                <a:solidFill>
                  <a:schemeClr val="dk1"/>
                </a:solidFill>
                <a:latin typeface="Times New Roman"/>
                <a:ea typeface="Times New Roman"/>
                <a:cs typeface="Times New Roman"/>
                <a:sym typeface="Times New Roman"/>
              </a:rPr>
              <a:t>7	</a:t>
            </a:r>
            <a:r>
              <a:rPr b="0" i="0" lang="en-US" sz="1900" u="none">
                <a:solidFill>
                  <a:srgbClr val="FF0000"/>
                </a:solidFill>
                <a:latin typeface="Times New Roman"/>
                <a:ea typeface="Times New Roman"/>
                <a:cs typeface="Times New Roman"/>
                <a:sym typeface="Times New Roman"/>
              </a:rPr>
              <a:t>L🡪S	L🡪S	L🡪S	L🡪S	L🡪S</a:t>
            </a:r>
            <a:endParaRPr b="0" i="0" sz="19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900"/>
              <a:buFont typeface="Times New Roman"/>
              <a:buNone/>
            </a:pPr>
            <a:r>
              <a:rPr b="0" i="0" lang="en-US" sz="1900" u="none">
                <a:solidFill>
                  <a:schemeClr val="dk1"/>
                </a:solidFill>
                <a:latin typeface="Times New Roman"/>
                <a:ea typeface="Times New Roman"/>
                <a:cs typeface="Times New Roman"/>
                <a:sym typeface="Times New Roman"/>
              </a:rPr>
              <a:t>8	</a:t>
            </a:r>
            <a:r>
              <a:rPr b="0" i="0" lang="en-US" sz="1900" u="none">
                <a:solidFill>
                  <a:schemeClr val="accent2"/>
                </a:solidFill>
                <a:latin typeface="Times New Roman"/>
                <a:ea typeface="Times New Roman"/>
                <a:cs typeface="Times New Roman"/>
                <a:sym typeface="Times New Roman"/>
              </a:rPr>
              <a:t>s3		s2</a:t>
            </a:r>
            <a:r>
              <a:rPr b="0" i="0" lang="en-US" sz="1900" u="none">
                <a:solidFill>
                  <a:schemeClr val="dk1"/>
                </a:solidFill>
                <a:latin typeface="Times New Roman"/>
                <a:ea typeface="Times New Roman"/>
                <a:cs typeface="Times New Roman"/>
                <a:sym typeface="Times New Roman"/>
              </a:rPr>
              <a:t>			g9</a:t>
            </a:r>
            <a:endParaRPr/>
          </a:p>
          <a:p>
            <a:pPr indent="0" lvl="0" marL="0" marR="0" rtl="0" algn="l">
              <a:lnSpc>
                <a:spcPct val="100000"/>
              </a:lnSpc>
              <a:spcBef>
                <a:spcPts val="0"/>
              </a:spcBef>
              <a:spcAft>
                <a:spcPts val="0"/>
              </a:spcAft>
              <a:buClr>
                <a:schemeClr val="dk1"/>
              </a:buClr>
              <a:buSzPts val="1900"/>
              <a:buFont typeface="Times New Roman"/>
              <a:buNone/>
            </a:pPr>
            <a:r>
              <a:rPr b="0" i="0" lang="en-US" sz="1900" u="none">
                <a:solidFill>
                  <a:schemeClr val="dk1"/>
                </a:solidFill>
                <a:latin typeface="Times New Roman"/>
                <a:ea typeface="Times New Roman"/>
                <a:cs typeface="Times New Roman"/>
                <a:sym typeface="Times New Roman"/>
              </a:rPr>
              <a:t>9	</a:t>
            </a:r>
            <a:r>
              <a:rPr b="0" i="0" lang="en-US" sz="1900" u="none">
                <a:solidFill>
                  <a:srgbClr val="FF0000"/>
                </a:solidFill>
                <a:latin typeface="Times New Roman"/>
                <a:ea typeface="Times New Roman"/>
                <a:cs typeface="Times New Roman"/>
                <a:sym typeface="Times New Roman"/>
              </a:rPr>
              <a:t>L🡪L,S	L🡪L,S	L🡪L,S	L🡪L,S	L🡪L,S</a:t>
            </a:r>
            <a:endParaRPr/>
          </a:p>
        </p:txBody>
      </p:sp>
      <p:sp>
        <p:nvSpPr>
          <p:cNvPr id="599" name="Google Shape;599;p39"/>
          <p:cNvSpPr txBox="1"/>
          <p:nvPr/>
        </p:nvSpPr>
        <p:spPr>
          <a:xfrm>
            <a:off x="1441450" y="2517775"/>
            <a:ext cx="6869112" cy="3054350"/>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600" name="Google Shape;600;p39"/>
          <p:cNvCxnSpPr/>
          <p:nvPr/>
        </p:nvCxnSpPr>
        <p:spPr>
          <a:xfrm>
            <a:off x="1423987" y="2997200"/>
            <a:ext cx="6913562" cy="0"/>
          </a:xfrm>
          <a:prstGeom prst="straightConnector1">
            <a:avLst/>
          </a:prstGeom>
          <a:noFill/>
          <a:ln cap="flat" cmpd="sng" w="12700">
            <a:solidFill>
              <a:schemeClr val="dk1"/>
            </a:solidFill>
            <a:prstDash val="solid"/>
            <a:miter lim="800000"/>
            <a:headEnd len="med" w="med" type="none"/>
            <a:tailEnd len="med" w="med" type="none"/>
          </a:ln>
        </p:spPr>
      </p:cxnSp>
      <p:sp>
        <p:nvSpPr>
          <p:cNvPr id="601" name="Google Shape;601;p39"/>
          <p:cNvSpPr txBox="1"/>
          <p:nvPr/>
        </p:nvSpPr>
        <p:spPr>
          <a:xfrm rot="-5400000">
            <a:off x="731837" y="3886200"/>
            <a:ext cx="787400"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State</a:t>
            </a:r>
            <a:endParaRPr/>
          </a:p>
        </p:txBody>
      </p:sp>
      <p:sp>
        <p:nvSpPr>
          <p:cNvPr id="602" name="Google Shape;602;p39"/>
          <p:cNvSpPr txBox="1"/>
          <p:nvPr/>
        </p:nvSpPr>
        <p:spPr>
          <a:xfrm>
            <a:off x="2927350" y="2017712"/>
            <a:ext cx="1922462"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Input terminal</a:t>
            </a:r>
            <a:endParaRPr/>
          </a:p>
        </p:txBody>
      </p:sp>
      <p:sp>
        <p:nvSpPr>
          <p:cNvPr id="603" name="Google Shape;603;p39"/>
          <p:cNvSpPr txBox="1"/>
          <p:nvPr/>
        </p:nvSpPr>
        <p:spPr>
          <a:xfrm>
            <a:off x="6754812" y="2017712"/>
            <a:ext cx="1949450"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Non-terminals</a:t>
            </a:r>
            <a:endParaRPr/>
          </a:p>
        </p:txBody>
      </p:sp>
      <p:sp>
        <p:nvSpPr>
          <p:cNvPr id="604" name="Google Shape;604;p39"/>
          <p:cNvSpPr txBox="1"/>
          <p:nvPr/>
        </p:nvSpPr>
        <p:spPr>
          <a:xfrm>
            <a:off x="5253037" y="5513387"/>
            <a:ext cx="1712912"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red = reduce</a:t>
            </a:r>
            <a:endParaRPr/>
          </a:p>
        </p:txBody>
      </p:sp>
      <p:sp>
        <p:nvSpPr>
          <p:cNvPr id="605" name="Google Shape;605;p39"/>
          <p:cNvSpPr txBox="1"/>
          <p:nvPr/>
        </p:nvSpPr>
        <p:spPr>
          <a:xfrm>
            <a:off x="2309812" y="5572125"/>
            <a:ext cx="1560512" cy="45085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blue = shift</a:t>
            </a:r>
            <a:endParaRPr/>
          </a:p>
        </p:txBody>
      </p:sp>
      <p:cxnSp>
        <p:nvCxnSpPr>
          <p:cNvPr id="606" name="Google Shape;606;p39"/>
          <p:cNvCxnSpPr/>
          <p:nvPr/>
        </p:nvCxnSpPr>
        <p:spPr>
          <a:xfrm>
            <a:off x="1928812" y="2492375"/>
            <a:ext cx="0" cy="3097212"/>
          </a:xfrm>
          <a:prstGeom prst="straightConnector1">
            <a:avLst/>
          </a:prstGeom>
          <a:noFill/>
          <a:ln cap="flat" cmpd="sng" w="9525">
            <a:solidFill>
              <a:schemeClr val="dk1"/>
            </a:solidFill>
            <a:prstDash val="solid"/>
            <a:miter lim="800000"/>
            <a:headEnd len="med" w="med" type="none"/>
            <a:tailEnd len="med" w="med" type="none"/>
          </a:ln>
        </p:spPr>
      </p:cxnSp>
      <p:cxnSp>
        <p:nvCxnSpPr>
          <p:cNvPr id="607" name="Google Shape;607;p39"/>
          <p:cNvCxnSpPr/>
          <p:nvPr/>
        </p:nvCxnSpPr>
        <p:spPr>
          <a:xfrm>
            <a:off x="6897687" y="2492375"/>
            <a:ext cx="0" cy="3097212"/>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cap="none" strike="noStrike">
                <a:solidFill>
                  <a:schemeClr val="dk1"/>
                </a:solidFill>
                <a:latin typeface="Times New Roman"/>
                <a:ea typeface="Times New Roman"/>
                <a:cs typeface="Times New Roman"/>
                <a:sym typeface="Times New Roman"/>
              </a:rPr>
              <a:t>‹#›</a:t>
            </a:fld>
            <a:endParaRPr/>
          </a:p>
        </p:txBody>
      </p:sp>
      <p:sp>
        <p:nvSpPr>
          <p:cNvPr id="147" name="Google Shape;147;p4"/>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Shift-Reduce Parsing -- Example</a:t>
            </a:r>
            <a:endParaRPr/>
          </a:p>
        </p:txBody>
      </p:sp>
      <p:sp>
        <p:nvSpPr>
          <p:cNvPr id="148" name="Google Shape;148;p4"/>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aABb			 input string:	</a:t>
            </a:r>
            <a:r>
              <a:rPr b="0" i="0" lang="en-US" sz="2400" u="none">
                <a:solidFill>
                  <a:schemeClr val="dk1"/>
                </a:solidFill>
                <a:latin typeface="Courier New"/>
                <a:ea typeface="Courier New"/>
                <a:cs typeface="Courier New"/>
                <a:sym typeface="Courier New"/>
              </a:rPr>
              <a:t>aa</a:t>
            </a:r>
            <a:r>
              <a:rPr b="0" i="0" lang="en-US" sz="2400" u="none">
                <a:solidFill>
                  <a:srgbClr val="CC0000"/>
                </a:solidFill>
                <a:latin typeface="Courier New"/>
                <a:ea typeface="Courier New"/>
                <a:cs typeface="Courier New"/>
                <a:sym typeface="Courier New"/>
              </a:rPr>
              <a:t>a</a:t>
            </a:r>
            <a:r>
              <a:rPr b="0" i="0" lang="en-US" sz="2400" u="none">
                <a:solidFill>
                  <a:schemeClr val="dk1"/>
                </a:solidFill>
                <a:latin typeface="Courier New"/>
                <a:ea typeface="Courier New"/>
                <a:cs typeface="Courier New"/>
                <a:sym typeface="Courier New"/>
              </a:rPr>
              <a:t>bb</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 → aA  |  a					</a:t>
            </a:r>
            <a:r>
              <a:rPr b="0" i="0" lang="en-US" sz="2400" u="none">
                <a:solidFill>
                  <a:schemeClr val="dk1"/>
                </a:solidFill>
                <a:latin typeface="Courier New"/>
                <a:ea typeface="Courier New"/>
                <a:cs typeface="Courier New"/>
                <a:sym typeface="Courier New"/>
              </a:rPr>
              <a:t>a</a:t>
            </a:r>
            <a:r>
              <a:rPr b="0" i="0" lang="en-US" sz="2400" u="none">
                <a:solidFill>
                  <a:srgbClr val="CC0000"/>
                </a:solidFill>
                <a:latin typeface="Courier New"/>
                <a:ea typeface="Courier New"/>
                <a:cs typeface="Courier New"/>
                <a:sym typeface="Courier New"/>
              </a:rPr>
              <a:t>aA</a:t>
            </a:r>
            <a:r>
              <a:rPr b="0" i="0" lang="en-US" sz="2400" u="none">
                <a:solidFill>
                  <a:schemeClr val="dk1"/>
                </a:solidFill>
                <a:latin typeface="Courier New"/>
                <a:ea typeface="Courier New"/>
                <a:cs typeface="Courier New"/>
                <a:sym typeface="Courier New"/>
              </a:rPr>
              <a:t>bb</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 → bB  | b					</a:t>
            </a:r>
            <a:r>
              <a:rPr b="0" i="0" lang="en-US" sz="2400" u="none">
                <a:solidFill>
                  <a:schemeClr val="dk1"/>
                </a:solidFill>
                <a:latin typeface="Courier New"/>
                <a:ea typeface="Courier New"/>
                <a:cs typeface="Courier New"/>
                <a:sym typeface="Courier New"/>
              </a:rPr>
              <a:t>aA</a:t>
            </a:r>
            <a:r>
              <a:rPr b="0" i="0" lang="en-US" sz="2400" u="none">
                <a:solidFill>
                  <a:srgbClr val="CC0000"/>
                </a:solidFill>
                <a:latin typeface="Courier New"/>
                <a:ea typeface="Courier New"/>
                <a:cs typeface="Courier New"/>
                <a:sym typeface="Courier New"/>
              </a:rPr>
              <a:t>b</a:t>
            </a:r>
            <a:r>
              <a:rPr b="0" i="0" lang="en-US" sz="2400" u="none">
                <a:solidFill>
                  <a:schemeClr val="dk1"/>
                </a:solidFill>
                <a:latin typeface="Courier New"/>
                <a:ea typeface="Courier New"/>
                <a:cs typeface="Courier New"/>
                <a:sym typeface="Courier New"/>
              </a:rPr>
              <a:t>b	   ⇓ </a:t>
            </a:r>
            <a:r>
              <a:rPr b="0" i="0" lang="en-US" sz="2400" u="none">
                <a:solidFill>
                  <a:schemeClr val="dk1"/>
                </a:solidFill>
                <a:latin typeface="Times New Roman"/>
                <a:ea typeface="Times New Roman"/>
                <a:cs typeface="Times New Roman"/>
                <a:sym typeface="Times New Roman"/>
              </a:rPr>
              <a:t>reduction</a:t>
            </a:r>
            <a:endParaRPr/>
          </a:p>
          <a:p>
            <a:pPr indent="-342900" lvl="0" marL="34290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							</a:t>
            </a:r>
            <a:r>
              <a:rPr b="0" i="0" lang="en-US" sz="2400" u="none">
                <a:solidFill>
                  <a:srgbClr val="CC0000"/>
                </a:solidFill>
                <a:latin typeface="Courier New"/>
                <a:ea typeface="Courier New"/>
                <a:cs typeface="Courier New"/>
                <a:sym typeface="Courier New"/>
              </a:rPr>
              <a:t>aABb</a:t>
            </a:r>
            <a:endParaRPr/>
          </a:p>
          <a:p>
            <a:pPr indent="-342900" lvl="0" marL="342900" rtl="0" algn="l">
              <a:lnSpc>
                <a:spcPct val="100000"/>
              </a:lnSpc>
              <a:spcBef>
                <a:spcPts val="480"/>
              </a:spcBef>
              <a:spcAft>
                <a:spcPts val="0"/>
              </a:spcAft>
              <a:buClr>
                <a:schemeClr val="dk1"/>
              </a:buClr>
              <a:buSzPts val="2400"/>
              <a:buFont typeface="Courier New"/>
              <a:buNone/>
            </a:pPr>
            <a:r>
              <a:rPr b="0" i="0" lang="en-US" sz="2400" u="none">
                <a:solidFill>
                  <a:schemeClr val="dk1"/>
                </a:solidFill>
                <a:latin typeface="Courier New"/>
                <a:ea typeface="Courier New"/>
                <a:cs typeface="Courier New"/>
                <a:sym typeface="Courier New"/>
              </a:rPr>
              <a:t>							S</a:t>
            </a:r>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Courier New"/>
              <a:ea typeface="Courier New"/>
              <a:cs typeface="Courier New"/>
              <a:sym typeface="Courier New"/>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a:t>
            </a:r>
            <a:r>
              <a:rPr b="0" i="0" lang="en-US" sz="2400" u="none">
                <a:solidFill>
                  <a:srgbClr val="CC0000"/>
                </a:solidFill>
                <a:latin typeface="Times New Roman"/>
                <a:ea typeface="Times New Roman"/>
                <a:cs typeface="Times New Roman"/>
                <a:sym typeface="Times New Roman"/>
              </a:rPr>
              <a:t>aABb</a:t>
            </a:r>
            <a:r>
              <a:rPr b="0" i="0" lang="en-US" sz="2400" u="none">
                <a:solidFill>
                  <a:schemeClr val="dk1"/>
                </a:solidFill>
                <a:latin typeface="Times New Roman"/>
                <a:ea typeface="Times New Roman"/>
                <a:cs typeface="Times New Roman"/>
                <a:sym typeface="Times New Roman"/>
              </a:rPr>
              <a:t> ⇒ aA</a:t>
            </a:r>
            <a:r>
              <a:rPr b="0" i="0" lang="en-US" sz="2400" u="none">
                <a:solidFill>
                  <a:srgbClr val="CC0000"/>
                </a:solidFill>
                <a:latin typeface="Times New Roman"/>
                <a:ea typeface="Times New Roman"/>
                <a:cs typeface="Times New Roman"/>
                <a:sym typeface="Times New Roman"/>
              </a:rPr>
              <a:t>b</a:t>
            </a:r>
            <a:r>
              <a:rPr b="0" i="0" lang="en-US" sz="2400" u="none">
                <a:solidFill>
                  <a:schemeClr val="dk1"/>
                </a:solidFill>
                <a:latin typeface="Times New Roman"/>
                <a:ea typeface="Times New Roman"/>
                <a:cs typeface="Times New Roman"/>
                <a:sym typeface="Times New Roman"/>
              </a:rPr>
              <a:t>b ⇒ a</a:t>
            </a:r>
            <a:r>
              <a:rPr b="0" i="0" lang="en-US" sz="2400" u="none">
                <a:solidFill>
                  <a:srgbClr val="CC0000"/>
                </a:solidFill>
                <a:latin typeface="Times New Roman"/>
                <a:ea typeface="Times New Roman"/>
                <a:cs typeface="Times New Roman"/>
                <a:sym typeface="Times New Roman"/>
              </a:rPr>
              <a:t>aA</a:t>
            </a:r>
            <a:r>
              <a:rPr b="0" i="0" lang="en-US" sz="2400" u="none">
                <a:solidFill>
                  <a:schemeClr val="dk1"/>
                </a:solidFill>
                <a:latin typeface="Times New Roman"/>
                <a:ea typeface="Times New Roman"/>
                <a:cs typeface="Times New Roman"/>
                <a:sym typeface="Times New Roman"/>
              </a:rPr>
              <a:t>bb ⇒ aa</a:t>
            </a:r>
            <a:r>
              <a:rPr b="0" i="0" lang="en-US" sz="2400" u="none">
                <a:solidFill>
                  <a:srgbClr val="CC0000"/>
                </a:solidFill>
                <a:latin typeface="Times New Roman"/>
                <a:ea typeface="Times New Roman"/>
                <a:cs typeface="Times New Roman"/>
                <a:sym typeface="Times New Roman"/>
              </a:rPr>
              <a:t>a</a:t>
            </a:r>
            <a:r>
              <a:rPr b="0" i="0" lang="en-US" sz="2400" u="none">
                <a:solidFill>
                  <a:schemeClr val="dk1"/>
                </a:solidFill>
                <a:latin typeface="Times New Roman"/>
                <a:ea typeface="Times New Roman"/>
                <a:cs typeface="Times New Roman"/>
                <a:sym typeface="Times New Roman"/>
              </a:rPr>
              <a:t>bb </a:t>
            </a:r>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Right Sentential Forms</a:t>
            </a:r>
            <a:endParaRPr/>
          </a:p>
          <a:p>
            <a:pPr indent="-1905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How do we know which substring to be replaced at each reduction step?</a:t>
            </a:r>
            <a:endParaRPr/>
          </a:p>
        </p:txBody>
      </p:sp>
      <p:sp>
        <p:nvSpPr>
          <p:cNvPr id="149" name="Google Shape;149;p4"/>
          <p:cNvSpPr txBox="1"/>
          <p:nvPr/>
        </p:nvSpPr>
        <p:spPr>
          <a:xfrm>
            <a:off x="4191000" y="4038600"/>
            <a:ext cx="4111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rm</a:t>
            </a:r>
            <a:endParaRPr/>
          </a:p>
        </p:txBody>
      </p:sp>
      <p:sp>
        <p:nvSpPr>
          <p:cNvPr id="150" name="Google Shape;150;p4"/>
          <p:cNvSpPr txBox="1"/>
          <p:nvPr/>
        </p:nvSpPr>
        <p:spPr>
          <a:xfrm>
            <a:off x="2895600" y="4038600"/>
            <a:ext cx="4111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rm</a:t>
            </a:r>
            <a:endParaRPr/>
          </a:p>
        </p:txBody>
      </p:sp>
      <p:sp>
        <p:nvSpPr>
          <p:cNvPr id="151" name="Google Shape;151;p4"/>
          <p:cNvSpPr txBox="1"/>
          <p:nvPr/>
        </p:nvSpPr>
        <p:spPr>
          <a:xfrm>
            <a:off x="1828800" y="4038600"/>
            <a:ext cx="4111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rm</a:t>
            </a:r>
            <a:endParaRPr/>
          </a:p>
        </p:txBody>
      </p:sp>
      <p:sp>
        <p:nvSpPr>
          <p:cNvPr id="152" name="Google Shape;152;p4"/>
          <p:cNvSpPr txBox="1"/>
          <p:nvPr/>
        </p:nvSpPr>
        <p:spPr>
          <a:xfrm>
            <a:off x="609600" y="4038600"/>
            <a:ext cx="4111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rm</a:t>
            </a:r>
            <a:endParaRPr/>
          </a:p>
        </p:txBody>
      </p:sp>
      <p:cxnSp>
        <p:nvCxnSpPr>
          <p:cNvPr id="153" name="Google Shape;153;p4"/>
          <p:cNvCxnSpPr/>
          <p:nvPr/>
        </p:nvCxnSpPr>
        <p:spPr>
          <a:xfrm rot="10800000">
            <a:off x="1447800" y="4267200"/>
            <a:ext cx="1600200" cy="533400"/>
          </a:xfrm>
          <a:prstGeom prst="straightConnector1">
            <a:avLst/>
          </a:prstGeom>
          <a:noFill/>
          <a:ln cap="flat" cmpd="sng" w="9525">
            <a:solidFill>
              <a:schemeClr val="dk1"/>
            </a:solidFill>
            <a:prstDash val="solid"/>
            <a:miter lim="800000"/>
            <a:headEnd len="med" w="med" type="none"/>
            <a:tailEnd len="med" w="med" type="triangle"/>
          </a:ln>
        </p:spPr>
      </p:cxnSp>
      <p:cxnSp>
        <p:nvCxnSpPr>
          <p:cNvPr id="154" name="Google Shape;154;p4"/>
          <p:cNvCxnSpPr/>
          <p:nvPr/>
        </p:nvCxnSpPr>
        <p:spPr>
          <a:xfrm rot="10800000">
            <a:off x="2514600" y="4267200"/>
            <a:ext cx="533400" cy="533400"/>
          </a:xfrm>
          <a:prstGeom prst="straightConnector1">
            <a:avLst/>
          </a:prstGeom>
          <a:noFill/>
          <a:ln cap="flat" cmpd="sng" w="9525">
            <a:solidFill>
              <a:schemeClr val="dk1"/>
            </a:solidFill>
            <a:prstDash val="solid"/>
            <a:miter lim="800000"/>
            <a:headEnd len="med" w="med" type="none"/>
            <a:tailEnd len="med" w="med" type="triangle"/>
          </a:ln>
        </p:spPr>
      </p:cxnSp>
      <p:cxnSp>
        <p:nvCxnSpPr>
          <p:cNvPr id="155" name="Google Shape;155;p4"/>
          <p:cNvCxnSpPr/>
          <p:nvPr/>
        </p:nvCxnSpPr>
        <p:spPr>
          <a:xfrm flipH="1" rot="10800000">
            <a:off x="3048000" y="4267200"/>
            <a:ext cx="685800" cy="533400"/>
          </a:xfrm>
          <a:prstGeom prst="straightConnector1">
            <a:avLst/>
          </a:prstGeom>
          <a:noFill/>
          <a:ln cap="flat" cmpd="sng" w="9525">
            <a:solidFill>
              <a:schemeClr val="dk1"/>
            </a:solidFill>
            <a:prstDash val="solid"/>
            <a:miter lim="800000"/>
            <a:headEnd len="med" w="med" type="none"/>
            <a:tailEnd len="med" w="med" type="triangle"/>
          </a:ln>
        </p:spPr>
      </p:cxnSp>
      <p:cxnSp>
        <p:nvCxnSpPr>
          <p:cNvPr id="156" name="Google Shape;156;p4"/>
          <p:cNvCxnSpPr/>
          <p:nvPr/>
        </p:nvCxnSpPr>
        <p:spPr>
          <a:xfrm flipH="1" rot="10800000">
            <a:off x="3048000" y="4343400"/>
            <a:ext cx="1828800" cy="457200"/>
          </a:xfrm>
          <a:prstGeom prst="straightConnector1">
            <a:avLst/>
          </a:prstGeom>
          <a:noFill/>
          <a:ln cap="flat" cmpd="sng" w="9525">
            <a:solidFill>
              <a:schemeClr val="dk1"/>
            </a:solidFill>
            <a:prstDash val="solid"/>
            <a:miter lim="800000"/>
            <a:headEnd len="med" w="med" type="none"/>
            <a:tailEnd len="med" w="med" type="triangle"/>
          </a:ln>
        </p:spPr>
      </p:cxnSp>
      <p:cxnSp>
        <p:nvCxnSpPr>
          <p:cNvPr id="157" name="Google Shape;157;p4"/>
          <p:cNvCxnSpPr/>
          <p:nvPr/>
        </p:nvCxnSpPr>
        <p:spPr>
          <a:xfrm rot="10800000">
            <a:off x="533400" y="4343400"/>
            <a:ext cx="2514600" cy="45720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40"/>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LR(0) Summary</a:t>
            </a:r>
            <a:endParaRPr/>
          </a:p>
        </p:txBody>
      </p:sp>
      <p:sp>
        <p:nvSpPr>
          <p:cNvPr id="613" name="Google Shape;613;p40"/>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LR(0) parsing recipe:</a:t>
            </a:r>
            <a:endParaRPr/>
          </a:p>
          <a:p>
            <a:pPr indent="-285750" lvl="1" marL="74295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Start with LR(0) grammar</a:t>
            </a:r>
            <a:endParaRPr/>
          </a:p>
          <a:p>
            <a:pPr indent="-285750" lvl="1" marL="74295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Compute LR(0) states and build DFA:</a:t>
            </a:r>
            <a:endParaRPr/>
          </a:p>
          <a:p>
            <a:pPr indent="-228600" lvl="2" marL="1143000" rtl="0" algn="l">
              <a:lnSpc>
                <a:spcPct val="100000"/>
              </a:lnSpc>
              <a:spcBef>
                <a:spcPts val="320"/>
              </a:spcBef>
              <a:spcAft>
                <a:spcPts val="0"/>
              </a:spcAft>
              <a:buClr>
                <a:schemeClr val="dk1"/>
              </a:buClr>
              <a:buSzPts val="1600"/>
              <a:buFont typeface="Times New Roman"/>
              <a:buChar char="•"/>
            </a:pPr>
            <a:r>
              <a:rPr b="0" i="0" lang="en-US" sz="1600" u="none">
                <a:solidFill>
                  <a:schemeClr val="dk1"/>
                </a:solidFill>
                <a:latin typeface="Times New Roman"/>
                <a:ea typeface="Times New Roman"/>
                <a:cs typeface="Times New Roman"/>
                <a:sym typeface="Times New Roman"/>
              </a:rPr>
              <a:t>Use the closure operation to compute states</a:t>
            </a:r>
            <a:endParaRPr/>
          </a:p>
          <a:p>
            <a:pPr indent="-228600" lvl="2" marL="1143000" rtl="0" algn="l">
              <a:lnSpc>
                <a:spcPct val="100000"/>
              </a:lnSpc>
              <a:spcBef>
                <a:spcPts val="320"/>
              </a:spcBef>
              <a:spcAft>
                <a:spcPts val="0"/>
              </a:spcAft>
              <a:buClr>
                <a:schemeClr val="dk1"/>
              </a:buClr>
              <a:buSzPts val="1600"/>
              <a:buFont typeface="Times New Roman"/>
              <a:buChar char="•"/>
            </a:pPr>
            <a:r>
              <a:rPr b="0" i="0" lang="en-US" sz="1600" u="none">
                <a:solidFill>
                  <a:schemeClr val="dk1"/>
                </a:solidFill>
                <a:latin typeface="Times New Roman"/>
                <a:ea typeface="Times New Roman"/>
                <a:cs typeface="Times New Roman"/>
                <a:sym typeface="Times New Roman"/>
              </a:rPr>
              <a:t>Use the goto operation to compute transitions</a:t>
            </a:r>
            <a:endParaRPr/>
          </a:p>
          <a:p>
            <a:pPr indent="-285750" lvl="1" marL="74295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Build the LR(0) parsing table from the DFA</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1"/>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Example</a:t>
            </a:r>
            <a:endParaRPr/>
          </a:p>
        </p:txBody>
      </p:sp>
      <p:sp>
        <p:nvSpPr>
          <p:cNvPr id="619" name="Google Shape;619;p41"/>
          <p:cNvSpPr txBox="1"/>
          <p:nvPr/>
        </p:nvSpPr>
        <p:spPr>
          <a:xfrm>
            <a:off x="1350962" y="2084387"/>
            <a:ext cx="1870075" cy="815975"/>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S 🡪 E + S | E</a:t>
            </a:r>
            <a:endParaRPr/>
          </a:p>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E 🡪 num</a:t>
            </a:r>
            <a:endParaRPr/>
          </a:p>
        </p:txBody>
      </p:sp>
      <p:sp>
        <p:nvSpPr>
          <p:cNvPr id="620" name="Google Shape;620;p41"/>
          <p:cNvSpPr txBox="1"/>
          <p:nvPr/>
        </p:nvSpPr>
        <p:spPr>
          <a:xfrm>
            <a:off x="738187" y="1357312"/>
            <a:ext cx="8623300"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Generate the DFA for the following grammar of addition of numbers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42"/>
          <p:cNvSpPr txBox="1"/>
          <p:nvPr/>
        </p:nvSpPr>
        <p:spPr>
          <a:xfrm>
            <a:off x="4127500" y="5446712"/>
            <a:ext cx="1200150" cy="403225"/>
          </a:xfrm>
          <a:prstGeom prst="rect">
            <a:avLst/>
          </a:prstGeom>
          <a:solidFill>
            <a:srgbClr val="FF0000"/>
          </a:solidFill>
          <a:ln>
            <a:noFill/>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6" name="Google Shape;626;p42"/>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LR(0) Parsing Table</a:t>
            </a:r>
            <a:endParaRPr/>
          </a:p>
        </p:txBody>
      </p:sp>
      <p:sp>
        <p:nvSpPr>
          <p:cNvPr id="627" name="Google Shape;627;p42"/>
          <p:cNvSpPr txBox="1"/>
          <p:nvPr/>
        </p:nvSpPr>
        <p:spPr>
          <a:xfrm>
            <a:off x="1050925" y="1681162"/>
            <a:ext cx="1331912" cy="1317625"/>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 🡪 </a:t>
            </a:r>
            <a:r>
              <a:rPr b="1"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S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 🡪 </a:t>
            </a:r>
            <a:r>
              <a:rPr b="1"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E + S</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 🡪 </a:t>
            </a:r>
            <a:r>
              <a:rPr b="1"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E</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E 🡪 </a:t>
            </a:r>
            <a:r>
              <a:rPr b="1"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num</a:t>
            </a:r>
            <a:endParaRPr/>
          </a:p>
        </p:txBody>
      </p:sp>
      <p:sp>
        <p:nvSpPr>
          <p:cNvPr id="628" name="Google Shape;628;p42"/>
          <p:cNvSpPr txBox="1"/>
          <p:nvPr/>
        </p:nvSpPr>
        <p:spPr>
          <a:xfrm>
            <a:off x="1066800" y="1644650"/>
            <a:ext cx="1500187" cy="1447800"/>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9" name="Google Shape;629;p42"/>
          <p:cNvSpPr txBox="1"/>
          <p:nvPr/>
        </p:nvSpPr>
        <p:spPr>
          <a:xfrm>
            <a:off x="3452812" y="2755900"/>
            <a:ext cx="1516062"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 🡪 num </a:t>
            </a:r>
            <a:r>
              <a:rPr b="1" i="0" lang="en-US" sz="2400" u="none">
                <a:solidFill>
                  <a:schemeClr val="dk1"/>
                </a:solidFill>
                <a:latin typeface="Times New Roman"/>
                <a:ea typeface="Times New Roman"/>
                <a:cs typeface="Times New Roman"/>
                <a:sym typeface="Times New Roman"/>
              </a:rPr>
              <a:t>.</a:t>
            </a:r>
            <a:endParaRPr/>
          </a:p>
        </p:txBody>
      </p:sp>
      <p:sp>
        <p:nvSpPr>
          <p:cNvPr id="630" name="Google Shape;630;p42"/>
          <p:cNvSpPr txBox="1"/>
          <p:nvPr/>
        </p:nvSpPr>
        <p:spPr>
          <a:xfrm>
            <a:off x="3452812" y="2755900"/>
            <a:ext cx="1574800" cy="404812"/>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1" name="Google Shape;631;p42"/>
          <p:cNvSpPr txBox="1"/>
          <p:nvPr/>
        </p:nvSpPr>
        <p:spPr>
          <a:xfrm>
            <a:off x="3302000" y="1681162"/>
            <a:ext cx="1536700" cy="8255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E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+S</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E </a:t>
            </a:r>
            <a:r>
              <a:rPr b="1" i="0" lang="en-US" sz="2400" u="none">
                <a:solidFill>
                  <a:schemeClr val="dk1"/>
                </a:solidFill>
                <a:latin typeface="Times New Roman"/>
                <a:ea typeface="Times New Roman"/>
                <a:cs typeface="Times New Roman"/>
                <a:sym typeface="Times New Roman"/>
              </a:rPr>
              <a:t>.</a:t>
            </a:r>
            <a:endParaRPr/>
          </a:p>
        </p:txBody>
      </p:sp>
      <p:sp>
        <p:nvSpPr>
          <p:cNvPr id="632" name="Google Shape;632;p42"/>
          <p:cNvSpPr txBox="1"/>
          <p:nvPr/>
        </p:nvSpPr>
        <p:spPr>
          <a:xfrm>
            <a:off x="3302000" y="1644650"/>
            <a:ext cx="1500187" cy="776287"/>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3" name="Google Shape;633;p42"/>
          <p:cNvSpPr txBox="1"/>
          <p:nvPr/>
        </p:nvSpPr>
        <p:spPr>
          <a:xfrm>
            <a:off x="2776537" y="1612900"/>
            <a:ext cx="361950"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E</a:t>
            </a:r>
            <a:endParaRPr/>
          </a:p>
        </p:txBody>
      </p:sp>
      <p:sp>
        <p:nvSpPr>
          <p:cNvPr id="634" name="Google Shape;634;p42"/>
          <p:cNvSpPr txBox="1"/>
          <p:nvPr/>
        </p:nvSpPr>
        <p:spPr>
          <a:xfrm>
            <a:off x="2627312" y="2824162"/>
            <a:ext cx="719137"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num</a:t>
            </a:r>
            <a:endParaRPr/>
          </a:p>
        </p:txBody>
      </p:sp>
      <p:sp>
        <p:nvSpPr>
          <p:cNvPr id="635" name="Google Shape;635;p42"/>
          <p:cNvSpPr txBox="1"/>
          <p:nvPr/>
        </p:nvSpPr>
        <p:spPr>
          <a:xfrm>
            <a:off x="4953000" y="1546225"/>
            <a:ext cx="346075"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a:t>
            </a:r>
            <a:endParaRPr/>
          </a:p>
        </p:txBody>
      </p:sp>
      <p:sp>
        <p:nvSpPr>
          <p:cNvPr id="636" name="Google Shape;636;p42"/>
          <p:cNvSpPr txBox="1"/>
          <p:nvPr/>
        </p:nvSpPr>
        <p:spPr>
          <a:xfrm>
            <a:off x="5478462" y="3227387"/>
            <a:ext cx="1639887"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E + S </a:t>
            </a:r>
            <a:r>
              <a:rPr b="1" i="0" lang="en-US" sz="2400" u="none">
                <a:solidFill>
                  <a:schemeClr val="dk1"/>
                </a:solidFill>
                <a:latin typeface="Times New Roman"/>
                <a:ea typeface="Times New Roman"/>
                <a:cs typeface="Times New Roman"/>
                <a:sym typeface="Times New Roman"/>
              </a:rPr>
              <a:t>.</a:t>
            </a:r>
            <a:endParaRPr/>
          </a:p>
        </p:txBody>
      </p:sp>
      <p:sp>
        <p:nvSpPr>
          <p:cNvPr id="637" name="Google Shape;637;p42"/>
          <p:cNvSpPr txBox="1"/>
          <p:nvPr/>
        </p:nvSpPr>
        <p:spPr>
          <a:xfrm>
            <a:off x="5478462" y="3227387"/>
            <a:ext cx="1651000" cy="439737"/>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8" name="Google Shape;638;p42"/>
          <p:cNvSpPr txBox="1"/>
          <p:nvPr/>
        </p:nvSpPr>
        <p:spPr>
          <a:xfrm>
            <a:off x="3436937" y="3600450"/>
            <a:ext cx="1436687"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S $ </a:t>
            </a:r>
            <a:r>
              <a:rPr b="1" i="0" lang="en-US" sz="2400" u="none">
                <a:solidFill>
                  <a:schemeClr val="dk1"/>
                </a:solidFill>
                <a:latin typeface="Times New Roman"/>
                <a:ea typeface="Times New Roman"/>
                <a:cs typeface="Times New Roman"/>
                <a:sym typeface="Times New Roman"/>
              </a:rPr>
              <a:t>.</a:t>
            </a:r>
            <a:endParaRPr/>
          </a:p>
        </p:txBody>
      </p:sp>
      <p:sp>
        <p:nvSpPr>
          <p:cNvPr id="639" name="Google Shape;639;p42"/>
          <p:cNvSpPr txBox="1"/>
          <p:nvPr/>
        </p:nvSpPr>
        <p:spPr>
          <a:xfrm>
            <a:off x="3376612" y="3563937"/>
            <a:ext cx="1501775" cy="469900"/>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0" name="Google Shape;640;p42"/>
          <p:cNvSpPr txBox="1"/>
          <p:nvPr/>
        </p:nvSpPr>
        <p:spPr>
          <a:xfrm>
            <a:off x="1125537" y="3092450"/>
            <a:ext cx="344487"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S</a:t>
            </a:r>
            <a:endParaRPr/>
          </a:p>
        </p:txBody>
      </p:sp>
      <p:sp>
        <p:nvSpPr>
          <p:cNvPr id="641" name="Google Shape;641;p42"/>
          <p:cNvSpPr txBox="1"/>
          <p:nvPr/>
        </p:nvSpPr>
        <p:spPr>
          <a:xfrm>
            <a:off x="5613400" y="1447800"/>
            <a:ext cx="1397000" cy="1317625"/>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 🡪 E + </a:t>
            </a:r>
            <a:r>
              <a:rPr b="1"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S</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 🡪 </a:t>
            </a:r>
            <a:r>
              <a:rPr b="1"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E + S</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 🡪 </a:t>
            </a:r>
            <a:r>
              <a:rPr b="1"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E</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E 🡪 </a:t>
            </a:r>
            <a:r>
              <a:rPr b="1"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num</a:t>
            </a:r>
            <a:endParaRPr/>
          </a:p>
        </p:txBody>
      </p:sp>
      <p:sp>
        <p:nvSpPr>
          <p:cNvPr id="642" name="Google Shape;642;p42"/>
          <p:cNvSpPr txBox="1"/>
          <p:nvPr/>
        </p:nvSpPr>
        <p:spPr>
          <a:xfrm>
            <a:off x="5553075" y="1411287"/>
            <a:ext cx="1651000" cy="1344612"/>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3" name="Google Shape;643;p42"/>
          <p:cNvSpPr txBox="1"/>
          <p:nvPr/>
        </p:nvSpPr>
        <p:spPr>
          <a:xfrm>
            <a:off x="1050925" y="3563937"/>
            <a:ext cx="1436687"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S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a:t>
            </a:r>
            <a:endParaRPr/>
          </a:p>
        </p:txBody>
      </p:sp>
      <p:sp>
        <p:nvSpPr>
          <p:cNvPr id="644" name="Google Shape;644;p42"/>
          <p:cNvSpPr txBox="1"/>
          <p:nvPr/>
        </p:nvSpPr>
        <p:spPr>
          <a:xfrm>
            <a:off x="1050925" y="3495675"/>
            <a:ext cx="1500187" cy="471487"/>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645" name="Google Shape;645;p42"/>
          <p:cNvCxnSpPr/>
          <p:nvPr/>
        </p:nvCxnSpPr>
        <p:spPr>
          <a:xfrm>
            <a:off x="2566987" y="2368550"/>
            <a:ext cx="885900" cy="590700"/>
          </a:xfrm>
          <a:prstGeom prst="bentConnector3">
            <a:avLst>
              <a:gd fmla="val 50000" name="adj1"/>
            </a:avLst>
          </a:prstGeom>
          <a:noFill/>
          <a:ln cap="flat" cmpd="sng" w="12700">
            <a:solidFill>
              <a:schemeClr val="dk1"/>
            </a:solidFill>
            <a:prstDash val="solid"/>
            <a:miter lim="800000"/>
            <a:headEnd len="med" w="med" type="none"/>
            <a:tailEnd len="sm" w="sm" type="triangle"/>
          </a:ln>
        </p:spPr>
      </p:cxnSp>
      <p:cxnSp>
        <p:nvCxnSpPr>
          <p:cNvPr id="646" name="Google Shape;646;p42"/>
          <p:cNvCxnSpPr/>
          <p:nvPr/>
        </p:nvCxnSpPr>
        <p:spPr>
          <a:xfrm flipH="1" rot="10800000">
            <a:off x="2566987" y="2032000"/>
            <a:ext cx="735012" cy="336550"/>
          </a:xfrm>
          <a:prstGeom prst="straightConnector1">
            <a:avLst/>
          </a:prstGeom>
          <a:noFill/>
          <a:ln cap="flat" cmpd="sng" w="12700">
            <a:solidFill>
              <a:schemeClr val="dk1"/>
            </a:solidFill>
            <a:prstDash val="solid"/>
            <a:miter lim="800000"/>
            <a:headEnd len="med" w="med" type="none"/>
            <a:tailEnd len="sm" w="sm" type="triangle"/>
          </a:ln>
        </p:spPr>
      </p:cxnSp>
      <p:cxnSp>
        <p:nvCxnSpPr>
          <p:cNvPr id="647" name="Google Shape;647;p42"/>
          <p:cNvCxnSpPr/>
          <p:nvPr/>
        </p:nvCxnSpPr>
        <p:spPr>
          <a:xfrm rot="10800000">
            <a:off x="4802187" y="2032000"/>
            <a:ext cx="750887" cy="52387"/>
          </a:xfrm>
          <a:prstGeom prst="straightConnector1">
            <a:avLst/>
          </a:prstGeom>
          <a:noFill/>
          <a:ln cap="flat" cmpd="sng" w="12700">
            <a:solidFill>
              <a:schemeClr val="dk1"/>
            </a:solidFill>
            <a:prstDash val="solid"/>
            <a:miter lim="800000"/>
            <a:headEnd len="med" w="med" type="none"/>
            <a:tailEnd len="sm" w="sm" type="triangle"/>
          </a:ln>
        </p:spPr>
      </p:cxnSp>
      <p:sp>
        <p:nvSpPr>
          <p:cNvPr id="648" name="Google Shape;648;p42"/>
          <p:cNvSpPr txBox="1"/>
          <p:nvPr/>
        </p:nvSpPr>
        <p:spPr>
          <a:xfrm>
            <a:off x="1035050" y="1314450"/>
            <a:ext cx="323850" cy="45085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1</a:t>
            </a:r>
            <a:endParaRPr/>
          </a:p>
        </p:txBody>
      </p:sp>
      <p:sp>
        <p:nvSpPr>
          <p:cNvPr id="649" name="Google Shape;649;p42"/>
          <p:cNvSpPr txBox="1"/>
          <p:nvPr/>
        </p:nvSpPr>
        <p:spPr>
          <a:xfrm>
            <a:off x="3436937" y="1314450"/>
            <a:ext cx="323850" cy="45085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2</a:t>
            </a:r>
            <a:endParaRPr/>
          </a:p>
        </p:txBody>
      </p:sp>
      <p:sp>
        <p:nvSpPr>
          <p:cNvPr id="650" name="Google Shape;650;p42"/>
          <p:cNvSpPr txBox="1"/>
          <p:nvPr/>
        </p:nvSpPr>
        <p:spPr>
          <a:xfrm>
            <a:off x="5403850" y="2890837"/>
            <a:ext cx="323850" cy="45085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5</a:t>
            </a:r>
            <a:endParaRPr/>
          </a:p>
        </p:txBody>
      </p:sp>
      <p:sp>
        <p:nvSpPr>
          <p:cNvPr id="651" name="Google Shape;651;p42"/>
          <p:cNvSpPr txBox="1"/>
          <p:nvPr/>
        </p:nvSpPr>
        <p:spPr>
          <a:xfrm>
            <a:off x="5178425" y="1277937"/>
            <a:ext cx="323850" cy="45085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3</a:t>
            </a:r>
            <a:endParaRPr/>
          </a:p>
        </p:txBody>
      </p:sp>
      <p:sp>
        <p:nvSpPr>
          <p:cNvPr id="652" name="Google Shape;652;p42"/>
          <p:cNvSpPr txBox="1"/>
          <p:nvPr/>
        </p:nvSpPr>
        <p:spPr>
          <a:xfrm>
            <a:off x="3873500" y="4005262"/>
            <a:ext cx="323850" cy="45085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7</a:t>
            </a:r>
            <a:endParaRPr/>
          </a:p>
        </p:txBody>
      </p:sp>
      <p:sp>
        <p:nvSpPr>
          <p:cNvPr id="653" name="Google Shape;653;p42"/>
          <p:cNvSpPr txBox="1"/>
          <p:nvPr/>
        </p:nvSpPr>
        <p:spPr>
          <a:xfrm>
            <a:off x="4881562" y="3141662"/>
            <a:ext cx="323850" cy="45085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4</a:t>
            </a:r>
            <a:endParaRPr/>
          </a:p>
        </p:txBody>
      </p:sp>
      <p:sp>
        <p:nvSpPr>
          <p:cNvPr id="654" name="Google Shape;654;p42"/>
          <p:cNvSpPr txBox="1"/>
          <p:nvPr/>
        </p:nvSpPr>
        <p:spPr>
          <a:xfrm>
            <a:off x="6378575" y="2755900"/>
            <a:ext cx="346075"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S</a:t>
            </a:r>
            <a:endParaRPr/>
          </a:p>
        </p:txBody>
      </p:sp>
      <p:sp>
        <p:nvSpPr>
          <p:cNvPr id="655" name="Google Shape;655;p42"/>
          <p:cNvSpPr txBox="1"/>
          <p:nvPr/>
        </p:nvSpPr>
        <p:spPr>
          <a:xfrm>
            <a:off x="7462837" y="1411287"/>
            <a:ext cx="1870075" cy="11811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sng">
                <a:solidFill>
                  <a:schemeClr val="accent2"/>
                </a:solidFill>
                <a:latin typeface="Times New Roman"/>
                <a:ea typeface="Times New Roman"/>
                <a:cs typeface="Times New Roman"/>
                <a:sym typeface="Times New Roman"/>
              </a:rPr>
              <a:t>Grammar</a:t>
            </a:r>
            <a:endParaRPr/>
          </a:p>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S 🡪 E + S | E</a:t>
            </a:r>
            <a:endParaRPr/>
          </a:p>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E 🡪 num</a:t>
            </a:r>
            <a:endParaRPr/>
          </a:p>
        </p:txBody>
      </p:sp>
      <p:cxnSp>
        <p:nvCxnSpPr>
          <p:cNvPr id="656" name="Google Shape;656;p42"/>
          <p:cNvCxnSpPr/>
          <p:nvPr/>
        </p:nvCxnSpPr>
        <p:spPr>
          <a:xfrm flipH="1">
            <a:off x="6303962" y="2755900"/>
            <a:ext cx="74612" cy="471487"/>
          </a:xfrm>
          <a:prstGeom prst="straightConnector1">
            <a:avLst/>
          </a:prstGeom>
          <a:noFill/>
          <a:ln cap="flat" cmpd="sng" w="12700">
            <a:solidFill>
              <a:schemeClr val="dk1"/>
            </a:solidFill>
            <a:prstDash val="solid"/>
            <a:miter lim="800000"/>
            <a:headEnd len="med" w="med" type="none"/>
            <a:tailEnd len="sm" w="sm" type="triangle"/>
          </a:ln>
        </p:spPr>
      </p:cxnSp>
      <p:cxnSp>
        <p:nvCxnSpPr>
          <p:cNvPr id="657" name="Google Shape;657;p42"/>
          <p:cNvCxnSpPr/>
          <p:nvPr/>
        </p:nvCxnSpPr>
        <p:spPr>
          <a:xfrm flipH="1">
            <a:off x="1801812" y="3092450"/>
            <a:ext cx="14287" cy="403225"/>
          </a:xfrm>
          <a:prstGeom prst="straightConnector1">
            <a:avLst/>
          </a:prstGeom>
          <a:noFill/>
          <a:ln cap="flat" cmpd="sng" w="12700">
            <a:solidFill>
              <a:schemeClr val="dk1"/>
            </a:solidFill>
            <a:prstDash val="solid"/>
            <a:miter lim="800000"/>
            <a:headEnd len="med" w="med" type="none"/>
            <a:tailEnd len="sm" w="sm" type="triangle"/>
          </a:ln>
        </p:spPr>
      </p:cxnSp>
      <p:cxnSp>
        <p:nvCxnSpPr>
          <p:cNvPr id="658" name="Google Shape;658;p42"/>
          <p:cNvCxnSpPr/>
          <p:nvPr/>
        </p:nvCxnSpPr>
        <p:spPr>
          <a:xfrm>
            <a:off x="2551112" y="3732212"/>
            <a:ext cx="825500" cy="66675"/>
          </a:xfrm>
          <a:prstGeom prst="straightConnector1">
            <a:avLst/>
          </a:prstGeom>
          <a:noFill/>
          <a:ln cap="flat" cmpd="sng" w="12700">
            <a:solidFill>
              <a:schemeClr val="dk1"/>
            </a:solidFill>
            <a:prstDash val="solid"/>
            <a:miter lim="800000"/>
            <a:headEnd len="med" w="med" type="none"/>
            <a:tailEnd len="sm" w="sm" type="triangle"/>
          </a:ln>
        </p:spPr>
      </p:cxnSp>
      <p:sp>
        <p:nvSpPr>
          <p:cNvPr id="659" name="Google Shape;659;p42"/>
          <p:cNvSpPr txBox="1"/>
          <p:nvPr/>
        </p:nvSpPr>
        <p:spPr>
          <a:xfrm>
            <a:off x="2551112" y="3697287"/>
            <a:ext cx="328612" cy="4572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a:t>
            </a:r>
            <a:endParaRPr/>
          </a:p>
        </p:txBody>
      </p:sp>
      <p:cxnSp>
        <p:nvCxnSpPr>
          <p:cNvPr id="660" name="Google Shape;660;p42"/>
          <p:cNvCxnSpPr/>
          <p:nvPr/>
        </p:nvCxnSpPr>
        <p:spPr>
          <a:xfrm rot="5400000">
            <a:off x="4852874" y="2258987"/>
            <a:ext cx="874800" cy="525600"/>
          </a:xfrm>
          <a:prstGeom prst="bentConnector3">
            <a:avLst>
              <a:gd fmla="val 50000" name="adj1"/>
            </a:avLst>
          </a:prstGeom>
          <a:noFill/>
          <a:ln cap="flat" cmpd="sng" w="12700">
            <a:solidFill>
              <a:schemeClr val="dk1"/>
            </a:solidFill>
            <a:prstDash val="solid"/>
            <a:miter lim="800000"/>
            <a:headEnd len="med" w="med" type="none"/>
            <a:tailEnd len="sm" w="sm" type="triangle"/>
          </a:ln>
        </p:spPr>
      </p:cxnSp>
      <p:cxnSp>
        <p:nvCxnSpPr>
          <p:cNvPr id="661" name="Google Shape;661;p42"/>
          <p:cNvCxnSpPr/>
          <p:nvPr/>
        </p:nvCxnSpPr>
        <p:spPr>
          <a:xfrm flipH="1" rot="10800000">
            <a:off x="4802187" y="1949450"/>
            <a:ext cx="750887" cy="68262"/>
          </a:xfrm>
          <a:prstGeom prst="straightConnector1">
            <a:avLst/>
          </a:prstGeom>
          <a:noFill/>
          <a:ln cap="flat" cmpd="sng" w="12700">
            <a:solidFill>
              <a:schemeClr val="dk1"/>
            </a:solidFill>
            <a:prstDash val="solid"/>
            <a:miter lim="800000"/>
            <a:headEnd len="med" w="med" type="none"/>
            <a:tailEnd len="sm" w="sm" type="triangle"/>
          </a:ln>
        </p:spPr>
      </p:cxnSp>
      <p:sp>
        <p:nvSpPr>
          <p:cNvPr id="662" name="Google Shape;662;p42"/>
          <p:cNvSpPr txBox="1"/>
          <p:nvPr/>
        </p:nvSpPr>
        <p:spPr>
          <a:xfrm>
            <a:off x="4802187" y="2017712"/>
            <a:ext cx="361950"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E</a:t>
            </a:r>
            <a:endParaRPr/>
          </a:p>
        </p:txBody>
      </p:sp>
      <p:sp>
        <p:nvSpPr>
          <p:cNvPr id="663" name="Google Shape;663;p42"/>
          <p:cNvSpPr txBox="1"/>
          <p:nvPr/>
        </p:nvSpPr>
        <p:spPr>
          <a:xfrm>
            <a:off x="4652962" y="2420937"/>
            <a:ext cx="720725" cy="4556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num</a:t>
            </a:r>
            <a:endParaRPr/>
          </a:p>
        </p:txBody>
      </p:sp>
      <p:sp>
        <p:nvSpPr>
          <p:cNvPr id="664" name="Google Shape;664;p42"/>
          <p:cNvSpPr txBox="1"/>
          <p:nvPr/>
        </p:nvSpPr>
        <p:spPr>
          <a:xfrm>
            <a:off x="2311400" y="4743450"/>
            <a:ext cx="5962650" cy="1181100"/>
          </a:xfrm>
          <a:prstGeom prst="rect">
            <a:avLst/>
          </a:prstGeom>
          <a:solidFill>
            <a:schemeClr val="lt1"/>
          </a:solidFill>
          <a:ln>
            <a:noFill/>
          </a:ln>
        </p:spPr>
        <p:txBody>
          <a:bodyPr anchorCtr="0" anchor="t" bIns="42975" lIns="85950" spcFirstLastPara="1" rIns="85950" wrap="square" tIns="42975">
            <a:spAutoFit/>
          </a:bodyPr>
          <a:lstStyle/>
          <a:p>
            <a:pPr indent="-428625" lvl="0" marL="428625"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num	+		$	E	S</a:t>
            </a:r>
            <a:endParaRPr/>
          </a:p>
          <a:p>
            <a:pPr indent="-428625" lvl="0" marL="428625" marR="0" rtl="0" algn="l">
              <a:lnSpc>
                <a:spcPct val="100000"/>
              </a:lnSpc>
              <a:spcBef>
                <a:spcPts val="0"/>
              </a:spcBef>
              <a:spcAft>
                <a:spcPts val="0"/>
              </a:spcAft>
              <a:buClr>
                <a:schemeClr val="dk1"/>
              </a:buClr>
              <a:buSzPts val="2400"/>
              <a:buFont typeface="Times New Roman"/>
              <a:buAutoNum type="arabicPlain"/>
            </a:pPr>
            <a:r>
              <a:rPr b="0" i="0" lang="en-US" sz="2400" u="none">
                <a:solidFill>
                  <a:schemeClr val="dk1"/>
                </a:solidFill>
                <a:latin typeface="Times New Roman"/>
                <a:ea typeface="Times New Roman"/>
                <a:cs typeface="Times New Roman"/>
                <a:sym typeface="Times New Roman"/>
              </a:rPr>
              <a:t>s4					g2	g6</a:t>
            </a:r>
            <a:endParaRPr/>
          </a:p>
          <a:p>
            <a:pPr indent="-428625" lvl="0" marL="428625" marR="0" rtl="0" algn="l">
              <a:lnSpc>
                <a:spcPct val="100000"/>
              </a:lnSpc>
              <a:spcBef>
                <a:spcPts val="0"/>
              </a:spcBef>
              <a:spcAft>
                <a:spcPts val="0"/>
              </a:spcAft>
              <a:buClr>
                <a:schemeClr val="dk1"/>
              </a:buClr>
              <a:buSzPts val="2400"/>
              <a:buFont typeface="Times New Roman"/>
              <a:buAutoNum type="arabicPlain"/>
            </a:pPr>
            <a:r>
              <a:rPr b="0" i="0" lang="en-US" sz="2400" u="none">
                <a:solidFill>
                  <a:schemeClr val="dk1"/>
                </a:solidFill>
                <a:latin typeface="Times New Roman"/>
                <a:ea typeface="Times New Roman"/>
                <a:cs typeface="Times New Roman"/>
                <a:sym typeface="Times New Roman"/>
              </a:rPr>
              <a:t>S🡪E	</a:t>
            </a:r>
            <a:r>
              <a:rPr b="0" i="0" lang="en-US" sz="2400" u="none">
                <a:solidFill>
                  <a:schemeClr val="accent2"/>
                </a:solidFill>
                <a:latin typeface="Times New Roman"/>
                <a:ea typeface="Times New Roman"/>
                <a:cs typeface="Times New Roman"/>
                <a:sym typeface="Times New Roman"/>
              </a:rPr>
              <a:t>s3/S🡪E</a:t>
            </a:r>
            <a:r>
              <a:rPr b="0" i="0" lang="en-US" sz="2400" u="none">
                <a:solidFill>
                  <a:schemeClr val="dk1"/>
                </a:solidFill>
                <a:latin typeface="Times New Roman"/>
                <a:ea typeface="Times New Roman"/>
                <a:cs typeface="Times New Roman"/>
                <a:sym typeface="Times New Roman"/>
              </a:rPr>
              <a:t>	S🡪E	</a:t>
            </a:r>
            <a:endParaRPr/>
          </a:p>
        </p:txBody>
      </p:sp>
      <p:sp>
        <p:nvSpPr>
          <p:cNvPr id="665" name="Google Shape;665;p42"/>
          <p:cNvSpPr txBox="1"/>
          <p:nvPr/>
        </p:nvSpPr>
        <p:spPr>
          <a:xfrm>
            <a:off x="2251075" y="4706937"/>
            <a:ext cx="5929312" cy="1143000"/>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666" name="Google Shape;666;p42"/>
          <p:cNvCxnSpPr/>
          <p:nvPr/>
        </p:nvCxnSpPr>
        <p:spPr>
          <a:xfrm>
            <a:off x="6754812" y="4706937"/>
            <a:ext cx="0" cy="1143000"/>
          </a:xfrm>
          <a:prstGeom prst="straightConnector1">
            <a:avLst/>
          </a:prstGeom>
          <a:noFill/>
          <a:ln cap="flat" cmpd="sng" w="12700">
            <a:solidFill>
              <a:schemeClr val="dk1"/>
            </a:solidFill>
            <a:prstDash val="solid"/>
            <a:miter lim="800000"/>
            <a:headEnd len="med" w="med" type="none"/>
            <a:tailEnd len="med" w="med" type="none"/>
          </a:ln>
        </p:spPr>
      </p:cxnSp>
      <p:cxnSp>
        <p:nvCxnSpPr>
          <p:cNvPr id="667" name="Google Shape;667;p42"/>
          <p:cNvCxnSpPr/>
          <p:nvPr/>
        </p:nvCxnSpPr>
        <p:spPr>
          <a:xfrm>
            <a:off x="2701925" y="4706937"/>
            <a:ext cx="0" cy="1143000"/>
          </a:xfrm>
          <a:prstGeom prst="straightConnector1">
            <a:avLst/>
          </a:prstGeom>
          <a:noFill/>
          <a:ln cap="flat" cmpd="sng" w="12700">
            <a:solidFill>
              <a:schemeClr val="dk1"/>
            </a:solidFill>
            <a:prstDash val="solid"/>
            <a:miter lim="800000"/>
            <a:headEnd len="med" w="med" type="none"/>
            <a:tailEnd len="med" w="med" type="none"/>
          </a:ln>
        </p:spPr>
      </p:cxnSp>
      <p:cxnSp>
        <p:nvCxnSpPr>
          <p:cNvPr id="668" name="Google Shape;668;p42"/>
          <p:cNvCxnSpPr/>
          <p:nvPr/>
        </p:nvCxnSpPr>
        <p:spPr>
          <a:xfrm>
            <a:off x="2251075" y="5110162"/>
            <a:ext cx="5929312" cy="0"/>
          </a:xfrm>
          <a:prstGeom prst="straightConnector1">
            <a:avLst/>
          </a:prstGeom>
          <a:noFill/>
          <a:ln cap="flat" cmpd="sng" w="12700">
            <a:solidFill>
              <a:schemeClr val="dk1"/>
            </a:solidFill>
            <a:prstDash val="solid"/>
            <a:miter lim="800000"/>
            <a:headEnd len="med" w="med" type="none"/>
            <a:tailEnd len="med" w="med" type="none"/>
          </a:ln>
        </p:spPr>
      </p:cxnSp>
      <p:sp>
        <p:nvSpPr>
          <p:cNvPr id="669" name="Google Shape;669;p42"/>
          <p:cNvSpPr txBox="1"/>
          <p:nvPr/>
        </p:nvSpPr>
        <p:spPr>
          <a:xfrm>
            <a:off x="600075" y="4773612"/>
            <a:ext cx="1419225" cy="1195387"/>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Shift or</a:t>
            </a:r>
            <a:endParaRPr/>
          </a:p>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reduce</a:t>
            </a:r>
            <a:endParaRPr/>
          </a:p>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in state 2?</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43"/>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675" name="Google Shape;675;p43"/>
          <p:cNvSpPr txBox="1"/>
          <p:nvPr>
            <p:ph idx="4294967295"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imes New Roman"/>
              <a:buNone/>
            </a:pPr>
            <a:r>
              <a:rPr b="1" i="0" lang="en-US" sz="3200" u="none" cap="none" strike="noStrike">
                <a:solidFill>
                  <a:schemeClr val="dk2"/>
                </a:solidFill>
                <a:latin typeface="Times New Roman"/>
                <a:ea typeface="Times New Roman"/>
                <a:cs typeface="Times New Roman"/>
                <a:sym typeface="Times New Roman"/>
              </a:rPr>
              <a:t>Conflicts During Shift-Reduce Parsing</a:t>
            </a:r>
            <a:endParaRPr/>
          </a:p>
        </p:txBody>
      </p:sp>
      <p:sp>
        <p:nvSpPr>
          <p:cNvPr id="676" name="Google Shape;676;p43"/>
          <p:cNvSpPr txBox="1"/>
          <p:nvPr>
            <p:ph idx="4294967295"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There are context-free grammars for which shift-reduce parsers cannot be used.</a:t>
            </a:r>
            <a:endParaRPr/>
          </a:p>
          <a:p>
            <a:pPr indent="-342900" lvl="0" marL="342900" marR="0" rtl="0" algn="l">
              <a:lnSpc>
                <a:spcPct val="100000"/>
              </a:lnSpc>
              <a:spcBef>
                <a:spcPts val="480"/>
              </a:spcBef>
              <a:spcAft>
                <a:spcPts val="0"/>
              </a:spcAft>
              <a:buClr>
                <a:srgbClr val="CC0000"/>
              </a:buClr>
              <a:buSzPts val="2400"/>
              <a:buFont typeface="Times New Roman"/>
              <a:buChar char="•"/>
            </a:pPr>
            <a:r>
              <a:rPr b="0" i="0" lang="en-US" sz="2400" u="none">
                <a:solidFill>
                  <a:srgbClr val="CC0000"/>
                </a:solidFill>
                <a:latin typeface="Times New Roman"/>
                <a:ea typeface="Times New Roman"/>
                <a:cs typeface="Times New Roman"/>
                <a:sym typeface="Times New Roman"/>
              </a:rPr>
              <a:t>Stack contents and the next input symbol may not decide action</a:t>
            </a:r>
            <a:r>
              <a:rPr b="0" i="0" lang="en-US" sz="2400" u="none">
                <a:solidFill>
                  <a:schemeClr val="dk1"/>
                </a:solidFill>
                <a:latin typeface="Times New Roman"/>
                <a:ea typeface="Times New Roman"/>
                <a:cs typeface="Times New Roman"/>
                <a:sym typeface="Times New Roman"/>
              </a:rPr>
              <a:t>:</a:t>
            </a:r>
            <a:endParaRPr/>
          </a:p>
          <a:p>
            <a:pPr indent="-285750" lvl="1" marL="742950" marR="0" rtl="0" algn="l">
              <a:lnSpc>
                <a:spcPct val="100000"/>
              </a:lnSpc>
              <a:spcBef>
                <a:spcPts val="480"/>
              </a:spcBef>
              <a:spcAft>
                <a:spcPts val="0"/>
              </a:spcAft>
              <a:buClr>
                <a:schemeClr val="accent2"/>
              </a:buClr>
              <a:buSzPts val="2400"/>
              <a:buFont typeface="Times New Roman"/>
              <a:buChar char="–"/>
            </a:pPr>
            <a:r>
              <a:rPr b="1" i="0" lang="en-US" sz="2400" u="none" cap="none" strike="noStrike">
                <a:solidFill>
                  <a:schemeClr val="accent2"/>
                </a:solidFill>
                <a:latin typeface="Times New Roman"/>
                <a:ea typeface="Times New Roman"/>
                <a:cs typeface="Times New Roman"/>
                <a:sym typeface="Times New Roman"/>
              </a:rPr>
              <a:t>shift/reduce conflict</a:t>
            </a:r>
            <a:r>
              <a:rPr b="0" i="0" lang="en-US" sz="2400" u="none" cap="none" strike="noStrike">
                <a:solidFill>
                  <a:schemeClr val="dk1"/>
                </a:solidFill>
                <a:latin typeface="Times New Roman"/>
                <a:ea typeface="Times New Roman"/>
                <a:cs typeface="Times New Roman"/>
                <a:sym typeface="Times New Roman"/>
              </a:rPr>
              <a:t>: Whether make a shift operation or a reduction.</a:t>
            </a:r>
            <a:endParaRPr/>
          </a:p>
          <a:p>
            <a:pPr indent="-285750" lvl="1" marL="742950" marR="0" rtl="0" algn="l">
              <a:lnSpc>
                <a:spcPct val="100000"/>
              </a:lnSpc>
              <a:spcBef>
                <a:spcPts val="480"/>
              </a:spcBef>
              <a:spcAft>
                <a:spcPts val="0"/>
              </a:spcAft>
              <a:buClr>
                <a:schemeClr val="accent2"/>
              </a:buClr>
              <a:buSzPts val="2400"/>
              <a:buFont typeface="Times New Roman"/>
              <a:buChar char="–"/>
            </a:pPr>
            <a:r>
              <a:rPr b="1" i="0" lang="en-US" sz="2400" u="none" cap="none" strike="noStrike">
                <a:solidFill>
                  <a:schemeClr val="accent2"/>
                </a:solidFill>
                <a:latin typeface="Times New Roman"/>
                <a:ea typeface="Times New Roman"/>
                <a:cs typeface="Times New Roman"/>
                <a:sym typeface="Times New Roman"/>
              </a:rPr>
              <a:t>reduce/reduce conflict</a:t>
            </a:r>
            <a:r>
              <a:rPr b="0" i="0" lang="en-US" sz="2400" u="none" cap="none" strike="noStrike">
                <a:solidFill>
                  <a:schemeClr val="dk1"/>
                </a:solidFill>
                <a:latin typeface="Times New Roman"/>
                <a:ea typeface="Times New Roman"/>
                <a:cs typeface="Times New Roman"/>
                <a:sym typeface="Times New Roman"/>
              </a:rPr>
              <a:t>: The parser cannot decide which of several reductions to make.</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CC0000"/>
              </a:buClr>
              <a:buSzPts val="2400"/>
              <a:buFont typeface="Times New Roman"/>
              <a:buChar char="•"/>
            </a:pPr>
            <a:r>
              <a:rPr b="0" i="0" lang="en-US" sz="2400" u="none">
                <a:solidFill>
                  <a:srgbClr val="CC0000"/>
                </a:solidFill>
                <a:latin typeface="Times New Roman"/>
                <a:ea typeface="Times New Roman"/>
                <a:cs typeface="Times New Roman"/>
                <a:sym typeface="Times New Roman"/>
              </a:rPr>
              <a:t>An ambiguous grammar can never be a LR grammar</a:t>
            </a:r>
            <a:r>
              <a:rPr b="0" i="0" lang="en-US" sz="240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44"/>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Grammar for addition of numbers</a:t>
            </a:r>
            <a:endParaRPr/>
          </a:p>
          <a:p>
            <a:pPr indent="-285750" lvl="1" marL="7429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S 🡪 S + E | E</a:t>
            </a:r>
            <a:endParaRPr/>
          </a:p>
          <a:p>
            <a:pPr indent="-285750" lvl="1" marL="7429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E 🡪 num</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Left-associative version is LR(0)</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While Right-associative is </a:t>
            </a:r>
            <a:r>
              <a:rPr b="0" i="0" lang="en-US" sz="2400" u="none">
                <a:solidFill>
                  <a:srgbClr val="FF0000"/>
                </a:solidFill>
                <a:latin typeface="Times New Roman"/>
                <a:ea typeface="Times New Roman"/>
                <a:cs typeface="Times New Roman"/>
                <a:sym typeface="Times New Roman"/>
              </a:rPr>
              <a:t>not LR(0) </a:t>
            </a:r>
            <a:r>
              <a:rPr b="0" i="0" lang="en-US" sz="2400" u="none">
                <a:solidFill>
                  <a:schemeClr val="dk1"/>
                </a:solidFill>
                <a:latin typeface="Times New Roman"/>
                <a:ea typeface="Times New Roman"/>
                <a:cs typeface="Times New Roman"/>
                <a:sym typeface="Times New Roman"/>
              </a:rPr>
              <a:t>as seen.</a:t>
            </a:r>
            <a:r>
              <a:rPr b="0" i="0" lang="en-US" sz="2400" u="none">
                <a:solidFill>
                  <a:srgbClr val="FF0000"/>
                </a:solidFill>
                <a:latin typeface="Times New Roman"/>
                <a:ea typeface="Times New Roman"/>
                <a:cs typeface="Times New Roman"/>
                <a:sym typeface="Times New Roman"/>
              </a:rPr>
              <a:t> </a:t>
            </a:r>
            <a:endParaRPr b="0" i="0" sz="2400" u="none">
              <a:solidFill>
                <a:schemeClr val="dk1"/>
              </a:solidFill>
              <a:latin typeface="Times New Roman"/>
              <a:ea typeface="Times New Roman"/>
              <a:cs typeface="Times New Roman"/>
              <a:sym typeface="Times New Roman"/>
            </a:endParaRPr>
          </a:p>
          <a:p>
            <a:pPr indent="-285750" lvl="1" marL="7429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S 🡪 E + S | E</a:t>
            </a:r>
            <a:endParaRPr/>
          </a:p>
          <a:p>
            <a:pPr indent="-285750" lvl="1" marL="7429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E 🡪 num</a:t>
            </a:r>
            <a:endParaRPr/>
          </a:p>
        </p:txBody>
      </p:sp>
      <p:sp>
        <p:nvSpPr>
          <p:cNvPr id="682" name="Google Shape;682;p44"/>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b="1" sz="3200">
              <a:solidFill>
                <a:schemeClr val="dk2"/>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45"/>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LR(0) Limitations</a:t>
            </a:r>
            <a:endParaRPr/>
          </a:p>
        </p:txBody>
      </p:sp>
      <p:sp>
        <p:nvSpPr>
          <p:cNvPr id="688" name="Google Shape;688;p45"/>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600"/>
              <a:buFont typeface="Times New Roman"/>
              <a:buChar char="•"/>
            </a:pPr>
            <a:r>
              <a:rPr b="0" i="0" lang="en-US" sz="2600" u="none">
                <a:solidFill>
                  <a:schemeClr val="dk1"/>
                </a:solidFill>
                <a:latin typeface="Times New Roman"/>
                <a:ea typeface="Times New Roman"/>
                <a:cs typeface="Times New Roman"/>
                <a:sym typeface="Times New Roman"/>
              </a:rPr>
              <a:t>An LR(0) machine only works if states with reduce actions have a single reduce action</a:t>
            </a:r>
            <a:endParaRPr/>
          </a:p>
          <a:p>
            <a:pPr indent="-285750" lvl="1" marL="742950" rtl="0" algn="l">
              <a:lnSpc>
                <a:spcPct val="100000"/>
              </a:lnSpc>
              <a:spcBef>
                <a:spcPts val="460"/>
              </a:spcBef>
              <a:spcAft>
                <a:spcPts val="0"/>
              </a:spcAft>
              <a:buClr>
                <a:srgbClr val="FF0000"/>
              </a:buClr>
              <a:buSzPts val="2300"/>
              <a:buFont typeface="Times New Roman"/>
              <a:buChar char="–"/>
            </a:pPr>
            <a:r>
              <a:rPr b="0" i="0" lang="en-US" sz="2300" u="none">
                <a:solidFill>
                  <a:srgbClr val="FF0000"/>
                </a:solidFill>
                <a:latin typeface="Times New Roman"/>
                <a:ea typeface="Times New Roman"/>
                <a:cs typeface="Times New Roman"/>
                <a:sym typeface="Times New Roman"/>
              </a:rPr>
              <a:t>Always reduce regardless of lookahead</a:t>
            </a:r>
            <a:endParaRPr/>
          </a:p>
          <a:p>
            <a:pPr indent="-342900" lvl="0" marL="342900" rtl="0" algn="l">
              <a:lnSpc>
                <a:spcPct val="100000"/>
              </a:lnSpc>
              <a:spcBef>
                <a:spcPts val="520"/>
              </a:spcBef>
              <a:spcAft>
                <a:spcPts val="0"/>
              </a:spcAft>
              <a:buClr>
                <a:schemeClr val="dk1"/>
              </a:buClr>
              <a:buSzPts val="2600"/>
              <a:buFont typeface="Times New Roman"/>
              <a:buChar char="•"/>
            </a:pPr>
            <a:r>
              <a:rPr b="0" i="0" lang="en-US" sz="2600" u="none">
                <a:solidFill>
                  <a:schemeClr val="dk1"/>
                </a:solidFill>
                <a:latin typeface="Times New Roman"/>
                <a:ea typeface="Times New Roman"/>
                <a:cs typeface="Times New Roman"/>
                <a:sym typeface="Times New Roman"/>
              </a:rPr>
              <a:t>With a more complex grammar, construction gives states with shift/reduce or reduce/reduce conflicts</a:t>
            </a:r>
            <a:endParaRPr/>
          </a:p>
          <a:p>
            <a:pPr indent="-342900" lvl="0" marL="342900" rtl="0" algn="l">
              <a:lnSpc>
                <a:spcPct val="100000"/>
              </a:lnSpc>
              <a:spcBef>
                <a:spcPts val="520"/>
              </a:spcBef>
              <a:spcAft>
                <a:spcPts val="0"/>
              </a:spcAft>
              <a:buClr>
                <a:schemeClr val="dk1"/>
              </a:buClr>
              <a:buSzPts val="2600"/>
              <a:buFont typeface="Times New Roman"/>
              <a:buChar char="•"/>
            </a:pPr>
            <a:r>
              <a:rPr b="0" i="0" lang="en-US" sz="2600" u="none">
                <a:solidFill>
                  <a:schemeClr val="dk1"/>
                </a:solidFill>
                <a:latin typeface="Times New Roman"/>
                <a:ea typeface="Times New Roman"/>
                <a:cs typeface="Times New Roman"/>
                <a:sym typeface="Times New Roman"/>
              </a:rPr>
              <a:t>Need to use lookahead to choose</a:t>
            </a:r>
            <a:endParaRPr/>
          </a:p>
        </p:txBody>
      </p:sp>
      <p:sp>
        <p:nvSpPr>
          <p:cNvPr id="689" name="Google Shape;689;p45"/>
          <p:cNvSpPr txBox="1"/>
          <p:nvPr/>
        </p:nvSpPr>
        <p:spPr>
          <a:xfrm>
            <a:off x="1425575" y="5245100"/>
            <a:ext cx="1544637" cy="45085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L 🡪 L , S </a:t>
            </a:r>
            <a:r>
              <a:rPr b="1" i="0" lang="en-US" sz="2400" u="none">
                <a:solidFill>
                  <a:schemeClr val="accent2"/>
                </a:solidFill>
                <a:latin typeface="Times New Roman"/>
                <a:ea typeface="Times New Roman"/>
                <a:cs typeface="Times New Roman"/>
                <a:sym typeface="Times New Roman"/>
              </a:rPr>
              <a:t>.</a:t>
            </a:r>
            <a:endParaRPr/>
          </a:p>
        </p:txBody>
      </p:sp>
      <p:sp>
        <p:nvSpPr>
          <p:cNvPr id="690" name="Google Shape;690;p45"/>
          <p:cNvSpPr txBox="1"/>
          <p:nvPr/>
        </p:nvSpPr>
        <p:spPr>
          <a:xfrm>
            <a:off x="3902075" y="5041900"/>
            <a:ext cx="1544637" cy="815975"/>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L 🡪 L , S </a:t>
            </a:r>
            <a:r>
              <a:rPr b="1" i="0" lang="en-US" sz="2400" u="none">
                <a:solidFill>
                  <a:schemeClr val="accent2"/>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S 🡪 S </a:t>
            </a:r>
            <a:r>
              <a:rPr b="1" i="0" lang="en-US" sz="2400" u="none">
                <a:solidFill>
                  <a:schemeClr val="accent2"/>
                </a:solidFill>
                <a:latin typeface="Times New Roman"/>
                <a:ea typeface="Times New Roman"/>
                <a:cs typeface="Times New Roman"/>
                <a:sym typeface="Times New Roman"/>
              </a:rPr>
              <a:t>.</a:t>
            </a:r>
            <a:r>
              <a:rPr b="0" i="0" lang="en-US" sz="2400" u="none">
                <a:solidFill>
                  <a:schemeClr val="accent2"/>
                </a:solidFill>
                <a:latin typeface="Times New Roman"/>
                <a:ea typeface="Times New Roman"/>
                <a:cs typeface="Times New Roman"/>
                <a:sym typeface="Times New Roman"/>
              </a:rPr>
              <a:t> , L</a:t>
            </a:r>
            <a:endParaRPr/>
          </a:p>
        </p:txBody>
      </p:sp>
      <p:sp>
        <p:nvSpPr>
          <p:cNvPr id="691" name="Google Shape;691;p45"/>
          <p:cNvSpPr txBox="1"/>
          <p:nvPr/>
        </p:nvSpPr>
        <p:spPr>
          <a:xfrm>
            <a:off x="6378575" y="5041900"/>
            <a:ext cx="1544637" cy="815975"/>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L 🡪 S , L </a:t>
            </a:r>
            <a:r>
              <a:rPr b="1" i="0" lang="en-US" sz="2400" u="none">
                <a:solidFill>
                  <a:schemeClr val="accent2"/>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L 🡪 S </a:t>
            </a:r>
            <a:r>
              <a:rPr b="1" i="0" lang="en-US" sz="2400" u="none">
                <a:solidFill>
                  <a:schemeClr val="accent2"/>
                </a:solidFill>
                <a:latin typeface="Times New Roman"/>
                <a:ea typeface="Times New Roman"/>
                <a:cs typeface="Times New Roman"/>
                <a:sym typeface="Times New Roman"/>
              </a:rPr>
              <a:t>.</a:t>
            </a:r>
            <a:endParaRPr/>
          </a:p>
        </p:txBody>
      </p:sp>
      <p:sp>
        <p:nvSpPr>
          <p:cNvPr id="692" name="Google Shape;692;p45"/>
          <p:cNvSpPr txBox="1"/>
          <p:nvPr/>
        </p:nvSpPr>
        <p:spPr>
          <a:xfrm>
            <a:off x="6319837" y="5006975"/>
            <a:ext cx="1651000" cy="806450"/>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3" name="Google Shape;693;p45"/>
          <p:cNvSpPr txBox="1"/>
          <p:nvPr/>
        </p:nvSpPr>
        <p:spPr>
          <a:xfrm>
            <a:off x="3917950" y="5006975"/>
            <a:ext cx="1576387" cy="806450"/>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4" name="Google Shape;694;p45"/>
          <p:cNvSpPr txBox="1"/>
          <p:nvPr/>
        </p:nvSpPr>
        <p:spPr>
          <a:xfrm>
            <a:off x="1366837" y="5208587"/>
            <a:ext cx="1651000" cy="469900"/>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5" name="Google Shape;695;p45"/>
          <p:cNvSpPr txBox="1"/>
          <p:nvPr/>
        </p:nvSpPr>
        <p:spPr>
          <a:xfrm>
            <a:off x="1485900" y="4608512"/>
            <a:ext cx="612775" cy="45085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OK</a:t>
            </a:r>
            <a:endParaRPr/>
          </a:p>
        </p:txBody>
      </p:sp>
      <p:sp>
        <p:nvSpPr>
          <p:cNvPr id="696" name="Google Shape;696;p45"/>
          <p:cNvSpPr txBox="1"/>
          <p:nvPr/>
        </p:nvSpPr>
        <p:spPr>
          <a:xfrm>
            <a:off x="3902075" y="4572000"/>
            <a:ext cx="1608137" cy="45085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shift/reduce</a:t>
            </a:r>
            <a:endParaRPr/>
          </a:p>
        </p:txBody>
      </p:sp>
      <p:sp>
        <p:nvSpPr>
          <p:cNvPr id="697" name="Google Shape;697;p45"/>
          <p:cNvSpPr txBox="1"/>
          <p:nvPr/>
        </p:nvSpPr>
        <p:spPr>
          <a:xfrm>
            <a:off x="6362700" y="4541837"/>
            <a:ext cx="1878012" cy="45085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reduce/reduce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46"/>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Solve Conflict With Lookahead</a:t>
            </a:r>
            <a:endParaRPr/>
          </a:p>
        </p:txBody>
      </p:sp>
      <p:sp>
        <p:nvSpPr>
          <p:cNvPr id="703" name="Google Shape;703;p46"/>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3 popular techniques for employing lookahead of 1 symbol with bottom-up parsing</a:t>
            </a:r>
            <a:endParaRPr/>
          </a:p>
          <a:p>
            <a:pPr indent="-285750" lvl="1" marL="7429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SLR – Simple LR</a:t>
            </a:r>
            <a:endParaRPr/>
          </a:p>
          <a:p>
            <a:pPr indent="-285750" lvl="1" marL="7429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LALR – LookAhead LR</a:t>
            </a:r>
            <a:endParaRPr/>
          </a:p>
          <a:p>
            <a:pPr indent="-285750" lvl="1" marL="7429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LR(1)</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Each as a different means of utilizing the lookahead</a:t>
            </a:r>
            <a:endParaRPr/>
          </a:p>
          <a:p>
            <a:pPr indent="-285750" lvl="1" marL="7429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Results in different processing capabilities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47"/>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709" name="Google Shape;709;p47"/>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Constructing SLR Parsing Table </a:t>
            </a:r>
            <a:br>
              <a:rPr b="1" i="0" lang="en-US" sz="3200" u="none">
                <a:solidFill>
                  <a:schemeClr val="dk2"/>
                </a:solidFill>
                <a:latin typeface="Times New Roman"/>
                <a:ea typeface="Times New Roman"/>
                <a:cs typeface="Times New Roman"/>
                <a:sym typeface="Times New Roman"/>
              </a:rPr>
            </a:br>
            <a:r>
              <a:rPr b="1" i="0" lang="en-US" sz="1800" u="none">
                <a:solidFill>
                  <a:schemeClr val="dk2"/>
                </a:solidFill>
                <a:latin typeface="Times New Roman"/>
                <a:ea typeface="Times New Roman"/>
                <a:cs typeface="Times New Roman"/>
                <a:sym typeface="Times New Roman"/>
              </a:rPr>
              <a:t>(of an augumented grammar G’)</a:t>
            </a:r>
            <a:endParaRPr/>
          </a:p>
        </p:txBody>
      </p:sp>
      <p:sp>
        <p:nvSpPr>
          <p:cNvPr id="710" name="Google Shape;710;p47"/>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Construct the canonical collection of sets of LR(0) items  for G’.    	C←{I</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a:t>
            </a:r>
            <a:endParaRPr b="0" i="0" sz="2400" u="none">
              <a:solidFill>
                <a:schemeClr val="dk1"/>
              </a:solidFill>
              <a:latin typeface="Times New Roman"/>
              <a:ea typeface="Times New Roman"/>
              <a:cs typeface="Times New Roman"/>
              <a:sym typeface="Times New Roman"/>
            </a:endParaRPr>
          </a:p>
          <a:p>
            <a:pPr indent="-393700" lvl="0" marL="457200" rtl="0" algn="l">
              <a:lnSpc>
                <a:spcPct val="9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457200" lvl="0" marL="457200" rtl="0" algn="l">
              <a:lnSpc>
                <a:spcPct val="90000"/>
              </a:lnSpc>
              <a:spcBef>
                <a:spcPts val="48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Create the parsing action table as follows</a:t>
            </a:r>
            <a:endParaRPr/>
          </a:p>
          <a:p>
            <a:pPr indent="-342900" lvl="1" marL="800100" rtl="0" algn="l">
              <a:lnSpc>
                <a:spcPct val="9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If  a is a terminal, A→α.aβ in I</a:t>
            </a:r>
            <a:r>
              <a:rPr b="0" baseline="-25000" i="0" lang="en-US" sz="2000" u="none">
                <a:solidFill>
                  <a:schemeClr val="dk1"/>
                </a:solidFill>
                <a:latin typeface="Times New Roman"/>
                <a:ea typeface="Times New Roman"/>
                <a:cs typeface="Times New Roman"/>
                <a:sym typeface="Times New Roman"/>
              </a:rPr>
              <a:t>i </a:t>
            </a:r>
            <a:r>
              <a:rPr b="0" i="0" lang="en-US" sz="2000" u="none">
                <a:solidFill>
                  <a:schemeClr val="dk1"/>
                </a:solidFill>
                <a:latin typeface="Times New Roman"/>
                <a:ea typeface="Times New Roman"/>
                <a:cs typeface="Times New Roman"/>
                <a:sym typeface="Times New Roman"/>
              </a:rPr>
              <a:t> and goto(I</a:t>
            </a:r>
            <a:r>
              <a:rPr b="0" baseline="-25000" i="0" lang="en-US" sz="2000" u="none">
                <a:solidFill>
                  <a:schemeClr val="dk1"/>
                </a:solidFill>
                <a:latin typeface="Times New Roman"/>
                <a:ea typeface="Times New Roman"/>
                <a:cs typeface="Times New Roman"/>
                <a:sym typeface="Times New Roman"/>
              </a:rPr>
              <a:t>i</a:t>
            </a:r>
            <a:r>
              <a:rPr b="0" i="0" lang="en-US" sz="2000" u="none">
                <a:solidFill>
                  <a:schemeClr val="dk1"/>
                </a:solidFill>
                <a:latin typeface="Times New Roman"/>
                <a:ea typeface="Times New Roman"/>
                <a:cs typeface="Times New Roman"/>
                <a:sym typeface="Times New Roman"/>
              </a:rPr>
              <a:t>,a)=I</a:t>
            </a:r>
            <a:r>
              <a:rPr b="0" baseline="-25000" i="0" lang="en-US" sz="2000" u="none">
                <a:solidFill>
                  <a:schemeClr val="dk1"/>
                </a:solidFill>
                <a:latin typeface="Times New Roman"/>
                <a:ea typeface="Times New Roman"/>
                <a:cs typeface="Times New Roman"/>
                <a:sym typeface="Times New Roman"/>
              </a:rPr>
              <a:t>j</a:t>
            </a:r>
            <a:r>
              <a:rPr b="0" i="0" lang="en-US" sz="2000" u="none">
                <a:solidFill>
                  <a:schemeClr val="dk1"/>
                </a:solidFill>
                <a:latin typeface="Times New Roman"/>
                <a:ea typeface="Times New Roman"/>
                <a:cs typeface="Times New Roman"/>
                <a:sym typeface="Times New Roman"/>
              </a:rPr>
              <a:t>  then action[i,a] is  </a:t>
            </a:r>
            <a:r>
              <a:rPr b="1" i="1" lang="en-US" sz="2000" u="none">
                <a:solidFill>
                  <a:schemeClr val="dk1"/>
                </a:solidFill>
                <a:latin typeface="Times New Roman"/>
                <a:ea typeface="Times New Roman"/>
                <a:cs typeface="Times New Roman"/>
                <a:sym typeface="Times New Roman"/>
              </a:rPr>
              <a:t>shift j</a:t>
            </a:r>
            <a:r>
              <a:rPr b="1" i="0" lang="en-US" sz="2000" u="none">
                <a:solidFill>
                  <a:schemeClr val="dk1"/>
                </a:solidFill>
                <a:latin typeface="Times New Roman"/>
                <a:ea typeface="Times New Roman"/>
                <a:cs typeface="Times New Roman"/>
                <a:sym typeface="Times New Roman"/>
              </a:rPr>
              <a:t>.</a:t>
            </a:r>
            <a:endParaRPr/>
          </a:p>
          <a:p>
            <a:pPr indent="-342900" lvl="1" marL="800100" rtl="0" algn="l">
              <a:lnSpc>
                <a:spcPct val="9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If  A→α.  is in I</a:t>
            </a:r>
            <a:r>
              <a:rPr b="0" baseline="-25000" i="0" lang="en-US" sz="2000" u="none">
                <a:solidFill>
                  <a:schemeClr val="dk1"/>
                </a:solidFill>
                <a:latin typeface="Times New Roman"/>
                <a:ea typeface="Times New Roman"/>
                <a:cs typeface="Times New Roman"/>
                <a:sym typeface="Times New Roman"/>
              </a:rPr>
              <a:t>i </a:t>
            </a:r>
            <a:r>
              <a:rPr b="0" i="0" lang="en-US" sz="2000" u="none">
                <a:solidFill>
                  <a:schemeClr val="dk1"/>
                </a:solidFill>
                <a:latin typeface="Times New Roman"/>
                <a:ea typeface="Times New Roman"/>
                <a:cs typeface="Times New Roman"/>
                <a:sym typeface="Times New Roman"/>
              </a:rPr>
              <a:t>, then action[i,a] is  </a:t>
            </a:r>
            <a:r>
              <a:rPr b="1" i="1" lang="en-US" sz="2000" u="none">
                <a:solidFill>
                  <a:schemeClr val="dk1"/>
                </a:solidFill>
                <a:latin typeface="Times New Roman"/>
                <a:ea typeface="Times New Roman"/>
                <a:cs typeface="Times New Roman"/>
                <a:sym typeface="Times New Roman"/>
              </a:rPr>
              <a:t>reduce A→α</a:t>
            </a:r>
            <a:r>
              <a:rPr b="0" i="0" lang="en-US" sz="2000" u="none">
                <a:solidFill>
                  <a:schemeClr val="dk1"/>
                </a:solidFill>
                <a:latin typeface="Times New Roman"/>
                <a:ea typeface="Times New Roman"/>
                <a:cs typeface="Times New Roman"/>
                <a:sym typeface="Times New Roman"/>
              </a:rPr>
              <a:t>  for </a:t>
            </a:r>
            <a:r>
              <a:rPr b="0" i="0" lang="en-US" sz="2000" u="none">
                <a:solidFill>
                  <a:srgbClr val="CC0000"/>
                </a:solidFill>
                <a:latin typeface="Times New Roman"/>
                <a:ea typeface="Times New Roman"/>
                <a:cs typeface="Times New Roman"/>
                <a:sym typeface="Times New Roman"/>
              </a:rPr>
              <a:t>all a in FOLLOW(A)</a:t>
            </a:r>
            <a:r>
              <a:rPr b="0" i="0" lang="en-US" sz="2000" u="none">
                <a:solidFill>
                  <a:schemeClr val="dk1"/>
                </a:solidFill>
                <a:latin typeface="Times New Roman"/>
                <a:ea typeface="Times New Roman"/>
                <a:cs typeface="Times New Roman"/>
                <a:sym typeface="Times New Roman"/>
              </a:rPr>
              <a:t>   where A≠S’.(</a:t>
            </a:r>
            <a:r>
              <a:rPr b="0" i="0" lang="en-US" sz="2000" u="none">
                <a:solidFill>
                  <a:srgbClr val="FF0000"/>
                </a:solidFill>
                <a:latin typeface="Times New Roman"/>
                <a:ea typeface="Times New Roman"/>
                <a:cs typeface="Times New Roman"/>
                <a:sym typeface="Times New Roman"/>
              </a:rPr>
              <a:t>see example E→T.</a:t>
            </a:r>
            <a:r>
              <a:rPr b="0" i="0" lang="en-US" sz="2000" u="none">
                <a:solidFill>
                  <a:schemeClr val="dk1"/>
                </a:solidFill>
                <a:latin typeface="Times New Roman"/>
                <a:ea typeface="Times New Roman"/>
                <a:cs typeface="Times New Roman"/>
                <a:sym typeface="Times New Roman"/>
              </a:rPr>
              <a:t>)</a:t>
            </a:r>
            <a:endParaRPr/>
          </a:p>
          <a:p>
            <a:pPr indent="-342900" lvl="1" marL="800100" rtl="0" algn="l">
              <a:lnSpc>
                <a:spcPct val="9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If  S’→S.  is in I</a:t>
            </a:r>
            <a:r>
              <a:rPr b="0" baseline="-25000" i="0" lang="en-US" sz="2000" u="none">
                <a:solidFill>
                  <a:schemeClr val="dk1"/>
                </a:solidFill>
                <a:latin typeface="Times New Roman"/>
                <a:ea typeface="Times New Roman"/>
                <a:cs typeface="Times New Roman"/>
                <a:sym typeface="Times New Roman"/>
              </a:rPr>
              <a:t>i </a:t>
            </a:r>
            <a:r>
              <a:rPr b="0" i="0" lang="en-US" sz="2000" u="none">
                <a:solidFill>
                  <a:schemeClr val="dk1"/>
                </a:solidFill>
                <a:latin typeface="Times New Roman"/>
                <a:ea typeface="Times New Roman"/>
                <a:cs typeface="Times New Roman"/>
                <a:sym typeface="Times New Roman"/>
              </a:rPr>
              <a:t>, then action[i,$] is  </a:t>
            </a:r>
            <a:r>
              <a:rPr b="1" i="1" lang="en-US" sz="2000" u="none">
                <a:solidFill>
                  <a:schemeClr val="dk1"/>
                </a:solidFill>
                <a:latin typeface="Times New Roman"/>
                <a:ea typeface="Times New Roman"/>
                <a:cs typeface="Times New Roman"/>
                <a:sym typeface="Times New Roman"/>
              </a:rPr>
              <a:t>accept</a:t>
            </a:r>
            <a:r>
              <a:rPr b="0" i="0" lang="en-US" sz="2000" u="none">
                <a:solidFill>
                  <a:schemeClr val="dk1"/>
                </a:solidFill>
                <a:latin typeface="Times New Roman"/>
                <a:ea typeface="Times New Roman"/>
                <a:cs typeface="Times New Roman"/>
                <a:sym typeface="Times New Roman"/>
              </a:rPr>
              <a:t>.</a:t>
            </a:r>
            <a:endParaRPr/>
          </a:p>
          <a:p>
            <a:pPr indent="-342900" lvl="1" marL="800100" rtl="0" algn="l">
              <a:lnSpc>
                <a:spcPct val="9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If any conflicting actions generated by these rules, the grammar is not SLR(1).</a:t>
            </a:r>
            <a:endParaRPr/>
          </a:p>
          <a:p>
            <a:pPr indent="-393700" lvl="0" marL="457200" rtl="0" algn="l">
              <a:lnSpc>
                <a:spcPct val="9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457200" lvl="0" marL="457200" rtl="0" algn="l">
              <a:lnSpc>
                <a:spcPct val="90000"/>
              </a:lnSpc>
              <a:spcBef>
                <a:spcPts val="48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Create the parsing goto table</a:t>
            </a:r>
            <a:endParaRPr/>
          </a:p>
          <a:p>
            <a:pPr indent="-342900" lvl="1" marL="800100" rtl="0" algn="l">
              <a:lnSpc>
                <a:spcPct val="9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for all non-terminals A,  if goto(I</a:t>
            </a:r>
            <a:r>
              <a:rPr b="0" baseline="-25000" i="0" lang="en-US" sz="2000" u="none">
                <a:solidFill>
                  <a:schemeClr val="dk1"/>
                </a:solidFill>
                <a:latin typeface="Times New Roman"/>
                <a:ea typeface="Times New Roman"/>
                <a:cs typeface="Times New Roman"/>
                <a:sym typeface="Times New Roman"/>
              </a:rPr>
              <a:t>i</a:t>
            </a:r>
            <a:r>
              <a:rPr b="0" i="0" lang="en-US" sz="2000" u="none">
                <a:solidFill>
                  <a:schemeClr val="dk1"/>
                </a:solidFill>
                <a:latin typeface="Times New Roman"/>
                <a:ea typeface="Times New Roman"/>
                <a:cs typeface="Times New Roman"/>
                <a:sym typeface="Times New Roman"/>
              </a:rPr>
              <a:t>,A)=I</a:t>
            </a:r>
            <a:r>
              <a:rPr b="0" baseline="-25000" i="0" lang="en-US" sz="2000" u="none">
                <a:solidFill>
                  <a:schemeClr val="dk1"/>
                </a:solidFill>
                <a:latin typeface="Times New Roman"/>
                <a:ea typeface="Times New Roman"/>
                <a:cs typeface="Times New Roman"/>
                <a:sym typeface="Times New Roman"/>
              </a:rPr>
              <a:t>j</a:t>
            </a:r>
            <a:r>
              <a:rPr b="0" i="0" lang="en-US" sz="2000" u="none">
                <a:solidFill>
                  <a:schemeClr val="dk1"/>
                </a:solidFill>
                <a:latin typeface="Times New Roman"/>
                <a:ea typeface="Times New Roman"/>
                <a:cs typeface="Times New Roman"/>
                <a:sym typeface="Times New Roman"/>
              </a:rPr>
              <a:t>  then goto[i,A]=j</a:t>
            </a:r>
            <a:endParaRPr/>
          </a:p>
          <a:p>
            <a:pPr indent="-393700" lvl="0" marL="457200" rtl="0" algn="l">
              <a:lnSpc>
                <a:spcPct val="9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457200" lvl="0" marL="457200" rtl="0" algn="l">
              <a:lnSpc>
                <a:spcPct val="90000"/>
              </a:lnSpc>
              <a:spcBef>
                <a:spcPts val="48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All entries not defined by (2) and (3) are errors.</a:t>
            </a:r>
            <a:endParaRPr/>
          </a:p>
          <a:p>
            <a:pPr indent="-393700" lvl="0" marL="457200" rtl="0" algn="l">
              <a:lnSpc>
                <a:spcPct val="9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457200" lvl="0" marL="457200" rtl="0" algn="l">
              <a:lnSpc>
                <a:spcPct val="90000"/>
              </a:lnSpc>
              <a:spcBef>
                <a:spcPts val="48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Initial state of the parser contains  S’→.S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48"/>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SLR Parsing</a:t>
            </a:r>
            <a:endParaRPr/>
          </a:p>
        </p:txBody>
      </p:sp>
      <p:sp>
        <p:nvSpPr>
          <p:cNvPr id="716" name="Google Shape;716;p48"/>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600"/>
              <a:buFont typeface="Times New Roman"/>
              <a:buChar char="•"/>
            </a:pPr>
            <a:r>
              <a:rPr b="0" i="0" lang="en-US" sz="2600" u="none">
                <a:solidFill>
                  <a:schemeClr val="dk1"/>
                </a:solidFill>
                <a:latin typeface="Times New Roman"/>
                <a:ea typeface="Times New Roman"/>
                <a:cs typeface="Times New Roman"/>
                <a:sym typeface="Times New Roman"/>
              </a:rPr>
              <a:t>SLR Parsing = Easy extension of LR(0)</a:t>
            </a:r>
            <a:endParaRPr/>
          </a:p>
          <a:p>
            <a:pPr indent="-285750" lvl="1" marL="742950" rtl="0" algn="l">
              <a:lnSpc>
                <a:spcPct val="100000"/>
              </a:lnSpc>
              <a:spcBef>
                <a:spcPts val="460"/>
              </a:spcBef>
              <a:spcAft>
                <a:spcPts val="0"/>
              </a:spcAft>
              <a:buClr>
                <a:schemeClr val="dk1"/>
              </a:buClr>
              <a:buSzPts val="2300"/>
              <a:buFont typeface="Times New Roman"/>
              <a:buChar char="–"/>
            </a:pPr>
            <a:r>
              <a:rPr b="0" i="0" lang="en-US" sz="2300" u="none">
                <a:solidFill>
                  <a:schemeClr val="dk1"/>
                </a:solidFill>
                <a:latin typeface="Times New Roman"/>
                <a:ea typeface="Times New Roman"/>
                <a:cs typeface="Times New Roman"/>
                <a:sym typeface="Times New Roman"/>
              </a:rPr>
              <a:t>For each reduction X 🡪 β, look at next symbol C</a:t>
            </a:r>
            <a:endParaRPr/>
          </a:p>
          <a:p>
            <a:pPr indent="-285750" lvl="1" marL="742950" rtl="0" algn="l">
              <a:lnSpc>
                <a:spcPct val="100000"/>
              </a:lnSpc>
              <a:spcBef>
                <a:spcPts val="460"/>
              </a:spcBef>
              <a:spcAft>
                <a:spcPts val="0"/>
              </a:spcAft>
              <a:buClr>
                <a:schemeClr val="dk1"/>
              </a:buClr>
              <a:buSzPts val="2300"/>
              <a:buFont typeface="Times New Roman"/>
              <a:buChar char="–"/>
            </a:pPr>
            <a:r>
              <a:rPr b="0" i="0" lang="en-US" sz="2300" u="none">
                <a:solidFill>
                  <a:schemeClr val="dk1"/>
                </a:solidFill>
                <a:latin typeface="Times New Roman"/>
                <a:ea typeface="Times New Roman"/>
                <a:cs typeface="Times New Roman"/>
                <a:sym typeface="Times New Roman"/>
              </a:rPr>
              <a:t>Apply reduction only if </a:t>
            </a:r>
            <a:r>
              <a:rPr b="0" i="0" lang="en-US" sz="2300" u="sng">
                <a:solidFill>
                  <a:schemeClr val="dk1"/>
                </a:solidFill>
                <a:latin typeface="Times New Roman"/>
                <a:ea typeface="Times New Roman"/>
                <a:cs typeface="Times New Roman"/>
                <a:sym typeface="Times New Roman"/>
              </a:rPr>
              <a:t>C is in FOLLOW(X)</a:t>
            </a:r>
            <a:endParaRPr/>
          </a:p>
          <a:p>
            <a:pPr indent="-342900" lvl="0" marL="342900" rtl="0" algn="l">
              <a:lnSpc>
                <a:spcPct val="100000"/>
              </a:lnSpc>
              <a:spcBef>
                <a:spcPts val="520"/>
              </a:spcBef>
              <a:spcAft>
                <a:spcPts val="0"/>
              </a:spcAft>
              <a:buClr>
                <a:schemeClr val="dk1"/>
              </a:buClr>
              <a:buSzPts val="2600"/>
              <a:buFont typeface="Times New Roman"/>
              <a:buChar char="•"/>
            </a:pPr>
            <a:r>
              <a:rPr b="0" i="0" lang="en-US" sz="2600" u="none">
                <a:solidFill>
                  <a:schemeClr val="dk1"/>
                </a:solidFill>
                <a:latin typeface="Times New Roman"/>
                <a:ea typeface="Times New Roman"/>
                <a:cs typeface="Times New Roman"/>
                <a:sym typeface="Times New Roman"/>
              </a:rPr>
              <a:t>SLR parsing table eliminates some conflicts</a:t>
            </a:r>
            <a:endParaRPr/>
          </a:p>
          <a:p>
            <a:pPr indent="-285750" lvl="1" marL="7429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Same as LR(0) table except reduction rows</a:t>
            </a:r>
            <a:endParaRPr/>
          </a:p>
          <a:p>
            <a:pPr indent="-285750" lvl="1" marL="7429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Adds reductions X 🡪 </a:t>
            </a:r>
            <a:r>
              <a:rPr b="0" i="0" lang="en-US" sz="2300" u="none">
                <a:solidFill>
                  <a:schemeClr val="dk1"/>
                </a:solidFill>
                <a:latin typeface="Times New Roman"/>
                <a:ea typeface="Times New Roman"/>
                <a:cs typeface="Times New Roman"/>
                <a:sym typeface="Times New Roman"/>
              </a:rPr>
              <a:t>β only in the columns of symbols in FOLLOW(X)</a:t>
            </a:r>
            <a:endParaRPr/>
          </a:p>
        </p:txBody>
      </p:sp>
      <p:sp>
        <p:nvSpPr>
          <p:cNvPr id="717" name="Google Shape;717;p48"/>
          <p:cNvSpPr txBox="1"/>
          <p:nvPr/>
        </p:nvSpPr>
        <p:spPr>
          <a:xfrm>
            <a:off x="2492375" y="5543550"/>
            <a:ext cx="4502150" cy="403225"/>
          </a:xfrm>
          <a:prstGeom prst="rect">
            <a:avLst/>
          </a:prstGeom>
          <a:solidFill>
            <a:srgbClr val="CCECFF"/>
          </a:solidFill>
          <a:ln>
            <a:noFill/>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8" name="Google Shape;718;p48"/>
          <p:cNvSpPr txBox="1"/>
          <p:nvPr/>
        </p:nvSpPr>
        <p:spPr>
          <a:xfrm>
            <a:off x="2551112" y="4840287"/>
            <a:ext cx="6021387" cy="1195387"/>
          </a:xfrm>
          <a:prstGeom prst="rect">
            <a:avLst/>
          </a:prstGeom>
          <a:noFill/>
          <a:ln>
            <a:noFill/>
          </a:ln>
        </p:spPr>
        <p:txBody>
          <a:bodyPr anchorCtr="0" anchor="t" bIns="42975" lIns="85950" spcFirstLastPara="1" rIns="85950" wrap="square" tIns="42975">
            <a:spAutoFit/>
          </a:bodyPr>
          <a:lstStyle/>
          <a:p>
            <a:pPr indent="-428625" lvl="0" marL="428625"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num	+		$	E	S</a:t>
            </a:r>
            <a:endParaRPr/>
          </a:p>
          <a:p>
            <a:pPr indent="-428625" lvl="0" marL="428625" marR="0" rtl="0" algn="l">
              <a:lnSpc>
                <a:spcPct val="100000"/>
              </a:lnSpc>
              <a:spcBef>
                <a:spcPts val="0"/>
              </a:spcBef>
              <a:spcAft>
                <a:spcPts val="0"/>
              </a:spcAft>
              <a:buClr>
                <a:schemeClr val="dk1"/>
              </a:buClr>
              <a:buSzPts val="2400"/>
              <a:buFont typeface="Times New Roman"/>
              <a:buAutoNum type="arabicPlain"/>
            </a:pPr>
            <a:r>
              <a:rPr b="0" i="0" lang="en-US" sz="2400" u="none">
                <a:solidFill>
                  <a:schemeClr val="dk1"/>
                </a:solidFill>
                <a:latin typeface="Times New Roman"/>
                <a:ea typeface="Times New Roman"/>
                <a:cs typeface="Times New Roman"/>
                <a:sym typeface="Times New Roman"/>
              </a:rPr>
              <a:t>s4					g2	g6</a:t>
            </a:r>
            <a:endParaRPr/>
          </a:p>
          <a:p>
            <a:pPr indent="-428625" lvl="0" marL="428625" marR="0" rtl="0" algn="l">
              <a:lnSpc>
                <a:spcPct val="100000"/>
              </a:lnSpc>
              <a:spcBef>
                <a:spcPts val="0"/>
              </a:spcBef>
              <a:spcAft>
                <a:spcPts val="0"/>
              </a:spcAft>
              <a:buClr>
                <a:schemeClr val="dk1"/>
              </a:buClr>
              <a:buSzPts val="2400"/>
              <a:buFont typeface="Times New Roman"/>
              <a:buAutoNum type="arabicPlain"/>
            </a:pPr>
            <a:r>
              <a:rPr b="0" i="0" lang="en-US" sz="2400" u="none">
                <a:solidFill>
                  <a:schemeClr val="dk1"/>
                </a:solidFill>
                <a:latin typeface="Times New Roman"/>
                <a:ea typeface="Times New Roman"/>
                <a:cs typeface="Times New Roman"/>
                <a:sym typeface="Times New Roman"/>
              </a:rPr>
              <a:t>		s3		S🡪E	</a:t>
            </a:r>
            <a:endParaRPr/>
          </a:p>
        </p:txBody>
      </p:sp>
      <p:sp>
        <p:nvSpPr>
          <p:cNvPr id="719" name="Google Shape;719;p48"/>
          <p:cNvSpPr txBox="1"/>
          <p:nvPr/>
        </p:nvSpPr>
        <p:spPr>
          <a:xfrm>
            <a:off x="2492375" y="4803775"/>
            <a:ext cx="5988050" cy="1143000"/>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720" name="Google Shape;720;p48"/>
          <p:cNvCxnSpPr/>
          <p:nvPr/>
        </p:nvCxnSpPr>
        <p:spPr>
          <a:xfrm>
            <a:off x="6994525" y="4803775"/>
            <a:ext cx="0" cy="1143000"/>
          </a:xfrm>
          <a:prstGeom prst="straightConnector1">
            <a:avLst/>
          </a:prstGeom>
          <a:noFill/>
          <a:ln cap="flat" cmpd="sng" w="12700">
            <a:solidFill>
              <a:schemeClr val="dk1"/>
            </a:solidFill>
            <a:prstDash val="solid"/>
            <a:miter lim="800000"/>
            <a:headEnd len="med" w="med" type="none"/>
            <a:tailEnd len="med" w="med" type="none"/>
          </a:ln>
        </p:spPr>
      </p:cxnSp>
      <p:cxnSp>
        <p:nvCxnSpPr>
          <p:cNvPr id="721" name="Google Shape;721;p48"/>
          <p:cNvCxnSpPr/>
          <p:nvPr/>
        </p:nvCxnSpPr>
        <p:spPr>
          <a:xfrm>
            <a:off x="2941637" y="4803775"/>
            <a:ext cx="0" cy="1143000"/>
          </a:xfrm>
          <a:prstGeom prst="straightConnector1">
            <a:avLst/>
          </a:prstGeom>
          <a:noFill/>
          <a:ln cap="flat" cmpd="sng" w="12700">
            <a:solidFill>
              <a:schemeClr val="dk1"/>
            </a:solidFill>
            <a:prstDash val="solid"/>
            <a:miter lim="800000"/>
            <a:headEnd len="med" w="med" type="none"/>
            <a:tailEnd len="med" w="med" type="none"/>
          </a:ln>
        </p:spPr>
      </p:cxnSp>
      <p:cxnSp>
        <p:nvCxnSpPr>
          <p:cNvPr id="722" name="Google Shape;722;p48"/>
          <p:cNvCxnSpPr/>
          <p:nvPr/>
        </p:nvCxnSpPr>
        <p:spPr>
          <a:xfrm flipH="1" rot="10800000">
            <a:off x="2492375" y="5176837"/>
            <a:ext cx="5988050" cy="31750"/>
          </a:xfrm>
          <a:prstGeom prst="straightConnector1">
            <a:avLst/>
          </a:prstGeom>
          <a:noFill/>
          <a:ln cap="flat" cmpd="sng" w="12700">
            <a:solidFill>
              <a:schemeClr val="dk1"/>
            </a:solidFill>
            <a:prstDash val="solid"/>
            <a:miter lim="800000"/>
            <a:headEnd len="med" w="med" type="none"/>
            <a:tailEnd len="med" w="med" type="none"/>
          </a:ln>
        </p:spPr>
      </p:cxnSp>
      <p:sp>
        <p:nvSpPr>
          <p:cNvPr id="723" name="Google Shape;723;p48"/>
          <p:cNvSpPr txBox="1"/>
          <p:nvPr/>
        </p:nvSpPr>
        <p:spPr>
          <a:xfrm>
            <a:off x="1276350" y="4370387"/>
            <a:ext cx="3157537" cy="3794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rgbClr val="FF0000"/>
              </a:buClr>
              <a:buSzPts val="1900"/>
              <a:buFont typeface="Times New Roman"/>
              <a:buNone/>
            </a:pPr>
            <a:r>
              <a:rPr b="0" i="0" lang="en-US" sz="1900" u="none">
                <a:solidFill>
                  <a:srgbClr val="FF0000"/>
                </a:solidFill>
                <a:latin typeface="Times New Roman"/>
                <a:ea typeface="Times New Roman"/>
                <a:cs typeface="Times New Roman"/>
                <a:sym typeface="Times New Roman"/>
              </a:rPr>
              <a:t>Example:  FOLLOW(S) = {$}</a:t>
            </a:r>
            <a:endParaRPr/>
          </a:p>
        </p:txBody>
      </p:sp>
      <p:sp>
        <p:nvSpPr>
          <p:cNvPr id="724" name="Google Shape;724;p48"/>
          <p:cNvSpPr txBox="1"/>
          <p:nvPr/>
        </p:nvSpPr>
        <p:spPr>
          <a:xfrm>
            <a:off x="600075" y="4908550"/>
            <a:ext cx="1376362" cy="862012"/>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accent2"/>
              </a:buClr>
              <a:buSzPts val="1700"/>
              <a:buFont typeface="Times New Roman"/>
              <a:buNone/>
            </a:pPr>
            <a:r>
              <a:rPr b="0" i="0" lang="en-US" sz="1700" u="sng">
                <a:solidFill>
                  <a:schemeClr val="accent2"/>
                </a:solidFill>
                <a:latin typeface="Times New Roman"/>
                <a:ea typeface="Times New Roman"/>
                <a:cs typeface="Times New Roman"/>
                <a:sym typeface="Times New Roman"/>
              </a:rPr>
              <a:t>Grammar</a:t>
            </a:r>
            <a:endParaRPr/>
          </a:p>
          <a:p>
            <a:pPr indent="0" lvl="0" marL="0" marR="0" rtl="0" algn="l">
              <a:lnSpc>
                <a:spcPct val="100000"/>
              </a:lnSpc>
              <a:spcBef>
                <a:spcPts val="0"/>
              </a:spcBef>
              <a:spcAft>
                <a:spcPts val="0"/>
              </a:spcAft>
              <a:buClr>
                <a:schemeClr val="accent2"/>
              </a:buClr>
              <a:buSzPts val="1700"/>
              <a:buFont typeface="Times New Roman"/>
              <a:buNone/>
            </a:pPr>
            <a:r>
              <a:rPr b="0" i="0" lang="en-US" sz="1700" u="none">
                <a:solidFill>
                  <a:schemeClr val="accent2"/>
                </a:solidFill>
                <a:latin typeface="Times New Roman"/>
                <a:ea typeface="Times New Roman"/>
                <a:cs typeface="Times New Roman"/>
                <a:sym typeface="Times New Roman"/>
              </a:rPr>
              <a:t>S 🡪 E + S | E</a:t>
            </a:r>
            <a:endParaRPr/>
          </a:p>
          <a:p>
            <a:pPr indent="0" lvl="0" marL="0" marR="0" rtl="0" algn="l">
              <a:lnSpc>
                <a:spcPct val="100000"/>
              </a:lnSpc>
              <a:spcBef>
                <a:spcPts val="0"/>
              </a:spcBef>
              <a:spcAft>
                <a:spcPts val="0"/>
              </a:spcAft>
              <a:buClr>
                <a:schemeClr val="accent2"/>
              </a:buClr>
              <a:buSzPts val="1700"/>
              <a:buFont typeface="Times New Roman"/>
              <a:buNone/>
            </a:pPr>
            <a:r>
              <a:rPr b="0" i="0" lang="en-US" sz="1700" u="none">
                <a:solidFill>
                  <a:schemeClr val="accent2"/>
                </a:solidFill>
                <a:latin typeface="Times New Roman"/>
                <a:ea typeface="Times New Roman"/>
                <a:cs typeface="Times New Roman"/>
                <a:sym typeface="Times New Roman"/>
              </a:rPr>
              <a:t>E 🡪 num</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49"/>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SLR Parsing Table</a:t>
            </a:r>
            <a:endParaRPr/>
          </a:p>
        </p:txBody>
      </p:sp>
      <p:sp>
        <p:nvSpPr>
          <p:cNvPr id="730" name="Google Shape;730;p49"/>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Reductions do not fill entire rows as before</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Otherwise, same as LR(0)</a:t>
            </a:r>
            <a:endParaRPr/>
          </a:p>
        </p:txBody>
      </p:sp>
      <p:sp>
        <p:nvSpPr>
          <p:cNvPr id="731" name="Google Shape;731;p49"/>
          <p:cNvSpPr txBox="1"/>
          <p:nvPr/>
        </p:nvSpPr>
        <p:spPr>
          <a:xfrm>
            <a:off x="476250" y="2457450"/>
            <a:ext cx="6877050" cy="3006725"/>
          </a:xfrm>
          <a:prstGeom prst="rect">
            <a:avLst/>
          </a:prstGeom>
          <a:noFill/>
          <a:ln>
            <a:noFill/>
          </a:ln>
        </p:spPr>
        <p:txBody>
          <a:bodyPr anchorCtr="0" anchor="t" bIns="42975" lIns="85950" spcFirstLastPara="1" rIns="85950" wrap="square" tIns="42975">
            <a:spAutoFit/>
          </a:bodyPr>
          <a:lstStyle/>
          <a:p>
            <a:pPr indent="-428625" lvl="0" marL="428625"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num	+		$		E	S</a:t>
            </a:r>
            <a:endParaRPr/>
          </a:p>
          <a:p>
            <a:pPr indent="-428625" lvl="0" marL="428625" marR="0" rtl="0" algn="l">
              <a:lnSpc>
                <a:spcPct val="100000"/>
              </a:lnSpc>
              <a:spcBef>
                <a:spcPts val="0"/>
              </a:spcBef>
              <a:spcAft>
                <a:spcPts val="0"/>
              </a:spcAft>
              <a:buClr>
                <a:schemeClr val="dk1"/>
              </a:buClr>
              <a:buSzPts val="2400"/>
              <a:buFont typeface="Times New Roman"/>
              <a:buAutoNum type="arabicPlain"/>
            </a:pPr>
            <a:r>
              <a:rPr b="0" i="0" lang="en-US" sz="2400" u="none">
                <a:solidFill>
                  <a:schemeClr val="dk1"/>
                </a:solidFill>
                <a:latin typeface="Times New Roman"/>
                <a:ea typeface="Times New Roman"/>
                <a:cs typeface="Times New Roman"/>
                <a:sym typeface="Times New Roman"/>
              </a:rPr>
              <a:t>s4						g2	g6</a:t>
            </a:r>
            <a:endParaRPr/>
          </a:p>
          <a:p>
            <a:pPr indent="-428625" lvl="0" marL="428625" marR="0" rtl="0" algn="l">
              <a:lnSpc>
                <a:spcPct val="100000"/>
              </a:lnSpc>
              <a:spcBef>
                <a:spcPts val="0"/>
              </a:spcBef>
              <a:spcAft>
                <a:spcPts val="0"/>
              </a:spcAft>
              <a:buClr>
                <a:schemeClr val="dk1"/>
              </a:buClr>
              <a:buSzPts val="2400"/>
              <a:buFont typeface="Times New Roman"/>
              <a:buAutoNum type="arabicPlain"/>
            </a:pPr>
            <a:r>
              <a:rPr b="0" i="0" lang="en-US" sz="2400" u="none">
                <a:solidFill>
                  <a:schemeClr val="dk1"/>
                </a:solidFill>
                <a:latin typeface="Times New Roman"/>
                <a:ea typeface="Times New Roman"/>
                <a:cs typeface="Times New Roman"/>
                <a:sym typeface="Times New Roman"/>
              </a:rPr>
              <a:t>		s3		S🡪E</a:t>
            </a:r>
            <a:endParaRPr/>
          </a:p>
          <a:p>
            <a:pPr indent="-428625" lvl="0" marL="428625" marR="0" rtl="0" algn="l">
              <a:lnSpc>
                <a:spcPct val="100000"/>
              </a:lnSpc>
              <a:spcBef>
                <a:spcPts val="0"/>
              </a:spcBef>
              <a:spcAft>
                <a:spcPts val="0"/>
              </a:spcAft>
              <a:buClr>
                <a:schemeClr val="dk1"/>
              </a:buClr>
              <a:buSzPts val="2400"/>
              <a:buFont typeface="Times New Roman"/>
              <a:buAutoNum type="arabicPlain"/>
            </a:pPr>
            <a:r>
              <a:rPr b="0" i="0" lang="en-US" sz="2400" u="none">
                <a:solidFill>
                  <a:schemeClr val="dk1"/>
                </a:solidFill>
                <a:latin typeface="Times New Roman"/>
                <a:ea typeface="Times New Roman"/>
                <a:cs typeface="Times New Roman"/>
                <a:sym typeface="Times New Roman"/>
              </a:rPr>
              <a:t>s4						g2	g5</a:t>
            </a:r>
            <a:endParaRPr/>
          </a:p>
          <a:p>
            <a:pPr indent="-428625" lvl="0" marL="428625" marR="0" rtl="0" algn="l">
              <a:lnSpc>
                <a:spcPct val="100000"/>
              </a:lnSpc>
              <a:spcBef>
                <a:spcPts val="0"/>
              </a:spcBef>
              <a:spcAft>
                <a:spcPts val="0"/>
              </a:spcAft>
              <a:buClr>
                <a:schemeClr val="dk1"/>
              </a:buClr>
              <a:buSzPts val="2400"/>
              <a:buFont typeface="Times New Roman"/>
              <a:buAutoNum type="arabicPlain"/>
            </a:pPr>
            <a:r>
              <a:rPr b="0" i="0" lang="en-US" sz="2400" u="none">
                <a:solidFill>
                  <a:schemeClr val="dk1"/>
                </a:solidFill>
                <a:latin typeface="Times New Roman"/>
                <a:ea typeface="Times New Roman"/>
                <a:cs typeface="Times New Roman"/>
                <a:sym typeface="Times New Roman"/>
              </a:rPr>
              <a:t>		E🡪num	E🡪num</a:t>
            </a:r>
            <a:endParaRPr/>
          </a:p>
          <a:p>
            <a:pPr indent="-428625" lvl="0" marL="428625" marR="0" rtl="0" algn="l">
              <a:lnSpc>
                <a:spcPct val="100000"/>
              </a:lnSpc>
              <a:spcBef>
                <a:spcPts val="0"/>
              </a:spcBef>
              <a:spcAft>
                <a:spcPts val="0"/>
              </a:spcAft>
              <a:buClr>
                <a:schemeClr val="dk1"/>
              </a:buClr>
              <a:buSzPts val="2400"/>
              <a:buFont typeface="Times New Roman"/>
              <a:buAutoNum type="arabicPlain"/>
            </a:pPr>
            <a:r>
              <a:rPr b="0" i="0" lang="en-US" sz="2400" u="none">
                <a:solidFill>
                  <a:schemeClr val="dk1"/>
                </a:solidFill>
                <a:latin typeface="Times New Roman"/>
                <a:ea typeface="Times New Roman"/>
                <a:cs typeface="Times New Roman"/>
                <a:sym typeface="Times New Roman"/>
              </a:rPr>
              <a:t>              			S🡪E+S</a:t>
            </a:r>
            <a:endParaRPr/>
          </a:p>
          <a:p>
            <a:pPr indent="-428625" lvl="0" marL="428625" marR="0" rtl="0" algn="l">
              <a:lnSpc>
                <a:spcPct val="100000"/>
              </a:lnSpc>
              <a:spcBef>
                <a:spcPts val="0"/>
              </a:spcBef>
              <a:spcAft>
                <a:spcPts val="0"/>
              </a:spcAft>
              <a:buClr>
                <a:schemeClr val="dk1"/>
              </a:buClr>
              <a:buSzPts val="2400"/>
              <a:buFont typeface="Times New Roman"/>
              <a:buAutoNum type="arabicPlain"/>
            </a:pPr>
            <a:r>
              <a:rPr b="0" i="0" lang="en-US" sz="2400" u="none">
                <a:solidFill>
                  <a:schemeClr val="dk1"/>
                </a:solidFill>
                <a:latin typeface="Times New Roman"/>
                <a:ea typeface="Times New Roman"/>
                <a:cs typeface="Times New Roman"/>
                <a:sym typeface="Times New Roman"/>
              </a:rPr>
              <a:t>  				s7</a:t>
            </a:r>
            <a:endParaRPr/>
          </a:p>
          <a:p>
            <a:pPr indent="-428625" lvl="0" marL="428625" marR="0" rtl="0" algn="l">
              <a:lnSpc>
                <a:spcPct val="100000"/>
              </a:lnSpc>
              <a:spcBef>
                <a:spcPts val="0"/>
              </a:spcBef>
              <a:spcAft>
                <a:spcPts val="0"/>
              </a:spcAft>
              <a:buClr>
                <a:schemeClr val="dk1"/>
              </a:buClr>
              <a:buSzPts val="2400"/>
              <a:buFont typeface="Times New Roman"/>
              <a:buAutoNum type="arabicPlain"/>
            </a:pPr>
            <a:r>
              <a:rPr b="0" i="0" lang="en-US" sz="2400" u="none">
                <a:solidFill>
                  <a:schemeClr val="dk1"/>
                </a:solidFill>
                <a:latin typeface="Times New Roman"/>
                <a:ea typeface="Times New Roman"/>
                <a:cs typeface="Times New Roman"/>
                <a:sym typeface="Times New Roman"/>
              </a:rPr>
              <a:t>  				accept		</a:t>
            </a:r>
            <a:endParaRPr/>
          </a:p>
        </p:txBody>
      </p:sp>
      <p:sp>
        <p:nvSpPr>
          <p:cNvPr id="732" name="Google Shape;732;p49"/>
          <p:cNvSpPr txBox="1"/>
          <p:nvPr/>
        </p:nvSpPr>
        <p:spPr>
          <a:xfrm>
            <a:off x="415925" y="2420937"/>
            <a:ext cx="7110412" cy="3063875"/>
          </a:xfrm>
          <a:prstGeom prst="rect">
            <a:avLst/>
          </a:prstGeom>
          <a:noFill/>
          <a:ln cap="flat" cmpd="sng" w="12700">
            <a:solidFill>
              <a:schemeClr val="dk1"/>
            </a:solidFill>
            <a:prstDash val="solid"/>
            <a:miter lim="800000"/>
            <a:headEnd len="sm" w="sm" type="none"/>
            <a:tailEnd len="sm" w="sm" type="none"/>
          </a:ln>
        </p:spPr>
        <p:txBody>
          <a:bodyPr anchorCtr="0" anchor="ctr" bIns="42975" lIns="85950" spcFirstLastPara="1" rIns="85950" wrap="square" tIns="4297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733" name="Google Shape;733;p49"/>
          <p:cNvCxnSpPr/>
          <p:nvPr/>
        </p:nvCxnSpPr>
        <p:spPr>
          <a:xfrm flipH="1" rot="10800000">
            <a:off x="415925" y="2852737"/>
            <a:ext cx="7058025" cy="30162"/>
          </a:xfrm>
          <a:prstGeom prst="straightConnector1">
            <a:avLst/>
          </a:prstGeom>
          <a:noFill/>
          <a:ln cap="flat" cmpd="sng" w="12700">
            <a:solidFill>
              <a:schemeClr val="dk1"/>
            </a:solidFill>
            <a:prstDash val="solid"/>
            <a:miter lim="800000"/>
            <a:headEnd len="med" w="med" type="none"/>
            <a:tailEnd len="med" w="med" type="none"/>
          </a:ln>
        </p:spPr>
      </p:cxnSp>
      <p:sp>
        <p:nvSpPr>
          <p:cNvPr id="734" name="Google Shape;734;p49"/>
          <p:cNvSpPr txBox="1"/>
          <p:nvPr/>
        </p:nvSpPr>
        <p:spPr>
          <a:xfrm>
            <a:off x="6824662" y="1052512"/>
            <a:ext cx="1870075" cy="11811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sng">
                <a:solidFill>
                  <a:schemeClr val="accent2"/>
                </a:solidFill>
                <a:latin typeface="Times New Roman"/>
                <a:ea typeface="Times New Roman"/>
                <a:cs typeface="Times New Roman"/>
                <a:sym typeface="Times New Roman"/>
              </a:rPr>
              <a:t>Grammar</a:t>
            </a:r>
            <a:endParaRPr/>
          </a:p>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S 🡪 E + S | E</a:t>
            </a:r>
            <a:endParaRPr/>
          </a:p>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E 🡪 num</a:t>
            </a:r>
            <a:endParaRPr/>
          </a:p>
        </p:txBody>
      </p:sp>
      <p:cxnSp>
        <p:nvCxnSpPr>
          <p:cNvPr id="735" name="Google Shape;735;p49"/>
          <p:cNvCxnSpPr/>
          <p:nvPr/>
        </p:nvCxnSpPr>
        <p:spPr>
          <a:xfrm>
            <a:off x="855662" y="2411412"/>
            <a:ext cx="0" cy="3097212"/>
          </a:xfrm>
          <a:prstGeom prst="straightConnector1">
            <a:avLst/>
          </a:prstGeom>
          <a:noFill/>
          <a:ln cap="flat" cmpd="sng" w="9525">
            <a:solidFill>
              <a:schemeClr val="dk1"/>
            </a:solidFill>
            <a:prstDash val="solid"/>
            <a:miter lim="800000"/>
            <a:headEnd len="med" w="med" type="none"/>
            <a:tailEnd len="med" w="med" type="none"/>
          </a:ln>
        </p:spPr>
      </p:cxnSp>
      <p:cxnSp>
        <p:nvCxnSpPr>
          <p:cNvPr id="736" name="Google Shape;736;p49"/>
          <p:cNvCxnSpPr/>
          <p:nvPr/>
        </p:nvCxnSpPr>
        <p:spPr>
          <a:xfrm>
            <a:off x="5608637" y="2411412"/>
            <a:ext cx="0" cy="3097212"/>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cap="none" strike="noStrike">
                <a:solidFill>
                  <a:schemeClr val="dk1"/>
                </a:solidFill>
                <a:latin typeface="Times New Roman"/>
                <a:ea typeface="Times New Roman"/>
                <a:cs typeface="Times New Roman"/>
                <a:sym typeface="Times New Roman"/>
              </a:rPr>
              <a:t>‹#›</a:t>
            </a:fld>
            <a:endParaRPr/>
          </a:p>
        </p:txBody>
      </p:sp>
      <p:sp>
        <p:nvSpPr>
          <p:cNvPr id="163" name="Google Shape;163;p5"/>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Handle</a:t>
            </a:r>
            <a:endParaRPr/>
          </a:p>
        </p:txBody>
      </p:sp>
      <p:sp>
        <p:nvSpPr>
          <p:cNvPr id="164" name="Google Shape;164;p5"/>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Informally, a </a:t>
            </a:r>
            <a:r>
              <a:rPr b="1" i="0" lang="en-US" sz="2400" u="none">
                <a:solidFill>
                  <a:schemeClr val="dk1"/>
                </a:solidFill>
                <a:latin typeface="Times New Roman"/>
                <a:ea typeface="Times New Roman"/>
                <a:cs typeface="Times New Roman"/>
                <a:sym typeface="Times New Roman"/>
              </a:rPr>
              <a:t>handle</a:t>
            </a:r>
            <a:r>
              <a:rPr b="0" i="0" lang="en-US" sz="2400" u="none">
                <a:solidFill>
                  <a:schemeClr val="dk1"/>
                </a:solidFill>
                <a:latin typeface="Times New Roman"/>
                <a:ea typeface="Times New Roman"/>
                <a:cs typeface="Times New Roman"/>
                <a:sym typeface="Times New Roman"/>
              </a:rPr>
              <a:t> of a string is a substring that matches the right side of a production rule.</a:t>
            </a:r>
            <a:endParaRPr/>
          </a:p>
          <a:p>
            <a:pPr indent="-285750" lvl="1" marL="742950" rtl="0" algn="l">
              <a:lnSpc>
                <a:spcPct val="9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But not every substring matches the right side of a production rule is handle</a:t>
            </a:r>
            <a:endParaRPr/>
          </a:p>
          <a:p>
            <a:pPr indent="-342900" lvl="0" marL="34290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Every string of symbols in the derivation is a </a:t>
            </a:r>
            <a:r>
              <a:rPr b="1" i="0" lang="en-US" sz="2400" u="none">
                <a:solidFill>
                  <a:schemeClr val="dk1"/>
                </a:solidFill>
                <a:latin typeface="Times New Roman"/>
                <a:ea typeface="Times New Roman"/>
                <a:cs typeface="Times New Roman"/>
                <a:sym typeface="Times New Roman"/>
              </a:rPr>
              <a:t>sentential form </a:t>
            </a:r>
            <a:r>
              <a:rPr b="0" i="0" lang="en-US" sz="2400" u="none">
                <a:solidFill>
                  <a:schemeClr val="dk1"/>
                </a:solidFill>
                <a:latin typeface="Times New Roman"/>
                <a:ea typeface="Times New Roman"/>
                <a:cs typeface="Times New Roman"/>
                <a:sym typeface="Times New Roman"/>
              </a:rPr>
              <a:t> and a</a:t>
            </a:r>
            <a:r>
              <a:rPr b="1" i="0" lang="en-US" sz="2400" u="none">
                <a:solidFill>
                  <a:schemeClr val="dk1"/>
                </a:solidFill>
                <a:latin typeface="Times New Roman"/>
                <a:ea typeface="Times New Roman"/>
                <a:cs typeface="Times New Roman"/>
                <a:sym typeface="Times New Roman"/>
              </a:rPr>
              <a:t> sentence</a:t>
            </a:r>
            <a:r>
              <a:rPr b="1" i="1" lang="en-US" sz="2400" u="none">
                <a:solidFill>
                  <a:schemeClr val="dk1"/>
                </a:solidFill>
                <a:latin typeface="Times New Roman"/>
                <a:ea typeface="Times New Roman"/>
                <a:cs typeface="Times New Roman"/>
                <a:sym typeface="Times New Roman"/>
              </a:rPr>
              <a:t> is a sentential </a:t>
            </a:r>
            <a:r>
              <a:rPr b="0" i="0" lang="en-US" sz="2400" u="none">
                <a:solidFill>
                  <a:schemeClr val="dk1"/>
                </a:solidFill>
                <a:latin typeface="Times New Roman"/>
                <a:ea typeface="Times New Roman"/>
                <a:cs typeface="Times New Roman"/>
                <a:sym typeface="Times New Roman"/>
              </a:rPr>
              <a:t>form that has only terminal symbols</a:t>
            </a:r>
            <a:endParaRPr/>
          </a:p>
          <a:p>
            <a:pPr indent="-342900" lvl="0" marL="34290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 </a:t>
            </a:r>
            <a:r>
              <a:rPr b="1" i="0" lang="en-US" sz="2400" u="none">
                <a:solidFill>
                  <a:schemeClr val="dk1"/>
                </a:solidFill>
                <a:latin typeface="Times New Roman"/>
                <a:ea typeface="Times New Roman"/>
                <a:cs typeface="Times New Roman"/>
                <a:sym typeface="Times New Roman"/>
              </a:rPr>
              <a:t>handle</a:t>
            </a:r>
            <a:r>
              <a:rPr b="0" i="0" lang="en-US" sz="2400" u="none">
                <a:solidFill>
                  <a:schemeClr val="dk1"/>
                </a:solidFill>
                <a:latin typeface="Times New Roman"/>
                <a:ea typeface="Times New Roman"/>
                <a:cs typeface="Times New Roman"/>
                <a:sym typeface="Times New Roman"/>
              </a:rPr>
              <a:t> of a right sentential form  γ (≡ αβω)  is</a:t>
            </a:r>
            <a:endParaRPr/>
          </a:p>
          <a:p>
            <a:pPr indent="-342900" lvl="0" marL="34290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 production rule A → β and a position of γ</a:t>
            </a:r>
            <a:endParaRPr/>
          </a:p>
          <a:p>
            <a:pPr indent="-342900" lvl="0" marL="34290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where the string β may be found and replaced by A to produce </a:t>
            </a:r>
            <a:endParaRPr/>
          </a:p>
          <a:p>
            <a:pPr indent="-342900" lvl="0" marL="34290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the previous right-sentential form in  a rightmost derivation of γ.</a:t>
            </a:r>
            <a:endParaRPr/>
          </a:p>
          <a:p>
            <a:pPr indent="-342900" lvl="0" marL="342900" rtl="0" algn="l">
              <a:lnSpc>
                <a:spcPct val="90000"/>
              </a:lnSpc>
              <a:spcBef>
                <a:spcPts val="180"/>
              </a:spcBef>
              <a:spcAft>
                <a:spcPts val="0"/>
              </a:spcAft>
              <a:buClr>
                <a:schemeClr val="dk1"/>
              </a:buClr>
              <a:buSzPts val="900"/>
              <a:buFont typeface="Times New Roman"/>
              <a:buNone/>
            </a:pPr>
            <a:r>
              <a:rPr b="0" i="0" lang="en-US" sz="900" u="none">
                <a:solidFill>
                  <a:schemeClr val="dk1"/>
                </a:solidFill>
                <a:latin typeface="Times New Roman"/>
                <a:ea typeface="Times New Roman"/>
                <a:cs typeface="Times New Roman"/>
                <a:sym typeface="Times New Roman"/>
              </a:rPr>
              <a:t>	  </a:t>
            </a:r>
            <a:endParaRPr/>
          </a:p>
          <a:p>
            <a:pPr indent="-342900" lvl="0" marL="34290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S ⇒ αAω ⇒ αβω</a:t>
            </a:r>
            <a:endParaRPr/>
          </a:p>
          <a:p>
            <a:pPr indent="-342900" lvl="0" marL="342900" rtl="0" algn="l">
              <a:lnSpc>
                <a:spcPct val="9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If the grammar is unambiguous, then every right-sentential form of the grammar has exactly one handle.</a:t>
            </a:r>
            <a:endParaRPr/>
          </a:p>
        </p:txBody>
      </p:sp>
      <p:sp>
        <p:nvSpPr>
          <p:cNvPr id="165" name="Google Shape;165;p5"/>
          <p:cNvSpPr txBox="1"/>
          <p:nvPr/>
        </p:nvSpPr>
        <p:spPr>
          <a:xfrm>
            <a:off x="2438400" y="4419600"/>
            <a:ext cx="4111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rm</a:t>
            </a:r>
            <a:endParaRPr/>
          </a:p>
        </p:txBody>
      </p:sp>
      <p:sp>
        <p:nvSpPr>
          <p:cNvPr id="166" name="Google Shape;166;p5"/>
          <p:cNvSpPr txBox="1"/>
          <p:nvPr/>
        </p:nvSpPr>
        <p:spPr>
          <a:xfrm>
            <a:off x="3581400" y="4419600"/>
            <a:ext cx="4111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rm</a:t>
            </a:r>
            <a:endParaRPr/>
          </a:p>
        </p:txBody>
      </p:sp>
      <p:sp>
        <p:nvSpPr>
          <p:cNvPr id="167" name="Google Shape;167;p5"/>
          <p:cNvSpPr txBox="1"/>
          <p:nvPr/>
        </p:nvSpPr>
        <p:spPr>
          <a:xfrm>
            <a:off x="2514600" y="4191000"/>
            <a:ext cx="2857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50"/>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Example-1</a:t>
            </a:r>
            <a:endParaRPr/>
          </a:p>
        </p:txBody>
      </p:sp>
      <p:sp>
        <p:nvSpPr>
          <p:cNvPr id="742" name="Google Shape;742;p50"/>
          <p:cNvSpPr txBox="1"/>
          <p:nvPr/>
        </p:nvSpPr>
        <p:spPr>
          <a:xfrm>
            <a:off x="750887" y="1344612"/>
            <a:ext cx="2419350" cy="2276475"/>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Consider:</a:t>
            </a:r>
            <a:endParaRPr/>
          </a:p>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	S 🡪 L = R</a:t>
            </a:r>
            <a:endParaRPr/>
          </a:p>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	S 🡪 R</a:t>
            </a:r>
            <a:endParaRPr/>
          </a:p>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	L 🡪 *R</a:t>
            </a:r>
            <a:endParaRPr/>
          </a:p>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	L 🡪 ident</a:t>
            </a:r>
            <a:endParaRPr/>
          </a:p>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	R 🡪 L</a:t>
            </a:r>
            <a:endParaRPr/>
          </a:p>
        </p:txBody>
      </p:sp>
      <p:sp>
        <p:nvSpPr>
          <p:cNvPr id="743" name="Google Shape;743;p50"/>
          <p:cNvSpPr txBox="1"/>
          <p:nvPr/>
        </p:nvSpPr>
        <p:spPr>
          <a:xfrm>
            <a:off x="3752850" y="1546225"/>
            <a:ext cx="4987925" cy="825500"/>
          </a:xfrm>
          <a:prstGeom prst="rect">
            <a:avLst/>
          </a:prstGeom>
          <a:noFill/>
          <a:ln>
            <a:noFill/>
          </a:ln>
        </p:spPr>
        <p:txBody>
          <a:bodyPr anchorCtr="0" anchor="t" bIns="42975" lIns="85950" spcFirstLastPara="1" rIns="85950" wrap="square" tIns="4297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Think of L as l-value, R as r-value, and</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as a pointer dereference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51"/>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749" name="Google Shape;749;p51"/>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Cont.</a:t>
            </a:r>
            <a:endParaRPr/>
          </a:p>
        </p:txBody>
      </p:sp>
      <p:sp>
        <p:nvSpPr>
          <p:cNvPr id="750" name="Google Shape;750;p51"/>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 → L=R	           I</a:t>
            </a:r>
            <a:r>
              <a:rPr b="0" baseline="-25000" i="0" lang="en-US" sz="1800" u="none">
                <a:solidFill>
                  <a:schemeClr val="dk1"/>
                </a:solidFill>
                <a:latin typeface="Times New Roman"/>
                <a:ea typeface="Times New Roman"/>
                <a:cs typeface="Times New Roman"/>
                <a:sym typeface="Times New Roman"/>
              </a:rPr>
              <a:t>0</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S’ → .S</a:t>
            </a:r>
            <a:r>
              <a:rPr b="0" i="0" lang="en-US" sz="1800" u="none">
                <a:solidFill>
                  <a:schemeClr val="dk1"/>
                </a:solidFill>
                <a:latin typeface="Times New Roman"/>
                <a:ea typeface="Times New Roman"/>
                <a:cs typeface="Times New Roman"/>
                <a:sym typeface="Times New Roman"/>
              </a:rPr>
              <a:t>	            I</a:t>
            </a:r>
            <a:r>
              <a:rPr b="0" baseline="-25000" i="0" lang="en-US" sz="1800" u="none">
                <a:solidFill>
                  <a:schemeClr val="dk1"/>
                </a:solidFill>
                <a:latin typeface="Times New Roman"/>
                <a:ea typeface="Times New Roman"/>
                <a:cs typeface="Times New Roman"/>
                <a:sym typeface="Times New Roman"/>
              </a:rPr>
              <a:t>1</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S’ → S.</a:t>
            </a:r>
            <a:r>
              <a:rPr b="0" i="0" lang="en-US" sz="1800" u="none">
                <a:solidFill>
                  <a:schemeClr val="dk1"/>
                </a:solidFill>
                <a:latin typeface="Times New Roman"/>
                <a:ea typeface="Times New Roman"/>
                <a:cs typeface="Times New Roman"/>
                <a:sym typeface="Times New Roman"/>
              </a:rPr>
              <a:t> 	            I</a:t>
            </a:r>
            <a:r>
              <a:rPr b="0" baseline="-25000" i="0" lang="en-US" sz="1800" u="none">
                <a:solidFill>
                  <a:schemeClr val="dk1"/>
                </a:solidFill>
                <a:latin typeface="Times New Roman"/>
                <a:ea typeface="Times New Roman"/>
                <a:cs typeface="Times New Roman"/>
                <a:sym typeface="Times New Roman"/>
              </a:rPr>
              <a:t>6</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S → L=.R</a:t>
            </a:r>
            <a:r>
              <a:rPr b="0" i="0" lang="en-US" sz="1800" u="none">
                <a:solidFill>
                  <a:schemeClr val="dk1"/>
                </a:solidFill>
                <a:latin typeface="Times New Roman"/>
                <a:ea typeface="Times New Roman"/>
                <a:cs typeface="Times New Roman"/>
                <a:sym typeface="Times New Roman"/>
              </a:rPr>
              <a:t>           I</a:t>
            </a:r>
            <a:r>
              <a:rPr b="0" baseline="-25000" i="0" lang="en-US" sz="1800" u="none">
                <a:solidFill>
                  <a:schemeClr val="dk1"/>
                </a:solidFill>
                <a:latin typeface="Times New Roman"/>
                <a:ea typeface="Times New Roman"/>
                <a:cs typeface="Times New Roman"/>
                <a:sym typeface="Times New Roman"/>
              </a:rPr>
              <a:t>9</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S → L=R.</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 → R		 S → .L=R			R → .L</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L→ *R		 S → .R	            I</a:t>
            </a:r>
            <a:r>
              <a:rPr b="0" baseline="-25000" i="0" lang="en-US" sz="1800" u="none">
                <a:solidFill>
                  <a:schemeClr val="dk1"/>
                </a:solidFill>
                <a:latin typeface="Times New Roman"/>
                <a:ea typeface="Times New Roman"/>
                <a:cs typeface="Times New Roman"/>
                <a:sym typeface="Times New Roman"/>
              </a:rPr>
              <a:t>2</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S → L.=R</a:t>
            </a:r>
            <a:r>
              <a:rPr b="0" i="0" lang="en-US" sz="1800" u="none">
                <a:solidFill>
                  <a:schemeClr val="dk1"/>
                </a:solidFill>
                <a:latin typeface="Times New Roman"/>
                <a:ea typeface="Times New Roman"/>
                <a:cs typeface="Times New Roman"/>
                <a:sym typeface="Times New Roman"/>
              </a:rPr>
              <a:t>	L→ .*R</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L → id		 L → .*R		</a:t>
            </a:r>
            <a:r>
              <a:rPr b="0" i="0" lang="en-US" sz="1800" u="none">
                <a:solidFill>
                  <a:schemeClr val="accent2"/>
                </a:solidFill>
                <a:latin typeface="Times New Roman"/>
                <a:ea typeface="Times New Roman"/>
                <a:cs typeface="Times New Roman"/>
                <a:sym typeface="Times New Roman"/>
              </a:rPr>
              <a:t>R → L.</a:t>
            </a:r>
            <a:r>
              <a:rPr b="0" i="0" lang="en-US" sz="1800" u="none">
                <a:solidFill>
                  <a:schemeClr val="dk1"/>
                </a:solidFill>
                <a:latin typeface="Times New Roman"/>
                <a:ea typeface="Times New Roman"/>
                <a:cs typeface="Times New Roman"/>
                <a:sym typeface="Times New Roman"/>
              </a:rPr>
              <a:t>		L → .id</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 → L		 L → .id</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R → .L	            I</a:t>
            </a:r>
            <a:r>
              <a:rPr b="0" baseline="-25000" i="0" lang="en-US" sz="1800" u="none">
                <a:solidFill>
                  <a:schemeClr val="dk1"/>
                </a:solidFill>
                <a:latin typeface="Times New Roman"/>
                <a:ea typeface="Times New Roman"/>
                <a:cs typeface="Times New Roman"/>
                <a:sym typeface="Times New Roman"/>
              </a:rPr>
              <a:t>3</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S → R.</a:t>
            </a:r>
            <a:endParaRPr/>
          </a:p>
          <a:p>
            <a:pPr indent="-342900" lvl="0" marL="342900" rtl="0" algn="l">
              <a:lnSpc>
                <a:spcPct val="10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I</a:t>
            </a:r>
            <a:r>
              <a:rPr b="0" baseline="-25000" i="0" lang="en-US" sz="1800" u="none">
                <a:solidFill>
                  <a:schemeClr val="dk1"/>
                </a:solidFill>
                <a:latin typeface="Times New Roman"/>
                <a:ea typeface="Times New Roman"/>
                <a:cs typeface="Times New Roman"/>
                <a:sym typeface="Times New Roman"/>
              </a:rPr>
              <a:t>4</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L → *.R</a:t>
            </a:r>
            <a:r>
              <a:rPr b="0" i="0" lang="en-US" sz="1800" u="none">
                <a:solidFill>
                  <a:schemeClr val="dk1"/>
                </a:solidFill>
                <a:latin typeface="Times New Roman"/>
                <a:ea typeface="Times New Roman"/>
                <a:cs typeface="Times New Roman"/>
                <a:sym typeface="Times New Roman"/>
              </a:rPr>
              <a:t> 	            I</a:t>
            </a:r>
            <a:r>
              <a:rPr b="0" baseline="-25000" i="0" lang="en-US" sz="1800" u="none">
                <a:solidFill>
                  <a:schemeClr val="dk1"/>
                </a:solidFill>
                <a:latin typeface="Times New Roman"/>
                <a:ea typeface="Times New Roman"/>
                <a:cs typeface="Times New Roman"/>
                <a:sym typeface="Times New Roman"/>
              </a:rPr>
              <a:t>7</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	L → *R.</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0" i="0" lang="en-US" sz="1800" u="none">
                <a:solidFill>
                  <a:srgbClr val="CC0000"/>
                </a:solidFill>
                <a:latin typeface="Times New Roman"/>
                <a:ea typeface="Times New Roman"/>
                <a:cs typeface="Times New Roman"/>
                <a:sym typeface="Times New Roman"/>
              </a:rPr>
              <a:t>Problem</a:t>
            </a:r>
            <a:r>
              <a:rPr b="0" i="0" lang="en-US" sz="1800" u="none">
                <a:solidFill>
                  <a:schemeClr val="dk1"/>
                </a:solidFill>
                <a:latin typeface="Times New Roman"/>
                <a:ea typeface="Times New Roman"/>
                <a:cs typeface="Times New Roman"/>
                <a:sym typeface="Times New Roman"/>
              </a:rPr>
              <a:t>		R → .L</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FOLLOW(R)={=,$}		L→ .*R	            I</a:t>
            </a:r>
            <a:r>
              <a:rPr b="0" baseline="-25000" i="0" lang="en-US" sz="1800" u="none">
                <a:solidFill>
                  <a:schemeClr val="dk1"/>
                </a:solidFill>
                <a:latin typeface="Times New Roman"/>
                <a:ea typeface="Times New Roman"/>
                <a:cs typeface="Times New Roman"/>
                <a:sym typeface="Times New Roman"/>
              </a:rPr>
              <a:t>8</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R → L.</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  	shift 6			L → .id</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reduce by R → L</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shift/reduce conflict	            I</a:t>
            </a:r>
            <a:r>
              <a:rPr b="0" baseline="-25000" i="0" lang="en-US" sz="1800" u="none">
                <a:solidFill>
                  <a:schemeClr val="dk1"/>
                </a:solidFill>
                <a:latin typeface="Times New Roman"/>
                <a:ea typeface="Times New Roman"/>
                <a:cs typeface="Times New Roman"/>
                <a:sym typeface="Times New Roman"/>
              </a:rPr>
              <a:t>5</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L → id.</a:t>
            </a:r>
            <a:endParaRPr/>
          </a:p>
          <a:p>
            <a:pPr indent="-342900" lvl="0" marL="342900" rtl="0" algn="l">
              <a:lnSpc>
                <a:spcPct val="10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p:txBody>
      </p:sp>
      <p:cxnSp>
        <p:nvCxnSpPr>
          <p:cNvPr id="751" name="Google Shape;751;p51"/>
          <p:cNvCxnSpPr/>
          <p:nvPr/>
        </p:nvCxnSpPr>
        <p:spPr>
          <a:xfrm flipH="1" rot="10800000">
            <a:off x="2286000" y="2590800"/>
            <a:ext cx="1676400" cy="1371600"/>
          </a:xfrm>
          <a:prstGeom prst="straightConnector1">
            <a:avLst/>
          </a:prstGeom>
          <a:noFill/>
          <a:ln cap="flat" cmpd="sng" w="9525">
            <a:solidFill>
              <a:srgbClr val="CC0000"/>
            </a:solidFill>
            <a:prstDash val="solid"/>
            <a:miter lim="800000"/>
            <a:headEnd len="med" w="med" type="none"/>
            <a:tailEnd len="med" w="med" type="triangle"/>
          </a:ln>
        </p:spPr>
      </p:cxnSp>
      <p:sp>
        <p:nvSpPr>
          <p:cNvPr id="752" name="Google Shape;752;p51"/>
          <p:cNvSpPr/>
          <p:nvPr/>
        </p:nvSpPr>
        <p:spPr>
          <a:xfrm>
            <a:off x="3733800" y="1752600"/>
            <a:ext cx="1600200" cy="914400"/>
          </a:xfrm>
          <a:prstGeom prst="ellipse">
            <a:avLst/>
          </a:prstGeom>
          <a:noFill/>
          <a:ln cap="flat" cmpd="sng" w="9525">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753" name="Google Shape;753;p51"/>
          <p:cNvCxnSpPr/>
          <p:nvPr/>
        </p:nvCxnSpPr>
        <p:spPr>
          <a:xfrm>
            <a:off x="1066800" y="4724400"/>
            <a:ext cx="3048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754" name="Google Shape;754;p51"/>
          <p:cNvCxnSpPr/>
          <p:nvPr/>
        </p:nvCxnSpPr>
        <p:spPr>
          <a:xfrm>
            <a:off x="1066800" y="4724400"/>
            <a:ext cx="304800" cy="304800"/>
          </a:xfrm>
          <a:prstGeom prst="straightConnector1">
            <a:avLst/>
          </a:prstGeom>
          <a:noFill/>
          <a:ln cap="flat" cmpd="sng" w="9525">
            <a:solidFill>
              <a:schemeClr val="dk1"/>
            </a:solidFill>
            <a:prstDash val="solid"/>
            <a:miter lim="800000"/>
            <a:headEnd len="med" w="med" type="none"/>
            <a:tailEnd len="med" w="med" type="triangle"/>
          </a:ln>
        </p:spPr>
      </p:cxnSp>
      <p:sp>
        <p:nvSpPr>
          <p:cNvPr id="755" name="Google Shape;755;p51"/>
          <p:cNvSpPr txBox="1"/>
          <p:nvPr/>
        </p:nvSpPr>
        <p:spPr>
          <a:xfrm>
            <a:off x="5810250" y="5500687"/>
            <a:ext cx="22860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Not SLR(1)</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52"/>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761" name="Google Shape;761;p52"/>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Example-2</a:t>
            </a:r>
            <a:endParaRPr/>
          </a:p>
        </p:txBody>
      </p:sp>
      <p:sp>
        <p:nvSpPr>
          <p:cNvPr id="762" name="Google Shape;762;p52"/>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 → AaAb	           I</a:t>
            </a:r>
            <a:r>
              <a:rPr b="0" baseline="-25000" i="0" lang="en-US" sz="1800" u="none">
                <a:solidFill>
                  <a:schemeClr val="dk1"/>
                </a:solidFill>
                <a:latin typeface="Times New Roman"/>
                <a:ea typeface="Times New Roman"/>
                <a:cs typeface="Times New Roman"/>
                <a:sym typeface="Times New Roman"/>
              </a:rPr>
              <a:t>0</a:t>
            </a:r>
            <a:r>
              <a:rPr b="0" i="0" lang="en-US" sz="1800" u="none">
                <a:solidFill>
                  <a:schemeClr val="dk1"/>
                </a:solidFill>
                <a:latin typeface="Times New Roman"/>
                <a:ea typeface="Times New Roman"/>
                <a:cs typeface="Times New Roman"/>
                <a:sym typeface="Times New Roman"/>
              </a:rPr>
              <a:t>:	S’ → .S 	</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 → BbBa		S → .AaAb </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 → ε			S → .BbBa</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B → ε 			A → .</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B → .</a:t>
            </a:r>
            <a:endParaRPr/>
          </a:p>
          <a:p>
            <a:pPr indent="-342900" lvl="0" marL="342900" rtl="0" algn="l">
              <a:lnSpc>
                <a:spcPct val="10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0" i="0" lang="en-US" sz="1800" u="none">
                <a:solidFill>
                  <a:srgbClr val="CC0000"/>
                </a:solidFill>
                <a:latin typeface="Times New Roman"/>
                <a:ea typeface="Times New Roman"/>
                <a:cs typeface="Times New Roman"/>
                <a:sym typeface="Times New Roman"/>
              </a:rPr>
              <a:t>Problem</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FOLLOW(A)={a,b}</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FOLLOW(B)={a,b}</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	reduce by A → ε		 b	reduce by A → ε</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reduce by B → ε			reduce by B → ε</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reduce/reduce conflict		reduce/reduce conflict</a:t>
            </a:r>
            <a:endParaRPr/>
          </a:p>
        </p:txBody>
      </p:sp>
      <p:cxnSp>
        <p:nvCxnSpPr>
          <p:cNvPr id="763" name="Google Shape;763;p52"/>
          <p:cNvCxnSpPr/>
          <p:nvPr/>
        </p:nvCxnSpPr>
        <p:spPr>
          <a:xfrm flipH="1" rot="10800000">
            <a:off x="1676400" y="2514600"/>
            <a:ext cx="990600" cy="990600"/>
          </a:xfrm>
          <a:prstGeom prst="straightConnector1">
            <a:avLst/>
          </a:prstGeom>
          <a:noFill/>
          <a:ln cap="flat" cmpd="sng" w="9525">
            <a:solidFill>
              <a:srgbClr val="CC0000"/>
            </a:solidFill>
            <a:prstDash val="solid"/>
            <a:miter lim="800000"/>
            <a:headEnd len="med" w="med" type="none"/>
            <a:tailEnd len="med" w="med" type="triangle"/>
          </a:ln>
        </p:spPr>
      </p:cxnSp>
      <p:sp>
        <p:nvSpPr>
          <p:cNvPr id="764" name="Google Shape;764;p52"/>
          <p:cNvSpPr/>
          <p:nvPr/>
        </p:nvSpPr>
        <p:spPr>
          <a:xfrm>
            <a:off x="2590800" y="990600"/>
            <a:ext cx="1905000" cy="2057400"/>
          </a:xfrm>
          <a:prstGeom prst="ellipse">
            <a:avLst/>
          </a:prstGeom>
          <a:noFill/>
          <a:ln cap="flat" cmpd="sng" w="9525">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765" name="Google Shape;765;p52"/>
          <p:cNvCxnSpPr/>
          <p:nvPr/>
        </p:nvCxnSpPr>
        <p:spPr>
          <a:xfrm>
            <a:off x="990600" y="4724400"/>
            <a:ext cx="3810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766" name="Google Shape;766;p52"/>
          <p:cNvCxnSpPr/>
          <p:nvPr/>
        </p:nvCxnSpPr>
        <p:spPr>
          <a:xfrm>
            <a:off x="990600" y="4724400"/>
            <a:ext cx="381000" cy="381000"/>
          </a:xfrm>
          <a:prstGeom prst="straightConnector1">
            <a:avLst/>
          </a:prstGeom>
          <a:noFill/>
          <a:ln cap="flat" cmpd="sng" w="9525">
            <a:solidFill>
              <a:schemeClr val="dk1"/>
            </a:solidFill>
            <a:prstDash val="solid"/>
            <a:miter lim="800000"/>
            <a:headEnd len="med" w="med" type="none"/>
            <a:tailEnd len="med" w="med" type="triangle"/>
          </a:ln>
        </p:spPr>
      </p:cxnSp>
      <p:cxnSp>
        <p:nvCxnSpPr>
          <p:cNvPr id="767" name="Google Shape;767;p52"/>
          <p:cNvCxnSpPr/>
          <p:nvPr/>
        </p:nvCxnSpPr>
        <p:spPr>
          <a:xfrm>
            <a:off x="4419600" y="4724400"/>
            <a:ext cx="6096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768" name="Google Shape;768;p52"/>
          <p:cNvCxnSpPr/>
          <p:nvPr/>
        </p:nvCxnSpPr>
        <p:spPr>
          <a:xfrm>
            <a:off x="4419600" y="4724400"/>
            <a:ext cx="609600" cy="381000"/>
          </a:xfrm>
          <a:prstGeom prst="straightConnector1">
            <a:avLst/>
          </a:prstGeom>
          <a:noFill/>
          <a:ln cap="flat" cmpd="sng" w="9525">
            <a:solidFill>
              <a:schemeClr val="dk1"/>
            </a:solidFill>
            <a:prstDash val="solid"/>
            <a:miter lim="800000"/>
            <a:headEnd len="med" w="med" type="none"/>
            <a:tailEnd len="med" w="med" type="triangle"/>
          </a:ln>
        </p:spPr>
      </p:cxnSp>
      <p:sp>
        <p:nvSpPr>
          <p:cNvPr id="769" name="Google Shape;769;p52"/>
          <p:cNvSpPr txBox="1"/>
          <p:nvPr/>
        </p:nvSpPr>
        <p:spPr>
          <a:xfrm>
            <a:off x="5953125" y="5786437"/>
            <a:ext cx="22860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Not SLR(1)</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53"/>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775" name="Google Shape;775;p53"/>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Example-3</a:t>
            </a:r>
            <a:endParaRPr/>
          </a:p>
        </p:txBody>
      </p:sp>
      <p:sp>
        <p:nvSpPr>
          <p:cNvPr id="776" name="Google Shape;776;p53"/>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CC0000"/>
              </a:buClr>
              <a:buSzPts val="1600"/>
              <a:buFont typeface="Times New Roman"/>
              <a:buNone/>
            </a:pPr>
            <a:r>
              <a:rPr b="0" i="0" lang="en-US" sz="1600" u="none">
                <a:solidFill>
                  <a:srgbClr val="CC0000"/>
                </a:solidFill>
                <a:latin typeface="Times New Roman"/>
                <a:ea typeface="Times New Roman"/>
                <a:cs typeface="Times New Roman"/>
                <a:sym typeface="Times New Roman"/>
              </a:rPr>
              <a:t>I</a:t>
            </a:r>
            <a:r>
              <a:rPr b="0" baseline="-25000" i="0" lang="en-US" sz="1600" u="none">
                <a:solidFill>
                  <a:srgbClr val="CC0000"/>
                </a:solidFill>
                <a:latin typeface="Times New Roman"/>
                <a:ea typeface="Times New Roman"/>
                <a:cs typeface="Times New Roman"/>
                <a:sym typeface="Times New Roman"/>
              </a:rPr>
              <a:t>0</a:t>
            </a:r>
            <a:r>
              <a:rPr b="0" i="0" lang="en-US" sz="1600" u="none">
                <a:solidFill>
                  <a:schemeClr val="dk1"/>
                </a:solidFill>
                <a:latin typeface="Times New Roman"/>
                <a:ea typeface="Times New Roman"/>
                <a:cs typeface="Times New Roman"/>
                <a:sym typeface="Times New Roman"/>
              </a:rPr>
              <a:t>: </a:t>
            </a:r>
            <a:r>
              <a:rPr b="0" i="0" lang="en-US" sz="1600" u="none">
                <a:solidFill>
                  <a:schemeClr val="accent2"/>
                </a:solidFill>
                <a:latin typeface="Times New Roman"/>
                <a:ea typeface="Times New Roman"/>
                <a:cs typeface="Times New Roman"/>
                <a:sym typeface="Times New Roman"/>
              </a:rPr>
              <a:t>E’ → .E	</a:t>
            </a:r>
            <a:r>
              <a:rPr b="0" i="0" lang="en-US" sz="1600" u="none">
                <a:solidFill>
                  <a:srgbClr val="CC0000"/>
                </a:solidFill>
                <a:latin typeface="Times New Roman"/>
                <a:ea typeface="Times New Roman"/>
                <a:cs typeface="Times New Roman"/>
                <a:sym typeface="Times New Roman"/>
              </a:rPr>
              <a:t>I</a:t>
            </a:r>
            <a:r>
              <a:rPr b="0" baseline="-25000" i="0" lang="en-US" sz="1600" u="none">
                <a:solidFill>
                  <a:srgbClr val="CC0000"/>
                </a:solidFill>
                <a:latin typeface="Times New Roman"/>
                <a:ea typeface="Times New Roman"/>
                <a:cs typeface="Times New Roman"/>
                <a:sym typeface="Times New Roman"/>
              </a:rPr>
              <a:t>1</a:t>
            </a:r>
            <a:r>
              <a:rPr b="0" i="0" lang="en-US" sz="1600" u="none">
                <a:solidFill>
                  <a:schemeClr val="dk1"/>
                </a:solidFill>
                <a:latin typeface="Times New Roman"/>
                <a:ea typeface="Times New Roman"/>
                <a:cs typeface="Times New Roman"/>
                <a:sym typeface="Times New Roman"/>
              </a:rPr>
              <a:t>: </a:t>
            </a:r>
            <a:r>
              <a:rPr b="0" i="0" lang="en-US" sz="1600" u="none">
                <a:solidFill>
                  <a:schemeClr val="accent2"/>
                </a:solidFill>
                <a:latin typeface="Times New Roman"/>
                <a:ea typeface="Times New Roman"/>
                <a:cs typeface="Times New Roman"/>
                <a:sym typeface="Times New Roman"/>
              </a:rPr>
              <a:t>E’ → E.</a:t>
            </a:r>
            <a:r>
              <a:rPr b="0" i="0" lang="en-US" sz="1600" u="none">
                <a:solidFill>
                  <a:schemeClr val="dk1"/>
                </a:solidFill>
                <a:latin typeface="Times New Roman"/>
                <a:ea typeface="Times New Roman"/>
                <a:cs typeface="Times New Roman"/>
                <a:sym typeface="Times New Roman"/>
              </a:rPr>
              <a:t>	</a:t>
            </a:r>
            <a:r>
              <a:rPr b="0" i="0" lang="en-US" sz="1600" u="none">
                <a:solidFill>
                  <a:srgbClr val="CC0000"/>
                </a:solidFill>
                <a:latin typeface="Times New Roman"/>
                <a:ea typeface="Times New Roman"/>
                <a:cs typeface="Times New Roman"/>
                <a:sym typeface="Times New Roman"/>
              </a:rPr>
              <a:t>I</a:t>
            </a:r>
            <a:r>
              <a:rPr b="0" baseline="-25000" i="0" lang="en-US" sz="1600" u="none">
                <a:solidFill>
                  <a:srgbClr val="CC0000"/>
                </a:solidFill>
                <a:latin typeface="Times New Roman"/>
                <a:ea typeface="Times New Roman"/>
                <a:cs typeface="Times New Roman"/>
                <a:sym typeface="Times New Roman"/>
              </a:rPr>
              <a:t>6</a:t>
            </a:r>
            <a:r>
              <a:rPr b="0" i="0" lang="en-US" sz="1600" u="none">
                <a:solidFill>
                  <a:schemeClr val="dk1"/>
                </a:solidFill>
                <a:latin typeface="Times New Roman"/>
                <a:ea typeface="Times New Roman"/>
                <a:cs typeface="Times New Roman"/>
                <a:sym typeface="Times New Roman"/>
              </a:rPr>
              <a:t>: </a:t>
            </a:r>
            <a:r>
              <a:rPr b="0" i="0" lang="en-US" sz="1600" u="none">
                <a:solidFill>
                  <a:schemeClr val="accent2"/>
                </a:solidFill>
                <a:latin typeface="Times New Roman"/>
                <a:ea typeface="Times New Roman"/>
                <a:cs typeface="Times New Roman"/>
                <a:sym typeface="Times New Roman"/>
              </a:rPr>
              <a:t>E → E+.T</a:t>
            </a:r>
            <a:r>
              <a:rPr b="0" i="0" lang="en-US" sz="1600" u="none">
                <a:solidFill>
                  <a:schemeClr val="dk1"/>
                </a:solidFill>
                <a:latin typeface="Times New Roman"/>
                <a:ea typeface="Times New Roman"/>
                <a:cs typeface="Times New Roman"/>
                <a:sym typeface="Times New Roman"/>
              </a:rPr>
              <a:t> 	</a:t>
            </a:r>
            <a:r>
              <a:rPr b="0" i="0" lang="en-US" sz="1600" u="none">
                <a:solidFill>
                  <a:srgbClr val="CC0000"/>
                </a:solidFill>
                <a:latin typeface="Times New Roman"/>
                <a:ea typeface="Times New Roman"/>
                <a:cs typeface="Times New Roman"/>
                <a:sym typeface="Times New Roman"/>
              </a:rPr>
              <a:t>I</a:t>
            </a:r>
            <a:r>
              <a:rPr b="0" baseline="-25000" i="0" lang="en-US" sz="1600" u="none">
                <a:solidFill>
                  <a:srgbClr val="CC0000"/>
                </a:solidFill>
                <a:latin typeface="Times New Roman"/>
                <a:ea typeface="Times New Roman"/>
                <a:cs typeface="Times New Roman"/>
                <a:sym typeface="Times New Roman"/>
              </a:rPr>
              <a:t>9</a:t>
            </a:r>
            <a:r>
              <a:rPr b="0" i="0" lang="en-US" sz="1600" u="none">
                <a:solidFill>
                  <a:schemeClr val="dk1"/>
                </a:solidFill>
                <a:latin typeface="Times New Roman"/>
                <a:ea typeface="Times New Roman"/>
                <a:cs typeface="Times New Roman"/>
                <a:sym typeface="Times New Roman"/>
              </a:rPr>
              <a:t>: </a:t>
            </a:r>
            <a:r>
              <a:rPr b="0" i="0" lang="en-US" sz="1600" u="none">
                <a:solidFill>
                  <a:schemeClr val="accent2"/>
                </a:solidFill>
                <a:latin typeface="Times New Roman"/>
                <a:ea typeface="Times New Roman"/>
                <a:cs typeface="Times New Roman"/>
                <a:sym typeface="Times New Roman"/>
              </a:rPr>
              <a:t>E → E+T.</a:t>
            </a:r>
            <a:r>
              <a:rPr b="0" i="0" lang="en-US" sz="16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E → .E+T 	     </a:t>
            </a:r>
            <a:r>
              <a:rPr b="0" i="0" lang="en-US" sz="1600" u="none">
                <a:solidFill>
                  <a:schemeClr val="accent2"/>
                </a:solidFill>
                <a:latin typeface="Times New Roman"/>
                <a:ea typeface="Times New Roman"/>
                <a:cs typeface="Times New Roman"/>
                <a:sym typeface="Times New Roman"/>
              </a:rPr>
              <a:t>E → E.+T</a:t>
            </a:r>
            <a:r>
              <a:rPr b="0" i="0" lang="en-US" sz="1600" u="none">
                <a:solidFill>
                  <a:schemeClr val="dk1"/>
                </a:solidFill>
                <a:latin typeface="Times New Roman"/>
                <a:ea typeface="Times New Roman"/>
                <a:cs typeface="Times New Roman"/>
                <a:sym typeface="Times New Roman"/>
              </a:rPr>
              <a:t> 	     T → .T*F	     </a:t>
            </a:r>
            <a:r>
              <a:rPr b="0" i="0" lang="en-US" sz="1600" u="none">
                <a:solidFill>
                  <a:schemeClr val="accent2"/>
                </a:solidFill>
                <a:latin typeface="Times New Roman"/>
                <a:ea typeface="Times New Roman"/>
                <a:cs typeface="Times New Roman"/>
                <a:sym typeface="Times New Roman"/>
              </a:rPr>
              <a:t>T → T.*F</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E → .T 				     T → .F</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T → .T*F	</a:t>
            </a:r>
            <a:r>
              <a:rPr b="0" i="0" lang="en-US" sz="1600" u="none">
                <a:solidFill>
                  <a:srgbClr val="CC0000"/>
                </a:solidFill>
                <a:latin typeface="Times New Roman"/>
                <a:ea typeface="Times New Roman"/>
                <a:cs typeface="Times New Roman"/>
                <a:sym typeface="Times New Roman"/>
              </a:rPr>
              <a:t>I</a:t>
            </a:r>
            <a:r>
              <a:rPr b="0" baseline="-25000" i="0" lang="en-US" sz="1600" u="none">
                <a:solidFill>
                  <a:srgbClr val="CC0000"/>
                </a:solidFill>
                <a:latin typeface="Times New Roman"/>
                <a:ea typeface="Times New Roman"/>
                <a:cs typeface="Times New Roman"/>
                <a:sym typeface="Times New Roman"/>
              </a:rPr>
              <a:t>2</a:t>
            </a:r>
            <a:r>
              <a:rPr b="0" i="0" lang="en-US" sz="1600" u="none">
                <a:solidFill>
                  <a:schemeClr val="dk1"/>
                </a:solidFill>
                <a:latin typeface="Times New Roman"/>
                <a:ea typeface="Times New Roman"/>
                <a:cs typeface="Times New Roman"/>
                <a:sym typeface="Times New Roman"/>
              </a:rPr>
              <a:t>: </a:t>
            </a:r>
            <a:r>
              <a:rPr b="0" i="0" lang="en-US" sz="1600" u="none">
                <a:solidFill>
                  <a:schemeClr val="accent2"/>
                </a:solidFill>
                <a:latin typeface="Times New Roman"/>
                <a:ea typeface="Times New Roman"/>
                <a:cs typeface="Times New Roman"/>
                <a:sym typeface="Times New Roman"/>
              </a:rPr>
              <a:t>E → T.</a:t>
            </a:r>
            <a:r>
              <a:rPr b="0" i="0" lang="en-US" sz="1600" u="none">
                <a:solidFill>
                  <a:schemeClr val="dk1"/>
                </a:solidFill>
                <a:latin typeface="Times New Roman"/>
                <a:ea typeface="Times New Roman"/>
                <a:cs typeface="Times New Roman"/>
                <a:sym typeface="Times New Roman"/>
              </a:rPr>
              <a:t> 		     F → .(E) 	</a:t>
            </a:r>
            <a:r>
              <a:rPr b="0" i="0" lang="en-US" sz="1600" u="none">
                <a:solidFill>
                  <a:srgbClr val="CC0000"/>
                </a:solidFill>
                <a:latin typeface="Times New Roman"/>
                <a:ea typeface="Times New Roman"/>
                <a:cs typeface="Times New Roman"/>
                <a:sym typeface="Times New Roman"/>
              </a:rPr>
              <a:t>I</a:t>
            </a:r>
            <a:r>
              <a:rPr b="0" baseline="-25000" i="0" lang="en-US" sz="1600" u="none">
                <a:solidFill>
                  <a:srgbClr val="CC0000"/>
                </a:solidFill>
                <a:latin typeface="Times New Roman"/>
                <a:ea typeface="Times New Roman"/>
                <a:cs typeface="Times New Roman"/>
                <a:sym typeface="Times New Roman"/>
              </a:rPr>
              <a:t>10</a:t>
            </a:r>
            <a:r>
              <a:rPr b="0" i="0" lang="en-US" sz="1600" u="none">
                <a:solidFill>
                  <a:schemeClr val="dk1"/>
                </a:solidFill>
                <a:latin typeface="Times New Roman"/>
                <a:ea typeface="Times New Roman"/>
                <a:cs typeface="Times New Roman"/>
                <a:sym typeface="Times New Roman"/>
              </a:rPr>
              <a:t>: </a:t>
            </a:r>
            <a:r>
              <a:rPr b="0" i="0" lang="en-US" sz="1600" u="none">
                <a:solidFill>
                  <a:schemeClr val="accent2"/>
                </a:solidFill>
                <a:latin typeface="Times New Roman"/>
                <a:ea typeface="Times New Roman"/>
                <a:cs typeface="Times New Roman"/>
                <a:sym typeface="Times New Roman"/>
              </a:rPr>
              <a:t>T → T*F.</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T → .F		     </a:t>
            </a:r>
            <a:r>
              <a:rPr b="0" i="0" lang="en-US" sz="1600" u="none">
                <a:solidFill>
                  <a:schemeClr val="accent2"/>
                </a:solidFill>
                <a:latin typeface="Times New Roman"/>
                <a:ea typeface="Times New Roman"/>
                <a:cs typeface="Times New Roman"/>
                <a:sym typeface="Times New Roman"/>
              </a:rPr>
              <a:t>T → T.*F</a:t>
            </a:r>
            <a:r>
              <a:rPr b="0" i="0" lang="en-US" sz="1600" u="none">
                <a:solidFill>
                  <a:schemeClr val="dk1"/>
                </a:solidFill>
                <a:latin typeface="Times New Roman"/>
                <a:ea typeface="Times New Roman"/>
                <a:cs typeface="Times New Roman"/>
                <a:sym typeface="Times New Roman"/>
              </a:rPr>
              <a:t>	     F → .id </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F → .(E) </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F → .id 	</a:t>
            </a:r>
            <a:r>
              <a:rPr b="0" i="0" lang="en-US" sz="1600" u="none">
                <a:solidFill>
                  <a:srgbClr val="CC0000"/>
                </a:solidFill>
                <a:latin typeface="Times New Roman"/>
                <a:ea typeface="Times New Roman"/>
                <a:cs typeface="Times New Roman"/>
                <a:sym typeface="Times New Roman"/>
              </a:rPr>
              <a:t>I</a:t>
            </a:r>
            <a:r>
              <a:rPr b="0" baseline="-25000" i="0" lang="en-US" sz="1600" u="none">
                <a:solidFill>
                  <a:srgbClr val="CC0000"/>
                </a:solidFill>
                <a:latin typeface="Times New Roman"/>
                <a:ea typeface="Times New Roman"/>
                <a:cs typeface="Times New Roman"/>
                <a:sym typeface="Times New Roman"/>
              </a:rPr>
              <a:t>3</a:t>
            </a:r>
            <a:r>
              <a:rPr b="0" i="0" lang="en-US" sz="1600" u="none">
                <a:solidFill>
                  <a:schemeClr val="dk1"/>
                </a:solidFill>
                <a:latin typeface="Times New Roman"/>
                <a:ea typeface="Times New Roman"/>
                <a:cs typeface="Times New Roman"/>
                <a:sym typeface="Times New Roman"/>
              </a:rPr>
              <a:t>: </a:t>
            </a:r>
            <a:r>
              <a:rPr b="0" i="0" lang="en-US" sz="1600" u="none">
                <a:solidFill>
                  <a:schemeClr val="accent2"/>
                </a:solidFill>
                <a:latin typeface="Times New Roman"/>
                <a:ea typeface="Times New Roman"/>
                <a:cs typeface="Times New Roman"/>
                <a:sym typeface="Times New Roman"/>
              </a:rPr>
              <a:t>T → F.</a:t>
            </a:r>
            <a:r>
              <a:rPr b="0" i="0" lang="en-US" sz="1600" u="none">
                <a:solidFill>
                  <a:schemeClr val="dk1"/>
                </a:solidFill>
                <a:latin typeface="Times New Roman"/>
                <a:ea typeface="Times New Roman"/>
                <a:cs typeface="Times New Roman"/>
                <a:sym typeface="Times New Roman"/>
              </a:rPr>
              <a:t>		</a:t>
            </a:r>
            <a:r>
              <a:rPr b="0" i="0" lang="en-US" sz="1600" u="none">
                <a:solidFill>
                  <a:srgbClr val="CC0000"/>
                </a:solidFill>
                <a:latin typeface="Times New Roman"/>
                <a:ea typeface="Times New Roman"/>
                <a:cs typeface="Times New Roman"/>
                <a:sym typeface="Times New Roman"/>
              </a:rPr>
              <a:t>I</a:t>
            </a:r>
            <a:r>
              <a:rPr b="0" baseline="-25000" i="0" lang="en-US" sz="1600" u="none">
                <a:solidFill>
                  <a:srgbClr val="CC0000"/>
                </a:solidFill>
                <a:latin typeface="Times New Roman"/>
                <a:ea typeface="Times New Roman"/>
                <a:cs typeface="Times New Roman"/>
                <a:sym typeface="Times New Roman"/>
              </a:rPr>
              <a:t>7</a:t>
            </a:r>
            <a:r>
              <a:rPr b="0" i="0" lang="en-US" sz="1600" u="none">
                <a:solidFill>
                  <a:schemeClr val="dk1"/>
                </a:solidFill>
                <a:latin typeface="Times New Roman"/>
                <a:ea typeface="Times New Roman"/>
                <a:cs typeface="Times New Roman"/>
                <a:sym typeface="Times New Roman"/>
              </a:rPr>
              <a:t>: </a:t>
            </a:r>
            <a:r>
              <a:rPr b="0" i="0" lang="en-US" sz="1600" u="none">
                <a:solidFill>
                  <a:schemeClr val="accent2"/>
                </a:solidFill>
                <a:latin typeface="Times New Roman"/>
                <a:ea typeface="Times New Roman"/>
                <a:cs typeface="Times New Roman"/>
                <a:sym typeface="Times New Roman"/>
              </a:rPr>
              <a:t>T → T*.F</a:t>
            </a:r>
            <a:r>
              <a:rPr b="0" i="0" lang="en-US" sz="1600" u="none">
                <a:solidFill>
                  <a:schemeClr val="dk1"/>
                </a:solidFill>
                <a:latin typeface="Times New Roman"/>
                <a:ea typeface="Times New Roman"/>
                <a:cs typeface="Times New Roman"/>
                <a:sym typeface="Times New Roman"/>
              </a:rPr>
              <a:t>	</a:t>
            </a:r>
            <a:r>
              <a:rPr b="0" i="0" lang="en-US" sz="1600" u="none">
                <a:solidFill>
                  <a:srgbClr val="CC0000"/>
                </a:solidFill>
                <a:latin typeface="Times New Roman"/>
                <a:ea typeface="Times New Roman"/>
                <a:cs typeface="Times New Roman"/>
                <a:sym typeface="Times New Roman"/>
              </a:rPr>
              <a:t>I</a:t>
            </a:r>
            <a:r>
              <a:rPr b="0" baseline="-25000" i="0" lang="en-US" sz="1600" u="none">
                <a:solidFill>
                  <a:srgbClr val="CC0000"/>
                </a:solidFill>
                <a:latin typeface="Times New Roman"/>
                <a:ea typeface="Times New Roman"/>
                <a:cs typeface="Times New Roman"/>
                <a:sym typeface="Times New Roman"/>
              </a:rPr>
              <a:t>11</a:t>
            </a:r>
            <a:r>
              <a:rPr b="0" i="0" lang="en-US" sz="1600" u="none">
                <a:solidFill>
                  <a:schemeClr val="dk1"/>
                </a:solidFill>
                <a:latin typeface="Times New Roman"/>
                <a:ea typeface="Times New Roman"/>
                <a:cs typeface="Times New Roman"/>
                <a:sym typeface="Times New Roman"/>
              </a:rPr>
              <a:t>: </a:t>
            </a:r>
            <a:r>
              <a:rPr b="0" i="0" lang="en-US" sz="1600" u="none">
                <a:solidFill>
                  <a:schemeClr val="accent2"/>
                </a:solidFill>
                <a:latin typeface="Times New Roman"/>
                <a:ea typeface="Times New Roman"/>
                <a:cs typeface="Times New Roman"/>
                <a:sym typeface="Times New Roman"/>
              </a:rPr>
              <a:t>F → (E).</a:t>
            </a:r>
            <a:r>
              <a:rPr b="0" i="0" lang="en-US" sz="16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F → .(E) </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a:t>
            </a:r>
            <a:r>
              <a:rPr b="0" i="0" lang="en-US" sz="1600" u="none">
                <a:solidFill>
                  <a:srgbClr val="CC0000"/>
                </a:solidFill>
                <a:latin typeface="Times New Roman"/>
                <a:ea typeface="Times New Roman"/>
                <a:cs typeface="Times New Roman"/>
                <a:sym typeface="Times New Roman"/>
              </a:rPr>
              <a:t>I</a:t>
            </a:r>
            <a:r>
              <a:rPr b="0" baseline="-25000" i="0" lang="en-US" sz="1600" u="none">
                <a:solidFill>
                  <a:srgbClr val="CC0000"/>
                </a:solidFill>
                <a:latin typeface="Times New Roman"/>
                <a:ea typeface="Times New Roman"/>
                <a:cs typeface="Times New Roman"/>
                <a:sym typeface="Times New Roman"/>
              </a:rPr>
              <a:t>4</a:t>
            </a:r>
            <a:r>
              <a:rPr b="0" i="0" lang="en-US" sz="1600" u="none">
                <a:solidFill>
                  <a:schemeClr val="dk1"/>
                </a:solidFill>
                <a:latin typeface="Times New Roman"/>
                <a:ea typeface="Times New Roman"/>
                <a:cs typeface="Times New Roman"/>
                <a:sym typeface="Times New Roman"/>
              </a:rPr>
              <a:t>: </a:t>
            </a:r>
            <a:r>
              <a:rPr b="0" i="0" lang="en-US" sz="1600" u="none">
                <a:solidFill>
                  <a:schemeClr val="accent2"/>
                </a:solidFill>
                <a:latin typeface="Times New Roman"/>
                <a:ea typeface="Times New Roman"/>
                <a:cs typeface="Times New Roman"/>
                <a:sym typeface="Times New Roman"/>
              </a:rPr>
              <a:t>F → (.E)</a:t>
            </a:r>
            <a:r>
              <a:rPr b="0" i="0" lang="en-US" sz="1600" u="none">
                <a:solidFill>
                  <a:schemeClr val="dk1"/>
                </a:solidFill>
                <a:latin typeface="Times New Roman"/>
                <a:ea typeface="Times New Roman"/>
                <a:cs typeface="Times New Roman"/>
                <a:sym typeface="Times New Roman"/>
              </a:rPr>
              <a:t> 	     F → .id </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E → .E+T 	 </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E → .T 		</a:t>
            </a:r>
            <a:r>
              <a:rPr b="0" i="0" lang="en-US" sz="1600" u="none">
                <a:solidFill>
                  <a:srgbClr val="CC0000"/>
                </a:solidFill>
                <a:latin typeface="Times New Roman"/>
                <a:ea typeface="Times New Roman"/>
                <a:cs typeface="Times New Roman"/>
                <a:sym typeface="Times New Roman"/>
              </a:rPr>
              <a:t>I</a:t>
            </a:r>
            <a:r>
              <a:rPr b="0" baseline="-25000" i="0" lang="en-US" sz="1600" u="none">
                <a:solidFill>
                  <a:srgbClr val="CC0000"/>
                </a:solidFill>
                <a:latin typeface="Times New Roman"/>
                <a:ea typeface="Times New Roman"/>
                <a:cs typeface="Times New Roman"/>
                <a:sym typeface="Times New Roman"/>
              </a:rPr>
              <a:t>8</a:t>
            </a:r>
            <a:r>
              <a:rPr b="0" i="0" lang="en-US" sz="1600" u="none">
                <a:solidFill>
                  <a:schemeClr val="dk1"/>
                </a:solidFill>
                <a:latin typeface="Times New Roman"/>
                <a:ea typeface="Times New Roman"/>
                <a:cs typeface="Times New Roman"/>
                <a:sym typeface="Times New Roman"/>
              </a:rPr>
              <a:t>: </a:t>
            </a:r>
            <a:r>
              <a:rPr b="0" i="0" lang="en-US" sz="1600" u="none">
                <a:solidFill>
                  <a:schemeClr val="accent2"/>
                </a:solidFill>
                <a:latin typeface="Times New Roman"/>
                <a:ea typeface="Times New Roman"/>
                <a:cs typeface="Times New Roman"/>
                <a:sym typeface="Times New Roman"/>
              </a:rPr>
              <a:t>F → (E.)</a:t>
            </a:r>
            <a:r>
              <a:rPr b="0" i="0" lang="en-US" sz="16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T → .T*F	     </a:t>
            </a:r>
            <a:r>
              <a:rPr b="0" i="0" lang="en-US" sz="1600" u="none">
                <a:solidFill>
                  <a:schemeClr val="accent2"/>
                </a:solidFill>
                <a:latin typeface="Times New Roman"/>
                <a:ea typeface="Times New Roman"/>
                <a:cs typeface="Times New Roman"/>
                <a:sym typeface="Times New Roman"/>
              </a:rPr>
              <a:t>E → E.+T</a:t>
            </a:r>
            <a:r>
              <a:rPr b="0" i="0" lang="en-US" sz="16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T → .F		</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F → .(E) </a:t>
            </a:r>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F → .id </a:t>
            </a:r>
            <a:endParaRPr/>
          </a:p>
          <a:p>
            <a:pPr indent="-342900" lvl="0" marL="342900" rtl="0" algn="l">
              <a:lnSpc>
                <a:spcPct val="100000"/>
              </a:lnSpc>
              <a:spcBef>
                <a:spcPts val="320"/>
              </a:spcBef>
              <a:spcAft>
                <a:spcPts val="0"/>
              </a:spcAft>
              <a:buClr>
                <a:schemeClr val="dk1"/>
              </a:buClr>
              <a:buSzPts val="1600"/>
              <a:buFont typeface="Times New Roman"/>
              <a:buNone/>
            </a:pPr>
            <a:r>
              <a:t/>
            </a:r>
            <a:endParaRPr b="0" i="0" sz="1600" u="none">
              <a:solidFill>
                <a:schemeClr val="dk1"/>
              </a:solidFill>
              <a:latin typeface="Times New Roman"/>
              <a:ea typeface="Times New Roman"/>
              <a:cs typeface="Times New Roman"/>
              <a:sym typeface="Times New Roman"/>
            </a:endParaRPr>
          </a:p>
          <a:p>
            <a:pPr indent="-342900" lvl="0" marL="34290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a:t>
            </a:r>
            <a:r>
              <a:rPr b="0" i="0" lang="en-US" sz="1600" u="none">
                <a:solidFill>
                  <a:srgbClr val="CC0000"/>
                </a:solidFill>
                <a:latin typeface="Times New Roman"/>
                <a:ea typeface="Times New Roman"/>
                <a:cs typeface="Times New Roman"/>
                <a:sym typeface="Times New Roman"/>
              </a:rPr>
              <a:t>I</a:t>
            </a:r>
            <a:r>
              <a:rPr b="0" baseline="-25000" i="0" lang="en-US" sz="1600" u="none">
                <a:solidFill>
                  <a:srgbClr val="CC0000"/>
                </a:solidFill>
                <a:latin typeface="Times New Roman"/>
                <a:ea typeface="Times New Roman"/>
                <a:cs typeface="Times New Roman"/>
                <a:sym typeface="Times New Roman"/>
              </a:rPr>
              <a:t>5</a:t>
            </a:r>
            <a:r>
              <a:rPr b="0" i="0" lang="en-US" sz="1600" u="none">
                <a:solidFill>
                  <a:schemeClr val="dk1"/>
                </a:solidFill>
                <a:latin typeface="Times New Roman"/>
                <a:ea typeface="Times New Roman"/>
                <a:cs typeface="Times New Roman"/>
                <a:sym typeface="Times New Roman"/>
              </a:rPr>
              <a:t>: </a:t>
            </a:r>
            <a:r>
              <a:rPr b="0" i="0" lang="en-US" sz="1600" u="none">
                <a:solidFill>
                  <a:schemeClr val="accent2"/>
                </a:solidFill>
                <a:latin typeface="Times New Roman"/>
                <a:ea typeface="Times New Roman"/>
                <a:cs typeface="Times New Roman"/>
                <a:sym typeface="Times New Roman"/>
              </a:rPr>
              <a:t>F → id.</a:t>
            </a:r>
            <a:r>
              <a:rPr b="0" i="0" lang="en-US" sz="1600" u="none">
                <a:solidFill>
                  <a:schemeClr val="dk1"/>
                </a:solidFill>
                <a:latin typeface="Times New Roman"/>
                <a:ea typeface="Times New Roman"/>
                <a:cs typeface="Times New Roman"/>
                <a:sym typeface="Times New Roman"/>
              </a:rPr>
              <a:t> </a:t>
            </a:r>
            <a:endParaRPr/>
          </a:p>
        </p:txBody>
      </p:sp>
      <p:sp>
        <p:nvSpPr>
          <p:cNvPr id="777" name="Google Shape;777;p53"/>
          <p:cNvSpPr txBox="1"/>
          <p:nvPr/>
        </p:nvSpPr>
        <p:spPr>
          <a:xfrm>
            <a:off x="4810125" y="5572125"/>
            <a:ext cx="3929062"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Canonical collection of LR(0)</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54"/>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783" name="Google Shape;783;p54"/>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Transition Diagram (DFA) of Goto Function</a:t>
            </a:r>
            <a:endParaRPr/>
          </a:p>
        </p:txBody>
      </p:sp>
      <p:sp>
        <p:nvSpPr>
          <p:cNvPr id="784" name="Google Shape;784;p54"/>
          <p:cNvSpPr txBox="1"/>
          <p:nvPr/>
        </p:nvSpPr>
        <p:spPr>
          <a:xfrm>
            <a:off x="593725" y="1489075"/>
            <a:ext cx="3873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0</a:t>
            </a:r>
            <a:endParaRPr/>
          </a:p>
        </p:txBody>
      </p:sp>
      <p:sp>
        <p:nvSpPr>
          <p:cNvPr id="785" name="Google Shape;785;p54"/>
          <p:cNvSpPr txBox="1"/>
          <p:nvPr/>
        </p:nvSpPr>
        <p:spPr>
          <a:xfrm>
            <a:off x="2057400" y="1524000"/>
            <a:ext cx="387350" cy="4108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1</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2</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3</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4</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5</a:t>
            </a:r>
            <a:endParaRPr/>
          </a:p>
        </p:txBody>
      </p:sp>
      <p:sp>
        <p:nvSpPr>
          <p:cNvPr id="786" name="Google Shape;786;p54"/>
          <p:cNvSpPr txBox="1"/>
          <p:nvPr/>
        </p:nvSpPr>
        <p:spPr>
          <a:xfrm>
            <a:off x="3429000" y="1524000"/>
            <a:ext cx="700087" cy="4473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6</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7</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8</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to I</a:t>
            </a:r>
            <a:r>
              <a:rPr b="0" baseline="-25000" i="0" lang="en-US" sz="2400" u="none">
                <a:solidFill>
                  <a:schemeClr val="dk1"/>
                </a:solidFill>
                <a:latin typeface="Times New Roman"/>
                <a:ea typeface="Times New Roman"/>
                <a:cs typeface="Times New Roman"/>
                <a:sym typeface="Times New Roman"/>
              </a:rPr>
              <a:t>2</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to I</a:t>
            </a:r>
            <a:r>
              <a:rPr b="0" baseline="-25000" i="0" lang="en-US" sz="2400" u="none">
                <a:solidFill>
                  <a:schemeClr val="dk1"/>
                </a:solidFill>
                <a:latin typeface="Times New Roman"/>
                <a:ea typeface="Times New Roman"/>
                <a:cs typeface="Times New Roman"/>
                <a:sym typeface="Times New Roman"/>
              </a:rPr>
              <a:t>3</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to I</a:t>
            </a:r>
            <a:r>
              <a:rPr b="0" baseline="-25000" i="0" lang="en-US" sz="2400" u="none">
                <a:solidFill>
                  <a:schemeClr val="dk1"/>
                </a:solidFill>
                <a:latin typeface="Times New Roman"/>
                <a:ea typeface="Times New Roman"/>
                <a:cs typeface="Times New Roman"/>
                <a:sym typeface="Times New Roman"/>
              </a:rPr>
              <a:t>4</a:t>
            </a:r>
            <a:endParaRPr/>
          </a:p>
        </p:txBody>
      </p:sp>
      <p:sp>
        <p:nvSpPr>
          <p:cNvPr id="787" name="Google Shape;787;p54"/>
          <p:cNvSpPr txBox="1"/>
          <p:nvPr/>
        </p:nvSpPr>
        <p:spPr>
          <a:xfrm>
            <a:off x="5105400" y="1524000"/>
            <a:ext cx="700087" cy="4473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9</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to I</a:t>
            </a:r>
            <a:r>
              <a:rPr b="0" baseline="-25000" i="0" lang="en-US" sz="2400" u="none">
                <a:solidFill>
                  <a:schemeClr val="dk1"/>
                </a:solidFill>
                <a:latin typeface="Times New Roman"/>
                <a:ea typeface="Times New Roman"/>
                <a:cs typeface="Times New Roman"/>
                <a:sym typeface="Times New Roman"/>
              </a:rPr>
              <a:t>3</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to I</a:t>
            </a:r>
            <a:r>
              <a:rPr b="0" baseline="-25000" i="0" lang="en-US" sz="2400" u="none">
                <a:solidFill>
                  <a:schemeClr val="dk1"/>
                </a:solidFill>
                <a:latin typeface="Times New Roman"/>
                <a:ea typeface="Times New Roman"/>
                <a:cs typeface="Times New Roman"/>
                <a:sym typeface="Times New Roman"/>
              </a:rPr>
              <a:t>4</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to I</a:t>
            </a:r>
            <a:r>
              <a:rPr b="0" baseline="-25000" i="0" lang="en-US" sz="2400" u="none">
                <a:solidFill>
                  <a:schemeClr val="dk1"/>
                </a:solidFill>
                <a:latin typeface="Times New Roman"/>
                <a:ea typeface="Times New Roman"/>
                <a:cs typeface="Times New Roman"/>
                <a:sym typeface="Times New Roman"/>
              </a:rPr>
              <a:t>5</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10</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to I</a:t>
            </a:r>
            <a:r>
              <a:rPr b="0" baseline="-25000" i="0" lang="en-US" sz="2400" u="none">
                <a:solidFill>
                  <a:schemeClr val="dk1"/>
                </a:solidFill>
                <a:latin typeface="Times New Roman"/>
                <a:ea typeface="Times New Roman"/>
                <a:cs typeface="Times New Roman"/>
                <a:sym typeface="Times New Roman"/>
              </a:rPr>
              <a:t>4</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to I</a:t>
            </a:r>
            <a:r>
              <a:rPr b="0" baseline="-25000" i="0" lang="en-US" sz="2400" u="none">
                <a:solidFill>
                  <a:schemeClr val="dk1"/>
                </a:solidFill>
                <a:latin typeface="Times New Roman"/>
                <a:ea typeface="Times New Roman"/>
                <a:cs typeface="Times New Roman"/>
                <a:sym typeface="Times New Roman"/>
              </a:rPr>
              <a:t>5</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11</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to I</a:t>
            </a:r>
            <a:r>
              <a:rPr b="0" baseline="-25000" i="0" lang="en-US" sz="2400" u="none">
                <a:solidFill>
                  <a:schemeClr val="dk1"/>
                </a:solidFill>
                <a:latin typeface="Times New Roman"/>
                <a:ea typeface="Times New Roman"/>
                <a:cs typeface="Times New Roman"/>
                <a:sym typeface="Times New Roman"/>
              </a:rPr>
              <a:t>6</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788" name="Google Shape;788;p54"/>
          <p:cNvCxnSpPr/>
          <p:nvPr/>
        </p:nvCxnSpPr>
        <p:spPr>
          <a:xfrm>
            <a:off x="914400" y="1752600"/>
            <a:ext cx="12192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789" name="Google Shape;789;p54"/>
          <p:cNvCxnSpPr/>
          <p:nvPr/>
        </p:nvCxnSpPr>
        <p:spPr>
          <a:xfrm>
            <a:off x="914400" y="1752600"/>
            <a:ext cx="1219200" cy="1447800"/>
          </a:xfrm>
          <a:prstGeom prst="straightConnector1">
            <a:avLst/>
          </a:prstGeom>
          <a:noFill/>
          <a:ln cap="flat" cmpd="sng" w="9525">
            <a:solidFill>
              <a:schemeClr val="dk1"/>
            </a:solidFill>
            <a:prstDash val="solid"/>
            <a:miter lim="800000"/>
            <a:headEnd len="med" w="med" type="none"/>
            <a:tailEnd len="med" w="med" type="triangle"/>
          </a:ln>
        </p:spPr>
      </p:cxnSp>
      <p:cxnSp>
        <p:nvCxnSpPr>
          <p:cNvPr id="790" name="Google Shape;790;p54"/>
          <p:cNvCxnSpPr/>
          <p:nvPr/>
        </p:nvCxnSpPr>
        <p:spPr>
          <a:xfrm>
            <a:off x="914400" y="1752600"/>
            <a:ext cx="1219200" cy="2209800"/>
          </a:xfrm>
          <a:prstGeom prst="straightConnector1">
            <a:avLst/>
          </a:prstGeom>
          <a:noFill/>
          <a:ln cap="flat" cmpd="sng" w="9525">
            <a:solidFill>
              <a:schemeClr val="dk1"/>
            </a:solidFill>
            <a:prstDash val="solid"/>
            <a:miter lim="800000"/>
            <a:headEnd len="med" w="med" type="none"/>
            <a:tailEnd len="med" w="med" type="triangle"/>
          </a:ln>
        </p:spPr>
      </p:cxnSp>
      <p:cxnSp>
        <p:nvCxnSpPr>
          <p:cNvPr id="791" name="Google Shape;791;p54"/>
          <p:cNvCxnSpPr/>
          <p:nvPr/>
        </p:nvCxnSpPr>
        <p:spPr>
          <a:xfrm>
            <a:off x="914400" y="1752600"/>
            <a:ext cx="1219200" cy="2971800"/>
          </a:xfrm>
          <a:prstGeom prst="straightConnector1">
            <a:avLst/>
          </a:prstGeom>
          <a:noFill/>
          <a:ln cap="flat" cmpd="sng" w="9525">
            <a:solidFill>
              <a:schemeClr val="dk1"/>
            </a:solidFill>
            <a:prstDash val="solid"/>
            <a:miter lim="800000"/>
            <a:headEnd len="med" w="med" type="none"/>
            <a:tailEnd len="med" w="med" type="triangle"/>
          </a:ln>
        </p:spPr>
      </p:cxnSp>
      <p:cxnSp>
        <p:nvCxnSpPr>
          <p:cNvPr id="792" name="Google Shape;792;p54"/>
          <p:cNvCxnSpPr/>
          <p:nvPr/>
        </p:nvCxnSpPr>
        <p:spPr>
          <a:xfrm>
            <a:off x="914400" y="1752600"/>
            <a:ext cx="1143000" cy="3657600"/>
          </a:xfrm>
          <a:prstGeom prst="straightConnector1">
            <a:avLst/>
          </a:prstGeom>
          <a:noFill/>
          <a:ln cap="flat" cmpd="sng" w="9525">
            <a:solidFill>
              <a:schemeClr val="dk1"/>
            </a:solidFill>
            <a:prstDash val="solid"/>
            <a:miter lim="800000"/>
            <a:headEnd len="med" w="med" type="none"/>
            <a:tailEnd len="med" w="med" type="triangle"/>
          </a:ln>
        </p:spPr>
      </p:cxnSp>
      <p:cxnSp>
        <p:nvCxnSpPr>
          <p:cNvPr id="793" name="Google Shape;793;p54"/>
          <p:cNvCxnSpPr/>
          <p:nvPr/>
        </p:nvCxnSpPr>
        <p:spPr>
          <a:xfrm>
            <a:off x="2362200" y="1752600"/>
            <a:ext cx="11430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794" name="Google Shape;794;p54"/>
          <p:cNvCxnSpPr/>
          <p:nvPr/>
        </p:nvCxnSpPr>
        <p:spPr>
          <a:xfrm>
            <a:off x="2362200" y="3200400"/>
            <a:ext cx="11430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795" name="Google Shape;795;p54"/>
          <p:cNvCxnSpPr/>
          <p:nvPr/>
        </p:nvCxnSpPr>
        <p:spPr>
          <a:xfrm>
            <a:off x="2362200" y="4724400"/>
            <a:ext cx="11430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796" name="Google Shape;796;p54"/>
          <p:cNvCxnSpPr/>
          <p:nvPr/>
        </p:nvCxnSpPr>
        <p:spPr>
          <a:xfrm>
            <a:off x="2362200" y="4724400"/>
            <a:ext cx="1143000" cy="381000"/>
          </a:xfrm>
          <a:prstGeom prst="straightConnector1">
            <a:avLst/>
          </a:prstGeom>
          <a:noFill/>
          <a:ln cap="flat" cmpd="sng" w="9525">
            <a:solidFill>
              <a:schemeClr val="dk1"/>
            </a:solidFill>
            <a:prstDash val="solid"/>
            <a:miter lim="800000"/>
            <a:headEnd len="med" w="med" type="none"/>
            <a:tailEnd len="med" w="med" type="triangle"/>
          </a:ln>
        </p:spPr>
      </p:cxnSp>
      <p:cxnSp>
        <p:nvCxnSpPr>
          <p:cNvPr id="797" name="Google Shape;797;p54"/>
          <p:cNvCxnSpPr/>
          <p:nvPr/>
        </p:nvCxnSpPr>
        <p:spPr>
          <a:xfrm>
            <a:off x="2362200" y="4724400"/>
            <a:ext cx="1143000" cy="685800"/>
          </a:xfrm>
          <a:prstGeom prst="straightConnector1">
            <a:avLst/>
          </a:prstGeom>
          <a:noFill/>
          <a:ln cap="flat" cmpd="sng" w="9525">
            <a:solidFill>
              <a:schemeClr val="dk1"/>
            </a:solidFill>
            <a:prstDash val="solid"/>
            <a:miter lim="800000"/>
            <a:headEnd len="med" w="med" type="none"/>
            <a:tailEnd len="med" w="med" type="triangle"/>
          </a:ln>
        </p:spPr>
      </p:cxnSp>
      <p:cxnSp>
        <p:nvCxnSpPr>
          <p:cNvPr id="798" name="Google Shape;798;p54"/>
          <p:cNvCxnSpPr/>
          <p:nvPr/>
        </p:nvCxnSpPr>
        <p:spPr>
          <a:xfrm>
            <a:off x="2362200" y="4724400"/>
            <a:ext cx="1143000" cy="1143000"/>
          </a:xfrm>
          <a:prstGeom prst="straightConnector1">
            <a:avLst/>
          </a:prstGeom>
          <a:noFill/>
          <a:ln cap="flat" cmpd="sng" w="9525">
            <a:solidFill>
              <a:schemeClr val="dk1"/>
            </a:solidFill>
            <a:prstDash val="solid"/>
            <a:miter lim="800000"/>
            <a:headEnd len="med" w="med" type="none"/>
            <a:tailEnd len="med" w="med" type="triangle"/>
          </a:ln>
        </p:spPr>
      </p:cxnSp>
      <p:cxnSp>
        <p:nvCxnSpPr>
          <p:cNvPr id="799" name="Google Shape;799;p54"/>
          <p:cNvCxnSpPr/>
          <p:nvPr/>
        </p:nvCxnSpPr>
        <p:spPr>
          <a:xfrm>
            <a:off x="2209800" y="4876800"/>
            <a:ext cx="0" cy="381000"/>
          </a:xfrm>
          <a:prstGeom prst="straightConnector1">
            <a:avLst/>
          </a:prstGeom>
          <a:noFill/>
          <a:ln cap="flat" cmpd="sng" w="9525">
            <a:solidFill>
              <a:schemeClr val="dk1"/>
            </a:solidFill>
            <a:prstDash val="solid"/>
            <a:miter lim="800000"/>
            <a:headEnd len="med" w="med" type="none"/>
            <a:tailEnd len="med" w="med" type="triangle"/>
          </a:ln>
        </p:spPr>
      </p:cxnSp>
      <p:cxnSp>
        <p:nvCxnSpPr>
          <p:cNvPr id="800" name="Google Shape;800;p54"/>
          <p:cNvCxnSpPr/>
          <p:nvPr/>
        </p:nvCxnSpPr>
        <p:spPr>
          <a:xfrm>
            <a:off x="3810000" y="1752600"/>
            <a:ext cx="13716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801" name="Google Shape;801;p54"/>
          <p:cNvCxnSpPr/>
          <p:nvPr/>
        </p:nvCxnSpPr>
        <p:spPr>
          <a:xfrm>
            <a:off x="3810000" y="1752600"/>
            <a:ext cx="1295400" cy="381000"/>
          </a:xfrm>
          <a:prstGeom prst="straightConnector1">
            <a:avLst/>
          </a:prstGeom>
          <a:noFill/>
          <a:ln cap="flat" cmpd="sng" w="9525">
            <a:solidFill>
              <a:schemeClr val="dk1"/>
            </a:solidFill>
            <a:prstDash val="solid"/>
            <a:miter lim="800000"/>
            <a:headEnd len="med" w="med" type="none"/>
            <a:tailEnd len="med" w="med" type="triangle"/>
          </a:ln>
        </p:spPr>
      </p:cxnSp>
      <p:cxnSp>
        <p:nvCxnSpPr>
          <p:cNvPr id="802" name="Google Shape;802;p54"/>
          <p:cNvCxnSpPr/>
          <p:nvPr/>
        </p:nvCxnSpPr>
        <p:spPr>
          <a:xfrm>
            <a:off x="3810000" y="1752600"/>
            <a:ext cx="1295400" cy="762000"/>
          </a:xfrm>
          <a:prstGeom prst="straightConnector1">
            <a:avLst/>
          </a:prstGeom>
          <a:noFill/>
          <a:ln cap="flat" cmpd="sng" w="9525">
            <a:solidFill>
              <a:schemeClr val="dk1"/>
            </a:solidFill>
            <a:prstDash val="solid"/>
            <a:miter lim="800000"/>
            <a:headEnd len="med" w="med" type="none"/>
            <a:tailEnd len="med" w="med" type="triangle"/>
          </a:ln>
        </p:spPr>
      </p:cxnSp>
      <p:cxnSp>
        <p:nvCxnSpPr>
          <p:cNvPr id="803" name="Google Shape;803;p54"/>
          <p:cNvCxnSpPr/>
          <p:nvPr/>
        </p:nvCxnSpPr>
        <p:spPr>
          <a:xfrm>
            <a:off x="3810000" y="1752600"/>
            <a:ext cx="1371600" cy="1143000"/>
          </a:xfrm>
          <a:prstGeom prst="straightConnector1">
            <a:avLst/>
          </a:prstGeom>
          <a:noFill/>
          <a:ln cap="flat" cmpd="sng" w="9525">
            <a:solidFill>
              <a:schemeClr val="dk1"/>
            </a:solidFill>
            <a:prstDash val="solid"/>
            <a:miter lim="800000"/>
            <a:headEnd len="med" w="med" type="none"/>
            <a:tailEnd len="med" w="med" type="triangle"/>
          </a:ln>
        </p:spPr>
      </p:cxnSp>
      <p:cxnSp>
        <p:nvCxnSpPr>
          <p:cNvPr id="804" name="Google Shape;804;p54"/>
          <p:cNvCxnSpPr/>
          <p:nvPr/>
        </p:nvCxnSpPr>
        <p:spPr>
          <a:xfrm>
            <a:off x="3733800" y="3276600"/>
            <a:ext cx="1447800" cy="304800"/>
          </a:xfrm>
          <a:prstGeom prst="straightConnector1">
            <a:avLst/>
          </a:prstGeom>
          <a:noFill/>
          <a:ln cap="flat" cmpd="sng" w="9525">
            <a:solidFill>
              <a:schemeClr val="dk1"/>
            </a:solidFill>
            <a:prstDash val="solid"/>
            <a:miter lim="800000"/>
            <a:headEnd len="med" w="med" type="none"/>
            <a:tailEnd len="med" w="med" type="triangle"/>
          </a:ln>
        </p:spPr>
      </p:cxnSp>
      <p:cxnSp>
        <p:nvCxnSpPr>
          <p:cNvPr id="805" name="Google Shape;805;p54"/>
          <p:cNvCxnSpPr/>
          <p:nvPr/>
        </p:nvCxnSpPr>
        <p:spPr>
          <a:xfrm>
            <a:off x="3733800" y="3276600"/>
            <a:ext cx="1371600" cy="685800"/>
          </a:xfrm>
          <a:prstGeom prst="straightConnector1">
            <a:avLst/>
          </a:prstGeom>
          <a:noFill/>
          <a:ln cap="flat" cmpd="sng" w="9525">
            <a:solidFill>
              <a:schemeClr val="dk1"/>
            </a:solidFill>
            <a:prstDash val="solid"/>
            <a:miter lim="800000"/>
            <a:headEnd len="med" w="med" type="none"/>
            <a:tailEnd len="med" w="med" type="triangle"/>
          </a:ln>
        </p:spPr>
      </p:cxnSp>
      <p:cxnSp>
        <p:nvCxnSpPr>
          <p:cNvPr id="806" name="Google Shape;806;p54"/>
          <p:cNvCxnSpPr/>
          <p:nvPr/>
        </p:nvCxnSpPr>
        <p:spPr>
          <a:xfrm>
            <a:off x="3733800" y="3276600"/>
            <a:ext cx="1371600" cy="1066800"/>
          </a:xfrm>
          <a:prstGeom prst="straightConnector1">
            <a:avLst/>
          </a:prstGeom>
          <a:noFill/>
          <a:ln cap="flat" cmpd="sng" w="9525">
            <a:solidFill>
              <a:schemeClr val="dk1"/>
            </a:solidFill>
            <a:prstDash val="solid"/>
            <a:miter lim="800000"/>
            <a:headEnd len="med" w="med" type="none"/>
            <a:tailEnd len="med" w="med" type="triangle"/>
          </a:ln>
        </p:spPr>
      </p:cxnSp>
      <p:cxnSp>
        <p:nvCxnSpPr>
          <p:cNvPr id="807" name="Google Shape;807;p54"/>
          <p:cNvCxnSpPr/>
          <p:nvPr/>
        </p:nvCxnSpPr>
        <p:spPr>
          <a:xfrm>
            <a:off x="3810000" y="4724400"/>
            <a:ext cx="12954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808" name="Google Shape;808;p54"/>
          <p:cNvCxnSpPr/>
          <p:nvPr/>
        </p:nvCxnSpPr>
        <p:spPr>
          <a:xfrm>
            <a:off x="3810000" y="4724400"/>
            <a:ext cx="1295400" cy="762000"/>
          </a:xfrm>
          <a:prstGeom prst="straightConnector1">
            <a:avLst/>
          </a:prstGeom>
          <a:noFill/>
          <a:ln cap="flat" cmpd="sng" w="9525">
            <a:solidFill>
              <a:schemeClr val="dk1"/>
            </a:solidFill>
            <a:prstDash val="solid"/>
            <a:miter lim="800000"/>
            <a:headEnd len="med" w="med" type="none"/>
            <a:tailEnd len="med" w="med" type="triangle"/>
          </a:ln>
        </p:spPr>
      </p:cxnSp>
      <p:sp>
        <p:nvSpPr>
          <p:cNvPr id="809" name="Google Shape;809;p54"/>
          <p:cNvSpPr txBox="1"/>
          <p:nvPr/>
        </p:nvSpPr>
        <p:spPr>
          <a:xfrm>
            <a:off x="6781800" y="1524000"/>
            <a:ext cx="7000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to I</a:t>
            </a:r>
            <a:r>
              <a:rPr b="0" baseline="-25000" i="0" lang="en-US" sz="2400" u="none">
                <a:solidFill>
                  <a:schemeClr val="dk1"/>
                </a:solidFill>
                <a:latin typeface="Times New Roman"/>
                <a:ea typeface="Times New Roman"/>
                <a:cs typeface="Times New Roman"/>
                <a:sym typeface="Times New Roman"/>
              </a:rPr>
              <a:t>7</a:t>
            </a:r>
            <a:endParaRPr/>
          </a:p>
        </p:txBody>
      </p:sp>
      <p:cxnSp>
        <p:nvCxnSpPr>
          <p:cNvPr id="810" name="Google Shape;810;p54"/>
          <p:cNvCxnSpPr/>
          <p:nvPr/>
        </p:nvCxnSpPr>
        <p:spPr>
          <a:xfrm>
            <a:off x="5410200" y="1752600"/>
            <a:ext cx="1371600" cy="0"/>
          </a:xfrm>
          <a:prstGeom prst="straightConnector1">
            <a:avLst/>
          </a:prstGeom>
          <a:noFill/>
          <a:ln cap="flat" cmpd="sng" w="9525">
            <a:solidFill>
              <a:schemeClr val="dk1"/>
            </a:solidFill>
            <a:prstDash val="solid"/>
            <a:miter lim="800000"/>
            <a:headEnd len="med" w="med" type="none"/>
            <a:tailEnd len="med" w="med" type="triangle"/>
          </a:ln>
        </p:spPr>
      </p:cxnSp>
      <p:sp>
        <p:nvSpPr>
          <p:cNvPr id="811" name="Google Shape;811;p54"/>
          <p:cNvSpPr txBox="1"/>
          <p:nvPr/>
        </p:nvSpPr>
        <p:spPr>
          <a:xfrm>
            <a:off x="4800600" y="24384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id</a:t>
            </a:r>
            <a:endParaRPr/>
          </a:p>
        </p:txBody>
      </p:sp>
      <p:sp>
        <p:nvSpPr>
          <p:cNvPr id="812" name="Google Shape;812;p54"/>
          <p:cNvSpPr txBox="1"/>
          <p:nvPr/>
        </p:nvSpPr>
        <p:spPr>
          <a:xfrm>
            <a:off x="4800600" y="2057400"/>
            <a:ext cx="260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a:t>
            </a:r>
            <a:endParaRPr/>
          </a:p>
        </p:txBody>
      </p:sp>
      <p:sp>
        <p:nvSpPr>
          <p:cNvPr id="813" name="Google Shape;813;p54"/>
          <p:cNvSpPr txBox="1"/>
          <p:nvPr/>
        </p:nvSpPr>
        <p:spPr>
          <a:xfrm>
            <a:off x="4724400" y="1752600"/>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F</a:t>
            </a:r>
            <a:endParaRPr/>
          </a:p>
        </p:txBody>
      </p:sp>
      <p:sp>
        <p:nvSpPr>
          <p:cNvPr id="814" name="Google Shape;814;p54"/>
          <p:cNvSpPr txBox="1"/>
          <p:nvPr/>
        </p:nvSpPr>
        <p:spPr>
          <a:xfrm>
            <a:off x="2743200" y="2971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a:t>
            </a:r>
            <a:endParaRPr/>
          </a:p>
        </p:txBody>
      </p:sp>
      <p:sp>
        <p:nvSpPr>
          <p:cNvPr id="815" name="Google Shape;815;p54"/>
          <p:cNvSpPr txBox="1"/>
          <p:nvPr/>
        </p:nvSpPr>
        <p:spPr>
          <a:xfrm>
            <a:off x="2819400" y="44196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E</a:t>
            </a:r>
            <a:endParaRPr/>
          </a:p>
        </p:txBody>
      </p:sp>
      <p:sp>
        <p:nvSpPr>
          <p:cNvPr id="816" name="Google Shape;816;p54"/>
          <p:cNvSpPr txBox="1"/>
          <p:nvPr/>
        </p:nvSpPr>
        <p:spPr>
          <a:xfrm>
            <a:off x="1295400" y="14478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E</a:t>
            </a:r>
            <a:endParaRPr/>
          </a:p>
        </p:txBody>
      </p:sp>
      <p:sp>
        <p:nvSpPr>
          <p:cNvPr id="817" name="Google Shape;817;p54"/>
          <p:cNvSpPr txBox="1"/>
          <p:nvPr/>
        </p:nvSpPr>
        <p:spPr>
          <a:xfrm>
            <a:off x="4495800" y="4953000"/>
            <a:ext cx="31273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a:t>
            </a:r>
            <a:endParaRPr/>
          </a:p>
        </p:txBody>
      </p:sp>
      <p:sp>
        <p:nvSpPr>
          <p:cNvPr id="818" name="Google Shape;818;p54"/>
          <p:cNvSpPr txBox="1"/>
          <p:nvPr/>
        </p:nvSpPr>
        <p:spPr>
          <a:xfrm>
            <a:off x="3048000" y="47244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T</a:t>
            </a:r>
            <a:endParaRPr/>
          </a:p>
        </p:txBody>
      </p:sp>
      <p:sp>
        <p:nvSpPr>
          <p:cNvPr id="819" name="Google Shape;819;p54"/>
          <p:cNvSpPr txBox="1"/>
          <p:nvPr/>
        </p:nvSpPr>
        <p:spPr>
          <a:xfrm>
            <a:off x="4419600" y="14478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T</a:t>
            </a:r>
            <a:endParaRPr/>
          </a:p>
        </p:txBody>
      </p:sp>
      <p:sp>
        <p:nvSpPr>
          <p:cNvPr id="820" name="Google Shape;820;p54"/>
          <p:cNvSpPr txBox="1"/>
          <p:nvPr/>
        </p:nvSpPr>
        <p:spPr>
          <a:xfrm>
            <a:off x="1447800" y="22860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T</a:t>
            </a:r>
            <a:endParaRPr/>
          </a:p>
        </p:txBody>
      </p:sp>
      <p:sp>
        <p:nvSpPr>
          <p:cNvPr id="821" name="Google Shape;821;p54"/>
          <p:cNvSpPr txBox="1"/>
          <p:nvPr/>
        </p:nvSpPr>
        <p:spPr>
          <a:xfrm>
            <a:off x="4495800" y="4572000"/>
            <a:ext cx="260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a:t>
            </a:r>
            <a:endParaRPr/>
          </a:p>
        </p:txBody>
      </p:sp>
      <p:sp>
        <p:nvSpPr>
          <p:cNvPr id="822" name="Google Shape;822;p54"/>
          <p:cNvSpPr txBox="1"/>
          <p:nvPr/>
        </p:nvSpPr>
        <p:spPr>
          <a:xfrm>
            <a:off x="3124200" y="5029200"/>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F</a:t>
            </a:r>
            <a:endParaRPr/>
          </a:p>
        </p:txBody>
      </p:sp>
      <p:sp>
        <p:nvSpPr>
          <p:cNvPr id="823" name="Google Shape;823;p54"/>
          <p:cNvSpPr txBox="1"/>
          <p:nvPr/>
        </p:nvSpPr>
        <p:spPr>
          <a:xfrm>
            <a:off x="4648200" y="3200400"/>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F</a:t>
            </a:r>
            <a:endParaRPr/>
          </a:p>
        </p:txBody>
      </p:sp>
      <p:sp>
        <p:nvSpPr>
          <p:cNvPr id="824" name="Google Shape;824;p54"/>
          <p:cNvSpPr txBox="1"/>
          <p:nvPr/>
        </p:nvSpPr>
        <p:spPr>
          <a:xfrm>
            <a:off x="1676400" y="3048000"/>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F</a:t>
            </a:r>
            <a:endParaRPr/>
          </a:p>
        </p:txBody>
      </p:sp>
      <p:sp>
        <p:nvSpPr>
          <p:cNvPr id="825" name="Google Shape;825;p54"/>
          <p:cNvSpPr txBox="1"/>
          <p:nvPr/>
        </p:nvSpPr>
        <p:spPr>
          <a:xfrm>
            <a:off x="3200400" y="5410200"/>
            <a:ext cx="260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a:t>
            </a:r>
            <a:endParaRPr/>
          </a:p>
        </p:txBody>
      </p:sp>
      <p:sp>
        <p:nvSpPr>
          <p:cNvPr id="826" name="Google Shape;826;p54"/>
          <p:cNvSpPr txBox="1"/>
          <p:nvPr/>
        </p:nvSpPr>
        <p:spPr>
          <a:xfrm>
            <a:off x="2133600" y="48006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id</a:t>
            </a:r>
            <a:endParaRPr/>
          </a:p>
        </p:txBody>
      </p:sp>
      <p:sp>
        <p:nvSpPr>
          <p:cNvPr id="827" name="Google Shape;827;p54"/>
          <p:cNvSpPr txBox="1"/>
          <p:nvPr/>
        </p:nvSpPr>
        <p:spPr>
          <a:xfrm>
            <a:off x="1752600" y="47244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id</a:t>
            </a:r>
            <a:endParaRPr/>
          </a:p>
        </p:txBody>
      </p:sp>
      <p:sp>
        <p:nvSpPr>
          <p:cNvPr id="828" name="Google Shape;828;p54"/>
          <p:cNvSpPr txBox="1"/>
          <p:nvPr/>
        </p:nvSpPr>
        <p:spPr>
          <a:xfrm>
            <a:off x="1905000" y="4038600"/>
            <a:ext cx="260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a:t>
            </a:r>
            <a:endParaRPr/>
          </a:p>
        </p:txBody>
      </p:sp>
      <p:sp>
        <p:nvSpPr>
          <p:cNvPr id="829" name="Google Shape;829;p54"/>
          <p:cNvSpPr txBox="1"/>
          <p:nvPr/>
        </p:nvSpPr>
        <p:spPr>
          <a:xfrm>
            <a:off x="5943600" y="15240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a:t>
            </a:r>
            <a:endParaRPr/>
          </a:p>
        </p:txBody>
      </p:sp>
      <p:sp>
        <p:nvSpPr>
          <p:cNvPr id="830" name="Google Shape;830;p54"/>
          <p:cNvSpPr txBox="1"/>
          <p:nvPr/>
        </p:nvSpPr>
        <p:spPr>
          <a:xfrm>
            <a:off x="4724400" y="3581400"/>
            <a:ext cx="260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a:t>
            </a:r>
            <a:endParaRPr/>
          </a:p>
        </p:txBody>
      </p:sp>
      <p:sp>
        <p:nvSpPr>
          <p:cNvPr id="831" name="Google Shape;831;p54"/>
          <p:cNvSpPr txBox="1"/>
          <p:nvPr/>
        </p:nvSpPr>
        <p:spPr>
          <a:xfrm>
            <a:off x="4724400" y="38862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id</a:t>
            </a:r>
            <a:endParaRPr/>
          </a:p>
        </p:txBody>
      </p:sp>
      <p:sp>
        <p:nvSpPr>
          <p:cNvPr id="832" name="Google Shape;832;p54"/>
          <p:cNvSpPr txBox="1"/>
          <p:nvPr/>
        </p:nvSpPr>
        <p:spPr>
          <a:xfrm>
            <a:off x="2743200" y="1447800"/>
            <a:ext cx="31273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55"/>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838" name="Google Shape;838;p55"/>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Parsing Tables of Expression Grammar</a:t>
            </a:r>
            <a:endParaRPr/>
          </a:p>
        </p:txBody>
      </p:sp>
      <p:graphicFrame>
        <p:nvGraphicFramePr>
          <p:cNvPr id="839" name="Google Shape;839;p55"/>
          <p:cNvGraphicFramePr/>
          <p:nvPr/>
        </p:nvGraphicFramePr>
        <p:xfrm>
          <a:off x="2971800" y="1447800"/>
          <a:ext cx="3000000" cy="3000000"/>
        </p:xfrm>
        <a:graphic>
          <a:graphicData uri="http://schemas.openxmlformats.org/drawingml/2006/table">
            <a:tbl>
              <a:tblPr>
                <a:noFill/>
                <a:tableStyleId>{06AC34A5-F145-427F-A125-8F5CA0E42856}</a:tableStyleId>
              </a:tblPr>
              <a:tblGrid>
                <a:gridCol w="685800"/>
                <a:gridCol w="555625"/>
                <a:gridCol w="558800"/>
                <a:gridCol w="557200"/>
                <a:gridCol w="555625"/>
                <a:gridCol w="557200"/>
                <a:gridCol w="555625"/>
                <a:gridCol w="207950"/>
                <a:gridCol w="576250"/>
                <a:gridCol w="539750"/>
                <a:gridCol w="463550"/>
              </a:tblGrid>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id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F</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acc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6</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7</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840" name="Google Shape;840;p55"/>
          <p:cNvSpPr txBox="1"/>
          <p:nvPr/>
        </p:nvSpPr>
        <p:spPr>
          <a:xfrm>
            <a:off x="4419600" y="990600"/>
            <a:ext cx="17811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Action Table</a:t>
            </a:r>
            <a:endParaRPr/>
          </a:p>
        </p:txBody>
      </p:sp>
      <p:sp>
        <p:nvSpPr>
          <p:cNvPr id="841" name="Google Shape;841;p55"/>
          <p:cNvSpPr txBox="1"/>
          <p:nvPr/>
        </p:nvSpPr>
        <p:spPr>
          <a:xfrm>
            <a:off x="7162800" y="990600"/>
            <a:ext cx="15621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Goto Table</a:t>
            </a:r>
            <a:endParaRPr/>
          </a:p>
        </p:txBody>
      </p:sp>
      <p:sp>
        <p:nvSpPr>
          <p:cNvPr id="842" name="Google Shape;842;p55"/>
          <p:cNvSpPr txBox="1"/>
          <p:nvPr/>
        </p:nvSpPr>
        <p:spPr>
          <a:xfrm>
            <a:off x="452437" y="6143625"/>
            <a:ext cx="22860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SLR(1)???</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56"/>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848" name="Google Shape;848;p56"/>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SLR(1) Grammar</a:t>
            </a:r>
            <a:endParaRPr/>
          </a:p>
        </p:txBody>
      </p:sp>
      <p:sp>
        <p:nvSpPr>
          <p:cNvPr id="849" name="Google Shape;849;p56"/>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An LR parser using SLR(1) parsing tables for a grammar G is called as the SLR(1) parser for G.</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If a grammar G has an SLR(1) parsing table, it is called SLR(1) grammar (or SLR grammar in short).</a:t>
            </a:r>
            <a:endParaRPr/>
          </a:p>
          <a:p>
            <a:pPr indent="-342900" lvl="0" marL="342900" rtl="0" algn="l">
              <a:lnSpc>
                <a:spcPct val="100000"/>
              </a:lnSpc>
              <a:spcBef>
                <a:spcPts val="480"/>
              </a:spcBef>
              <a:spcAft>
                <a:spcPts val="0"/>
              </a:spcAft>
              <a:buClr>
                <a:schemeClr val="accent2"/>
              </a:buClr>
              <a:buSzPts val="2400"/>
              <a:buFont typeface="Times New Roman"/>
              <a:buChar char="•"/>
            </a:pPr>
            <a:r>
              <a:rPr b="0" i="0" lang="en-US" sz="2400" u="none">
                <a:solidFill>
                  <a:schemeClr val="accent2"/>
                </a:solidFill>
                <a:latin typeface="Times New Roman"/>
                <a:ea typeface="Times New Roman"/>
                <a:cs typeface="Times New Roman"/>
                <a:sym typeface="Times New Roman"/>
              </a:rPr>
              <a:t>Every SLR grammar is unambiguous, but every unambiguous grammar is not a SLR grammar.</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57"/>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855" name="Google Shape;855;p57"/>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shift/reduce and reduce/reduce conflicts</a:t>
            </a:r>
            <a:endParaRPr/>
          </a:p>
        </p:txBody>
      </p:sp>
      <p:sp>
        <p:nvSpPr>
          <p:cNvPr id="856" name="Google Shape;856;p57"/>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If a state does not know whether it will make a shift operation or reduction for a terminal, we say that there is a </a:t>
            </a:r>
            <a:r>
              <a:rPr b="1" i="0" lang="en-US" sz="2400" u="none">
                <a:solidFill>
                  <a:schemeClr val="dk1"/>
                </a:solidFill>
                <a:latin typeface="Times New Roman"/>
                <a:ea typeface="Times New Roman"/>
                <a:cs typeface="Times New Roman"/>
                <a:sym typeface="Times New Roman"/>
              </a:rPr>
              <a:t>shift/reduce conflict</a:t>
            </a:r>
            <a:r>
              <a:rPr b="0" i="0" lang="en-US" sz="2400" u="none">
                <a:solidFill>
                  <a:schemeClr val="dk1"/>
                </a:solidFill>
                <a:latin typeface="Times New Roman"/>
                <a:ea typeface="Times New Roman"/>
                <a:cs typeface="Times New Roman"/>
                <a:sym typeface="Times New Roman"/>
              </a:rPr>
              <a:t>.</a:t>
            </a:r>
            <a:endParaRPr/>
          </a:p>
          <a:p>
            <a:pPr indent="-1905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If a state does not know whether it will make a reduction operation using the production rule </a:t>
            </a:r>
            <a:r>
              <a:rPr b="0" i="0" lang="en-US" sz="2400" u="none">
                <a:solidFill>
                  <a:schemeClr val="dk1"/>
                </a:solidFill>
                <a:latin typeface="Courier New"/>
                <a:ea typeface="Courier New"/>
                <a:cs typeface="Courier New"/>
                <a:sym typeface="Courier New"/>
              </a:rPr>
              <a:t>i</a:t>
            </a:r>
            <a:r>
              <a:rPr b="0" i="0" lang="en-US" sz="2400" u="none">
                <a:solidFill>
                  <a:schemeClr val="dk1"/>
                </a:solidFill>
                <a:latin typeface="Times New Roman"/>
                <a:ea typeface="Times New Roman"/>
                <a:cs typeface="Times New Roman"/>
                <a:sym typeface="Times New Roman"/>
              </a:rPr>
              <a:t> or </a:t>
            </a:r>
            <a:r>
              <a:rPr b="0" i="0" lang="en-US" sz="2400" u="none">
                <a:solidFill>
                  <a:schemeClr val="dk1"/>
                </a:solidFill>
                <a:latin typeface="Courier New"/>
                <a:ea typeface="Courier New"/>
                <a:cs typeface="Courier New"/>
                <a:sym typeface="Courier New"/>
              </a:rPr>
              <a:t>j</a:t>
            </a:r>
            <a:r>
              <a:rPr b="0" i="0" lang="en-US" sz="2400" u="none">
                <a:solidFill>
                  <a:schemeClr val="dk1"/>
                </a:solidFill>
                <a:latin typeface="Times New Roman"/>
                <a:ea typeface="Times New Roman"/>
                <a:cs typeface="Times New Roman"/>
                <a:sym typeface="Times New Roman"/>
              </a:rPr>
              <a:t> for a terminal, we say that there is a </a:t>
            </a:r>
            <a:r>
              <a:rPr b="1" i="0" lang="en-US" sz="2400" u="none">
                <a:solidFill>
                  <a:schemeClr val="dk1"/>
                </a:solidFill>
                <a:latin typeface="Times New Roman"/>
                <a:ea typeface="Times New Roman"/>
                <a:cs typeface="Times New Roman"/>
                <a:sym typeface="Times New Roman"/>
              </a:rPr>
              <a:t>reduce/reduce conflict</a:t>
            </a:r>
            <a:r>
              <a:rPr b="0" i="0" lang="en-US" sz="2400" u="none">
                <a:solidFill>
                  <a:schemeClr val="dk1"/>
                </a:solidFill>
                <a:latin typeface="Times New Roman"/>
                <a:ea typeface="Times New Roman"/>
                <a:cs typeface="Times New Roman"/>
                <a:sym typeface="Times New Roman"/>
              </a:rPr>
              <a:t>.</a:t>
            </a:r>
            <a:endParaRPr/>
          </a:p>
          <a:p>
            <a:pPr indent="-1905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accent2"/>
              </a:buClr>
              <a:buSzPts val="2400"/>
              <a:buFont typeface="Times New Roman"/>
              <a:buChar char="•"/>
            </a:pPr>
            <a:r>
              <a:rPr b="0" i="0" lang="en-US" sz="2400" u="none">
                <a:solidFill>
                  <a:schemeClr val="accent2"/>
                </a:solidFill>
                <a:latin typeface="Times New Roman"/>
                <a:ea typeface="Times New Roman"/>
                <a:cs typeface="Times New Roman"/>
                <a:sym typeface="Times New Roman"/>
              </a:rPr>
              <a:t>If the SLR parsing table of a grammar G has a conflict, we say that that grammar is not SLR grammar.</a:t>
            </a:r>
            <a:endParaRPr/>
          </a:p>
          <a:p>
            <a:pPr indent="-190500" lvl="0" marL="342900" rtl="0" algn="l">
              <a:spcBef>
                <a:spcPts val="480"/>
              </a:spcBef>
              <a:spcAft>
                <a:spcPts val="0"/>
              </a:spcAft>
              <a:buClr>
                <a:schemeClr val="dk1"/>
              </a:buClr>
              <a:buSzPts val="2400"/>
              <a:buFont typeface="Times New Roman"/>
              <a:buNone/>
            </a:pPr>
            <a:r>
              <a:t/>
            </a:r>
            <a:endParaRPr b="0" i="0" sz="2400" u="none">
              <a:solidFill>
                <a:schemeClr val="accent2"/>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58"/>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LR(0) and SLR(1) Parsers</a:t>
            </a:r>
            <a:endParaRPr/>
          </a:p>
        </p:txBody>
      </p:sp>
      <p:sp>
        <p:nvSpPr>
          <p:cNvPr id="862" name="Google Shape;862;p58"/>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SLR(1) Parse table= LR(0) parse table + </a:t>
            </a:r>
            <a:r>
              <a:rPr b="1" i="0" lang="en-US" sz="2400" u="none">
                <a:solidFill>
                  <a:schemeClr val="dk1"/>
                </a:solidFill>
                <a:latin typeface="Times New Roman"/>
                <a:ea typeface="Times New Roman"/>
                <a:cs typeface="Times New Roman"/>
                <a:sym typeface="Times New Roman"/>
              </a:rPr>
              <a:t>Follow </a:t>
            </a:r>
            <a:r>
              <a:rPr b="0" i="0" lang="en-US" sz="2400" u="none">
                <a:solidFill>
                  <a:schemeClr val="dk1"/>
                </a:solidFill>
                <a:latin typeface="Times New Roman"/>
                <a:ea typeface="Times New Roman"/>
                <a:cs typeface="Times New Roman"/>
                <a:sym typeface="Times New Roman"/>
              </a:rPr>
              <a:t>(for ex to find follow of  T in the case of  T-&gt;E. item)</a:t>
            </a:r>
            <a:endParaRPr/>
          </a:p>
          <a:p>
            <a:pPr indent="-190500" lvl="0" marL="342900" marR="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sp>
        <p:nvSpPr>
          <p:cNvPr id="863" name="Google Shape;863;p58"/>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59"/>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Weaknesses of SLR(1) </a:t>
            </a:r>
            <a:endParaRPr/>
          </a:p>
        </p:txBody>
      </p:sp>
      <p:sp>
        <p:nvSpPr>
          <p:cNvPr id="869" name="Google Shape;869;p59"/>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Using the only FOLLOW sets to drive reduce decisions throws away useful informations.</a:t>
            </a:r>
            <a:endParaRPr/>
          </a:p>
          <a:p>
            <a:pPr indent="-342900" lvl="0" marL="342900" marR="0" rtl="0" algn="l">
              <a:lnSpc>
                <a:spcPct val="100000"/>
              </a:lnSpc>
              <a:spcBef>
                <a:spcPts val="480"/>
              </a:spcBef>
              <a:spcAft>
                <a:spcPts val="0"/>
              </a:spcAft>
              <a:buClr>
                <a:srgbClr val="CC0000"/>
              </a:buClr>
              <a:buSzPts val="2400"/>
              <a:buFont typeface="Times New Roman"/>
              <a:buChar char="•"/>
            </a:pPr>
            <a:r>
              <a:rPr b="0" i="0" lang="en-US" sz="2400" u="none">
                <a:solidFill>
                  <a:srgbClr val="CC0000"/>
                </a:solidFill>
                <a:latin typeface="Times New Roman"/>
                <a:ea typeface="Times New Roman"/>
                <a:cs typeface="Times New Roman"/>
                <a:sym typeface="Times New Roman"/>
              </a:rPr>
              <a:t>Tokens in a FOLLOW set arise from different productions</a:t>
            </a:r>
            <a:r>
              <a:rPr b="0" i="0" lang="en-US" sz="2400" u="none">
                <a:solidFill>
                  <a:schemeClr val="dk1"/>
                </a:solidFill>
                <a:latin typeface="Times New Roman"/>
                <a:ea typeface="Times New Roman"/>
                <a:cs typeface="Times New Roman"/>
                <a:sym typeface="Times New Roman"/>
              </a:rPr>
              <a:t>, but they get lumped together in the FOLLOW set with tokens arising from other productions.</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When it comes time to decide on a reduce move, we sometimes need to be </a:t>
            </a:r>
            <a:r>
              <a:rPr b="0" i="0" lang="en-US" sz="2400" u="none">
                <a:solidFill>
                  <a:srgbClr val="CC0000"/>
                </a:solidFill>
                <a:latin typeface="Times New Roman"/>
                <a:ea typeface="Times New Roman"/>
                <a:cs typeface="Times New Roman"/>
                <a:sym typeface="Times New Roman"/>
              </a:rPr>
              <a:t>more specific</a:t>
            </a:r>
            <a:r>
              <a:rPr b="0" i="0" lang="en-US" sz="2400" u="none">
                <a:solidFill>
                  <a:schemeClr val="dk1"/>
                </a:solidFill>
                <a:latin typeface="Times New Roman"/>
                <a:ea typeface="Times New Roman"/>
                <a:cs typeface="Times New Roman"/>
                <a:sym typeface="Times New Roman"/>
              </a:rPr>
              <a:t>, and associate the look ahead with the particular production that added that token to the FOLLOW set.</a:t>
            </a:r>
            <a:endParaRPr/>
          </a:p>
        </p:txBody>
      </p:sp>
      <p:sp>
        <p:nvSpPr>
          <p:cNvPr id="870" name="Google Shape;870;p59"/>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6"/>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cap="none" strike="noStrike">
                <a:solidFill>
                  <a:schemeClr val="dk1"/>
                </a:solidFill>
                <a:latin typeface="Times New Roman"/>
                <a:ea typeface="Times New Roman"/>
                <a:cs typeface="Times New Roman"/>
                <a:sym typeface="Times New Roman"/>
              </a:rPr>
              <a:t>‹#›</a:t>
            </a:fld>
            <a:endParaRPr/>
          </a:p>
        </p:txBody>
      </p:sp>
      <p:sp>
        <p:nvSpPr>
          <p:cNvPr id="173" name="Google Shape;173;p6"/>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Handle Pruning</a:t>
            </a:r>
            <a:endParaRPr/>
          </a:p>
        </p:txBody>
      </p:sp>
      <p:sp>
        <p:nvSpPr>
          <p:cNvPr id="174" name="Google Shape;174;p6"/>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 right-most derivation in reverse can be obtained by </a:t>
            </a:r>
            <a:r>
              <a:rPr b="1" i="0" lang="en-US" sz="2400" u="none">
                <a:solidFill>
                  <a:schemeClr val="dk1"/>
                </a:solidFill>
                <a:latin typeface="Times New Roman"/>
                <a:ea typeface="Times New Roman"/>
                <a:cs typeface="Times New Roman"/>
                <a:sym typeface="Times New Roman"/>
              </a:rPr>
              <a:t>handle-pruning</a:t>
            </a:r>
            <a:r>
              <a:rPr b="0" i="0" lang="en-US" sz="2400" u="none">
                <a:solidFill>
                  <a:schemeClr val="dk1"/>
                </a:solidFill>
                <a:latin typeface="Times New Roman"/>
                <a:ea typeface="Times New Roman"/>
                <a:cs typeface="Times New Roman"/>
                <a:sym typeface="Times New Roman"/>
              </a:rPr>
              <a:t>.</a:t>
            </a:r>
            <a:endParaRPr/>
          </a:p>
          <a:p>
            <a:pPr indent="-1905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S=γ</a:t>
            </a:r>
            <a:r>
              <a:rPr b="0" baseline="-25000" i="0" lang="en-US" sz="2400" u="none">
                <a:solidFill>
                  <a:schemeClr val="dk1"/>
                </a:solidFill>
                <a:latin typeface="Times New Roman"/>
                <a:ea typeface="Times New Roman"/>
                <a:cs typeface="Times New Roman"/>
                <a:sym typeface="Times New Roman"/>
              </a:rPr>
              <a:t>0 </a:t>
            </a:r>
            <a:r>
              <a:rPr b="0" i="0" lang="en-US" sz="2400" u="none">
                <a:solidFill>
                  <a:schemeClr val="dk1"/>
                </a:solidFill>
                <a:latin typeface="Times New Roman"/>
                <a:ea typeface="Times New Roman"/>
                <a:cs typeface="Times New Roman"/>
                <a:sym typeface="Times New Roman"/>
              </a:rPr>
              <a:t>⇒ γ</a:t>
            </a:r>
            <a:r>
              <a:rPr b="0" baseline="-25000" i="0" lang="en-US" sz="2400" u="none">
                <a:solidFill>
                  <a:schemeClr val="dk1"/>
                </a:solidFill>
                <a:latin typeface="Times New Roman"/>
                <a:ea typeface="Times New Roman"/>
                <a:cs typeface="Times New Roman"/>
                <a:sym typeface="Times New Roman"/>
              </a:rPr>
              <a:t>1 </a:t>
            </a:r>
            <a:r>
              <a:rPr b="0" i="0" lang="en-US" sz="2400" u="none">
                <a:solidFill>
                  <a:schemeClr val="dk1"/>
                </a:solidFill>
                <a:latin typeface="Times New Roman"/>
                <a:ea typeface="Times New Roman"/>
                <a:cs typeface="Times New Roman"/>
                <a:sym typeface="Times New Roman"/>
              </a:rPr>
              <a:t>⇒ γ</a:t>
            </a:r>
            <a:r>
              <a:rPr b="0" baseline="-25000" i="0" lang="en-US" sz="2400" u="none">
                <a:solidFill>
                  <a:schemeClr val="dk1"/>
                </a:solidFill>
                <a:latin typeface="Times New Roman"/>
                <a:ea typeface="Times New Roman"/>
                <a:cs typeface="Times New Roman"/>
                <a:sym typeface="Times New Roman"/>
              </a:rPr>
              <a:t>2</a:t>
            </a:r>
            <a:r>
              <a:rPr b="0" i="0" lang="en-US" sz="2400" u="none">
                <a:solidFill>
                  <a:schemeClr val="dk1"/>
                </a:solidFill>
                <a:latin typeface="Times New Roman"/>
                <a:ea typeface="Times New Roman"/>
                <a:cs typeface="Times New Roman"/>
                <a:sym typeface="Times New Roman"/>
              </a:rPr>
              <a:t> ⇒ ... ⇒ γ</a:t>
            </a:r>
            <a:r>
              <a:rPr b="0" baseline="-25000" i="0" lang="en-US" sz="2400" u="none">
                <a:solidFill>
                  <a:schemeClr val="dk1"/>
                </a:solidFill>
                <a:latin typeface="Times New Roman"/>
                <a:ea typeface="Times New Roman"/>
                <a:cs typeface="Times New Roman"/>
                <a:sym typeface="Times New Roman"/>
              </a:rPr>
              <a:t>n-1 </a:t>
            </a:r>
            <a:r>
              <a:rPr b="0" i="0" lang="en-US" sz="2400" u="none">
                <a:solidFill>
                  <a:schemeClr val="dk1"/>
                </a:solidFill>
                <a:latin typeface="Times New Roman"/>
                <a:ea typeface="Times New Roman"/>
                <a:cs typeface="Times New Roman"/>
                <a:sym typeface="Times New Roman"/>
              </a:rPr>
              <a:t>⇒ γ</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a:t>
            </a:r>
            <a:r>
              <a:rPr b="0" baseline="-2500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ω</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input string</a:t>
            </a:r>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Start from γ</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find a handle A</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→β</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in γ</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and replace β</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in by A</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to get γ</a:t>
            </a:r>
            <a:r>
              <a:rPr b="0" baseline="-25000" i="0" lang="en-US" sz="2400" u="none">
                <a:solidFill>
                  <a:schemeClr val="dk1"/>
                </a:solidFill>
                <a:latin typeface="Times New Roman"/>
                <a:ea typeface="Times New Roman"/>
                <a:cs typeface="Times New Roman"/>
                <a:sym typeface="Times New Roman"/>
              </a:rPr>
              <a:t>n-1</a:t>
            </a:r>
            <a:r>
              <a:rPr b="0" i="0" lang="en-US" sz="24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Then find a handle A</a:t>
            </a:r>
            <a:r>
              <a:rPr b="0" baseline="-25000" i="0" lang="en-US" sz="2400" u="none">
                <a:solidFill>
                  <a:schemeClr val="dk1"/>
                </a:solidFill>
                <a:latin typeface="Times New Roman"/>
                <a:ea typeface="Times New Roman"/>
                <a:cs typeface="Times New Roman"/>
                <a:sym typeface="Times New Roman"/>
              </a:rPr>
              <a:t>n-1</a:t>
            </a:r>
            <a:r>
              <a:rPr b="0" i="0" lang="en-US" sz="2400" u="none">
                <a:solidFill>
                  <a:schemeClr val="dk1"/>
                </a:solidFill>
                <a:latin typeface="Times New Roman"/>
                <a:ea typeface="Times New Roman"/>
                <a:cs typeface="Times New Roman"/>
                <a:sym typeface="Times New Roman"/>
              </a:rPr>
              <a:t>→β</a:t>
            </a:r>
            <a:r>
              <a:rPr b="0" baseline="-25000" i="0" lang="en-US" sz="2400" u="none">
                <a:solidFill>
                  <a:schemeClr val="dk1"/>
                </a:solidFill>
                <a:latin typeface="Times New Roman"/>
                <a:ea typeface="Times New Roman"/>
                <a:cs typeface="Times New Roman"/>
                <a:sym typeface="Times New Roman"/>
              </a:rPr>
              <a:t>n-1</a:t>
            </a:r>
            <a:r>
              <a:rPr b="0" i="0" lang="en-US" sz="2400" u="none">
                <a:solidFill>
                  <a:schemeClr val="dk1"/>
                </a:solidFill>
                <a:latin typeface="Times New Roman"/>
                <a:ea typeface="Times New Roman"/>
                <a:cs typeface="Times New Roman"/>
                <a:sym typeface="Times New Roman"/>
              </a:rPr>
              <a:t> in γ</a:t>
            </a:r>
            <a:r>
              <a:rPr b="0" baseline="-25000" i="0" lang="en-US" sz="2400" u="none">
                <a:solidFill>
                  <a:schemeClr val="dk1"/>
                </a:solidFill>
                <a:latin typeface="Times New Roman"/>
                <a:ea typeface="Times New Roman"/>
                <a:cs typeface="Times New Roman"/>
                <a:sym typeface="Times New Roman"/>
              </a:rPr>
              <a:t>n-1</a:t>
            </a:r>
            <a:r>
              <a:rPr b="0" i="0" lang="en-US" sz="2400" u="none">
                <a:solidFill>
                  <a:schemeClr val="dk1"/>
                </a:solidFill>
                <a:latin typeface="Times New Roman"/>
                <a:ea typeface="Times New Roman"/>
                <a:cs typeface="Times New Roman"/>
                <a:sym typeface="Times New Roman"/>
              </a:rPr>
              <a:t>,                                                    and replace β</a:t>
            </a:r>
            <a:r>
              <a:rPr b="0" baseline="-25000" i="0" lang="en-US" sz="2400" u="none">
                <a:solidFill>
                  <a:schemeClr val="dk1"/>
                </a:solidFill>
                <a:latin typeface="Times New Roman"/>
                <a:ea typeface="Times New Roman"/>
                <a:cs typeface="Times New Roman"/>
                <a:sym typeface="Times New Roman"/>
              </a:rPr>
              <a:t>n-1</a:t>
            </a:r>
            <a:r>
              <a:rPr b="0" i="0" lang="en-US" sz="2400" u="none">
                <a:solidFill>
                  <a:schemeClr val="dk1"/>
                </a:solidFill>
                <a:latin typeface="Times New Roman"/>
                <a:ea typeface="Times New Roman"/>
                <a:cs typeface="Times New Roman"/>
                <a:sym typeface="Times New Roman"/>
              </a:rPr>
              <a:t> in by A</a:t>
            </a:r>
            <a:r>
              <a:rPr b="0" baseline="-25000" i="0" lang="en-US" sz="2400" u="none">
                <a:solidFill>
                  <a:schemeClr val="dk1"/>
                </a:solidFill>
                <a:latin typeface="Times New Roman"/>
                <a:ea typeface="Times New Roman"/>
                <a:cs typeface="Times New Roman"/>
                <a:sym typeface="Times New Roman"/>
              </a:rPr>
              <a:t>n-1</a:t>
            </a:r>
            <a:r>
              <a:rPr b="0" i="0" lang="en-US" sz="2400" u="none">
                <a:solidFill>
                  <a:schemeClr val="dk1"/>
                </a:solidFill>
                <a:latin typeface="Times New Roman"/>
                <a:ea typeface="Times New Roman"/>
                <a:cs typeface="Times New Roman"/>
                <a:sym typeface="Times New Roman"/>
              </a:rPr>
              <a:t> to get γ</a:t>
            </a:r>
            <a:r>
              <a:rPr b="0" baseline="-25000" i="0" lang="en-US" sz="2400" u="none">
                <a:solidFill>
                  <a:schemeClr val="dk1"/>
                </a:solidFill>
                <a:latin typeface="Times New Roman"/>
                <a:ea typeface="Times New Roman"/>
                <a:cs typeface="Times New Roman"/>
                <a:sym typeface="Times New Roman"/>
              </a:rPr>
              <a:t>n-2</a:t>
            </a:r>
            <a:r>
              <a:rPr b="0" i="0" lang="en-US" sz="24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Repeat this, until we reach S.</a:t>
            </a:r>
            <a:endParaRPr/>
          </a:p>
        </p:txBody>
      </p:sp>
      <p:cxnSp>
        <p:nvCxnSpPr>
          <p:cNvPr id="175" name="Google Shape;175;p6"/>
          <p:cNvCxnSpPr/>
          <p:nvPr/>
        </p:nvCxnSpPr>
        <p:spPr>
          <a:xfrm rot="10800000">
            <a:off x="5334000" y="2514600"/>
            <a:ext cx="533400" cy="228600"/>
          </a:xfrm>
          <a:prstGeom prst="straightConnector1">
            <a:avLst/>
          </a:prstGeom>
          <a:noFill/>
          <a:ln cap="flat" cmpd="sng" w="9525">
            <a:solidFill>
              <a:schemeClr val="dk1"/>
            </a:solidFill>
            <a:prstDash val="solid"/>
            <a:miter lim="800000"/>
            <a:headEnd len="med" w="med" type="none"/>
            <a:tailEnd len="med" w="med" type="triangle"/>
          </a:ln>
        </p:spPr>
      </p:cxnSp>
      <p:sp>
        <p:nvSpPr>
          <p:cNvPr id="176" name="Google Shape;176;p6"/>
          <p:cNvSpPr txBox="1"/>
          <p:nvPr/>
        </p:nvSpPr>
        <p:spPr>
          <a:xfrm>
            <a:off x="3352800" y="2286000"/>
            <a:ext cx="4111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rm</a:t>
            </a:r>
            <a:endParaRPr/>
          </a:p>
        </p:txBody>
      </p:sp>
      <p:sp>
        <p:nvSpPr>
          <p:cNvPr id="177" name="Google Shape;177;p6"/>
          <p:cNvSpPr txBox="1"/>
          <p:nvPr/>
        </p:nvSpPr>
        <p:spPr>
          <a:xfrm>
            <a:off x="2667000" y="2286000"/>
            <a:ext cx="4111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rm</a:t>
            </a:r>
            <a:endParaRPr/>
          </a:p>
        </p:txBody>
      </p:sp>
      <p:sp>
        <p:nvSpPr>
          <p:cNvPr id="178" name="Google Shape;178;p6"/>
          <p:cNvSpPr txBox="1"/>
          <p:nvPr/>
        </p:nvSpPr>
        <p:spPr>
          <a:xfrm>
            <a:off x="1981200" y="2286000"/>
            <a:ext cx="4111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rm</a:t>
            </a:r>
            <a:endParaRPr/>
          </a:p>
        </p:txBody>
      </p:sp>
      <p:sp>
        <p:nvSpPr>
          <p:cNvPr id="179" name="Google Shape;179;p6"/>
          <p:cNvSpPr txBox="1"/>
          <p:nvPr/>
        </p:nvSpPr>
        <p:spPr>
          <a:xfrm>
            <a:off x="4191000" y="2286000"/>
            <a:ext cx="4111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rm</a:t>
            </a:r>
            <a:endParaRPr/>
          </a:p>
        </p:txBody>
      </p:sp>
      <p:sp>
        <p:nvSpPr>
          <p:cNvPr id="180" name="Google Shape;180;p6"/>
          <p:cNvSpPr txBox="1"/>
          <p:nvPr/>
        </p:nvSpPr>
        <p:spPr>
          <a:xfrm>
            <a:off x="1371600" y="2286000"/>
            <a:ext cx="4111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rm</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60"/>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A new way to build the parsing DFA</a:t>
            </a:r>
            <a:endParaRPr/>
          </a:p>
        </p:txBody>
      </p:sp>
      <p:sp>
        <p:nvSpPr>
          <p:cNvPr id="876" name="Google Shape;876;p60"/>
          <p:cNvSpPr txBox="1"/>
          <p:nvPr>
            <p:ph idx="1" type="body"/>
          </p:nvPr>
        </p:nvSpPr>
        <p:spPr>
          <a:xfrm>
            <a:off x="381000" y="981075"/>
            <a:ext cx="9372600" cy="5343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To remember some of the context of new items added during the Closure operations</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For example in grammar below:</a:t>
            </a:r>
            <a:endParaRPr/>
          </a:p>
          <a:p>
            <a:pPr indent="-342900" lvl="0" marL="34290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 -&gt; E+(E)</a:t>
            </a:r>
            <a:endParaRPr/>
          </a:p>
          <a:p>
            <a:pPr indent="-342900" lvl="0" marL="34290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 -&gt; int</a:t>
            </a:r>
            <a:endParaRPr/>
          </a:p>
          <a:p>
            <a:pPr indent="-342900" lvl="0" marL="342900" marR="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With the item E -&gt; E+(.E)</a:t>
            </a:r>
            <a:endParaRPr/>
          </a:p>
          <a:p>
            <a:pPr indent="-342900" lvl="0" marL="342900" marR="0" rtl="0" algn="l">
              <a:lnSpc>
                <a:spcPct val="100000"/>
              </a:lnSpc>
              <a:spcBef>
                <a:spcPts val="480"/>
              </a:spcBef>
              <a:spcAft>
                <a:spcPts val="0"/>
              </a:spcAft>
              <a:buClr>
                <a:srgbClr val="CC0000"/>
              </a:buClr>
              <a:buSzPts val="2400"/>
              <a:buFont typeface="Times New Roman"/>
              <a:buChar char="•"/>
            </a:pPr>
            <a:r>
              <a:rPr b="0" i="0" lang="en-US" sz="2400" u="none">
                <a:solidFill>
                  <a:srgbClr val="CC0000"/>
                </a:solidFill>
                <a:latin typeface="Times New Roman"/>
                <a:ea typeface="Times New Roman"/>
                <a:cs typeface="Times New Roman"/>
                <a:sym typeface="Times New Roman"/>
              </a:rPr>
              <a:t>When we add the items E -&gt; .E+(E) and E -&gt;.int to the closure, we record the fact that the original E is followed by ‘)’, which creates the LR(1) items</a:t>
            </a:r>
            <a:r>
              <a:rPr b="0" i="0" lang="en-US" sz="2400" u="none">
                <a:solidFill>
                  <a:schemeClr val="dk1"/>
                </a:solidFill>
                <a:latin typeface="Times New Roman"/>
                <a:ea typeface="Times New Roman"/>
                <a:cs typeface="Times New Roman"/>
                <a:sym typeface="Times New Roman"/>
              </a:rPr>
              <a:t>:</a:t>
            </a:r>
            <a:endParaRPr/>
          </a:p>
          <a:p>
            <a:pPr indent="-342900" lvl="0" marL="34290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 -&gt; .E+(E) , )</a:t>
            </a:r>
            <a:endParaRPr/>
          </a:p>
          <a:p>
            <a:pPr indent="-342900" lvl="0" marL="34290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 -&gt;.int , )</a:t>
            </a:r>
            <a:endParaRPr/>
          </a:p>
          <a:p>
            <a:pPr indent="-342900" lvl="0" marL="342900" marR="0" rtl="0" algn="l">
              <a:lnSpc>
                <a:spcPct val="100000"/>
              </a:lnSpc>
              <a:spcBef>
                <a:spcPts val="480"/>
              </a:spcBef>
              <a:spcAft>
                <a:spcPts val="0"/>
              </a:spcAft>
              <a:buClr>
                <a:schemeClr val="accent2"/>
              </a:buClr>
              <a:buSzPts val="2400"/>
              <a:buFont typeface="Times New Roman"/>
              <a:buChar char="•"/>
            </a:pPr>
            <a:r>
              <a:rPr b="0" i="0" lang="en-US" sz="2400" u="none">
                <a:solidFill>
                  <a:schemeClr val="accent2"/>
                </a:solidFill>
                <a:latin typeface="Times New Roman"/>
                <a:ea typeface="Times New Roman"/>
                <a:cs typeface="Times New Roman"/>
                <a:sym typeface="Times New Roman"/>
              </a:rPr>
              <a:t>The comma is just notation to separate the core of the item from lookahead</a:t>
            </a:r>
            <a:endParaRPr/>
          </a:p>
        </p:txBody>
      </p:sp>
      <p:sp>
        <p:nvSpPr>
          <p:cNvPr id="877" name="Google Shape;877;p60"/>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61"/>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LR(1) Item</a:t>
            </a:r>
            <a:endParaRPr/>
          </a:p>
        </p:txBody>
      </p:sp>
      <p:sp>
        <p:nvSpPr>
          <p:cNvPr id="883" name="Google Shape;883;p61"/>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An LR(1) item is a pair:</a:t>
            </a:r>
            <a:endParaRPr/>
          </a:p>
          <a:p>
            <a:pPr indent="-342900" lvl="0" marL="34290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X -&gt; α.β , a</a:t>
            </a:r>
            <a:endParaRPr/>
          </a:p>
          <a:p>
            <a:pPr indent="-342900" lvl="0" marL="342900" marR="0" rtl="0" algn="l">
              <a:lnSpc>
                <a:spcPct val="100000"/>
              </a:lnSpc>
              <a:spcBef>
                <a:spcPts val="48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Where X -&gt; αβ is a production, </a:t>
            </a:r>
            <a:r>
              <a:rPr b="1" i="0" lang="en-US" sz="2400" u="none">
                <a:solidFill>
                  <a:schemeClr val="accent2"/>
                </a:solidFill>
                <a:latin typeface="Times New Roman"/>
                <a:ea typeface="Times New Roman"/>
                <a:cs typeface="Times New Roman"/>
                <a:sym typeface="Times New Roman"/>
              </a:rPr>
              <a:t>a </a:t>
            </a:r>
            <a:r>
              <a:rPr b="0" i="0" lang="en-US" sz="2400" u="none">
                <a:solidFill>
                  <a:schemeClr val="accent2"/>
                </a:solidFill>
                <a:latin typeface="Times New Roman"/>
                <a:ea typeface="Times New Roman"/>
                <a:cs typeface="Times New Roman"/>
                <a:sym typeface="Times New Roman"/>
              </a:rPr>
              <a:t>is a look ahead terminal and LR(1) means a look ahead of 1 terminal</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It also describes a context of the parser</a:t>
            </a:r>
            <a:endParaRPr/>
          </a:p>
          <a:p>
            <a:pPr indent="-342900" lvl="0" marL="342900" marR="0" rtl="0" algn="l">
              <a:lnSpc>
                <a:spcPct val="100000"/>
              </a:lnSpc>
              <a:spcBef>
                <a:spcPts val="480"/>
              </a:spcBef>
              <a:spcAft>
                <a:spcPts val="0"/>
              </a:spcAft>
              <a:buClr>
                <a:srgbClr val="CC0000"/>
              </a:buClr>
              <a:buSzPts val="2400"/>
              <a:buFont typeface="Noto Sans Symbols"/>
              <a:buChar char="⮚"/>
            </a:pPr>
            <a:r>
              <a:rPr b="0" i="0" lang="en-US" sz="2400" u="none">
                <a:solidFill>
                  <a:srgbClr val="CC0000"/>
                </a:solidFill>
                <a:latin typeface="Times New Roman"/>
                <a:ea typeface="Times New Roman"/>
                <a:cs typeface="Times New Roman"/>
                <a:sym typeface="Times New Roman"/>
              </a:rPr>
              <a:t>We are trying to find an X followed by an </a:t>
            </a:r>
            <a:r>
              <a:rPr b="1" i="0" lang="en-US" sz="2400" u="none">
                <a:solidFill>
                  <a:srgbClr val="CC0000"/>
                </a:solidFill>
                <a:latin typeface="Times New Roman"/>
                <a:ea typeface="Times New Roman"/>
                <a:cs typeface="Times New Roman"/>
                <a:sym typeface="Times New Roman"/>
              </a:rPr>
              <a:t>a</a:t>
            </a:r>
            <a:endParaRPr/>
          </a:p>
          <a:p>
            <a:pPr indent="-342900" lvl="0" marL="342900" marR="0" rtl="0" algn="l">
              <a:lnSpc>
                <a:spcPct val="100000"/>
              </a:lnSpc>
              <a:spcBef>
                <a:spcPts val="480"/>
              </a:spcBef>
              <a:spcAft>
                <a:spcPts val="0"/>
              </a:spcAft>
              <a:buClr>
                <a:srgbClr val="CC0000"/>
              </a:buClr>
              <a:buSzPts val="2400"/>
              <a:buFont typeface="Noto Sans Symbols"/>
              <a:buChar char="⮚"/>
            </a:pPr>
            <a:r>
              <a:rPr b="0" i="0" lang="en-US" sz="2400" u="none">
                <a:solidFill>
                  <a:srgbClr val="CC0000"/>
                </a:solidFill>
                <a:latin typeface="Times New Roman"/>
                <a:ea typeface="Times New Roman"/>
                <a:cs typeface="Times New Roman"/>
                <a:sym typeface="Times New Roman"/>
              </a:rPr>
              <a:t>We have (at least) α already at top of stack</a:t>
            </a:r>
            <a:endParaRPr/>
          </a:p>
          <a:p>
            <a:pPr indent="-342900" lvl="0" marL="342900" marR="0" rtl="0" algn="l">
              <a:lnSpc>
                <a:spcPct val="100000"/>
              </a:lnSpc>
              <a:spcBef>
                <a:spcPts val="480"/>
              </a:spcBef>
              <a:spcAft>
                <a:spcPts val="0"/>
              </a:spcAft>
              <a:buClr>
                <a:srgbClr val="CC0000"/>
              </a:buClr>
              <a:buSzPts val="2400"/>
              <a:buFont typeface="Noto Sans Symbols"/>
              <a:buChar char="⮚"/>
            </a:pPr>
            <a:r>
              <a:rPr b="0" i="0" lang="en-US" sz="2400" u="none">
                <a:solidFill>
                  <a:srgbClr val="CC0000"/>
                </a:solidFill>
                <a:latin typeface="Times New Roman"/>
                <a:ea typeface="Times New Roman"/>
                <a:cs typeface="Times New Roman"/>
                <a:sym typeface="Times New Roman"/>
              </a:rPr>
              <a:t>Thus we need to see next a prefix derivable from </a:t>
            </a:r>
            <a:r>
              <a:rPr b="1" i="0" lang="en-US" sz="2400" u="none">
                <a:solidFill>
                  <a:srgbClr val="CC0000"/>
                </a:solidFill>
                <a:latin typeface="Times New Roman"/>
                <a:ea typeface="Times New Roman"/>
                <a:cs typeface="Times New Roman"/>
                <a:sym typeface="Times New Roman"/>
              </a:rPr>
              <a:t>βa</a:t>
            </a:r>
            <a:endParaRPr/>
          </a:p>
        </p:txBody>
      </p:sp>
      <p:sp>
        <p:nvSpPr>
          <p:cNvPr id="884" name="Google Shape;884;p61"/>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62"/>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890" name="Google Shape;890;p62"/>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LR(1) Item  (cont.)</a:t>
            </a:r>
            <a:endParaRPr/>
          </a:p>
        </p:txBody>
      </p:sp>
      <p:sp>
        <p:nvSpPr>
          <p:cNvPr id="891" name="Google Shape;891;p62"/>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58333"/>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When β  ( in the LR(1) item A → α</a:t>
            </a:r>
            <a:r>
              <a:rPr b="0" i="0" lang="en-US" sz="48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β,a ) is not empty, the  look-head does not have any affect.</a:t>
            </a:r>
            <a:endParaRPr/>
          </a:p>
          <a:p>
            <a:pPr indent="-342900" lvl="0" marL="342900" rtl="0" algn="l">
              <a:lnSpc>
                <a:spcPct val="58333"/>
              </a:lnSpc>
              <a:spcBef>
                <a:spcPts val="960"/>
              </a:spcBef>
              <a:spcAft>
                <a:spcPts val="0"/>
              </a:spcAft>
              <a:buClr>
                <a:srgbClr val="CC0000"/>
              </a:buClr>
              <a:buSzPts val="2400"/>
              <a:buFont typeface="Times New Roman"/>
              <a:buChar char="•"/>
            </a:pPr>
            <a:r>
              <a:rPr b="0" i="0" lang="en-US" sz="2400" u="none">
                <a:solidFill>
                  <a:srgbClr val="CC0000"/>
                </a:solidFill>
                <a:latin typeface="Times New Roman"/>
                <a:ea typeface="Times New Roman"/>
                <a:cs typeface="Times New Roman"/>
                <a:sym typeface="Times New Roman"/>
              </a:rPr>
              <a:t>When β  is empty  (A → α</a:t>
            </a:r>
            <a:r>
              <a:rPr b="0" i="0" lang="en-US" sz="4800" u="none">
                <a:solidFill>
                  <a:srgbClr val="CC0000"/>
                </a:solidFill>
                <a:latin typeface="Times New Roman"/>
                <a:ea typeface="Times New Roman"/>
                <a:cs typeface="Times New Roman"/>
                <a:sym typeface="Times New Roman"/>
              </a:rPr>
              <a:t>.</a:t>
            </a:r>
            <a:r>
              <a:rPr b="0" i="0" lang="en-US" sz="2400" u="none">
                <a:solidFill>
                  <a:srgbClr val="CC0000"/>
                </a:solidFill>
                <a:latin typeface="Times New Roman"/>
                <a:ea typeface="Times New Roman"/>
                <a:cs typeface="Times New Roman"/>
                <a:sym typeface="Times New Roman"/>
              </a:rPr>
              <a:t>,a ), we do the reduction by A→α only if the next input symbol is </a:t>
            </a:r>
            <a:r>
              <a:rPr b="1" i="0" lang="en-US" sz="2400" u="none">
                <a:solidFill>
                  <a:srgbClr val="CC0000"/>
                </a:solidFill>
                <a:latin typeface="Times New Roman"/>
                <a:ea typeface="Times New Roman"/>
                <a:cs typeface="Times New Roman"/>
                <a:sym typeface="Times New Roman"/>
              </a:rPr>
              <a:t>a</a:t>
            </a:r>
            <a:r>
              <a:rPr b="0" i="0" lang="en-US" sz="2400" u="none">
                <a:solidFill>
                  <a:schemeClr val="dk1"/>
                </a:solidFill>
                <a:latin typeface="Times New Roman"/>
                <a:ea typeface="Times New Roman"/>
                <a:cs typeface="Times New Roman"/>
                <a:sym typeface="Times New Roman"/>
              </a:rPr>
              <a:t> (</a:t>
            </a:r>
            <a:r>
              <a:rPr b="0" i="0" lang="en-US" sz="2400" u="none">
                <a:solidFill>
                  <a:schemeClr val="accent2"/>
                </a:solidFill>
                <a:latin typeface="Times New Roman"/>
                <a:ea typeface="Times New Roman"/>
                <a:cs typeface="Times New Roman"/>
                <a:sym typeface="Times New Roman"/>
              </a:rPr>
              <a:t>not for any terminal in FOLLOW(A)</a:t>
            </a:r>
            <a:r>
              <a:rPr b="0" i="0" lang="en-US" sz="2400" u="none">
                <a:solidFill>
                  <a:schemeClr val="dk1"/>
                </a:solidFill>
                <a:latin typeface="Times New Roman"/>
                <a:ea typeface="Times New Roman"/>
                <a:cs typeface="Times New Roman"/>
                <a:sym typeface="Times New Roman"/>
              </a:rPr>
              <a:t>).</a:t>
            </a:r>
            <a:endParaRPr/>
          </a:p>
          <a:p>
            <a:pPr indent="-342900" lvl="0" marL="342900" rtl="0" algn="l">
              <a:lnSpc>
                <a:spcPct val="100000"/>
              </a:lnSpc>
              <a:spcBef>
                <a:spcPts val="16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	</a:t>
            </a:r>
            <a:endParaRPr/>
          </a:p>
          <a:p>
            <a:pPr indent="-342900" lvl="0" marL="342900" rtl="0" algn="l">
              <a:lnSpc>
                <a:spcPct val="58333"/>
              </a:lnSpc>
              <a:spcBef>
                <a:spcPts val="96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 state will contain	   A → α</a:t>
            </a:r>
            <a:r>
              <a:rPr b="0" i="0" lang="en-US" sz="48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,a</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 	where {a</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,...,a</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 FOLLOW(A)</a:t>
            </a:r>
            <a:endParaRPr/>
          </a:p>
          <a:p>
            <a:pPr indent="-342900" lvl="0" marL="342900" rtl="0" algn="l">
              <a:lnSpc>
                <a:spcPct val="116666"/>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a:p>
            <a:pPr indent="-342900" lvl="0" marL="342900" rtl="0" algn="l">
              <a:lnSpc>
                <a:spcPct val="58333"/>
              </a:lnSpc>
              <a:spcBef>
                <a:spcPts val="96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 → α</a:t>
            </a:r>
            <a:r>
              <a:rPr b="0" i="0" lang="en-US" sz="48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,a</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63"/>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897" name="Google Shape;897;p63"/>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Canonical Collection of Sets of LR(1) Items</a:t>
            </a:r>
            <a:endParaRPr/>
          </a:p>
        </p:txBody>
      </p:sp>
      <p:sp>
        <p:nvSpPr>
          <p:cNvPr id="898" name="Google Shape;898;p63"/>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construction of the canonical collection of the sets of LR(1) items are similar to the construction of the canonical collection of the sets of LR(0) items, except that </a:t>
            </a:r>
            <a:r>
              <a:rPr b="0" i="1" lang="en-US" sz="2400" u="none">
                <a:solidFill>
                  <a:schemeClr val="dk1"/>
                </a:solidFill>
                <a:latin typeface="Times New Roman"/>
                <a:ea typeface="Times New Roman"/>
                <a:cs typeface="Times New Roman"/>
                <a:sym typeface="Times New Roman"/>
              </a:rPr>
              <a:t>closure</a:t>
            </a:r>
            <a:r>
              <a:rPr b="0" i="0" lang="en-US" sz="2400" u="none">
                <a:solidFill>
                  <a:schemeClr val="dk1"/>
                </a:solidFill>
                <a:latin typeface="Times New Roman"/>
                <a:ea typeface="Times New Roman"/>
                <a:cs typeface="Times New Roman"/>
                <a:sym typeface="Times New Roman"/>
              </a:rPr>
              <a:t> and </a:t>
            </a:r>
            <a:r>
              <a:rPr b="0" i="1" lang="en-US" sz="2400" u="none">
                <a:solidFill>
                  <a:schemeClr val="dk1"/>
                </a:solidFill>
                <a:latin typeface="Times New Roman"/>
                <a:ea typeface="Times New Roman"/>
                <a:cs typeface="Times New Roman"/>
                <a:sym typeface="Times New Roman"/>
              </a:rPr>
              <a:t>goto</a:t>
            </a:r>
            <a:r>
              <a:rPr b="0" i="0" lang="en-US" sz="2400" u="none">
                <a:solidFill>
                  <a:schemeClr val="dk1"/>
                </a:solidFill>
                <a:latin typeface="Times New Roman"/>
                <a:ea typeface="Times New Roman"/>
                <a:cs typeface="Times New Roman"/>
                <a:sym typeface="Times New Roman"/>
              </a:rPr>
              <a:t> operations work a little bit different.</a:t>
            </a:r>
            <a:endParaRPr/>
          </a:p>
          <a:p>
            <a:pPr indent="-304800" lvl="0" marL="4572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457200" lvl="0" marL="457200" rtl="0" algn="l">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closure(I)</a:t>
            </a:r>
            <a:r>
              <a:rPr b="0" i="0" lang="en-US" sz="2400" u="none">
                <a:solidFill>
                  <a:schemeClr val="dk1"/>
                </a:solidFill>
                <a:latin typeface="Times New Roman"/>
                <a:ea typeface="Times New Roman"/>
                <a:cs typeface="Times New Roman"/>
                <a:sym typeface="Times New Roman"/>
              </a:rPr>
              <a:t>  is:   ( where I is a set of LR(1) items)</a:t>
            </a:r>
            <a:endParaRPr/>
          </a:p>
          <a:p>
            <a:pPr indent="-342900" lvl="1" marL="800100" rtl="0" algn="l">
              <a:lnSpc>
                <a:spcPct val="116666"/>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every LR(1) item in I is in closure(I)</a:t>
            </a:r>
            <a:endParaRPr/>
          </a:p>
          <a:p>
            <a:pPr indent="-342900" lvl="1" marL="800100" rtl="0" algn="l">
              <a:lnSpc>
                <a:spcPct val="63636"/>
              </a:lnSpc>
              <a:spcBef>
                <a:spcPts val="880"/>
              </a:spcBef>
              <a:spcAft>
                <a:spcPts val="0"/>
              </a:spcAft>
              <a:buClr>
                <a:srgbClr val="FF0000"/>
              </a:buClr>
              <a:buSzPts val="2400"/>
              <a:buFont typeface="Times New Roman"/>
              <a:buChar char="–"/>
            </a:pPr>
            <a:r>
              <a:rPr b="0" i="0" lang="en-US" sz="2400" u="none">
                <a:solidFill>
                  <a:srgbClr val="FF0000"/>
                </a:solidFill>
                <a:latin typeface="Times New Roman"/>
                <a:ea typeface="Times New Roman"/>
                <a:cs typeface="Times New Roman"/>
                <a:sym typeface="Times New Roman"/>
              </a:rPr>
              <a:t>if  A→α</a:t>
            </a:r>
            <a:r>
              <a:rPr b="0" i="0" lang="en-US" sz="4400" u="none">
                <a:solidFill>
                  <a:srgbClr val="FF0000"/>
                </a:solidFill>
                <a:latin typeface="Times New Roman"/>
                <a:ea typeface="Times New Roman"/>
                <a:cs typeface="Times New Roman"/>
                <a:sym typeface="Times New Roman"/>
              </a:rPr>
              <a:t>.</a:t>
            </a:r>
            <a:r>
              <a:rPr b="0" i="0" lang="en-US" sz="2400" u="none">
                <a:solidFill>
                  <a:srgbClr val="FF0000"/>
                </a:solidFill>
                <a:latin typeface="Times New Roman"/>
                <a:ea typeface="Times New Roman"/>
                <a:cs typeface="Times New Roman"/>
                <a:sym typeface="Times New Roman"/>
              </a:rPr>
              <a:t>Bβ,a  in closure(I) and B→γ is a production rule of G;</a:t>
            </a:r>
            <a:r>
              <a:rPr b="0" i="0" lang="en-US" sz="1800" u="none">
                <a:solidFill>
                  <a:srgbClr val="FF0000"/>
                </a:solidFill>
                <a:latin typeface="Times New Roman"/>
                <a:ea typeface="Times New Roman"/>
                <a:cs typeface="Times New Roman"/>
                <a:sym typeface="Times New Roman"/>
              </a:rPr>
              <a:t>       </a:t>
            </a:r>
            <a:r>
              <a:rPr b="0" i="0" lang="en-US" sz="2400" u="none">
                <a:solidFill>
                  <a:srgbClr val="FF0000"/>
                </a:solidFill>
                <a:latin typeface="Times New Roman"/>
                <a:ea typeface="Times New Roman"/>
                <a:cs typeface="Times New Roman"/>
                <a:sym typeface="Times New Roman"/>
              </a:rPr>
              <a:t>then  B→.γ,b  will be in the closure(I) for each terminal b in FIRST(βa) .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64"/>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904" name="Google Shape;904;p64"/>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goto operation</a:t>
            </a:r>
            <a:endParaRPr/>
          </a:p>
        </p:txBody>
      </p:sp>
      <p:sp>
        <p:nvSpPr>
          <p:cNvPr id="905" name="Google Shape;905;p64"/>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If I is a set of LR(1) items and X is a grammar symbol (terminal or non-terminal), then goto(I,X) is defined as follows:</a:t>
            </a:r>
            <a:endParaRPr/>
          </a:p>
          <a:p>
            <a:pPr indent="-285750" lvl="1" marL="7429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If  A → α.Xβ,a  in I                                                                           then every item in </a:t>
            </a:r>
            <a:r>
              <a:rPr b="1" i="0" lang="en-US" sz="2800" u="none">
                <a:solidFill>
                  <a:schemeClr val="dk1"/>
                </a:solidFill>
                <a:latin typeface="Times New Roman"/>
                <a:ea typeface="Times New Roman"/>
                <a:cs typeface="Times New Roman"/>
                <a:sym typeface="Times New Roman"/>
              </a:rPr>
              <a:t>closure({A → αX.β,a})</a:t>
            </a:r>
            <a:r>
              <a:rPr b="0" i="0" lang="en-US" sz="2800" u="none">
                <a:solidFill>
                  <a:schemeClr val="dk1"/>
                </a:solidFill>
                <a:latin typeface="Times New Roman"/>
                <a:ea typeface="Times New Roman"/>
                <a:cs typeface="Times New Roman"/>
                <a:sym typeface="Times New Roman"/>
              </a:rPr>
              <a:t> will be in goto(I,X). </a:t>
            </a:r>
            <a:endParaRPr/>
          </a:p>
          <a:p>
            <a:pPr indent="-165100" lvl="0" marL="342900" rtl="0" algn="l">
              <a:spcBef>
                <a:spcPts val="56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65"/>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911" name="Google Shape;911;p65"/>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Construction of The Canonical LR(1) Collection</a:t>
            </a:r>
            <a:endParaRPr/>
          </a:p>
        </p:txBody>
      </p:sp>
      <p:sp>
        <p:nvSpPr>
          <p:cNvPr id="912" name="Google Shape;912;p65"/>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1" i="1" lang="en-US" sz="2400" u="none">
                <a:solidFill>
                  <a:schemeClr val="dk1"/>
                </a:solidFill>
                <a:latin typeface="Times New Roman"/>
                <a:ea typeface="Times New Roman"/>
                <a:cs typeface="Times New Roman"/>
                <a:sym typeface="Times New Roman"/>
              </a:rPr>
              <a:t>Algorithm</a:t>
            </a:r>
            <a:r>
              <a:rPr b="0" i="0" lang="en-US" sz="2400" u="none">
                <a:solidFill>
                  <a:schemeClr val="dk1"/>
                </a:solidFill>
                <a:latin typeface="Times New Roman"/>
                <a:ea typeface="Times New Roman"/>
                <a:cs typeface="Times New Roman"/>
                <a:sym typeface="Times New Roman"/>
              </a:rPr>
              <a:t>:</a:t>
            </a:r>
            <a:endParaRPr/>
          </a:p>
          <a:p>
            <a:pPr indent="-285750" lvl="1" marL="742950" rtl="0" algn="l">
              <a:lnSpc>
                <a:spcPct val="100000"/>
              </a:lnSpc>
              <a:spcBef>
                <a:spcPts val="4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C</a:t>
            </a:r>
            <a:r>
              <a:rPr b="0" i="0" lang="en-US" sz="2000" u="none">
                <a:solidFill>
                  <a:schemeClr val="dk1"/>
                </a:solidFill>
                <a:latin typeface="Times New Roman"/>
                <a:ea typeface="Times New Roman"/>
                <a:cs typeface="Times New Roman"/>
                <a:sym typeface="Times New Roman"/>
              </a:rPr>
              <a:t> is { closure({S’→.S,$}) }</a:t>
            </a:r>
            <a:endParaRPr/>
          </a:p>
          <a:p>
            <a:pPr indent="-285750" lvl="1" marL="742950" rtl="0" algn="l">
              <a:lnSpc>
                <a:spcPct val="10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repeat</a:t>
            </a:r>
            <a:r>
              <a:rPr b="0" i="0" lang="en-US" sz="2000" u="none">
                <a:solidFill>
                  <a:schemeClr val="dk1"/>
                </a:solidFill>
                <a:latin typeface="Times New Roman"/>
                <a:ea typeface="Times New Roman"/>
                <a:cs typeface="Times New Roman"/>
                <a:sym typeface="Times New Roman"/>
              </a:rPr>
              <a:t> the followings until no more set of LR(1) items can be added to </a:t>
            </a:r>
            <a:r>
              <a:rPr b="1" i="1" lang="en-US" sz="2000" u="none">
                <a:solidFill>
                  <a:schemeClr val="dk1"/>
                </a:solidFill>
                <a:latin typeface="Times New Roman"/>
                <a:ea typeface="Times New Roman"/>
                <a:cs typeface="Times New Roman"/>
                <a:sym typeface="Times New Roman"/>
              </a:rPr>
              <a:t>C</a:t>
            </a:r>
            <a:r>
              <a:rPr b="0" i="0" lang="en-US" sz="2000" u="none">
                <a:solidFill>
                  <a:schemeClr val="dk1"/>
                </a:solidFill>
                <a:latin typeface="Times New Roman"/>
                <a:ea typeface="Times New Roman"/>
                <a:cs typeface="Times New Roman"/>
                <a:sym typeface="Times New Roman"/>
              </a:rPr>
              <a:t>.</a:t>
            </a:r>
            <a:endParaRPr/>
          </a:p>
          <a:p>
            <a:pPr indent="-228600" lvl="2" marL="1143000" rtl="0" algn="l">
              <a:lnSpc>
                <a:spcPct val="10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for each</a:t>
            </a:r>
            <a:r>
              <a:rPr b="0" i="0" lang="en-US" sz="2000" u="none">
                <a:solidFill>
                  <a:schemeClr val="dk1"/>
                </a:solidFill>
                <a:latin typeface="Times New Roman"/>
                <a:ea typeface="Times New Roman"/>
                <a:cs typeface="Times New Roman"/>
                <a:sym typeface="Times New Roman"/>
              </a:rPr>
              <a:t> I in </a:t>
            </a:r>
            <a:r>
              <a:rPr b="1" i="1" lang="en-US" sz="2000" u="none">
                <a:solidFill>
                  <a:schemeClr val="dk1"/>
                </a:solidFill>
                <a:latin typeface="Times New Roman"/>
                <a:ea typeface="Times New Roman"/>
                <a:cs typeface="Times New Roman"/>
                <a:sym typeface="Times New Roman"/>
              </a:rPr>
              <a:t>C</a:t>
            </a:r>
            <a:r>
              <a:rPr b="0" i="0" lang="en-US" sz="2000" u="none">
                <a:solidFill>
                  <a:schemeClr val="dk1"/>
                </a:solidFill>
                <a:latin typeface="Times New Roman"/>
                <a:ea typeface="Times New Roman"/>
                <a:cs typeface="Times New Roman"/>
                <a:sym typeface="Times New Roman"/>
              </a:rPr>
              <a:t> and each grammar symbol X</a:t>
            </a:r>
            <a:endParaRPr/>
          </a:p>
          <a:p>
            <a:pPr indent="-228600" lvl="3" marL="1600200" rtl="0" algn="l">
              <a:lnSpc>
                <a:spcPct val="10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if</a:t>
            </a:r>
            <a:r>
              <a:rPr b="0" i="0" lang="en-US" sz="2000" u="none">
                <a:solidFill>
                  <a:schemeClr val="dk1"/>
                </a:solidFill>
                <a:latin typeface="Times New Roman"/>
                <a:ea typeface="Times New Roman"/>
                <a:cs typeface="Times New Roman"/>
                <a:sym typeface="Times New Roman"/>
              </a:rPr>
              <a:t> goto(I,X) is not empty and not in </a:t>
            </a:r>
            <a:r>
              <a:rPr b="1" i="1" lang="en-US" sz="2000" u="none">
                <a:solidFill>
                  <a:schemeClr val="dk1"/>
                </a:solidFill>
                <a:latin typeface="Times New Roman"/>
                <a:ea typeface="Times New Roman"/>
                <a:cs typeface="Times New Roman"/>
                <a:sym typeface="Times New Roman"/>
              </a:rPr>
              <a:t>C</a:t>
            </a:r>
            <a:r>
              <a:rPr b="0" i="0" lang="en-US" sz="2000" u="none">
                <a:solidFill>
                  <a:schemeClr val="dk1"/>
                </a:solidFill>
                <a:latin typeface="Times New Roman"/>
                <a:ea typeface="Times New Roman"/>
                <a:cs typeface="Times New Roman"/>
                <a:sym typeface="Times New Roman"/>
              </a:rPr>
              <a:t> </a:t>
            </a:r>
            <a:endParaRPr/>
          </a:p>
          <a:p>
            <a:pPr indent="-228600" lvl="4" marL="20574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add goto(I,X) to </a:t>
            </a:r>
            <a:r>
              <a:rPr b="1" i="1" lang="en-US" sz="2000" u="none">
                <a:solidFill>
                  <a:schemeClr val="dk1"/>
                </a:solidFill>
                <a:latin typeface="Times New Roman"/>
                <a:ea typeface="Times New Roman"/>
                <a:cs typeface="Times New Roman"/>
                <a:sym typeface="Times New Roman"/>
              </a:rPr>
              <a:t>C</a:t>
            </a:r>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goto function is a DFA on the sets in C.</a:t>
            </a:r>
            <a:endParaRPr/>
          </a:p>
          <a:p>
            <a:pPr indent="-190500" lvl="0" marL="34290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66"/>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918" name="Google Shape;918;p66"/>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A Short Notation for The Sets of LR(1) Items</a:t>
            </a:r>
            <a:endParaRPr/>
          </a:p>
        </p:txBody>
      </p:sp>
      <p:sp>
        <p:nvSpPr>
          <p:cNvPr id="919" name="Google Shape;919;p66"/>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16666"/>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 set of LR(1) items containing the following items </a:t>
            </a:r>
            <a:endParaRPr/>
          </a:p>
          <a:p>
            <a:pPr indent="-342900" lvl="0" marL="342900" rtl="0" algn="l">
              <a:lnSpc>
                <a:spcPct val="58333"/>
              </a:lnSpc>
              <a:spcBef>
                <a:spcPts val="96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 → α</a:t>
            </a:r>
            <a:r>
              <a:rPr b="0" i="0" lang="en-US" sz="48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β,a</a:t>
            </a:r>
            <a:r>
              <a:rPr b="0" baseline="-25000" i="0" lang="en-US" sz="2400" u="none">
                <a:solidFill>
                  <a:schemeClr val="dk1"/>
                </a:solidFill>
                <a:latin typeface="Times New Roman"/>
                <a:ea typeface="Times New Roman"/>
                <a:cs typeface="Times New Roman"/>
                <a:sym typeface="Times New Roman"/>
              </a:rPr>
              <a:t>1</a:t>
            </a:r>
            <a:endParaRPr/>
          </a:p>
          <a:p>
            <a:pPr indent="-342900" lvl="0" marL="342900" rtl="0" algn="l">
              <a:lnSpc>
                <a:spcPct val="116666"/>
              </a:lnSpc>
              <a:spcBef>
                <a:spcPts val="480"/>
              </a:spcBef>
              <a:spcAft>
                <a:spcPts val="0"/>
              </a:spcAft>
              <a:buClr>
                <a:schemeClr val="dk1"/>
              </a:buClr>
              <a:buSzPts val="2400"/>
              <a:buFont typeface="Times New Roman"/>
              <a:buNone/>
            </a:pPr>
            <a:r>
              <a:rPr b="0" baseline="-2500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 					   </a:t>
            </a:r>
            <a:endParaRPr/>
          </a:p>
          <a:p>
            <a:pPr indent="-342900" lvl="0" marL="342900" rtl="0" algn="l">
              <a:lnSpc>
                <a:spcPct val="58333"/>
              </a:lnSpc>
              <a:spcBef>
                <a:spcPts val="96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 → α</a:t>
            </a:r>
            <a:r>
              <a:rPr b="0" i="0" lang="en-US" sz="48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β,a</a:t>
            </a:r>
            <a:r>
              <a:rPr b="0" baseline="-25000" i="0" lang="en-US" sz="2400" u="none">
                <a:solidFill>
                  <a:schemeClr val="dk1"/>
                </a:solidFill>
                <a:latin typeface="Times New Roman"/>
                <a:ea typeface="Times New Roman"/>
                <a:cs typeface="Times New Roman"/>
                <a:sym typeface="Times New Roman"/>
              </a:rPr>
              <a:t>n</a:t>
            </a:r>
            <a:endParaRPr/>
          </a:p>
          <a:p>
            <a:pPr indent="-342900" lvl="0" marL="342900" rtl="0" algn="l">
              <a:lnSpc>
                <a:spcPct val="116666"/>
              </a:lnSpc>
              <a:spcBef>
                <a:spcPts val="480"/>
              </a:spcBef>
              <a:spcAft>
                <a:spcPts val="0"/>
              </a:spcAft>
              <a:buClr>
                <a:schemeClr val="dk1"/>
              </a:buClr>
              <a:buSzPts val="2400"/>
              <a:buFont typeface="Times New Roman"/>
              <a:buNone/>
            </a:pPr>
            <a:r>
              <a:t/>
            </a:r>
            <a:endParaRPr b="0" baseline="-25000" i="0" sz="2400" u="none">
              <a:solidFill>
                <a:schemeClr val="dk1"/>
              </a:solidFill>
              <a:latin typeface="Times New Roman"/>
              <a:ea typeface="Times New Roman"/>
              <a:cs typeface="Times New Roman"/>
              <a:sym typeface="Times New Roman"/>
            </a:endParaRPr>
          </a:p>
          <a:p>
            <a:pPr indent="-342900" lvl="0" marL="342900" rtl="0" algn="l">
              <a:lnSpc>
                <a:spcPct val="116666"/>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can be written as</a:t>
            </a:r>
            <a:endParaRPr/>
          </a:p>
          <a:p>
            <a:pPr indent="-342900" lvl="0" marL="342900" rtl="0" algn="l">
              <a:lnSpc>
                <a:spcPct val="116666"/>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58333"/>
              </a:lnSpc>
              <a:spcBef>
                <a:spcPts val="96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 → α</a:t>
            </a:r>
            <a:r>
              <a:rPr b="0" i="0" lang="en-US" sz="48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β,a</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/a</a:t>
            </a:r>
            <a:r>
              <a:rPr b="0" baseline="-25000" i="0" lang="en-US" sz="2400" u="none">
                <a:solidFill>
                  <a:schemeClr val="dk1"/>
                </a:solidFill>
                <a:latin typeface="Times New Roman"/>
                <a:ea typeface="Times New Roman"/>
                <a:cs typeface="Times New Roman"/>
                <a:sym typeface="Times New Roman"/>
              </a:rPr>
              <a:t>2</a:t>
            </a:r>
            <a:r>
              <a:rPr b="0" i="0" lang="en-US" sz="2400" u="none">
                <a:solidFill>
                  <a:schemeClr val="dk1"/>
                </a:solidFill>
                <a:latin typeface="Times New Roman"/>
                <a:ea typeface="Times New Roman"/>
                <a:cs typeface="Times New Roman"/>
                <a:sym typeface="Times New Roman"/>
              </a:rPr>
              <a:t>/.../a</a:t>
            </a:r>
            <a:r>
              <a:rPr b="0" baseline="-25000" i="0" lang="en-US" sz="2400" u="none">
                <a:solidFill>
                  <a:schemeClr val="dk1"/>
                </a:solidFill>
                <a:latin typeface="Times New Roman"/>
                <a:ea typeface="Times New Roman"/>
                <a:cs typeface="Times New Roman"/>
                <a:sym typeface="Times New Roman"/>
              </a:rPr>
              <a:t>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67"/>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925" name="Google Shape;925;p67"/>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Canonical LR(1) Collection -- Example</a:t>
            </a:r>
            <a:endParaRPr/>
          </a:p>
        </p:txBody>
      </p:sp>
      <p:sp>
        <p:nvSpPr>
          <p:cNvPr id="926" name="Google Shape;926;p67"/>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 → AaAb	           I</a:t>
            </a:r>
            <a:r>
              <a:rPr b="0" baseline="-25000" i="0" lang="en-US" sz="1800" u="none">
                <a:solidFill>
                  <a:schemeClr val="dk1"/>
                </a:solidFill>
                <a:latin typeface="Times New Roman"/>
                <a:ea typeface="Times New Roman"/>
                <a:cs typeface="Times New Roman"/>
                <a:sym typeface="Times New Roman"/>
              </a:rPr>
              <a:t>0</a:t>
            </a:r>
            <a:r>
              <a:rPr b="0" i="0" lang="en-US" sz="1800" u="none">
                <a:solidFill>
                  <a:schemeClr val="dk1"/>
                </a:solidFill>
                <a:latin typeface="Times New Roman"/>
                <a:ea typeface="Times New Roman"/>
                <a:cs typeface="Times New Roman"/>
                <a:sym typeface="Times New Roman"/>
              </a:rPr>
              <a:t>:	S’ → .S ,$	 	I</a:t>
            </a:r>
            <a:r>
              <a:rPr b="0" baseline="-25000" i="0" lang="en-US" sz="1800" u="none">
                <a:solidFill>
                  <a:schemeClr val="dk1"/>
                </a:solidFill>
                <a:latin typeface="Times New Roman"/>
                <a:ea typeface="Times New Roman"/>
                <a:cs typeface="Times New Roman"/>
                <a:sym typeface="Times New Roman"/>
              </a:rPr>
              <a:t>1</a:t>
            </a:r>
            <a:r>
              <a:rPr b="0" i="0" lang="en-US" sz="1800" u="none">
                <a:solidFill>
                  <a:schemeClr val="dk1"/>
                </a:solidFill>
                <a:latin typeface="Times New Roman"/>
                <a:ea typeface="Times New Roman"/>
                <a:cs typeface="Times New Roman"/>
                <a:sym typeface="Times New Roman"/>
              </a:rPr>
              <a:t>: S’ → S. ,$ 	</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 → BbBa		S → .AaAb ,$ </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 → ε			S → .BbBa ,$	 	I</a:t>
            </a:r>
            <a:r>
              <a:rPr b="0" baseline="-25000" i="0" lang="en-US" sz="1800" u="none">
                <a:solidFill>
                  <a:schemeClr val="dk1"/>
                </a:solidFill>
                <a:latin typeface="Times New Roman"/>
                <a:ea typeface="Times New Roman"/>
                <a:cs typeface="Times New Roman"/>
                <a:sym typeface="Times New Roman"/>
              </a:rPr>
              <a:t>2</a:t>
            </a:r>
            <a:r>
              <a:rPr b="0" i="0" lang="en-US" sz="1800" u="none">
                <a:solidFill>
                  <a:schemeClr val="dk1"/>
                </a:solidFill>
                <a:latin typeface="Times New Roman"/>
                <a:ea typeface="Times New Roman"/>
                <a:cs typeface="Times New Roman"/>
                <a:sym typeface="Times New Roman"/>
              </a:rPr>
              <a:t>: S → A.aAb ,$ </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B → ε			A → . ,a</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B → . ,b		 	I</a:t>
            </a:r>
            <a:r>
              <a:rPr b="0" baseline="-25000" i="0" lang="en-US" sz="1800" u="none">
                <a:solidFill>
                  <a:schemeClr val="dk1"/>
                </a:solidFill>
                <a:latin typeface="Times New Roman"/>
                <a:ea typeface="Times New Roman"/>
                <a:cs typeface="Times New Roman"/>
                <a:sym typeface="Times New Roman"/>
              </a:rPr>
              <a:t>3</a:t>
            </a:r>
            <a:r>
              <a:rPr b="0" i="0" lang="en-US" sz="1800" u="none">
                <a:solidFill>
                  <a:schemeClr val="dk1"/>
                </a:solidFill>
                <a:latin typeface="Times New Roman"/>
                <a:ea typeface="Times New Roman"/>
                <a:cs typeface="Times New Roman"/>
                <a:sym typeface="Times New Roman"/>
              </a:rPr>
              <a:t>: S → B.bBa ,$ </a:t>
            </a:r>
            <a:endParaRPr/>
          </a:p>
          <a:p>
            <a:pPr indent="-342900" lvl="0" marL="342900" rtl="0" algn="l">
              <a:lnSpc>
                <a:spcPct val="10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4</a:t>
            </a:r>
            <a:r>
              <a:rPr b="0" i="0" lang="en-US" sz="1800" u="none">
                <a:solidFill>
                  <a:schemeClr val="dk1"/>
                </a:solidFill>
                <a:latin typeface="Times New Roman"/>
                <a:ea typeface="Times New Roman"/>
                <a:cs typeface="Times New Roman"/>
                <a:sym typeface="Times New Roman"/>
              </a:rPr>
              <a:t>: S → Aa.Ab ,$		 I</a:t>
            </a:r>
            <a:r>
              <a:rPr b="0" baseline="-25000" i="0" lang="en-US" sz="1800" u="none">
                <a:solidFill>
                  <a:schemeClr val="dk1"/>
                </a:solidFill>
                <a:latin typeface="Times New Roman"/>
                <a:ea typeface="Times New Roman"/>
                <a:cs typeface="Times New Roman"/>
                <a:sym typeface="Times New Roman"/>
              </a:rPr>
              <a:t>6</a:t>
            </a:r>
            <a:r>
              <a:rPr b="0" i="0" lang="en-US" sz="1800" u="none">
                <a:solidFill>
                  <a:schemeClr val="dk1"/>
                </a:solidFill>
                <a:latin typeface="Times New Roman"/>
                <a:ea typeface="Times New Roman"/>
                <a:cs typeface="Times New Roman"/>
                <a:sym typeface="Times New Roman"/>
              </a:rPr>
              <a:t>: S → AaA.b ,$		 I</a:t>
            </a:r>
            <a:r>
              <a:rPr b="0" baseline="-25000" i="0" lang="en-US" sz="1800" u="none">
                <a:solidFill>
                  <a:schemeClr val="dk1"/>
                </a:solidFill>
                <a:latin typeface="Times New Roman"/>
                <a:ea typeface="Times New Roman"/>
                <a:cs typeface="Times New Roman"/>
                <a:sym typeface="Times New Roman"/>
              </a:rPr>
              <a:t>8</a:t>
            </a:r>
            <a:r>
              <a:rPr b="0" i="0" lang="en-US" sz="1800" u="none">
                <a:solidFill>
                  <a:schemeClr val="dk1"/>
                </a:solidFill>
                <a:latin typeface="Times New Roman"/>
                <a:ea typeface="Times New Roman"/>
                <a:cs typeface="Times New Roman"/>
                <a:sym typeface="Times New Roman"/>
              </a:rPr>
              <a:t>: S → AaAb. ,$</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 → . ,b</a:t>
            </a:r>
            <a:endParaRPr/>
          </a:p>
          <a:p>
            <a:pPr indent="-342900" lvl="0" marL="342900" rtl="0" algn="l">
              <a:lnSpc>
                <a:spcPct val="10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5</a:t>
            </a:r>
            <a:r>
              <a:rPr b="0" i="0" lang="en-US" sz="1800" u="none">
                <a:solidFill>
                  <a:schemeClr val="dk1"/>
                </a:solidFill>
                <a:latin typeface="Times New Roman"/>
                <a:ea typeface="Times New Roman"/>
                <a:cs typeface="Times New Roman"/>
                <a:sym typeface="Times New Roman"/>
              </a:rPr>
              <a:t>: S → Bb.Ba ,$		 I</a:t>
            </a:r>
            <a:r>
              <a:rPr b="0" baseline="-25000" i="0" lang="en-US" sz="1800" u="none">
                <a:solidFill>
                  <a:schemeClr val="dk1"/>
                </a:solidFill>
                <a:latin typeface="Times New Roman"/>
                <a:ea typeface="Times New Roman"/>
                <a:cs typeface="Times New Roman"/>
                <a:sym typeface="Times New Roman"/>
              </a:rPr>
              <a:t>7</a:t>
            </a:r>
            <a:r>
              <a:rPr b="0" i="0" lang="en-US" sz="1800" u="none">
                <a:solidFill>
                  <a:schemeClr val="dk1"/>
                </a:solidFill>
                <a:latin typeface="Times New Roman"/>
                <a:ea typeface="Times New Roman"/>
                <a:cs typeface="Times New Roman"/>
                <a:sym typeface="Times New Roman"/>
              </a:rPr>
              <a:t>: S → BbB.a ,$		 I</a:t>
            </a:r>
            <a:r>
              <a:rPr b="0" baseline="-25000" i="0" lang="en-US" sz="1800" u="none">
                <a:solidFill>
                  <a:schemeClr val="dk1"/>
                </a:solidFill>
                <a:latin typeface="Times New Roman"/>
                <a:ea typeface="Times New Roman"/>
                <a:cs typeface="Times New Roman"/>
                <a:sym typeface="Times New Roman"/>
              </a:rPr>
              <a:t>9</a:t>
            </a:r>
            <a:r>
              <a:rPr b="0" i="0" lang="en-US" sz="1800" u="none">
                <a:solidFill>
                  <a:schemeClr val="dk1"/>
                </a:solidFill>
                <a:latin typeface="Times New Roman"/>
                <a:ea typeface="Times New Roman"/>
                <a:cs typeface="Times New Roman"/>
                <a:sym typeface="Times New Roman"/>
              </a:rPr>
              <a:t>: S → BbBa. ,$</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B → . ,a		</a:t>
            </a:r>
            <a:endParaRPr/>
          </a:p>
          <a:p>
            <a:pPr indent="-342900" lvl="0" marL="34290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endParaRPr/>
          </a:p>
        </p:txBody>
      </p:sp>
      <p:cxnSp>
        <p:nvCxnSpPr>
          <p:cNvPr id="927" name="Google Shape;927;p67"/>
          <p:cNvCxnSpPr/>
          <p:nvPr/>
        </p:nvCxnSpPr>
        <p:spPr>
          <a:xfrm flipH="1" rot="10800000">
            <a:off x="4876800" y="1524000"/>
            <a:ext cx="990600" cy="76200"/>
          </a:xfrm>
          <a:prstGeom prst="straightConnector1">
            <a:avLst/>
          </a:prstGeom>
          <a:noFill/>
          <a:ln cap="flat" cmpd="sng" w="9525">
            <a:solidFill>
              <a:schemeClr val="dk1"/>
            </a:solidFill>
            <a:prstDash val="solid"/>
            <a:miter lim="800000"/>
            <a:headEnd len="med" w="med" type="none"/>
            <a:tailEnd len="med" w="med" type="triangle"/>
          </a:ln>
        </p:spPr>
      </p:cxnSp>
      <p:cxnSp>
        <p:nvCxnSpPr>
          <p:cNvPr id="928" name="Google Shape;928;p67"/>
          <p:cNvCxnSpPr/>
          <p:nvPr/>
        </p:nvCxnSpPr>
        <p:spPr>
          <a:xfrm>
            <a:off x="4876800" y="1600200"/>
            <a:ext cx="990600" cy="533400"/>
          </a:xfrm>
          <a:prstGeom prst="straightConnector1">
            <a:avLst/>
          </a:prstGeom>
          <a:noFill/>
          <a:ln cap="flat" cmpd="sng" w="9525">
            <a:solidFill>
              <a:schemeClr val="dk1"/>
            </a:solidFill>
            <a:prstDash val="solid"/>
            <a:miter lim="800000"/>
            <a:headEnd len="med" w="med" type="none"/>
            <a:tailEnd len="med" w="med" type="triangle"/>
          </a:ln>
        </p:spPr>
      </p:cxnSp>
      <p:cxnSp>
        <p:nvCxnSpPr>
          <p:cNvPr id="929" name="Google Shape;929;p67"/>
          <p:cNvCxnSpPr/>
          <p:nvPr/>
        </p:nvCxnSpPr>
        <p:spPr>
          <a:xfrm>
            <a:off x="4876800" y="1600200"/>
            <a:ext cx="990600" cy="1143000"/>
          </a:xfrm>
          <a:prstGeom prst="straightConnector1">
            <a:avLst/>
          </a:prstGeom>
          <a:noFill/>
          <a:ln cap="flat" cmpd="sng" w="9525">
            <a:solidFill>
              <a:schemeClr val="dk1"/>
            </a:solidFill>
            <a:prstDash val="solid"/>
            <a:miter lim="800000"/>
            <a:headEnd len="med" w="med" type="none"/>
            <a:tailEnd len="med" w="med" type="triangle"/>
          </a:ln>
        </p:spPr>
      </p:cxnSp>
      <p:cxnSp>
        <p:nvCxnSpPr>
          <p:cNvPr id="930" name="Google Shape;930;p67"/>
          <p:cNvCxnSpPr/>
          <p:nvPr/>
        </p:nvCxnSpPr>
        <p:spPr>
          <a:xfrm>
            <a:off x="2133600" y="3429000"/>
            <a:ext cx="9906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931" name="Google Shape;931;p67"/>
          <p:cNvCxnSpPr/>
          <p:nvPr/>
        </p:nvCxnSpPr>
        <p:spPr>
          <a:xfrm>
            <a:off x="2133600" y="4419600"/>
            <a:ext cx="9906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932" name="Google Shape;932;p67"/>
          <p:cNvCxnSpPr/>
          <p:nvPr/>
        </p:nvCxnSpPr>
        <p:spPr>
          <a:xfrm>
            <a:off x="4953000" y="3429000"/>
            <a:ext cx="9906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933" name="Google Shape;933;p67"/>
          <p:cNvCxnSpPr/>
          <p:nvPr/>
        </p:nvCxnSpPr>
        <p:spPr>
          <a:xfrm>
            <a:off x="4876800" y="4419600"/>
            <a:ext cx="10668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934" name="Google Shape;934;p67"/>
          <p:cNvCxnSpPr/>
          <p:nvPr/>
        </p:nvCxnSpPr>
        <p:spPr>
          <a:xfrm>
            <a:off x="7620000" y="2057400"/>
            <a:ext cx="6858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935" name="Google Shape;935;p67"/>
          <p:cNvCxnSpPr/>
          <p:nvPr/>
        </p:nvCxnSpPr>
        <p:spPr>
          <a:xfrm>
            <a:off x="7620000" y="2743200"/>
            <a:ext cx="685800" cy="0"/>
          </a:xfrm>
          <a:prstGeom prst="straightConnector1">
            <a:avLst/>
          </a:prstGeom>
          <a:noFill/>
          <a:ln cap="flat" cmpd="sng" w="9525">
            <a:solidFill>
              <a:schemeClr val="dk1"/>
            </a:solidFill>
            <a:prstDash val="solid"/>
            <a:miter lim="800000"/>
            <a:headEnd len="med" w="med" type="none"/>
            <a:tailEnd len="med" w="med" type="triangle"/>
          </a:ln>
        </p:spPr>
      </p:cxnSp>
      <p:sp>
        <p:nvSpPr>
          <p:cNvPr id="936" name="Google Shape;936;p67"/>
          <p:cNvSpPr txBox="1"/>
          <p:nvPr/>
        </p:nvSpPr>
        <p:spPr>
          <a:xfrm>
            <a:off x="5089525" y="1257300"/>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S</a:t>
            </a:r>
            <a:endParaRPr/>
          </a:p>
        </p:txBody>
      </p:sp>
      <p:sp>
        <p:nvSpPr>
          <p:cNvPr id="937" name="Google Shape;937;p67"/>
          <p:cNvSpPr txBox="1"/>
          <p:nvPr/>
        </p:nvSpPr>
        <p:spPr>
          <a:xfrm>
            <a:off x="5410200" y="1600200"/>
            <a:ext cx="349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a:t>
            </a:r>
            <a:endParaRPr/>
          </a:p>
        </p:txBody>
      </p:sp>
      <p:sp>
        <p:nvSpPr>
          <p:cNvPr id="938" name="Google Shape;938;p67"/>
          <p:cNvSpPr txBox="1"/>
          <p:nvPr/>
        </p:nvSpPr>
        <p:spPr>
          <a:xfrm>
            <a:off x="5486400" y="21336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B</a:t>
            </a:r>
            <a:endParaRPr/>
          </a:p>
        </p:txBody>
      </p:sp>
      <p:sp>
        <p:nvSpPr>
          <p:cNvPr id="939" name="Google Shape;939;p67"/>
          <p:cNvSpPr txBox="1"/>
          <p:nvPr/>
        </p:nvSpPr>
        <p:spPr>
          <a:xfrm>
            <a:off x="7696200" y="1752600"/>
            <a:ext cx="2857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a:t>
            </a:r>
            <a:endParaRPr/>
          </a:p>
        </p:txBody>
      </p:sp>
      <p:sp>
        <p:nvSpPr>
          <p:cNvPr id="940" name="Google Shape;940;p67"/>
          <p:cNvSpPr txBox="1"/>
          <p:nvPr/>
        </p:nvSpPr>
        <p:spPr>
          <a:xfrm>
            <a:off x="7696200" y="24384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b</a:t>
            </a:r>
            <a:endParaRPr/>
          </a:p>
        </p:txBody>
      </p:sp>
      <p:sp>
        <p:nvSpPr>
          <p:cNvPr id="941" name="Google Shape;941;p67"/>
          <p:cNvSpPr txBox="1"/>
          <p:nvPr/>
        </p:nvSpPr>
        <p:spPr>
          <a:xfrm>
            <a:off x="2286000" y="3124200"/>
            <a:ext cx="349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a:t>
            </a:r>
            <a:endParaRPr/>
          </a:p>
        </p:txBody>
      </p:sp>
      <p:sp>
        <p:nvSpPr>
          <p:cNvPr id="942" name="Google Shape;942;p67"/>
          <p:cNvSpPr txBox="1"/>
          <p:nvPr/>
        </p:nvSpPr>
        <p:spPr>
          <a:xfrm>
            <a:off x="2362200" y="41148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B</a:t>
            </a:r>
            <a:endParaRPr/>
          </a:p>
        </p:txBody>
      </p:sp>
      <p:sp>
        <p:nvSpPr>
          <p:cNvPr id="943" name="Google Shape;943;p67"/>
          <p:cNvSpPr txBox="1"/>
          <p:nvPr/>
        </p:nvSpPr>
        <p:spPr>
          <a:xfrm>
            <a:off x="5181600" y="3124200"/>
            <a:ext cx="2857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a:t>
            </a:r>
            <a:endParaRPr/>
          </a:p>
        </p:txBody>
      </p:sp>
      <p:sp>
        <p:nvSpPr>
          <p:cNvPr id="944" name="Google Shape;944;p67"/>
          <p:cNvSpPr txBox="1"/>
          <p:nvPr/>
        </p:nvSpPr>
        <p:spPr>
          <a:xfrm>
            <a:off x="5181600" y="4114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b</a:t>
            </a:r>
            <a:endParaRPr/>
          </a:p>
        </p:txBody>
      </p:sp>
      <p:sp>
        <p:nvSpPr>
          <p:cNvPr id="945" name="Google Shape;945;p67"/>
          <p:cNvSpPr txBox="1"/>
          <p:nvPr/>
        </p:nvSpPr>
        <p:spPr>
          <a:xfrm>
            <a:off x="8382000" y="1828800"/>
            <a:ext cx="5715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4</a:t>
            </a:r>
            <a:endParaRPr/>
          </a:p>
        </p:txBody>
      </p:sp>
      <p:sp>
        <p:nvSpPr>
          <p:cNvPr id="946" name="Google Shape;946;p67"/>
          <p:cNvSpPr txBox="1"/>
          <p:nvPr/>
        </p:nvSpPr>
        <p:spPr>
          <a:xfrm>
            <a:off x="8458200" y="2514600"/>
            <a:ext cx="5715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5</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68"/>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952" name="Google Shape;952;p68"/>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Canonical LR(1) Collection – Example2</a:t>
            </a:r>
            <a:endParaRPr/>
          </a:p>
        </p:txBody>
      </p:sp>
      <p:sp>
        <p:nvSpPr>
          <p:cNvPr id="953" name="Google Shape;953;p68"/>
          <p:cNvSpPr txBox="1"/>
          <p:nvPr/>
        </p:nvSpPr>
        <p:spPr>
          <a:xfrm>
            <a:off x="381000" y="1295400"/>
            <a:ext cx="1600200" cy="2017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 → S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 S → L=R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 S → R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 L→ *R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4) L → id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5) R → L </a:t>
            </a:r>
            <a:endParaRPr/>
          </a:p>
        </p:txBody>
      </p:sp>
      <p:sp>
        <p:nvSpPr>
          <p:cNvPr id="954" name="Google Shape;954;p68"/>
          <p:cNvSpPr txBox="1"/>
          <p:nvPr/>
        </p:nvSpPr>
        <p:spPr>
          <a:xfrm>
            <a:off x="1752600" y="1295400"/>
            <a:ext cx="1692275" cy="2017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0</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S’ → .S,$</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S → .L=R,$</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S → .R,$</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L → .*R,$/=</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L → .id,$/=</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R → .L,$</a:t>
            </a:r>
            <a:endParaRPr/>
          </a:p>
        </p:txBody>
      </p:sp>
      <p:sp>
        <p:nvSpPr>
          <p:cNvPr id="955" name="Google Shape;955;p68"/>
          <p:cNvSpPr txBox="1"/>
          <p:nvPr/>
        </p:nvSpPr>
        <p:spPr>
          <a:xfrm>
            <a:off x="3886200" y="1295400"/>
            <a:ext cx="2012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1</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S’ → S.,$</a:t>
            </a:r>
            <a:r>
              <a:rPr b="0" i="0" lang="en-US" sz="1800" u="none">
                <a:solidFill>
                  <a:schemeClr val="dk1"/>
                </a:solidFill>
                <a:latin typeface="Times New Roman"/>
                <a:ea typeface="Times New Roman"/>
                <a:cs typeface="Times New Roman"/>
                <a:sym typeface="Times New Roman"/>
              </a:rPr>
              <a:t>	</a:t>
            </a:r>
            <a:endParaRPr/>
          </a:p>
        </p:txBody>
      </p:sp>
      <p:sp>
        <p:nvSpPr>
          <p:cNvPr id="956" name="Google Shape;956;p68"/>
          <p:cNvSpPr txBox="1"/>
          <p:nvPr/>
        </p:nvSpPr>
        <p:spPr>
          <a:xfrm>
            <a:off x="3946525" y="1946275"/>
            <a:ext cx="184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57" name="Google Shape;957;p68"/>
          <p:cNvSpPr txBox="1"/>
          <p:nvPr/>
        </p:nvSpPr>
        <p:spPr>
          <a:xfrm>
            <a:off x="3886200" y="1905000"/>
            <a:ext cx="1516062"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2</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S → L.=R,$</a:t>
            </a:r>
            <a:endParaRPr/>
          </a:p>
          <a:p>
            <a:pPr indent="0" lvl="0" marL="0" marR="0" rtl="0" algn="l">
              <a:lnSpc>
                <a:spcPct val="10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    R → L.,$</a:t>
            </a:r>
            <a:endParaRPr/>
          </a:p>
        </p:txBody>
      </p:sp>
      <p:sp>
        <p:nvSpPr>
          <p:cNvPr id="958" name="Google Shape;958;p68"/>
          <p:cNvSpPr txBox="1"/>
          <p:nvPr/>
        </p:nvSpPr>
        <p:spPr>
          <a:xfrm>
            <a:off x="6308725" y="2327275"/>
            <a:ext cx="184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59" name="Google Shape;959;p68"/>
          <p:cNvSpPr txBox="1"/>
          <p:nvPr/>
        </p:nvSpPr>
        <p:spPr>
          <a:xfrm>
            <a:off x="3886200" y="2743200"/>
            <a:ext cx="12477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3</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S → R.,$</a:t>
            </a:r>
            <a:endParaRPr/>
          </a:p>
        </p:txBody>
      </p:sp>
      <p:sp>
        <p:nvSpPr>
          <p:cNvPr id="960" name="Google Shape;960;p68"/>
          <p:cNvSpPr txBox="1"/>
          <p:nvPr/>
        </p:nvSpPr>
        <p:spPr>
          <a:xfrm>
            <a:off x="6019800" y="1295400"/>
            <a:ext cx="1692275" cy="13573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4</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L → *.R,$/=</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R → .L,$/=</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L→ .*R,$/=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L → .id,$/=</a:t>
            </a:r>
            <a:endParaRPr/>
          </a:p>
        </p:txBody>
      </p:sp>
      <p:sp>
        <p:nvSpPr>
          <p:cNvPr id="961" name="Google Shape;961;p68"/>
          <p:cNvSpPr txBox="1"/>
          <p:nvPr/>
        </p:nvSpPr>
        <p:spPr>
          <a:xfrm>
            <a:off x="6096000" y="2819400"/>
            <a:ext cx="14779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5</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L → id.,$/=</a:t>
            </a:r>
            <a:endParaRPr/>
          </a:p>
        </p:txBody>
      </p:sp>
      <p:sp>
        <p:nvSpPr>
          <p:cNvPr id="962" name="Google Shape;962;p68"/>
          <p:cNvSpPr txBox="1"/>
          <p:nvPr/>
        </p:nvSpPr>
        <p:spPr>
          <a:xfrm>
            <a:off x="441325" y="3843337"/>
            <a:ext cx="1516062" cy="11906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6</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S → L=.R,$</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R → .L,$</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L → .*R,$</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L → .id,$</a:t>
            </a:r>
            <a:endParaRPr/>
          </a:p>
        </p:txBody>
      </p:sp>
      <p:sp>
        <p:nvSpPr>
          <p:cNvPr id="963" name="Google Shape;963;p68"/>
          <p:cNvSpPr txBox="1"/>
          <p:nvPr/>
        </p:nvSpPr>
        <p:spPr>
          <a:xfrm>
            <a:off x="365125" y="5367337"/>
            <a:ext cx="156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7</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L → *R.,$/=</a:t>
            </a:r>
            <a:endParaRPr/>
          </a:p>
        </p:txBody>
      </p:sp>
      <p:sp>
        <p:nvSpPr>
          <p:cNvPr id="964" name="Google Shape;964;p68"/>
          <p:cNvSpPr txBox="1"/>
          <p:nvPr/>
        </p:nvSpPr>
        <p:spPr>
          <a:xfrm>
            <a:off x="381000" y="5867400"/>
            <a:ext cx="15668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8</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R → L.,$/=</a:t>
            </a:r>
            <a:endParaRPr/>
          </a:p>
        </p:txBody>
      </p:sp>
      <p:sp>
        <p:nvSpPr>
          <p:cNvPr id="965" name="Google Shape;965;p68"/>
          <p:cNvSpPr txBox="1"/>
          <p:nvPr/>
        </p:nvSpPr>
        <p:spPr>
          <a:xfrm>
            <a:off x="3886200" y="3505200"/>
            <a:ext cx="1516062" cy="31130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9</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S → L=R.,$</a:t>
            </a:r>
            <a:endParaRPr/>
          </a:p>
          <a:p>
            <a:pPr indent="0" lvl="0" marL="0" marR="0" rtl="0" algn="l">
              <a:lnSpc>
                <a:spcPct val="100000"/>
              </a:lnSpc>
              <a:spcBef>
                <a:spcPts val="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10</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R → L.,$</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11</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L → *.R,$</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R → .L,$</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L→ .*R,$</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L → .id,$</a:t>
            </a:r>
            <a:endParaRPr/>
          </a:p>
          <a:p>
            <a:pPr indent="0" lvl="0" marL="0" marR="0" rtl="0" algn="l">
              <a:lnSpc>
                <a:spcPct val="100000"/>
              </a:lnSpc>
              <a:spcBef>
                <a:spcPts val="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12</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L → id.,$</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endParaRPr/>
          </a:p>
        </p:txBody>
      </p:sp>
      <p:sp>
        <p:nvSpPr>
          <p:cNvPr id="966" name="Google Shape;966;p68"/>
          <p:cNvSpPr txBox="1"/>
          <p:nvPr/>
        </p:nvSpPr>
        <p:spPr>
          <a:xfrm>
            <a:off x="7162800" y="3733800"/>
            <a:ext cx="14509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13</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L → *R.,$</a:t>
            </a:r>
            <a:endParaRPr/>
          </a:p>
        </p:txBody>
      </p:sp>
      <p:cxnSp>
        <p:nvCxnSpPr>
          <p:cNvPr id="967" name="Google Shape;967;p68"/>
          <p:cNvCxnSpPr/>
          <p:nvPr/>
        </p:nvCxnSpPr>
        <p:spPr>
          <a:xfrm flipH="1" rot="10800000">
            <a:off x="3429000" y="1524000"/>
            <a:ext cx="533400" cy="609600"/>
          </a:xfrm>
          <a:prstGeom prst="straightConnector1">
            <a:avLst/>
          </a:prstGeom>
          <a:noFill/>
          <a:ln cap="flat" cmpd="sng" w="9525">
            <a:solidFill>
              <a:srgbClr val="CC0000"/>
            </a:solidFill>
            <a:prstDash val="solid"/>
            <a:miter lim="800000"/>
            <a:headEnd len="med" w="med" type="none"/>
            <a:tailEnd len="med" w="med" type="triangle"/>
          </a:ln>
        </p:spPr>
      </p:cxnSp>
      <p:cxnSp>
        <p:nvCxnSpPr>
          <p:cNvPr id="968" name="Google Shape;968;p68"/>
          <p:cNvCxnSpPr/>
          <p:nvPr/>
        </p:nvCxnSpPr>
        <p:spPr>
          <a:xfrm>
            <a:off x="3429000" y="2133600"/>
            <a:ext cx="4572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969" name="Google Shape;969;p68"/>
          <p:cNvCxnSpPr/>
          <p:nvPr/>
        </p:nvCxnSpPr>
        <p:spPr>
          <a:xfrm flipH="1" rot="10800000">
            <a:off x="3429000" y="1524000"/>
            <a:ext cx="2590800" cy="609600"/>
          </a:xfrm>
          <a:prstGeom prst="straightConnector1">
            <a:avLst/>
          </a:prstGeom>
          <a:noFill/>
          <a:ln cap="flat" cmpd="sng" w="9525">
            <a:solidFill>
              <a:srgbClr val="CC0000"/>
            </a:solidFill>
            <a:prstDash val="solid"/>
            <a:miter lim="800000"/>
            <a:headEnd len="med" w="med" type="none"/>
            <a:tailEnd len="med" w="med" type="triangle"/>
          </a:ln>
        </p:spPr>
      </p:cxnSp>
      <p:cxnSp>
        <p:nvCxnSpPr>
          <p:cNvPr id="970" name="Google Shape;970;p68"/>
          <p:cNvCxnSpPr/>
          <p:nvPr/>
        </p:nvCxnSpPr>
        <p:spPr>
          <a:xfrm>
            <a:off x="3429000" y="2133600"/>
            <a:ext cx="457200" cy="838200"/>
          </a:xfrm>
          <a:prstGeom prst="straightConnector1">
            <a:avLst/>
          </a:prstGeom>
          <a:noFill/>
          <a:ln cap="flat" cmpd="sng" w="9525">
            <a:solidFill>
              <a:srgbClr val="CC0000"/>
            </a:solidFill>
            <a:prstDash val="solid"/>
            <a:miter lim="800000"/>
            <a:headEnd len="med" w="med" type="none"/>
            <a:tailEnd len="med" w="med" type="triangle"/>
          </a:ln>
        </p:spPr>
      </p:cxnSp>
      <p:cxnSp>
        <p:nvCxnSpPr>
          <p:cNvPr id="971" name="Google Shape;971;p68"/>
          <p:cNvCxnSpPr/>
          <p:nvPr/>
        </p:nvCxnSpPr>
        <p:spPr>
          <a:xfrm>
            <a:off x="3429000" y="2133600"/>
            <a:ext cx="2667000" cy="914400"/>
          </a:xfrm>
          <a:prstGeom prst="straightConnector1">
            <a:avLst/>
          </a:prstGeom>
          <a:noFill/>
          <a:ln cap="flat" cmpd="sng" w="9525">
            <a:solidFill>
              <a:srgbClr val="CC0000"/>
            </a:solidFill>
            <a:prstDash val="solid"/>
            <a:miter lim="800000"/>
            <a:headEnd len="med" w="med" type="none"/>
            <a:tailEnd len="med" w="med" type="triangle"/>
          </a:ln>
        </p:spPr>
      </p:cxnSp>
      <p:cxnSp>
        <p:nvCxnSpPr>
          <p:cNvPr id="972" name="Google Shape;972;p68"/>
          <p:cNvCxnSpPr/>
          <p:nvPr/>
        </p:nvCxnSpPr>
        <p:spPr>
          <a:xfrm>
            <a:off x="5410200" y="2133600"/>
            <a:ext cx="304800" cy="0"/>
          </a:xfrm>
          <a:prstGeom prst="straightConnector1">
            <a:avLst/>
          </a:prstGeom>
          <a:noFill/>
          <a:ln cap="flat" cmpd="sng" w="9525">
            <a:solidFill>
              <a:srgbClr val="CC0000"/>
            </a:solidFill>
            <a:prstDash val="solid"/>
            <a:miter lim="800000"/>
            <a:headEnd len="med" w="med" type="none"/>
            <a:tailEnd len="med" w="med" type="triangle"/>
          </a:ln>
        </p:spPr>
      </p:cxnSp>
      <p:sp>
        <p:nvSpPr>
          <p:cNvPr id="973" name="Google Shape;973;p68"/>
          <p:cNvSpPr txBox="1"/>
          <p:nvPr/>
        </p:nvSpPr>
        <p:spPr>
          <a:xfrm>
            <a:off x="5638800" y="1905000"/>
            <a:ext cx="5715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6</a:t>
            </a:r>
            <a:endParaRPr/>
          </a:p>
        </p:txBody>
      </p:sp>
      <p:sp>
        <p:nvSpPr>
          <p:cNvPr id="974" name="Google Shape;974;p68"/>
          <p:cNvSpPr txBox="1"/>
          <p:nvPr/>
        </p:nvSpPr>
        <p:spPr>
          <a:xfrm>
            <a:off x="8610600" y="1371600"/>
            <a:ext cx="5715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7</a:t>
            </a:r>
            <a:endParaRPr/>
          </a:p>
        </p:txBody>
      </p:sp>
      <p:grpSp>
        <p:nvGrpSpPr>
          <p:cNvPr id="975" name="Google Shape;975;p68"/>
          <p:cNvGrpSpPr/>
          <p:nvPr/>
        </p:nvGrpSpPr>
        <p:grpSpPr>
          <a:xfrm>
            <a:off x="7848600" y="1600200"/>
            <a:ext cx="1333500" cy="1357312"/>
            <a:chOff x="4848" y="912"/>
            <a:chExt cx="840" cy="855"/>
          </a:xfrm>
        </p:grpSpPr>
        <p:cxnSp>
          <p:nvCxnSpPr>
            <p:cNvPr id="976" name="Google Shape;976;p68"/>
            <p:cNvCxnSpPr/>
            <p:nvPr/>
          </p:nvCxnSpPr>
          <p:spPr>
            <a:xfrm>
              <a:off x="4848" y="912"/>
              <a:ext cx="528"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977" name="Google Shape;977;p68"/>
            <p:cNvCxnSpPr/>
            <p:nvPr/>
          </p:nvCxnSpPr>
          <p:spPr>
            <a:xfrm>
              <a:off x="4848" y="912"/>
              <a:ext cx="480" cy="288"/>
            </a:xfrm>
            <a:prstGeom prst="straightConnector1">
              <a:avLst/>
            </a:prstGeom>
            <a:noFill/>
            <a:ln cap="flat" cmpd="sng" w="9525">
              <a:solidFill>
                <a:srgbClr val="CC0000"/>
              </a:solidFill>
              <a:prstDash val="solid"/>
              <a:miter lim="800000"/>
              <a:headEnd len="med" w="med" type="none"/>
              <a:tailEnd len="med" w="med" type="triangle"/>
            </a:ln>
          </p:spPr>
        </p:cxnSp>
        <p:cxnSp>
          <p:nvCxnSpPr>
            <p:cNvPr id="978" name="Google Shape;978;p68"/>
            <p:cNvCxnSpPr/>
            <p:nvPr/>
          </p:nvCxnSpPr>
          <p:spPr>
            <a:xfrm>
              <a:off x="4848" y="912"/>
              <a:ext cx="432" cy="528"/>
            </a:xfrm>
            <a:prstGeom prst="straightConnector1">
              <a:avLst/>
            </a:prstGeom>
            <a:noFill/>
            <a:ln cap="flat" cmpd="sng" w="9525">
              <a:solidFill>
                <a:srgbClr val="CC0000"/>
              </a:solidFill>
              <a:prstDash val="solid"/>
              <a:miter lim="800000"/>
              <a:headEnd len="med" w="med" type="none"/>
              <a:tailEnd len="med" w="med" type="triangle"/>
            </a:ln>
          </p:spPr>
        </p:cxnSp>
        <p:cxnSp>
          <p:nvCxnSpPr>
            <p:cNvPr id="979" name="Google Shape;979;p68"/>
            <p:cNvCxnSpPr/>
            <p:nvPr/>
          </p:nvCxnSpPr>
          <p:spPr>
            <a:xfrm>
              <a:off x="4848" y="912"/>
              <a:ext cx="480" cy="768"/>
            </a:xfrm>
            <a:prstGeom prst="straightConnector1">
              <a:avLst/>
            </a:prstGeom>
            <a:noFill/>
            <a:ln cap="flat" cmpd="sng" w="9525">
              <a:solidFill>
                <a:srgbClr val="CC0000"/>
              </a:solidFill>
              <a:prstDash val="solid"/>
              <a:miter lim="800000"/>
              <a:headEnd len="med" w="med" type="none"/>
              <a:tailEnd len="med" w="med" type="triangle"/>
            </a:ln>
          </p:spPr>
        </p:cxnSp>
        <p:sp>
          <p:nvSpPr>
            <p:cNvPr id="980" name="Google Shape;980;p68"/>
            <p:cNvSpPr txBox="1"/>
            <p:nvPr/>
          </p:nvSpPr>
          <p:spPr>
            <a:xfrm>
              <a:off x="5328" y="1056"/>
              <a:ext cx="360"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8</a:t>
              </a:r>
              <a:endParaRPr/>
            </a:p>
          </p:txBody>
        </p:sp>
        <p:sp>
          <p:nvSpPr>
            <p:cNvPr id="981" name="Google Shape;981;p68"/>
            <p:cNvSpPr txBox="1"/>
            <p:nvPr/>
          </p:nvSpPr>
          <p:spPr>
            <a:xfrm>
              <a:off x="5328" y="1296"/>
              <a:ext cx="360"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4</a:t>
              </a:r>
              <a:endParaRPr/>
            </a:p>
          </p:txBody>
        </p:sp>
        <p:sp>
          <p:nvSpPr>
            <p:cNvPr id="982" name="Google Shape;982;p68"/>
            <p:cNvSpPr txBox="1"/>
            <p:nvPr/>
          </p:nvSpPr>
          <p:spPr>
            <a:xfrm>
              <a:off x="5328" y="1536"/>
              <a:ext cx="360"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5</a:t>
              </a:r>
              <a:endParaRPr/>
            </a:p>
          </p:txBody>
        </p:sp>
      </p:grpSp>
      <p:grpSp>
        <p:nvGrpSpPr>
          <p:cNvPr id="983" name="Google Shape;983;p68"/>
          <p:cNvGrpSpPr/>
          <p:nvPr/>
        </p:nvGrpSpPr>
        <p:grpSpPr>
          <a:xfrm>
            <a:off x="1981200" y="3810000"/>
            <a:ext cx="1409700" cy="1509712"/>
            <a:chOff x="1248" y="2400"/>
            <a:chExt cx="888" cy="951"/>
          </a:xfrm>
        </p:grpSpPr>
        <p:cxnSp>
          <p:nvCxnSpPr>
            <p:cNvPr id="984" name="Google Shape;984;p68"/>
            <p:cNvCxnSpPr/>
            <p:nvPr/>
          </p:nvCxnSpPr>
          <p:spPr>
            <a:xfrm>
              <a:off x="1248" y="2496"/>
              <a:ext cx="528"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985" name="Google Shape;985;p68"/>
            <p:cNvCxnSpPr/>
            <p:nvPr/>
          </p:nvCxnSpPr>
          <p:spPr>
            <a:xfrm>
              <a:off x="1248" y="2496"/>
              <a:ext cx="480" cy="288"/>
            </a:xfrm>
            <a:prstGeom prst="straightConnector1">
              <a:avLst/>
            </a:prstGeom>
            <a:noFill/>
            <a:ln cap="flat" cmpd="sng" w="9525">
              <a:solidFill>
                <a:srgbClr val="CC0000"/>
              </a:solidFill>
              <a:prstDash val="solid"/>
              <a:miter lim="800000"/>
              <a:headEnd len="med" w="med" type="none"/>
              <a:tailEnd len="med" w="med" type="triangle"/>
            </a:ln>
          </p:spPr>
        </p:cxnSp>
        <p:cxnSp>
          <p:nvCxnSpPr>
            <p:cNvPr id="986" name="Google Shape;986;p68"/>
            <p:cNvCxnSpPr/>
            <p:nvPr/>
          </p:nvCxnSpPr>
          <p:spPr>
            <a:xfrm>
              <a:off x="1248" y="2496"/>
              <a:ext cx="432" cy="528"/>
            </a:xfrm>
            <a:prstGeom prst="straightConnector1">
              <a:avLst/>
            </a:prstGeom>
            <a:noFill/>
            <a:ln cap="flat" cmpd="sng" w="9525">
              <a:solidFill>
                <a:srgbClr val="CC0000"/>
              </a:solidFill>
              <a:prstDash val="solid"/>
              <a:miter lim="800000"/>
              <a:headEnd len="med" w="med" type="none"/>
              <a:tailEnd len="med" w="med" type="triangle"/>
            </a:ln>
          </p:spPr>
        </p:cxnSp>
        <p:cxnSp>
          <p:nvCxnSpPr>
            <p:cNvPr id="987" name="Google Shape;987;p68"/>
            <p:cNvCxnSpPr/>
            <p:nvPr/>
          </p:nvCxnSpPr>
          <p:spPr>
            <a:xfrm>
              <a:off x="1248" y="2496"/>
              <a:ext cx="480" cy="768"/>
            </a:xfrm>
            <a:prstGeom prst="straightConnector1">
              <a:avLst/>
            </a:prstGeom>
            <a:noFill/>
            <a:ln cap="flat" cmpd="sng" w="9525">
              <a:solidFill>
                <a:srgbClr val="CC0000"/>
              </a:solidFill>
              <a:prstDash val="solid"/>
              <a:miter lim="800000"/>
              <a:headEnd len="med" w="med" type="none"/>
              <a:tailEnd len="med" w="med" type="triangle"/>
            </a:ln>
          </p:spPr>
        </p:cxnSp>
        <p:sp>
          <p:nvSpPr>
            <p:cNvPr id="988" name="Google Shape;988;p68"/>
            <p:cNvSpPr txBox="1"/>
            <p:nvPr/>
          </p:nvSpPr>
          <p:spPr>
            <a:xfrm>
              <a:off x="1728" y="2640"/>
              <a:ext cx="40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10</a:t>
              </a:r>
              <a:endParaRPr/>
            </a:p>
          </p:txBody>
        </p:sp>
        <p:sp>
          <p:nvSpPr>
            <p:cNvPr id="989" name="Google Shape;989;p68"/>
            <p:cNvSpPr txBox="1"/>
            <p:nvPr/>
          </p:nvSpPr>
          <p:spPr>
            <a:xfrm>
              <a:off x="1728" y="2880"/>
              <a:ext cx="40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11</a:t>
              </a:r>
              <a:endParaRPr/>
            </a:p>
          </p:txBody>
        </p:sp>
        <p:sp>
          <p:nvSpPr>
            <p:cNvPr id="990" name="Google Shape;990;p68"/>
            <p:cNvSpPr txBox="1"/>
            <p:nvPr/>
          </p:nvSpPr>
          <p:spPr>
            <a:xfrm>
              <a:off x="1728" y="3120"/>
              <a:ext cx="40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12</a:t>
              </a:r>
              <a:endParaRPr/>
            </a:p>
          </p:txBody>
        </p:sp>
        <p:sp>
          <p:nvSpPr>
            <p:cNvPr id="991" name="Google Shape;991;p68"/>
            <p:cNvSpPr txBox="1"/>
            <p:nvPr/>
          </p:nvSpPr>
          <p:spPr>
            <a:xfrm>
              <a:off x="1776" y="2400"/>
              <a:ext cx="360"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9</a:t>
              </a:r>
              <a:endParaRPr/>
            </a:p>
          </p:txBody>
        </p:sp>
      </p:grpSp>
      <p:cxnSp>
        <p:nvCxnSpPr>
          <p:cNvPr id="992" name="Google Shape;992;p68"/>
          <p:cNvCxnSpPr/>
          <p:nvPr/>
        </p:nvCxnSpPr>
        <p:spPr>
          <a:xfrm>
            <a:off x="5334000" y="4800600"/>
            <a:ext cx="8382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993" name="Google Shape;993;p68"/>
          <p:cNvCxnSpPr/>
          <p:nvPr/>
        </p:nvCxnSpPr>
        <p:spPr>
          <a:xfrm>
            <a:off x="5334000" y="4800600"/>
            <a:ext cx="762000" cy="457200"/>
          </a:xfrm>
          <a:prstGeom prst="straightConnector1">
            <a:avLst/>
          </a:prstGeom>
          <a:noFill/>
          <a:ln cap="flat" cmpd="sng" w="9525">
            <a:solidFill>
              <a:srgbClr val="CC0000"/>
            </a:solidFill>
            <a:prstDash val="solid"/>
            <a:miter lim="800000"/>
            <a:headEnd len="med" w="med" type="none"/>
            <a:tailEnd len="med" w="med" type="triangle"/>
          </a:ln>
        </p:spPr>
      </p:cxnSp>
      <p:cxnSp>
        <p:nvCxnSpPr>
          <p:cNvPr id="994" name="Google Shape;994;p68"/>
          <p:cNvCxnSpPr/>
          <p:nvPr/>
        </p:nvCxnSpPr>
        <p:spPr>
          <a:xfrm>
            <a:off x="5334000" y="4800600"/>
            <a:ext cx="685800" cy="838200"/>
          </a:xfrm>
          <a:prstGeom prst="straightConnector1">
            <a:avLst/>
          </a:prstGeom>
          <a:noFill/>
          <a:ln cap="flat" cmpd="sng" w="9525">
            <a:solidFill>
              <a:srgbClr val="CC0000"/>
            </a:solidFill>
            <a:prstDash val="solid"/>
            <a:miter lim="800000"/>
            <a:headEnd len="med" w="med" type="none"/>
            <a:tailEnd len="med" w="med" type="triangle"/>
          </a:ln>
        </p:spPr>
      </p:cxnSp>
      <p:cxnSp>
        <p:nvCxnSpPr>
          <p:cNvPr id="995" name="Google Shape;995;p68"/>
          <p:cNvCxnSpPr/>
          <p:nvPr/>
        </p:nvCxnSpPr>
        <p:spPr>
          <a:xfrm>
            <a:off x="5334000" y="4800600"/>
            <a:ext cx="762000" cy="1219200"/>
          </a:xfrm>
          <a:prstGeom prst="straightConnector1">
            <a:avLst/>
          </a:prstGeom>
          <a:noFill/>
          <a:ln cap="flat" cmpd="sng" w="9525">
            <a:solidFill>
              <a:srgbClr val="CC0000"/>
            </a:solidFill>
            <a:prstDash val="solid"/>
            <a:miter lim="800000"/>
            <a:headEnd len="med" w="med" type="none"/>
            <a:tailEnd len="med" w="med" type="triangle"/>
          </a:ln>
        </p:spPr>
      </p:cxnSp>
      <p:sp>
        <p:nvSpPr>
          <p:cNvPr id="996" name="Google Shape;996;p68"/>
          <p:cNvSpPr txBox="1"/>
          <p:nvPr/>
        </p:nvSpPr>
        <p:spPr>
          <a:xfrm>
            <a:off x="6096000" y="5029200"/>
            <a:ext cx="6477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10</a:t>
            </a:r>
            <a:endParaRPr/>
          </a:p>
        </p:txBody>
      </p:sp>
      <p:sp>
        <p:nvSpPr>
          <p:cNvPr id="997" name="Google Shape;997;p68"/>
          <p:cNvSpPr txBox="1"/>
          <p:nvPr/>
        </p:nvSpPr>
        <p:spPr>
          <a:xfrm>
            <a:off x="6096000" y="5410200"/>
            <a:ext cx="6477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11</a:t>
            </a:r>
            <a:endParaRPr/>
          </a:p>
        </p:txBody>
      </p:sp>
      <p:sp>
        <p:nvSpPr>
          <p:cNvPr id="998" name="Google Shape;998;p68"/>
          <p:cNvSpPr txBox="1"/>
          <p:nvPr/>
        </p:nvSpPr>
        <p:spPr>
          <a:xfrm>
            <a:off x="6096000" y="5791200"/>
            <a:ext cx="6477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12</a:t>
            </a:r>
            <a:endParaRPr/>
          </a:p>
        </p:txBody>
      </p:sp>
      <p:sp>
        <p:nvSpPr>
          <p:cNvPr id="999" name="Google Shape;999;p68"/>
          <p:cNvSpPr txBox="1"/>
          <p:nvPr/>
        </p:nvSpPr>
        <p:spPr>
          <a:xfrm>
            <a:off x="6172200" y="4648200"/>
            <a:ext cx="6477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13</a:t>
            </a:r>
            <a:endParaRPr/>
          </a:p>
        </p:txBody>
      </p:sp>
      <p:sp>
        <p:nvSpPr>
          <p:cNvPr id="1000" name="Google Shape;1000;p68"/>
          <p:cNvSpPr txBox="1"/>
          <p:nvPr/>
        </p:nvSpPr>
        <p:spPr>
          <a:xfrm>
            <a:off x="5638800" y="56388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id</a:t>
            </a:r>
            <a:endParaRPr/>
          </a:p>
        </p:txBody>
      </p:sp>
      <p:sp>
        <p:nvSpPr>
          <p:cNvPr id="1001" name="Google Shape;1001;p68"/>
          <p:cNvSpPr txBox="1"/>
          <p:nvPr/>
        </p:nvSpPr>
        <p:spPr>
          <a:xfrm>
            <a:off x="3505200" y="1600200"/>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S</a:t>
            </a:r>
            <a:endParaRPr/>
          </a:p>
        </p:txBody>
      </p:sp>
      <p:sp>
        <p:nvSpPr>
          <p:cNvPr id="1002" name="Google Shape;1002;p68"/>
          <p:cNvSpPr txBox="1"/>
          <p:nvPr/>
        </p:nvSpPr>
        <p:spPr>
          <a:xfrm>
            <a:off x="2362200" y="40386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L</a:t>
            </a:r>
            <a:endParaRPr/>
          </a:p>
        </p:txBody>
      </p:sp>
      <p:sp>
        <p:nvSpPr>
          <p:cNvPr id="1003" name="Google Shape;1003;p68"/>
          <p:cNvSpPr txBox="1"/>
          <p:nvPr/>
        </p:nvSpPr>
        <p:spPr>
          <a:xfrm>
            <a:off x="8229600" y="16764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L</a:t>
            </a:r>
            <a:endParaRPr/>
          </a:p>
        </p:txBody>
      </p:sp>
      <p:sp>
        <p:nvSpPr>
          <p:cNvPr id="1004" name="Google Shape;1004;p68"/>
          <p:cNvSpPr txBox="1"/>
          <p:nvPr/>
        </p:nvSpPr>
        <p:spPr>
          <a:xfrm>
            <a:off x="3733800" y="19812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L</a:t>
            </a:r>
            <a:endParaRPr/>
          </a:p>
        </p:txBody>
      </p:sp>
      <p:sp>
        <p:nvSpPr>
          <p:cNvPr id="1005" name="Google Shape;1005;p68"/>
          <p:cNvSpPr txBox="1"/>
          <p:nvPr/>
        </p:nvSpPr>
        <p:spPr>
          <a:xfrm>
            <a:off x="5562600" y="44958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R</a:t>
            </a:r>
            <a:endParaRPr/>
          </a:p>
        </p:txBody>
      </p:sp>
      <p:sp>
        <p:nvSpPr>
          <p:cNvPr id="1006" name="Google Shape;1006;p68"/>
          <p:cNvSpPr txBox="1"/>
          <p:nvPr/>
        </p:nvSpPr>
        <p:spPr>
          <a:xfrm>
            <a:off x="2286000" y="36576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R</a:t>
            </a:r>
            <a:endParaRPr/>
          </a:p>
        </p:txBody>
      </p:sp>
      <p:sp>
        <p:nvSpPr>
          <p:cNvPr id="1007" name="Google Shape;1007;p68"/>
          <p:cNvSpPr txBox="1"/>
          <p:nvPr/>
        </p:nvSpPr>
        <p:spPr>
          <a:xfrm>
            <a:off x="3657600" y="25146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R</a:t>
            </a:r>
            <a:endParaRPr/>
          </a:p>
        </p:txBody>
      </p:sp>
      <p:sp>
        <p:nvSpPr>
          <p:cNvPr id="1008" name="Google Shape;1008;p68"/>
          <p:cNvSpPr txBox="1"/>
          <p:nvPr/>
        </p:nvSpPr>
        <p:spPr>
          <a:xfrm>
            <a:off x="2286000" y="48006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id</a:t>
            </a:r>
            <a:endParaRPr/>
          </a:p>
        </p:txBody>
      </p:sp>
      <p:sp>
        <p:nvSpPr>
          <p:cNvPr id="1009" name="Google Shape;1009;p68"/>
          <p:cNvSpPr txBox="1"/>
          <p:nvPr/>
        </p:nvSpPr>
        <p:spPr>
          <a:xfrm>
            <a:off x="8229600" y="23622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id</a:t>
            </a:r>
            <a:endParaRPr/>
          </a:p>
        </p:txBody>
      </p:sp>
      <p:sp>
        <p:nvSpPr>
          <p:cNvPr id="1010" name="Google Shape;1010;p68"/>
          <p:cNvSpPr txBox="1"/>
          <p:nvPr/>
        </p:nvSpPr>
        <p:spPr>
          <a:xfrm>
            <a:off x="5486400" y="26670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id</a:t>
            </a:r>
            <a:endParaRPr/>
          </a:p>
        </p:txBody>
      </p:sp>
      <p:sp>
        <p:nvSpPr>
          <p:cNvPr id="1011" name="Google Shape;1011;p68"/>
          <p:cNvSpPr txBox="1"/>
          <p:nvPr/>
        </p:nvSpPr>
        <p:spPr>
          <a:xfrm>
            <a:off x="8153400" y="12954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R</a:t>
            </a:r>
            <a:endParaRPr/>
          </a:p>
        </p:txBody>
      </p:sp>
      <p:sp>
        <p:nvSpPr>
          <p:cNvPr id="1012" name="Google Shape;1012;p68"/>
          <p:cNvSpPr txBox="1"/>
          <p:nvPr/>
        </p:nvSpPr>
        <p:spPr>
          <a:xfrm>
            <a:off x="5715000" y="48768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L</a:t>
            </a:r>
            <a:endParaRPr/>
          </a:p>
        </p:txBody>
      </p:sp>
      <p:sp>
        <p:nvSpPr>
          <p:cNvPr id="1013" name="Google Shape;1013;p68"/>
          <p:cNvSpPr txBox="1"/>
          <p:nvPr/>
        </p:nvSpPr>
        <p:spPr>
          <a:xfrm>
            <a:off x="2362200" y="43434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1014" name="Google Shape;1014;p68"/>
          <p:cNvSpPr txBox="1"/>
          <p:nvPr/>
        </p:nvSpPr>
        <p:spPr>
          <a:xfrm>
            <a:off x="5715000" y="5257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1015" name="Google Shape;1015;p68"/>
          <p:cNvSpPr txBox="1"/>
          <p:nvPr/>
        </p:nvSpPr>
        <p:spPr>
          <a:xfrm>
            <a:off x="8229600" y="19812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1016" name="Google Shape;1016;p68"/>
          <p:cNvSpPr txBox="1"/>
          <p:nvPr/>
        </p:nvSpPr>
        <p:spPr>
          <a:xfrm>
            <a:off x="4800600" y="16002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1017" name="Google Shape;1017;p68"/>
          <p:cNvSpPr txBox="1"/>
          <p:nvPr/>
        </p:nvSpPr>
        <p:spPr>
          <a:xfrm>
            <a:off x="8077200" y="4343400"/>
            <a:ext cx="1295400" cy="19224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900FF"/>
              </a:buClr>
              <a:buSzPts val="1800"/>
              <a:buFont typeface="Times New Roman"/>
              <a:buNone/>
            </a:pPr>
            <a:r>
              <a:rPr b="0" i="0" lang="en-US" sz="1800" u="none">
                <a:solidFill>
                  <a:srgbClr val="9900FF"/>
                </a:solidFill>
                <a:latin typeface="Times New Roman"/>
                <a:ea typeface="Times New Roman"/>
                <a:cs typeface="Times New Roman"/>
                <a:sym typeface="Times New Roman"/>
              </a:rPr>
              <a:t>I</a:t>
            </a:r>
            <a:r>
              <a:rPr b="0" baseline="-25000" i="0" lang="en-US" sz="1800" u="none">
                <a:solidFill>
                  <a:srgbClr val="9900FF"/>
                </a:solidFill>
                <a:latin typeface="Times New Roman"/>
                <a:ea typeface="Times New Roman"/>
                <a:cs typeface="Times New Roman"/>
                <a:sym typeface="Times New Roman"/>
              </a:rPr>
              <a:t>4</a:t>
            </a:r>
            <a:r>
              <a:rPr b="0" i="0" lang="en-US" sz="1800" u="none">
                <a:solidFill>
                  <a:srgbClr val="9900FF"/>
                </a:solidFill>
                <a:latin typeface="Times New Roman"/>
                <a:ea typeface="Times New Roman"/>
                <a:cs typeface="Times New Roman"/>
                <a:sym typeface="Times New Roman"/>
              </a:rPr>
              <a:t>  and I</a:t>
            </a:r>
            <a:r>
              <a:rPr b="0" baseline="-25000" i="0" lang="en-US" sz="1800" u="none">
                <a:solidFill>
                  <a:srgbClr val="9900FF"/>
                </a:solidFill>
                <a:latin typeface="Times New Roman"/>
                <a:ea typeface="Times New Roman"/>
                <a:cs typeface="Times New Roman"/>
                <a:sym typeface="Times New Roman"/>
              </a:rPr>
              <a:t>11</a:t>
            </a:r>
            <a:endParaRPr/>
          </a:p>
          <a:p>
            <a:pPr indent="0" lvl="0" marL="0" marR="0" rtl="0" algn="l">
              <a:lnSpc>
                <a:spcPct val="100000"/>
              </a:lnSpc>
              <a:spcBef>
                <a:spcPts val="0"/>
              </a:spcBef>
              <a:spcAft>
                <a:spcPts val="0"/>
              </a:spcAft>
              <a:buClr>
                <a:schemeClr val="dk1"/>
              </a:buClr>
              <a:buSzPts val="1800"/>
              <a:buFont typeface="Times New Roman"/>
              <a:buNone/>
            </a:pPr>
            <a:r>
              <a:t/>
            </a:r>
            <a:endParaRPr b="0" i="0" sz="1800" u="none">
              <a:solidFill>
                <a:srgbClr val="99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9900FF"/>
              </a:buClr>
              <a:buSzPts val="1800"/>
              <a:buFont typeface="Times New Roman"/>
              <a:buNone/>
            </a:pPr>
            <a:r>
              <a:rPr b="0" i="0" lang="en-US" sz="1800" u="none">
                <a:solidFill>
                  <a:srgbClr val="9900FF"/>
                </a:solidFill>
                <a:latin typeface="Times New Roman"/>
                <a:ea typeface="Times New Roman"/>
                <a:cs typeface="Times New Roman"/>
                <a:sym typeface="Times New Roman"/>
              </a:rPr>
              <a:t>I</a:t>
            </a:r>
            <a:r>
              <a:rPr b="0" baseline="-25000" i="0" lang="en-US" sz="1800" u="none">
                <a:solidFill>
                  <a:srgbClr val="9900FF"/>
                </a:solidFill>
                <a:latin typeface="Times New Roman"/>
                <a:ea typeface="Times New Roman"/>
                <a:cs typeface="Times New Roman"/>
                <a:sym typeface="Times New Roman"/>
              </a:rPr>
              <a:t>5</a:t>
            </a:r>
            <a:r>
              <a:rPr b="0" i="0" lang="en-US" sz="1800" u="none">
                <a:solidFill>
                  <a:srgbClr val="9900FF"/>
                </a:solidFill>
                <a:latin typeface="Times New Roman"/>
                <a:ea typeface="Times New Roman"/>
                <a:cs typeface="Times New Roman"/>
                <a:sym typeface="Times New Roman"/>
              </a:rPr>
              <a:t>  and I</a:t>
            </a:r>
            <a:r>
              <a:rPr b="0" baseline="-25000" i="0" lang="en-US" sz="1800" u="none">
                <a:solidFill>
                  <a:srgbClr val="9900FF"/>
                </a:solidFill>
                <a:latin typeface="Times New Roman"/>
                <a:ea typeface="Times New Roman"/>
                <a:cs typeface="Times New Roman"/>
                <a:sym typeface="Times New Roman"/>
              </a:rPr>
              <a:t>12</a:t>
            </a:r>
            <a:endParaRPr/>
          </a:p>
          <a:p>
            <a:pPr indent="0" lvl="0" marL="0" marR="0" rtl="0" algn="l">
              <a:lnSpc>
                <a:spcPct val="100000"/>
              </a:lnSpc>
              <a:spcBef>
                <a:spcPts val="0"/>
              </a:spcBef>
              <a:spcAft>
                <a:spcPts val="0"/>
              </a:spcAft>
              <a:buClr>
                <a:schemeClr val="dk1"/>
              </a:buClr>
              <a:buSzPts val="1800"/>
              <a:buFont typeface="Times New Roman"/>
              <a:buNone/>
            </a:pPr>
            <a:r>
              <a:t/>
            </a:r>
            <a:endParaRPr b="0" baseline="-25000" i="0" sz="1800" u="none">
              <a:solidFill>
                <a:srgbClr val="99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9900FF"/>
              </a:buClr>
              <a:buSzPts val="1800"/>
              <a:buFont typeface="Times New Roman"/>
              <a:buNone/>
            </a:pPr>
            <a:r>
              <a:rPr b="0" i="0" lang="en-US" sz="1800" u="none">
                <a:solidFill>
                  <a:srgbClr val="9900FF"/>
                </a:solidFill>
                <a:latin typeface="Times New Roman"/>
                <a:ea typeface="Times New Roman"/>
                <a:cs typeface="Times New Roman"/>
                <a:sym typeface="Times New Roman"/>
              </a:rPr>
              <a:t>I</a:t>
            </a:r>
            <a:r>
              <a:rPr b="0" baseline="-25000" i="0" lang="en-US" sz="1800" u="none">
                <a:solidFill>
                  <a:srgbClr val="9900FF"/>
                </a:solidFill>
                <a:latin typeface="Times New Roman"/>
                <a:ea typeface="Times New Roman"/>
                <a:cs typeface="Times New Roman"/>
                <a:sym typeface="Times New Roman"/>
              </a:rPr>
              <a:t>7  </a:t>
            </a:r>
            <a:r>
              <a:rPr b="0" i="0" lang="en-US" sz="1800" u="none">
                <a:solidFill>
                  <a:srgbClr val="9900FF"/>
                </a:solidFill>
                <a:latin typeface="Times New Roman"/>
                <a:ea typeface="Times New Roman"/>
                <a:cs typeface="Times New Roman"/>
                <a:sym typeface="Times New Roman"/>
              </a:rPr>
              <a:t>and I</a:t>
            </a:r>
            <a:r>
              <a:rPr b="0" baseline="-25000" i="0" lang="en-US" sz="1800" u="none">
                <a:solidFill>
                  <a:srgbClr val="9900FF"/>
                </a:solidFill>
                <a:latin typeface="Times New Roman"/>
                <a:ea typeface="Times New Roman"/>
                <a:cs typeface="Times New Roman"/>
                <a:sym typeface="Times New Roman"/>
              </a:rPr>
              <a:t>13</a:t>
            </a:r>
            <a:endParaRPr/>
          </a:p>
          <a:p>
            <a:pPr indent="0" lvl="0" marL="0" marR="0" rtl="0" algn="l">
              <a:lnSpc>
                <a:spcPct val="100000"/>
              </a:lnSpc>
              <a:spcBef>
                <a:spcPts val="0"/>
              </a:spcBef>
              <a:spcAft>
                <a:spcPts val="0"/>
              </a:spcAft>
              <a:buClr>
                <a:schemeClr val="dk1"/>
              </a:buClr>
              <a:buSzPts val="1800"/>
              <a:buFont typeface="Times New Roman"/>
              <a:buNone/>
            </a:pPr>
            <a:r>
              <a:t/>
            </a:r>
            <a:endParaRPr b="0" i="0" sz="1800" u="none">
              <a:solidFill>
                <a:srgbClr val="99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9900FF"/>
              </a:buClr>
              <a:buSzPts val="1800"/>
              <a:buFont typeface="Times New Roman"/>
              <a:buNone/>
            </a:pPr>
            <a:r>
              <a:rPr b="0" i="0" lang="en-US" sz="1800" u="none">
                <a:solidFill>
                  <a:srgbClr val="9900FF"/>
                </a:solidFill>
                <a:latin typeface="Times New Roman"/>
                <a:ea typeface="Times New Roman"/>
                <a:cs typeface="Times New Roman"/>
                <a:sym typeface="Times New Roman"/>
              </a:rPr>
              <a:t>I</a:t>
            </a:r>
            <a:r>
              <a:rPr b="0" baseline="-25000" i="0" lang="en-US" sz="1800" u="none">
                <a:solidFill>
                  <a:srgbClr val="9900FF"/>
                </a:solidFill>
                <a:latin typeface="Times New Roman"/>
                <a:ea typeface="Times New Roman"/>
                <a:cs typeface="Times New Roman"/>
                <a:sym typeface="Times New Roman"/>
              </a:rPr>
              <a:t>8</a:t>
            </a:r>
            <a:r>
              <a:rPr b="0" i="0" lang="en-US" sz="1800" u="none">
                <a:solidFill>
                  <a:srgbClr val="9900FF"/>
                </a:solidFill>
                <a:latin typeface="Times New Roman"/>
                <a:ea typeface="Times New Roman"/>
                <a:cs typeface="Times New Roman"/>
                <a:sym typeface="Times New Roman"/>
              </a:rPr>
              <a:t>  and  I</a:t>
            </a:r>
            <a:r>
              <a:rPr b="0" baseline="-25000" i="0" lang="en-US" sz="1800" u="none">
                <a:solidFill>
                  <a:srgbClr val="9900FF"/>
                </a:solidFill>
                <a:latin typeface="Times New Roman"/>
                <a:ea typeface="Times New Roman"/>
                <a:cs typeface="Times New Roman"/>
                <a:sym typeface="Times New Roman"/>
              </a:rPr>
              <a:t>10</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69"/>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1023" name="Google Shape;1023;p69"/>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Construction of LR(1) Parsing Tables(CLR(1))</a:t>
            </a:r>
            <a:endParaRPr/>
          </a:p>
        </p:txBody>
      </p:sp>
      <p:sp>
        <p:nvSpPr>
          <p:cNvPr id="1024" name="Google Shape;1024;p69"/>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Construct the canonical collection of sets of LR(1) items  for G’.    	C←{I</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a:t>
            </a:r>
            <a:endParaRPr b="0" i="0" sz="2400" u="none">
              <a:solidFill>
                <a:schemeClr val="dk1"/>
              </a:solidFill>
              <a:latin typeface="Times New Roman"/>
              <a:ea typeface="Times New Roman"/>
              <a:cs typeface="Times New Roman"/>
              <a:sym typeface="Times New Roman"/>
            </a:endParaRPr>
          </a:p>
          <a:p>
            <a:pPr indent="-393700" lvl="0" marL="457200" rtl="0" algn="l">
              <a:lnSpc>
                <a:spcPct val="10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457200" lvl="0" marL="457200" rtl="0" algn="l">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Create the parsing action table as follows</a:t>
            </a:r>
            <a:endParaRPr/>
          </a:p>
          <a:p>
            <a:pPr indent="-342900" lvl="1" marL="800100" rtl="0" algn="l">
              <a:lnSpc>
                <a:spcPct val="54166"/>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If  a is a terminal, A→α</a:t>
            </a:r>
            <a:r>
              <a:rPr b="0" i="0" lang="en-US" sz="48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aβ,b in I</a:t>
            </a:r>
            <a:r>
              <a:rPr b="0" baseline="-25000" i="0" lang="en-US" sz="2000" u="none">
                <a:solidFill>
                  <a:schemeClr val="dk1"/>
                </a:solidFill>
                <a:latin typeface="Times New Roman"/>
                <a:ea typeface="Times New Roman"/>
                <a:cs typeface="Times New Roman"/>
                <a:sym typeface="Times New Roman"/>
              </a:rPr>
              <a:t>i </a:t>
            </a:r>
            <a:r>
              <a:rPr b="0" i="0" lang="en-US" sz="2000" u="none">
                <a:solidFill>
                  <a:schemeClr val="dk1"/>
                </a:solidFill>
                <a:latin typeface="Times New Roman"/>
                <a:ea typeface="Times New Roman"/>
                <a:cs typeface="Times New Roman"/>
                <a:sym typeface="Times New Roman"/>
              </a:rPr>
              <a:t> and goto(I</a:t>
            </a:r>
            <a:r>
              <a:rPr b="0" baseline="-25000" i="0" lang="en-US" sz="2000" u="none">
                <a:solidFill>
                  <a:schemeClr val="dk1"/>
                </a:solidFill>
                <a:latin typeface="Times New Roman"/>
                <a:ea typeface="Times New Roman"/>
                <a:cs typeface="Times New Roman"/>
                <a:sym typeface="Times New Roman"/>
              </a:rPr>
              <a:t>i</a:t>
            </a:r>
            <a:r>
              <a:rPr b="0" i="0" lang="en-US" sz="2000" u="none">
                <a:solidFill>
                  <a:schemeClr val="dk1"/>
                </a:solidFill>
                <a:latin typeface="Times New Roman"/>
                <a:ea typeface="Times New Roman"/>
                <a:cs typeface="Times New Roman"/>
                <a:sym typeface="Times New Roman"/>
              </a:rPr>
              <a:t>,a)=I</a:t>
            </a:r>
            <a:r>
              <a:rPr b="0" baseline="-25000" i="0" lang="en-US" sz="2000" u="none">
                <a:solidFill>
                  <a:schemeClr val="dk1"/>
                </a:solidFill>
                <a:latin typeface="Times New Roman"/>
                <a:ea typeface="Times New Roman"/>
                <a:cs typeface="Times New Roman"/>
                <a:sym typeface="Times New Roman"/>
              </a:rPr>
              <a:t>j</a:t>
            </a:r>
            <a:r>
              <a:rPr b="0" i="0" lang="en-US" sz="2000" u="none">
                <a:solidFill>
                  <a:schemeClr val="dk1"/>
                </a:solidFill>
                <a:latin typeface="Times New Roman"/>
                <a:ea typeface="Times New Roman"/>
                <a:cs typeface="Times New Roman"/>
                <a:sym typeface="Times New Roman"/>
              </a:rPr>
              <a:t>  then action[i,a] is  </a:t>
            </a:r>
            <a:r>
              <a:rPr b="1" i="1" lang="en-US" sz="2000" u="none">
                <a:solidFill>
                  <a:schemeClr val="dk1"/>
                </a:solidFill>
                <a:latin typeface="Times New Roman"/>
                <a:ea typeface="Times New Roman"/>
                <a:cs typeface="Times New Roman"/>
                <a:sym typeface="Times New Roman"/>
              </a:rPr>
              <a:t>shift j</a:t>
            </a:r>
            <a:r>
              <a:rPr b="1" i="0" lang="en-US" sz="2000" u="none">
                <a:solidFill>
                  <a:schemeClr val="dk1"/>
                </a:solidFill>
                <a:latin typeface="Times New Roman"/>
                <a:ea typeface="Times New Roman"/>
                <a:cs typeface="Times New Roman"/>
                <a:sym typeface="Times New Roman"/>
              </a:rPr>
              <a:t>.</a:t>
            </a:r>
            <a:endParaRPr/>
          </a:p>
          <a:p>
            <a:pPr indent="-342900" lvl="1" marL="800100" rtl="0" algn="l">
              <a:lnSpc>
                <a:spcPct val="54166"/>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If  A→α</a:t>
            </a:r>
            <a:r>
              <a:rPr b="0" i="0" lang="en-US" sz="48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,a  is in I</a:t>
            </a:r>
            <a:r>
              <a:rPr b="0" baseline="-25000" i="0" lang="en-US" sz="2000" u="none">
                <a:solidFill>
                  <a:schemeClr val="dk1"/>
                </a:solidFill>
                <a:latin typeface="Times New Roman"/>
                <a:ea typeface="Times New Roman"/>
                <a:cs typeface="Times New Roman"/>
                <a:sym typeface="Times New Roman"/>
              </a:rPr>
              <a:t>i </a:t>
            </a:r>
            <a:r>
              <a:rPr b="0" i="0" lang="en-US" sz="2000" u="none">
                <a:solidFill>
                  <a:schemeClr val="dk1"/>
                </a:solidFill>
                <a:latin typeface="Times New Roman"/>
                <a:ea typeface="Times New Roman"/>
                <a:cs typeface="Times New Roman"/>
                <a:sym typeface="Times New Roman"/>
              </a:rPr>
              <a:t>, then action[i,a] is  </a:t>
            </a:r>
            <a:r>
              <a:rPr b="1" i="1" lang="en-US" sz="2000" u="none">
                <a:solidFill>
                  <a:schemeClr val="dk1"/>
                </a:solidFill>
                <a:latin typeface="Times New Roman"/>
                <a:ea typeface="Times New Roman"/>
                <a:cs typeface="Times New Roman"/>
                <a:sym typeface="Times New Roman"/>
              </a:rPr>
              <a:t>reduce A→α</a:t>
            </a:r>
            <a:r>
              <a:rPr b="0" i="0" lang="en-US" sz="2000" u="none">
                <a:solidFill>
                  <a:schemeClr val="dk1"/>
                </a:solidFill>
                <a:latin typeface="Times New Roman"/>
                <a:ea typeface="Times New Roman"/>
                <a:cs typeface="Times New Roman"/>
                <a:sym typeface="Times New Roman"/>
              </a:rPr>
              <a:t>  where A≠S’.</a:t>
            </a:r>
            <a:endParaRPr/>
          </a:p>
          <a:p>
            <a:pPr indent="-342900" lvl="1" marL="800100" rtl="0" algn="l">
              <a:lnSpc>
                <a:spcPct val="54166"/>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If  S’→S</a:t>
            </a:r>
            <a:r>
              <a:rPr b="0" i="0" lang="en-US" sz="48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is in I</a:t>
            </a:r>
            <a:r>
              <a:rPr b="0" baseline="-25000" i="0" lang="en-US" sz="2000" u="none">
                <a:solidFill>
                  <a:schemeClr val="dk1"/>
                </a:solidFill>
                <a:latin typeface="Times New Roman"/>
                <a:ea typeface="Times New Roman"/>
                <a:cs typeface="Times New Roman"/>
                <a:sym typeface="Times New Roman"/>
              </a:rPr>
              <a:t>i </a:t>
            </a:r>
            <a:r>
              <a:rPr b="0" i="0" lang="en-US" sz="2000" u="none">
                <a:solidFill>
                  <a:schemeClr val="dk1"/>
                </a:solidFill>
                <a:latin typeface="Times New Roman"/>
                <a:ea typeface="Times New Roman"/>
                <a:cs typeface="Times New Roman"/>
                <a:sym typeface="Times New Roman"/>
              </a:rPr>
              <a:t>, then action[i,$] is  </a:t>
            </a:r>
            <a:r>
              <a:rPr b="1" i="1" lang="en-US" sz="2000" u="none">
                <a:solidFill>
                  <a:schemeClr val="dk1"/>
                </a:solidFill>
                <a:latin typeface="Times New Roman"/>
                <a:ea typeface="Times New Roman"/>
                <a:cs typeface="Times New Roman"/>
                <a:sym typeface="Times New Roman"/>
              </a:rPr>
              <a:t>accept</a:t>
            </a:r>
            <a:r>
              <a:rPr b="0" i="0" lang="en-US" sz="2000" u="none">
                <a:solidFill>
                  <a:schemeClr val="dk1"/>
                </a:solidFill>
                <a:latin typeface="Times New Roman"/>
                <a:ea typeface="Times New Roman"/>
                <a:cs typeface="Times New Roman"/>
                <a:sym typeface="Times New Roman"/>
              </a:rPr>
              <a:t>.</a:t>
            </a:r>
            <a:endParaRPr/>
          </a:p>
          <a:p>
            <a:pPr indent="-342900" lvl="1" marL="800100" rtl="0" algn="l">
              <a:lnSpc>
                <a:spcPct val="13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If any conflicting actions generated by these rules, the grammar is not LR(1).</a:t>
            </a:r>
            <a:endParaRPr/>
          </a:p>
          <a:p>
            <a:pPr indent="-393700" lvl="0" marL="457200" rtl="0" algn="l">
              <a:lnSpc>
                <a:spcPct val="10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457200" lvl="0" marL="457200" rtl="0" algn="l">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Create the parsing goto table</a:t>
            </a:r>
            <a:endParaRPr/>
          </a:p>
          <a:p>
            <a:pPr indent="-342900" lvl="1" marL="8001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for all non-terminals A,  if goto(I</a:t>
            </a:r>
            <a:r>
              <a:rPr b="0" baseline="-25000" i="0" lang="en-US" sz="2000" u="none">
                <a:solidFill>
                  <a:schemeClr val="dk1"/>
                </a:solidFill>
                <a:latin typeface="Times New Roman"/>
                <a:ea typeface="Times New Roman"/>
                <a:cs typeface="Times New Roman"/>
                <a:sym typeface="Times New Roman"/>
              </a:rPr>
              <a:t>i</a:t>
            </a:r>
            <a:r>
              <a:rPr b="0" i="0" lang="en-US" sz="2000" u="none">
                <a:solidFill>
                  <a:schemeClr val="dk1"/>
                </a:solidFill>
                <a:latin typeface="Times New Roman"/>
                <a:ea typeface="Times New Roman"/>
                <a:cs typeface="Times New Roman"/>
                <a:sym typeface="Times New Roman"/>
              </a:rPr>
              <a:t>,A)=I</a:t>
            </a:r>
            <a:r>
              <a:rPr b="0" baseline="-25000" i="0" lang="en-US" sz="2000" u="none">
                <a:solidFill>
                  <a:schemeClr val="dk1"/>
                </a:solidFill>
                <a:latin typeface="Times New Roman"/>
                <a:ea typeface="Times New Roman"/>
                <a:cs typeface="Times New Roman"/>
                <a:sym typeface="Times New Roman"/>
              </a:rPr>
              <a:t>j</a:t>
            </a:r>
            <a:r>
              <a:rPr b="0" i="0" lang="en-US" sz="2000" u="none">
                <a:solidFill>
                  <a:schemeClr val="dk1"/>
                </a:solidFill>
                <a:latin typeface="Times New Roman"/>
                <a:ea typeface="Times New Roman"/>
                <a:cs typeface="Times New Roman"/>
                <a:sym typeface="Times New Roman"/>
              </a:rPr>
              <a:t>  then goto[i,A]=j</a:t>
            </a:r>
            <a:endParaRPr/>
          </a:p>
          <a:p>
            <a:pPr indent="-393700" lvl="0" marL="457200" rtl="0" algn="l">
              <a:lnSpc>
                <a:spcPct val="10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457200" lvl="0" marL="457200" rtl="0" algn="l">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All entries not defined by (2) and (3) are errors.</a:t>
            </a:r>
            <a:endParaRPr/>
          </a:p>
          <a:p>
            <a:pPr indent="-393700" lvl="0" marL="457200" rtl="0" algn="l">
              <a:lnSpc>
                <a:spcPct val="10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457200" lvl="0" marL="457200" rtl="0" algn="l">
              <a:lnSpc>
                <a:spcPct val="100000"/>
              </a:lnSpc>
              <a:spcBef>
                <a:spcPts val="48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Initial state of the parser contains  S’→.S,$</a:t>
            </a:r>
            <a:endParaRPr/>
          </a:p>
          <a:p>
            <a:pPr indent="-190500" lvl="0" marL="34290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7"/>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cap="none" strike="noStrike">
                <a:solidFill>
                  <a:schemeClr val="dk1"/>
                </a:solidFill>
                <a:latin typeface="Times New Roman"/>
                <a:ea typeface="Times New Roman"/>
                <a:cs typeface="Times New Roman"/>
                <a:sym typeface="Times New Roman"/>
              </a:rPr>
              <a:t>‹#›</a:t>
            </a:fld>
            <a:endParaRPr/>
          </a:p>
        </p:txBody>
      </p:sp>
      <p:sp>
        <p:nvSpPr>
          <p:cNvPr id="186" name="Google Shape;186;p7"/>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A Shift-Reduce Parser</a:t>
            </a:r>
            <a:endParaRPr/>
          </a:p>
        </p:txBody>
      </p:sp>
      <p:sp>
        <p:nvSpPr>
          <p:cNvPr id="187" name="Google Shape;187;p7"/>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E → E+T  | T	       Right-Most Derivation of   </a:t>
            </a:r>
            <a:r>
              <a:rPr b="0" i="0" lang="en-US" sz="2000" u="none">
                <a:solidFill>
                  <a:schemeClr val="dk1"/>
                </a:solidFill>
                <a:latin typeface="Courier New"/>
                <a:ea typeface="Courier New"/>
                <a:cs typeface="Courier New"/>
                <a:sym typeface="Courier New"/>
              </a:rPr>
              <a:t>id+id*id</a:t>
            </a:r>
            <a:endParaRPr/>
          </a:p>
          <a:p>
            <a:pPr indent="-342900" lvl="0" marL="342900" rtl="0" algn="l">
              <a:lnSpc>
                <a:spcPct val="9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 → T*F  | F		E ⇒ E+T ⇒ E+T*F ⇒ E+T*id ⇒ E+F*id</a:t>
            </a:r>
            <a:endParaRPr/>
          </a:p>
          <a:p>
            <a:pPr indent="-342900" lvl="0" marL="342900" rtl="0" algn="l">
              <a:lnSpc>
                <a:spcPct val="9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F → (E)  |  id		    ⇒ E+id*id ⇒ T+id*id ⇒ F+id*id ⇒ id+id*id</a:t>
            </a:r>
            <a:endParaRPr/>
          </a:p>
          <a:p>
            <a:pPr indent="-342900" lvl="0" marL="342900" rtl="0" algn="l">
              <a:lnSpc>
                <a:spcPct val="90000"/>
              </a:lnSpc>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342900" lvl="0" marL="342900" rtl="0" algn="l">
              <a:lnSpc>
                <a:spcPct val="90000"/>
              </a:lnSpc>
              <a:spcBef>
                <a:spcPts val="400"/>
              </a:spcBef>
              <a:spcAft>
                <a:spcPts val="0"/>
              </a:spcAft>
              <a:buClr>
                <a:schemeClr val="dk1"/>
              </a:buClr>
              <a:buSzPts val="2000"/>
              <a:buFont typeface="Times New Roman"/>
              <a:buNone/>
            </a:pPr>
            <a:r>
              <a:rPr b="0" i="0" lang="en-US" sz="2000" u="sng">
                <a:solidFill>
                  <a:schemeClr val="dk1"/>
                </a:solidFill>
                <a:latin typeface="Times New Roman"/>
                <a:ea typeface="Times New Roman"/>
                <a:cs typeface="Times New Roman"/>
                <a:sym typeface="Times New Roman"/>
              </a:rPr>
              <a:t>Right-Most Sentential Form</a:t>
            </a:r>
            <a:r>
              <a:rPr b="0" i="0" lang="en-US" sz="2000" u="none">
                <a:solidFill>
                  <a:schemeClr val="dk1"/>
                </a:solidFill>
                <a:latin typeface="Times New Roman"/>
                <a:ea typeface="Times New Roman"/>
                <a:cs typeface="Times New Roman"/>
                <a:sym typeface="Times New Roman"/>
              </a:rPr>
              <a:t>	</a:t>
            </a:r>
            <a:r>
              <a:rPr b="0" i="0" lang="en-US" sz="2000" u="sng">
                <a:solidFill>
                  <a:schemeClr val="dk1"/>
                </a:solidFill>
                <a:latin typeface="Times New Roman"/>
                <a:ea typeface="Times New Roman"/>
                <a:cs typeface="Times New Roman"/>
                <a:sym typeface="Times New Roman"/>
              </a:rPr>
              <a:t>Reducing Production (RMD in reverse)</a:t>
            </a:r>
            <a:endParaRPr/>
          </a:p>
          <a:p>
            <a:pPr indent="-342900" lvl="0" marL="342900" rtl="0" algn="l">
              <a:lnSpc>
                <a:spcPct val="90000"/>
              </a:lnSpc>
              <a:spcBef>
                <a:spcPts val="400"/>
              </a:spcBef>
              <a:spcAft>
                <a:spcPts val="0"/>
              </a:spcAft>
              <a:buClr>
                <a:srgbClr val="CC0000"/>
              </a:buClr>
              <a:buSzPts val="2000"/>
              <a:buFont typeface="Courier New"/>
              <a:buNone/>
            </a:pPr>
            <a:r>
              <a:rPr b="0" i="0" lang="en-US" sz="2000" u="sng">
                <a:solidFill>
                  <a:srgbClr val="CC0000"/>
                </a:solidFill>
                <a:latin typeface="Courier New"/>
                <a:ea typeface="Courier New"/>
                <a:cs typeface="Courier New"/>
                <a:sym typeface="Courier New"/>
              </a:rPr>
              <a:t>id</a:t>
            </a:r>
            <a:r>
              <a:rPr b="0" i="0" lang="en-US" sz="2000" u="none">
                <a:solidFill>
                  <a:schemeClr val="dk1"/>
                </a:solidFill>
                <a:latin typeface="Courier New"/>
                <a:ea typeface="Courier New"/>
                <a:cs typeface="Courier New"/>
                <a:sym typeface="Courier New"/>
              </a:rPr>
              <a:t>+id*id			</a:t>
            </a:r>
            <a:r>
              <a:rPr b="0" i="0" lang="en-US" sz="2000" u="none">
                <a:solidFill>
                  <a:schemeClr val="dk1"/>
                </a:solidFill>
                <a:latin typeface="Times New Roman"/>
                <a:ea typeface="Times New Roman"/>
                <a:cs typeface="Times New Roman"/>
                <a:sym typeface="Times New Roman"/>
              </a:rPr>
              <a:t>F → id</a:t>
            </a:r>
            <a:endParaRPr/>
          </a:p>
          <a:p>
            <a:pPr indent="-342900" lvl="0" marL="342900" rtl="0" algn="l">
              <a:lnSpc>
                <a:spcPct val="90000"/>
              </a:lnSpc>
              <a:spcBef>
                <a:spcPts val="400"/>
              </a:spcBef>
              <a:spcAft>
                <a:spcPts val="0"/>
              </a:spcAft>
              <a:buClr>
                <a:srgbClr val="CC0000"/>
              </a:buClr>
              <a:buSzPts val="2000"/>
              <a:buFont typeface="Courier New"/>
              <a:buNone/>
            </a:pPr>
            <a:r>
              <a:rPr b="0" i="0" lang="en-US" sz="2000" u="sng">
                <a:solidFill>
                  <a:srgbClr val="CC0000"/>
                </a:solidFill>
                <a:latin typeface="Courier New"/>
                <a:ea typeface="Courier New"/>
                <a:cs typeface="Courier New"/>
                <a:sym typeface="Courier New"/>
              </a:rPr>
              <a:t>F</a:t>
            </a:r>
            <a:r>
              <a:rPr b="0" i="0" lang="en-US" sz="2000" u="none">
                <a:solidFill>
                  <a:schemeClr val="dk1"/>
                </a:solidFill>
                <a:latin typeface="Courier New"/>
                <a:ea typeface="Courier New"/>
                <a:cs typeface="Courier New"/>
                <a:sym typeface="Courier New"/>
              </a:rPr>
              <a:t>+id*id			</a:t>
            </a:r>
            <a:r>
              <a:rPr b="0" i="0" lang="en-US" sz="2000" u="none">
                <a:solidFill>
                  <a:schemeClr val="dk1"/>
                </a:solidFill>
                <a:latin typeface="Times New Roman"/>
                <a:ea typeface="Times New Roman"/>
                <a:cs typeface="Times New Roman"/>
                <a:sym typeface="Times New Roman"/>
              </a:rPr>
              <a:t>T → F</a:t>
            </a:r>
            <a:endParaRPr b="0" i="0" sz="2000" u="none">
              <a:solidFill>
                <a:schemeClr val="dk1"/>
              </a:solidFill>
              <a:latin typeface="Courier New"/>
              <a:ea typeface="Courier New"/>
              <a:cs typeface="Courier New"/>
              <a:sym typeface="Courier New"/>
            </a:endParaRPr>
          </a:p>
          <a:p>
            <a:pPr indent="-342900" lvl="0" marL="342900" rtl="0" algn="l">
              <a:lnSpc>
                <a:spcPct val="90000"/>
              </a:lnSpc>
              <a:spcBef>
                <a:spcPts val="400"/>
              </a:spcBef>
              <a:spcAft>
                <a:spcPts val="0"/>
              </a:spcAft>
              <a:buClr>
                <a:srgbClr val="CC0000"/>
              </a:buClr>
              <a:buSzPts val="2000"/>
              <a:buFont typeface="Courier New"/>
              <a:buNone/>
            </a:pPr>
            <a:r>
              <a:rPr b="0" i="0" lang="en-US" sz="2000" u="sng">
                <a:solidFill>
                  <a:srgbClr val="CC0000"/>
                </a:solidFill>
                <a:latin typeface="Courier New"/>
                <a:ea typeface="Courier New"/>
                <a:cs typeface="Courier New"/>
                <a:sym typeface="Courier New"/>
              </a:rPr>
              <a:t>T</a:t>
            </a:r>
            <a:r>
              <a:rPr b="0" i="0" lang="en-US" sz="2000" u="none">
                <a:solidFill>
                  <a:schemeClr val="dk1"/>
                </a:solidFill>
                <a:latin typeface="Courier New"/>
                <a:ea typeface="Courier New"/>
                <a:cs typeface="Courier New"/>
                <a:sym typeface="Courier New"/>
              </a:rPr>
              <a:t>+id*id			</a:t>
            </a:r>
            <a:r>
              <a:rPr b="0" i="0" lang="en-US" sz="2000" u="none">
                <a:solidFill>
                  <a:schemeClr val="dk1"/>
                </a:solidFill>
                <a:latin typeface="Times New Roman"/>
                <a:ea typeface="Times New Roman"/>
                <a:cs typeface="Times New Roman"/>
                <a:sym typeface="Times New Roman"/>
              </a:rPr>
              <a:t>E → T</a:t>
            </a:r>
            <a:endParaRPr/>
          </a:p>
          <a:p>
            <a:pPr indent="-342900" lvl="0" marL="342900" rtl="0" algn="l">
              <a:lnSpc>
                <a:spcPct val="9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E+</a:t>
            </a:r>
            <a:r>
              <a:rPr b="0" i="0" lang="en-US" sz="2000" u="sng">
                <a:solidFill>
                  <a:srgbClr val="CC0000"/>
                </a:solidFill>
                <a:latin typeface="Courier New"/>
                <a:ea typeface="Courier New"/>
                <a:cs typeface="Courier New"/>
                <a:sym typeface="Courier New"/>
              </a:rPr>
              <a:t>id</a:t>
            </a:r>
            <a:r>
              <a:rPr b="0" i="0" lang="en-US" sz="2000" u="none">
                <a:solidFill>
                  <a:schemeClr val="dk1"/>
                </a:solidFill>
                <a:latin typeface="Courier New"/>
                <a:ea typeface="Courier New"/>
                <a:cs typeface="Courier New"/>
                <a:sym typeface="Courier New"/>
              </a:rPr>
              <a:t>*id			</a:t>
            </a:r>
            <a:r>
              <a:rPr b="0" i="0" lang="en-US" sz="2000" u="none">
                <a:solidFill>
                  <a:schemeClr val="dk1"/>
                </a:solidFill>
                <a:latin typeface="Times New Roman"/>
                <a:ea typeface="Times New Roman"/>
                <a:cs typeface="Times New Roman"/>
                <a:sym typeface="Times New Roman"/>
              </a:rPr>
              <a:t>F → id</a:t>
            </a:r>
            <a:endParaRPr/>
          </a:p>
          <a:p>
            <a:pPr indent="-342900" lvl="0" marL="342900" rtl="0" algn="l">
              <a:lnSpc>
                <a:spcPct val="9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E+</a:t>
            </a:r>
            <a:r>
              <a:rPr b="0" i="0" lang="en-US" sz="2000" u="sng">
                <a:solidFill>
                  <a:srgbClr val="CC0000"/>
                </a:solidFill>
                <a:latin typeface="Courier New"/>
                <a:ea typeface="Courier New"/>
                <a:cs typeface="Courier New"/>
                <a:sym typeface="Courier New"/>
              </a:rPr>
              <a:t>F</a:t>
            </a:r>
            <a:r>
              <a:rPr b="0" i="0" lang="en-US" sz="2000" u="none">
                <a:solidFill>
                  <a:schemeClr val="dk1"/>
                </a:solidFill>
                <a:latin typeface="Courier New"/>
                <a:ea typeface="Courier New"/>
                <a:cs typeface="Courier New"/>
                <a:sym typeface="Courier New"/>
              </a:rPr>
              <a:t>*id			</a:t>
            </a:r>
            <a:r>
              <a:rPr b="0" i="0" lang="en-US" sz="2000" u="none">
                <a:solidFill>
                  <a:schemeClr val="dk1"/>
                </a:solidFill>
                <a:latin typeface="Times New Roman"/>
                <a:ea typeface="Times New Roman"/>
                <a:cs typeface="Times New Roman"/>
                <a:sym typeface="Times New Roman"/>
              </a:rPr>
              <a:t>T → F</a:t>
            </a:r>
            <a:endParaRPr/>
          </a:p>
          <a:p>
            <a:pPr indent="-342900" lvl="0" marL="342900" rtl="0" algn="l">
              <a:lnSpc>
                <a:spcPct val="9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E+T*</a:t>
            </a:r>
            <a:r>
              <a:rPr b="0" i="0" lang="en-US" sz="2000" u="sng">
                <a:solidFill>
                  <a:srgbClr val="CC0000"/>
                </a:solidFill>
                <a:latin typeface="Courier New"/>
                <a:ea typeface="Courier New"/>
                <a:cs typeface="Courier New"/>
                <a:sym typeface="Courier New"/>
              </a:rPr>
              <a:t>id</a:t>
            </a:r>
            <a:r>
              <a:rPr b="0" i="0" lang="en-US" sz="2000" u="none">
                <a:solidFill>
                  <a:schemeClr val="dk1"/>
                </a:solidFill>
                <a:latin typeface="Courier New"/>
                <a:ea typeface="Courier New"/>
                <a:cs typeface="Courier New"/>
                <a:sym typeface="Courier New"/>
              </a:rPr>
              <a:t>			</a:t>
            </a:r>
            <a:r>
              <a:rPr b="0" i="0" lang="en-US" sz="2000" u="none">
                <a:solidFill>
                  <a:schemeClr val="dk1"/>
                </a:solidFill>
                <a:latin typeface="Times New Roman"/>
                <a:ea typeface="Times New Roman"/>
                <a:cs typeface="Times New Roman"/>
                <a:sym typeface="Times New Roman"/>
              </a:rPr>
              <a:t>F → id</a:t>
            </a:r>
            <a:endParaRPr/>
          </a:p>
          <a:p>
            <a:pPr indent="-342900" lvl="0" marL="342900" rtl="0" algn="l">
              <a:lnSpc>
                <a:spcPct val="9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E+</a:t>
            </a:r>
            <a:r>
              <a:rPr b="0" i="0" lang="en-US" sz="2000" u="sng">
                <a:solidFill>
                  <a:srgbClr val="CC0000"/>
                </a:solidFill>
                <a:latin typeface="Courier New"/>
                <a:ea typeface="Courier New"/>
                <a:cs typeface="Courier New"/>
                <a:sym typeface="Courier New"/>
              </a:rPr>
              <a:t>T*F</a:t>
            </a:r>
            <a:r>
              <a:rPr b="0" i="0" lang="en-US" sz="2000" u="none">
                <a:solidFill>
                  <a:schemeClr val="dk1"/>
                </a:solidFill>
                <a:latin typeface="Courier New"/>
                <a:ea typeface="Courier New"/>
                <a:cs typeface="Courier New"/>
                <a:sym typeface="Courier New"/>
              </a:rPr>
              <a:t>				</a:t>
            </a:r>
            <a:r>
              <a:rPr b="0" i="0" lang="en-US" sz="2000" u="none">
                <a:solidFill>
                  <a:schemeClr val="dk1"/>
                </a:solidFill>
                <a:latin typeface="Times New Roman"/>
                <a:ea typeface="Times New Roman"/>
                <a:cs typeface="Times New Roman"/>
                <a:sym typeface="Times New Roman"/>
              </a:rPr>
              <a:t>T → T*F </a:t>
            </a:r>
            <a:endParaRPr b="0" i="0" sz="2000" u="none">
              <a:solidFill>
                <a:schemeClr val="dk1"/>
              </a:solidFill>
              <a:latin typeface="Courier New"/>
              <a:ea typeface="Courier New"/>
              <a:cs typeface="Courier New"/>
              <a:sym typeface="Courier New"/>
            </a:endParaRPr>
          </a:p>
          <a:p>
            <a:pPr indent="-342900" lvl="0" marL="342900" rtl="0" algn="l">
              <a:lnSpc>
                <a:spcPct val="90000"/>
              </a:lnSpc>
              <a:spcBef>
                <a:spcPts val="400"/>
              </a:spcBef>
              <a:spcAft>
                <a:spcPts val="0"/>
              </a:spcAft>
              <a:buClr>
                <a:srgbClr val="CC0000"/>
              </a:buClr>
              <a:buSzPts val="2000"/>
              <a:buFont typeface="Courier New"/>
              <a:buNone/>
            </a:pPr>
            <a:r>
              <a:rPr b="0" i="0" lang="en-US" sz="2000" u="sng">
                <a:solidFill>
                  <a:srgbClr val="CC0000"/>
                </a:solidFill>
                <a:latin typeface="Courier New"/>
                <a:ea typeface="Courier New"/>
                <a:cs typeface="Courier New"/>
                <a:sym typeface="Courier New"/>
              </a:rPr>
              <a:t>E+T</a:t>
            </a:r>
            <a:r>
              <a:rPr b="0" i="0" lang="en-US" sz="2000" u="none">
                <a:solidFill>
                  <a:schemeClr val="dk1"/>
                </a:solidFill>
                <a:latin typeface="Courier New"/>
                <a:ea typeface="Courier New"/>
                <a:cs typeface="Courier New"/>
                <a:sym typeface="Courier New"/>
              </a:rPr>
              <a:t>				</a:t>
            </a:r>
            <a:r>
              <a:rPr b="0" i="0" lang="en-US" sz="2000" u="none">
                <a:solidFill>
                  <a:schemeClr val="dk1"/>
                </a:solidFill>
                <a:latin typeface="Times New Roman"/>
                <a:ea typeface="Times New Roman"/>
                <a:cs typeface="Times New Roman"/>
                <a:sym typeface="Times New Roman"/>
              </a:rPr>
              <a:t>E → E+T </a:t>
            </a:r>
            <a:endParaRPr/>
          </a:p>
          <a:p>
            <a:pPr indent="-342900" lvl="0" marL="342900" rtl="0" algn="l">
              <a:lnSpc>
                <a:spcPct val="9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E</a:t>
            </a:r>
            <a:endParaRPr/>
          </a:p>
          <a:p>
            <a:pPr indent="-342900" lvl="0" marL="342900" rtl="0" algn="l">
              <a:lnSpc>
                <a:spcPct val="9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t>
            </a:r>
            <a:r>
              <a:rPr b="0" i="0" lang="en-US" sz="2000" u="sng">
                <a:solidFill>
                  <a:srgbClr val="CC0000"/>
                </a:solidFill>
                <a:latin typeface="Courier New"/>
                <a:ea typeface="Courier New"/>
                <a:cs typeface="Courier New"/>
                <a:sym typeface="Courier New"/>
              </a:rPr>
              <a:t>Handles</a:t>
            </a:r>
            <a:r>
              <a:rPr b="0" i="0" lang="en-US" sz="2000" u="none">
                <a:solidFill>
                  <a:srgbClr val="CC0000"/>
                </a:solidFill>
                <a:latin typeface="Courier New"/>
                <a:ea typeface="Courier New"/>
                <a:cs typeface="Courier New"/>
                <a:sym typeface="Courier New"/>
              </a:rPr>
              <a:t> </a:t>
            </a:r>
            <a:r>
              <a:rPr b="0" i="0" lang="en-US" sz="2000" u="none">
                <a:solidFill>
                  <a:schemeClr val="dk1"/>
                </a:solidFill>
                <a:latin typeface="Times New Roman"/>
                <a:ea typeface="Times New Roman"/>
                <a:cs typeface="Times New Roman"/>
                <a:sym typeface="Times New Roman"/>
              </a:rPr>
              <a:t>are red and underlined in the right-sentential forms.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70"/>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1030" name="Google Shape;1030;p70"/>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LR(1) Parsing Tables – (for Example2)</a:t>
            </a:r>
            <a:endParaRPr/>
          </a:p>
        </p:txBody>
      </p:sp>
      <p:graphicFrame>
        <p:nvGraphicFramePr>
          <p:cNvPr id="1031" name="Google Shape;1031;p70"/>
          <p:cNvGraphicFramePr/>
          <p:nvPr/>
        </p:nvGraphicFramePr>
        <p:xfrm>
          <a:off x="914400" y="990600"/>
          <a:ext cx="3000000" cy="3000000"/>
        </p:xfrm>
        <a:graphic>
          <a:graphicData uri="http://schemas.openxmlformats.org/drawingml/2006/table">
            <a:tbl>
              <a:tblPr>
                <a:noFill/>
                <a:tableStyleId>{06AC34A5-F145-427F-A125-8F5CA0E42856}</a:tableStyleId>
              </a:tblPr>
              <a:tblGrid>
                <a:gridCol w="609600"/>
                <a:gridCol w="609600"/>
                <a:gridCol w="609600"/>
                <a:gridCol w="609600"/>
                <a:gridCol w="609600"/>
                <a:gridCol w="609600"/>
                <a:gridCol w="609600"/>
                <a:gridCol w="609600"/>
              </a:tblGrid>
              <a:tr h="338125">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id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R</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acc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97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6</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7</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97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1032" name="Google Shape;1032;p70"/>
          <p:cNvCxnSpPr/>
          <p:nvPr/>
        </p:nvCxnSpPr>
        <p:spPr>
          <a:xfrm>
            <a:off x="4038600" y="990600"/>
            <a:ext cx="0" cy="5105400"/>
          </a:xfrm>
          <a:prstGeom prst="straightConnector1">
            <a:avLst/>
          </a:prstGeom>
          <a:noFill/>
          <a:ln cap="flat" cmpd="sng" w="9525">
            <a:solidFill>
              <a:schemeClr val="dk1"/>
            </a:solidFill>
            <a:prstDash val="solid"/>
            <a:miter lim="800000"/>
            <a:headEnd len="med" w="med" type="none"/>
            <a:tailEnd len="med" w="med" type="none"/>
          </a:ln>
        </p:spPr>
      </p:cxnSp>
      <p:cxnSp>
        <p:nvCxnSpPr>
          <p:cNvPr id="1033" name="Google Shape;1033;p70"/>
          <p:cNvCxnSpPr/>
          <p:nvPr/>
        </p:nvCxnSpPr>
        <p:spPr>
          <a:xfrm>
            <a:off x="3886200" y="990600"/>
            <a:ext cx="0" cy="5105400"/>
          </a:xfrm>
          <a:prstGeom prst="straightConnector1">
            <a:avLst/>
          </a:prstGeom>
          <a:noFill/>
          <a:ln cap="flat" cmpd="sng" w="9525">
            <a:solidFill>
              <a:schemeClr val="dk1"/>
            </a:solidFill>
            <a:prstDash val="solid"/>
            <a:miter lim="800000"/>
            <a:headEnd len="med" w="med" type="none"/>
            <a:tailEnd len="med" w="med" type="none"/>
          </a:ln>
        </p:spPr>
      </p:cxnSp>
      <p:sp>
        <p:nvSpPr>
          <p:cNvPr id="1034" name="Google Shape;1034;p70"/>
          <p:cNvSpPr txBox="1"/>
          <p:nvPr/>
        </p:nvSpPr>
        <p:spPr>
          <a:xfrm>
            <a:off x="6096000" y="2895600"/>
            <a:ext cx="3276600" cy="1857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 shift/reduce or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 reduce/reduce conflict</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4400" u="none">
                <a:solidFill>
                  <a:schemeClr val="dk1"/>
                </a:solidFill>
                <a:latin typeface="Times New Roman"/>
                <a:ea typeface="Times New Roman"/>
                <a:cs typeface="Times New Roman"/>
                <a:sym typeface="Times New Roman"/>
              </a:rPr>
              <a:t>⇓</a:t>
            </a:r>
            <a:endParaRPr b="0" i="0" sz="4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so, it is a LR(1) grammar</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71"/>
          <p:cNvSpPr txBox="1"/>
          <p:nvPr>
            <p:ph type="title"/>
          </p:nvPr>
        </p:nvSpPr>
        <p:spPr>
          <a:xfrm>
            <a:off x="992187" y="0"/>
            <a:ext cx="7772400" cy="615950"/>
          </a:xfrm>
          <a:prstGeom prst="rect">
            <a:avLst/>
          </a:prstGeom>
          <a:noFill/>
          <a:ln>
            <a:noFill/>
          </a:ln>
        </p:spPr>
        <p:txBody>
          <a:bodyPr anchorCtr="0" anchor="b" bIns="50800" lIns="101600" spcFirstLastPara="1" rIns="101600" wrap="square" tIns="508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LALR(1) Grammars</a:t>
            </a:r>
            <a:endParaRPr/>
          </a:p>
        </p:txBody>
      </p:sp>
      <p:sp>
        <p:nvSpPr>
          <p:cNvPr id="1040" name="Google Shape;1040;p71"/>
          <p:cNvSpPr txBox="1"/>
          <p:nvPr>
            <p:ph idx="1" type="body"/>
          </p:nvPr>
        </p:nvSpPr>
        <p:spPr>
          <a:xfrm>
            <a:off x="776287" y="692150"/>
            <a:ext cx="8497887" cy="5976937"/>
          </a:xfrm>
          <a:prstGeom prst="rect">
            <a:avLst/>
          </a:prstGeom>
          <a:noFill/>
          <a:ln>
            <a:noFill/>
          </a:ln>
        </p:spPr>
        <p:txBody>
          <a:bodyPr anchorCtr="0" anchor="t" bIns="50800" lIns="101600" spcFirstLastPara="1" rIns="101600" wrap="square" tIns="508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Problem with LR(1): too many states</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LALR(1) parsing (aka </a:t>
            </a:r>
            <a:r>
              <a:rPr b="0" i="0" lang="en-US" sz="2400" u="none">
                <a:solidFill>
                  <a:schemeClr val="accent2"/>
                </a:solidFill>
                <a:latin typeface="Times New Roman"/>
                <a:ea typeface="Times New Roman"/>
                <a:cs typeface="Times New Roman"/>
                <a:sym typeface="Times New Roman"/>
              </a:rPr>
              <a:t>LookAhead LR</a:t>
            </a:r>
            <a:r>
              <a:rPr b="0" i="0" lang="en-US" sz="2400" u="none">
                <a:solidFill>
                  <a:schemeClr val="dk1"/>
                </a:solidFill>
                <a:latin typeface="Times New Roman"/>
                <a:ea typeface="Times New Roman"/>
                <a:cs typeface="Times New Roman"/>
                <a:sym typeface="Times New Roman"/>
              </a:rPr>
              <a:t>)</a:t>
            </a:r>
            <a:endParaRPr/>
          </a:p>
          <a:p>
            <a:pPr indent="-285750" lvl="1" marL="74295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Constructs LR(1) DFA and then </a:t>
            </a:r>
            <a:r>
              <a:rPr b="0" i="0" lang="en-US" sz="2400" u="none">
                <a:solidFill>
                  <a:srgbClr val="FF0000"/>
                </a:solidFill>
                <a:latin typeface="Times New Roman"/>
                <a:ea typeface="Times New Roman"/>
                <a:cs typeface="Times New Roman"/>
                <a:sym typeface="Times New Roman"/>
              </a:rPr>
              <a:t>merge any 2 LR(1) states whose </a:t>
            </a:r>
            <a:r>
              <a:rPr b="0" i="0" lang="en-US" sz="2400" u="none">
                <a:solidFill>
                  <a:schemeClr val="accent2"/>
                </a:solidFill>
                <a:latin typeface="Times New Roman"/>
                <a:ea typeface="Times New Roman"/>
                <a:cs typeface="Times New Roman"/>
                <a:sym typeface="Times New Roman"/>
              </a:rPr>
              <a:t>items are identical except lookahead</a:t>
            </a:r>
            <a:endParaRPr/>
          </a:p>
          <a:p>
            <a:pPr indent="-285750" lvl="1" marL="742950" rtl="0" algn="l">
              <a:lnSpc>
                <a:spcPct val="100000"/>
              </a:lnSpc>
              <a:spcBef>
                <a:spcPts val="480"/>
              </a:spcBef>
              <a:spcAft>
                <a:spcPts val="0"/>
              </a:spcAft>
              <a:buClr>
                <a:schemeClr val="accent2"/>
              </a:buClr>
              <a:buSzPts val="2400"/>
              <a:buFont typeface="Times New Roman"/>
              <a:buChar char="–"/>
            </a:pPr>
            <a:r>
              <a:rPr b="0" i="0" lang="en-US" sz="2400" u="none">
                <a:solidFill>
                  <a:schemeClr val="accent2"/>
                </a:solidFill>
                <a:latin typeface="Times New Roman"/>
                <a:ea typeface="Times New Roman"/>
                <a:cs typeface="Times New Roman"/>
                <a:sym typeface="Times New Roman"/>
              </a:rPr>
              <a:t>Results in smaller parser tables</a:t>
            </a:r>
            <a:r>
              <a:rPr b="0" i="0" lang="en-US" sz="2400" u="none">
                <a:solidFill>
                  <a:srgbClr val="FF0000"/>
                </a:solidFill>
                <a:latin typeface="Times New Roman"/>
                <a:ea typeface="Times New Roman"/>
                <a:cs typeface="Times New Roman"/>
                <a:sym typeface="Times New Roman"/>
              </a:rPr>
              <a:t>, so are often used in practice </a:t>
            </a:r>
            <a:endParaRPr/>
          </a:p>
          <a:p>
            <a:pPr indent="-285750" lvl="1" marL="742950" rtl="0" algn="l">
              <a:lnSpc>
                <a:spcPct val="100000"/>
              </a:lnSpc>
              <a:spcBef>
                <a:spcPts val="480"/>
              </a:spcBef>
              <a:spcAft>
                <a:spcPts val="0"/>
              </a:spcAft>
              <a:buClr>
                <a:srgbClr val="FF0000"/>
              </a:buClr>
              <a:buSzPts val="2400"/>
              <a:buFont typeface="Times New Roman"/>
              <a:buChar char="–"/>
            </a:pPr>
            <a:r>
              <a:rPr b="0" i="0" lang="en-US" sz="2400" u="none">
                <a:solidFill>
                  <a:srgbClr val="FF0000"/>
                </a:solidFill>
                <a:latin typeface="Times New Roman"/>
                <a:ea typeface="Times New Roman"/>
                <a:cs typeface="Times New Roman"/>
                <a:sym typeface="Times New Roman"/>
              </a:rPr>
              <a:t>Theoretically less powerful than LR(1)</a:t>
            </a:r>
            <a:endParaRPr/>
          </a:p>
          <a:p>
            <a:pPr indent="-285750" lvl="1" marL="742950" rtl="0" algn="l">
              <a:lnSpc>
                <a:spcPct val="100000"/>
              </a:lnSpc>
              <a:spcBef>
                <a:spcPts val="560"/>
              </a:spcBef>
              <a:spcAft>
                <a:spcPts val="0"/>
              </a:spcAft>
              <a:buClr>
                <a:srgbClr val="CC0000"/>
              </a:buClr>
              <a:buSzPts val="2800"/>
              <a:buFont typeface="Times New Roman"/>
              <a:buChar char="–"/>
            </a:pPr>
            <a:r>
              <a:rPr b="0" i="0" lang="en-US" sz="2800" u="none">
                <a:solidFill>
                  <a:srgbClr val="CC0000"/>
                </a:solidFill>
                <a:latin typeface="Times New Roman"/>
                <a:ea typeface="Times New Roman"/>
                <a:cs typeface="Times New Roman"/>
                <a:sym typeface="Times New Roman"/>
              </a:rPr>
              <a:t>No of states in SLR = No of states in LALR</a:t>
            </a:r>
            <a:endParaRPr/>
          </a:p>
          <a:p>
            <a:pPr indent="-107950" lvl="1" marL="742950" rtl="0" algn="l">
              <a:lnSpc>
                <a:spcPct val="100000"/>
              </a:lnSpc>
              <a:spcBef>
                <a:spcPts val="560"/>
              </a:spcBef>
              <a:spcAft>
                <a:spcPts val="0"/>
              </a:spcAft>
              <a:buClr>
                <a:schemeClr val="dk1"/>
              </a:buClr>
              <a:buSzPts val="2800"/>
              <a:buFont typeface="Times New Roman"/>
              <a:buNone/>
            </a:pPr>
            <a:r>
              <a:t/>
            </a:r>
            <a:endParaRPr b="0" i="0" sz="2800" u="none">
              <a:solidFill>
                <a:srgbClr val="CC0000"/>
              </a:solidFill>
              <a:latin typeface="Times New Roman"/>
              <a:ea typeface="Times New Roman"/>
              <a:cs typeface="Times New Roman"/>
              <a:sym typeface="Times New Roman"/>
            </a:endParaRPr>
          </a:p>
          <a:p>
            <a:pPr indent="-107950" lvl="1" marL="742950" rtl="0" algn="l">
              <a:lnSpc>
                <a:spcPct val="100000"/>
              </a:lnSpc>
              <a:spcBef>
                <a:spcPts val="56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a:p>
            <a:pPr indent="-107950" lvl="1" marL="742950" rtl="0" algn="l">
              <a:lnSpc>
                <a:spcPct val="100000"/>
              </a:lnSpc>
              <a:spcBef>
                <a:spcPts val="56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LALR(1) grammar = a grammar whose LALR(1) parsing table has no conflicts</a:t>
            </a:r>
            <a:endParaRPr/>
          </a:p>
        </p:txBody>
      </p:sp>
      <p:sp>
        <p:nvSpPr>
          <p:cNvPr id="1041" name="Google Shape;1041;p71"/>
          <p:cNvSpPr txBox="1"/>
          <p:nvPr/>
        </p:nvSpPr>
        <p:spPr>
          <a:xfrm>
            <a:off x="2289175" y="4149725"/>
            <a:ext cx="1593850"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id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E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 $</a:t>
            </a:r>
            <a:endParaRPr/>
          </a:p>
        </p:txBody>
      </p:sp>
      <p:sp>
        <p:nvSpPr>
          <p:cNvPr id="1042" name="Google Shape;1042;p71"/>
          <p:cNvSpPr txBox="1"/>
          <p:nvPr/>
        </p:nvSpPr>
        <p:spPr>
          <a:xfrm>
            <a:off x="4665662" y="4149725"/>
            <a:ext cx="1574800"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id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 🡪 E </a:t>
            </a:r>
            <a:r>
              <a:rPr b="1"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 +</a:t>
            </a:r>
            <a:endParaRPr/>
          </a:p>
        </p:txBody>
      </p:sp>
      <p:sp>
        <p:nvSpPr>
          <p:cNvPr id="1043" name="Google Shape;1043;p71"/>
          <p:cNvSpPr txBox="1"/>
          <p:nvPr/>
        </p:nvSpPr>
        <p:spPr>
          <a:xfrm>
            <a:off x="2230437" y="4076700"/>
            <a:ext cx="1676400"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44" name="Google Shape;1044;p71"/>
          <p:cNvSpPr txBox="1"/>
          <p:nvPr/>
        </p:nvSpPr>
        <p:spPr>
          <a:xfrm>
            <a:off x="4592637" y="4076700"/>
            <a:ext cx="1676400"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45" name="Google Shape;1045;p71"/>
          <p:cNvSpPr txBox="1"/>
          <p:nvPr/>
        </p:nvSpPr>
        <p:spPr>
          <a:xfrm>
            <a:off x="4059237" y="4305300"/>
            <a:ext cx="384175"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a:t>
            </a:r>
            <a:endParaRPr/>
          </a:p>
        </p:txBody>
      </p:sp>
      <p:sp>
        <p:nvSpPr>
          <p:cNvPr id="1046" name="Google Shape;1046;p71"/>
          <p:cNvSpPr txBox="1"/>
          <p:nvPr/>
        </p:nvSpPr>
        <p:spPr>
          <a:xfrm>
            <a:off x="6573837" y="4305300"/>
            <a:ext cx="384175"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a:t>
            </a:r>
            <a:endParaRPr/>
          </a:p>
        </p:txBody>
      </p:sp>
      <p:sp>
        <p:nvSpPr>
          <p:cNvPr id="1047" name="Google Shape;1047;p71"/>
          <p:cNvSpPr txBox="1"/>
          <p:nvPr/>
        </p:nvSpPr>
        <p:spPr>
          <a:xfrm>
            <a:off x="7243762" y="4295775"/>
            <a:ext cx="498475"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800"/>
              <a:buFont typeface="Times New Roman"/>
              <a:buNone/>
            </a:pPr>
            <a:r>
              <a:rPr b="0" i="0" lang="en-US" sz="2800" u="none">
                <a:solidFill>
                  <a:srgbClr val="CC0000"/>
                </a:solidFill>
                <a:latin typeface="Times New Roman"/>
                <a:ea typeface="Times New Roman"/>
                <a:cs typeface="Times New Roman"/>
                <a:sym typeface="Times New Roman"/>
              </a:rPr>
              <a:t>??</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72"/>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1053" name="Google Shape;1053;p72"/>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Creating LALR Parsing Tables</a:t>
            </a:r>
            <a:endParaRPr/>
          </a:p>
        </p:txBody>
      </p:sp>
      <p:sp>
        <p:nvSpPr>
          <p:cNvPr id="1054" name="Google Shape;1054;p72"/>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Canonical LR(1) Parser      		🡺     		LALR Parser</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2400" u="none">
                <a:solidFill>
                  <a:srgbClr val="FF0000"/>
                </a:solidFill>
                <a:latin typeface="Times New Roman"/>
                <a:ea typeface="Times New Roman"/>
                <a:cs typeface="Times New Roman"/>
                <a:sym typeface="Times New Roman"/>
              </a:rPr>
              <a:t>shrink # of states</a:t>
            </a:r>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This shrink process may introduce a </a:t>
            </a:r>
            <a:r>
              <a:rPr b="1" i="0" lang="en-US" sz="2400" u="none">
                <a:solidFill>
                  <a:schemeClr val="dk1"/>
                </a:solidFill>
                <a:latin typeface="Times New Roman"/>
                <a:ea typeface="Times New Roman"/>
                <a:cs typeface="Times New Roman"/>
                <a:sym typeface="Times New Roman"/>
              </a:rPr>
              <a:t>reduce/reduce</a:t>
            </a:r>
            <a:r>
              <a:rPr b="0" i="0" lang="en-US" sz="2400" u="none">
                <a:solidFill>
                  <a:schemeClr val="dk1"/>
                </a:solidFill>
                <a:latin typeface="Times New Roman"/>
                <a:ea typeface="Times New Roman"/>
                <a:cs typeface="Times New Roman"/>
                <a:sym typeface="Times New Roman"/>
              </a:rPr>
              <a:t> conflict in the resulting LALR parser (so the grammar is NOT LALR)</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But, this shrink process </a:t>
            </a:r>
            <a:r>
              <a:rPr b="0" i="0" lang="en-US" sz="2400" u="none">
                <a:solidFill>
                  <a:srgbClr val="CC0000"/>
                </a:solidFill>
                <a:latin typeface="Times New Roman"/>
                <a:ea typeface="Times New Roman"/>
                <a:cs typeface="Times New Roman"/>
                <a:sym typeface="Times New Roman"/>
              </a:rPr>
              <a:t>does not produce a </a:t>
            </a:r>
            <a:r>
              <a:rPr b="1" i="0" lang="en-US" sz="2400" u="none">
                <a:solidFill>
                  <a:srgbClr val="CC0000"/>
                </a:solidFill>
                <a:latin typeface="Times New Roman"/>
                <a:ea typeface="Times New Roman"/>
                <a:cs typeface="Times New Roman"/>
                <a:sym typeface="Times New Roman"/>
              </a:rPr>
              <a:t>shift/reduce</a:t>
            </a:r>
            <a:r>
              <a:rPr b="0" i="0" lang="en-US" sz="2400" u="none">
                <a:solidFill>
                  <a:srgbClr val="CC0000"/>
                </a:solidFill>
                <a:latin typeface="Times New Roman"/>
                <a:ea typeface="Times New Roman"/>
                <a:cs typeface="Times New Roman"/>
                <a:sym typeface="Times New Roman"/>
              </a:rPr>
              <a:t> conflict</a:t>
            </a:r>
            <a:r>
              <a:rPr b="0" i="0" lang="en-US" sz="2400" u="none">
                <a:solidFill>
                  <a:schemeClr val="dk1"/>
                </a:solidFill>
                <a:latin typeface="Times New Roman"/>
                <a:ea typeface="Times New Roman"/>
                <a:cs typeface="Times New Roman"/>
                <a:sym typeface="Times New Roman"/>
              </a:rPr>
              <a:t>.</a:t>
            </a:r>
            <a:endParaRPr/>
          </a:p>
          <a:p>
            <a:pPr indent="-1905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73"/>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1060" name="Google Shape;1060;p73"/>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The Core of A Set of LR(1) Items</a:t>
            </a:r>
            <a:endParaRPr/>
          </a:p>
        </p:txBody>
      </p:sp>
      <p:sp>
        <p:nvSpPr>
          <p:cNvPr id="1061" name="Google Shape;1061;p73"/>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The core of  a set of LR(1) items is the set of its first component.</a:t>
            </a:r>
            <a:endParaRPr/>
          </a:p>
          <a:p>
            <a:pPr indent="-342900" lvl="0" marL="342900" rtl="0" algn="l">
              <a:lnSpc>
                <a:spcPct val="90000"/>
              </a:lnSpc>
              <a:spcBef>
                <a:spcPts val="160"/>
              </a:spcBef>
              <a:spcAft>
                <a:spcPts val="0"/>
              </a:spcAft>
              <a:buClr>
                <a:schemeClr val="dk1"/>
              </a:buClr>
              <a:buSzPts val="800"/>
              <a:buFont typeface="Times New Roman"/>
              <a:buNone/>
            </a:pPr>
            <a:r>
              <a:t/>
            </a:r>
            <a:endParaRPr b="0" i="0" sz="800" u="none">
              <a:solidFill>
                <a:schemeClr val="dk1"/>
              </a:solidFill>
              <a:latin typeface="Times New Roman"/>
              <a:ea typeface="Times New Roman"/>
              <a:cs typeface="Times New Roman"/>
              <a:sym typeface="Times New Roman"/>
            </a:endParaRPr>
          </a:p>
          <a:p>
            <a:pPr indent="-342900" lvl="0" marL="342900" rtl="0" algn="l">
              <a:lnSpc>
                <a:spcPct val="36666"/>
              </a:lnSpc>
              <a:spcBef>
                <a:spcPts val="5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Ex:	S → L</a:t>
            </a:r>
            <a:r>
              <a:rPr b="0" i="0" lang="en-US" sz="6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=R,$	🡺	 S → L</a:t>
            </a:r>
            <a:r>
              <a:rPr b="0" i="0" lang="en-US" sz="6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=R		</a:t>
            </a:r>
            <a:r>
              <a:rPr b="0" i="0" lang="en-US" sz="2000" u="none">
                <a:solidFill>
                  <a:srgbClr val="CC0000"/>
                </a:solidFill>
                <a:latin typeface="Times New Roman"/>
                <a:ea typeface="Times New Roman"/>
                <a:cs typeface="Times New Roman"/>
                <a:sym typeface="Times New Roman"/>
              </a:rPr>
              <a:t>Core</a:t>
            </a:r>
            <a:endParaRPr/>
          </a:p>
          <a:p>
            <a:pPr indent="-342900" lvl="0" marL="342900" rtl="0" algn="l">
              <a:lnSpc>
                <a:spcPct val="36666"/>
              </a:lnSpc>
              <a:spcBef>
                <a:spcPts val="5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R → L</a:t>
            </a:r>
            <a:r>
              <a:rPr b="0" i="0" lang="en-US" sz="6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R → L</a:t>
            </a:r>
            <a:r>
              <a:rPr b="0" i="0" lang="en-US" sz="6000" u="none">
                <a:solidFill>
                  <a:schemeClr val="dk1"/>
                </a:solidFill>
                <a:latin typeface="Times New Roman"/>
                <a:ea typeface="Times New Roman"/>
                <a:cs typeface="Times New Roman"/>
                <a:sym typeface="Times New Roman"/>
              </a:rPr>
              <a:t>.</a:t>
            </a:r>
            <a:endParaRPr/>
          </a:p>
          <a:p>
            <a:pPr indent="-342900" lvl="0" marL="342900" rtl="0" algn="l">
              <a:lnSpc>
                <a:spcPct val="90000"/>
              </a:lnSpc>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342900" lvl="0" marL="342900" rtl="0" algn="l">
              <a:lnSpc>
                <a:spcPct val="9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We will find the states (sets of LR(1) items) in a canonical LR(1) parser with same cores. Then we will merge them as a single state.</a:t>
            </a:r>
            <a:endParaRPr/>
          </a:p>
          <a:p>
            <a:pPr indent="-279400" lvl="0" marL="342900" rtl="0" algn="l">
              <a:lnSpc>
                <a:spcPct val="9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342900" lvl="0" marL="342900" rtl="0" algn="l">
              <a:lnSpc>
                <a:spcPct val="46666"/>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:L → id</a:t>
            </a:r>
            <a:r>
              <a:rPr b="0" i="0" lang="en-US" sz="6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A new state: 	 I</a:t>
            </a:r>
            <a:r>
              <a:rPr b="0" baseline="-25000" i="0" lang="en-US" sz="2000" u="none">
                <a:solidFill>
                  <a:schemeClr val="dk1"/>
                </a:solidFill>
                <a:latin typeface="Times New Roman"/>
                <a:ea typeface="Times New Roman"/>
                <a:cs typeface="Times New Roman"/>
                <a:sym typeface="Times New Roman"/>
              </a:rPr>
              <a:t>12</a:t>
            </a:r>
            <a:r>
              <a:rPr b="0" i="0" lang="en-US" sz="2000" u="none">
                <a:solidFill>
                  <a:schemeClr val="dk1"/>
                </a:solidFill>
                <a:latin typeface="Times New Roman"/>
                <a:ea typeface="Times New Roman"/>
                <a:cs typeface="Times New Roman"/>
                <a:sym typeface="Times New Roman"/>
              </a:rPr>
              <a:t>: L → id</a:t>
            </a:r>
            <a:r>
              <a:rPr b="0" i="0" lang="en-US" sz="6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a:t>
            </a:r>
            <a:endParaRPr/>
          </a:p>
          <a:p>
            <a:pPr indent="-342900" lvl="0" marL="342900" rtl="0" algn="l">
              <a:lnSpc>
                <a:spcPct val="46666"/>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			      	       L → id</a:t>
            </a:r>
            <a:r>
              <a:rPr b="0" i="0" lang="en-US" sz="6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a:t>
            </a:r>
            <a:endParaRPr/>
          </a:p>
          <a:p>
            <a:pPr indent="-342900" lvl="0" marL="342900" rtl="0" algn="l">
              <a:lnSpc>
                <a:spcPct val="46666"/>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:L → id</a:t>
            </a:r>
            <a:r>
              <a:rPr b="0" i="0" lang="en-US" sz="6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a:t>
            </a:r>
            <a:r>
              <a:rPr b="0" i="0" lang="en-US" sz="2400" u="none">
                <a:solidFill>
                  <a:srgbClr val="CC0000"/>
                </a:solidFill>
                <a:latin typeface="Times New Roman"/>
                <a:ea typeface="Times New Roman"/>
                <a:cs typeface="Times New Roman"/>
                <a:sym typeface="Times New Roman"/>
              </a:rPr>
              <a:t>have same core, merge them</a:t>
            </a:r>
            <a:endParaRPr/>
          </a:p>
          <a:p>
            <a:pPr indent="-342900" lvl="0" marL="342900" rtl="0" algn="l">
              <a:lnSpc>
                <a:spcPct val="9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342900" lvl="0" marL="342900" rtl="0" algn="l">
              <a:lnSpc>
                <a:spcPct val="9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We will do this for all states of a canonical LR(1) parser to get the states of the LALR parser.</a:t>
            </a:r>
            <a:endParaRPr/>
          </a:p>
          <a:p>
            <a:pPr indent="-342900" lvl="0" marL="342900" rtl="0" algn="l">
              <a:lnSpc>
                <a:spcPct val="9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In fact, the number of the states of the LALR parser for a grammar will be equal to the number of states of the SLR parser for that grammar.</a:t>
            </a:r>
            <a:endParaRPr/>
          </a:p>
          <a:p>
            <a:pPr indent="-215900" lvl="0" marL="342900" rtl="0" algn="l">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p:txBody>
      </p:sp>
      <p:cxnSp>
        <p:nvCxnSpPr>
          <p:cNvPr id="1062" name="Google Shape;1062;p73"/>
          <p:cNvCxnSpPr/>
          <p:nvPr/>
        </p:nvCxnSpPr>
        <p:spPr>
          <a:xfrm rot="10800000">
            <a:off x="5715000" y="1905000"/>
            <a:ext cx="990600" cy="0"/>
          </a:xfrm>
          <a:prstGeom prst="straightConnector1">
            <a:avLst/>
          </a:prstGeom>
          <a:noFill/>
          <a:ln cap="flat" cmpd="sng" w="9525">
            <a:solidFill>
              <a:srgbClr val="CC0000"/>
            </a:solidFill>
            <a:prstDash val="solid"/>
            <a:miter lim="800000"/>
            <a:headEnd len="med" w="med" type="none"/>
            <a:tailEnd len="med" w="med" type="triangle"/>
          </a:ln>
        </p:spPr>
      </p:cxn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74"/>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1068" name="Google Shape;1068;p74"/>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Creation of LALR Parsing Tables</a:t>
            </a:r>
            <a:endParaRPr/>
          </a:p>
        </p:txBody>
      </p:sp>
      <p:sp>
        <p:nvSpPr>
          <p:cNvPr id="1069" name="Google Shape;1069;p74"/>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Create the canonical LR(1) collection of the sets of LR(1) items for    the given grammar.</a:t>
            </a:r>
            <a:endParaRPr/>
          </a:p>
          <a:p>
            <a:pPr indent="-342900" lvl="0" marL="34290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Find each core; find all sets having that same core; replace those sets having same cores with a single set which is their union.</a:t>
            </a:r>
            <a:endParaRPr/>
          </a:p>
          <a:p>
            <a:pPr indent="-342900" lvl="0" marL="34290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C={I</a:t>
            </a:r>
            <a:r>
              <a:rPr b="0" baseline="-25000" i="0" lang="en-US" sz="2400" u="none">
                <a:solidFill>
                  <a:schemeClr val="dk1"/>
                </a:solidFill>
                <a:latin typeface="Times New Roman"/>
                <a:ea typeface="Times New Roman"/>
                <a:cs typeface="Times New Roman"/>
                <a:sym typeface="Times New Roman"/>
              </a:rPr>
              <a:t>0</a:t>
            </a: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  C’={J</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,...,J</a:t>
            </a:r>
            <a:r>
              <a:rPr b="0" baseline="-25000" i="0" lang="en-US" sz="2400" u="none">
                <a:solidFill>
                  <a:schemeClr val="dk1"/>
                </a:solidFill>
                <a:latin typeface="Times New Roman"/>
                <a:ea typeface="Times New Roman"/>
                <a:cs typeface="Times New Roman"/>
                <a:sym typeface="Times New Roman"/>
              </a:rPr>
              <a:t>m</a:t>
            </a:r>
            <a:r>
              <a:rPr b="0" i="0" lang="en-US" sz="2400" u="none">
                <a:solidFill>
                  <a:schemeClr val="dk1"/>
                </a:solidFill>
                <a:latin typeface="Times New Roman"/>
                <a:ea typeface="Times New Roman"/>
                <a:cs typeface="Times New Roman"/>
                <a:sym typeface="Times New Roman"/>
              </a:rPr>
              <a:t>}	where m ≤ n</a:t>
            </a:r>
            <a:endParaRPr/>
          </a:p>
          <a:p>
            <a:pPr indent="-342900" lvl="0" marL="34290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Create the parsing tables (action and goto tables) same as the construction of the parsing tables of LR(1) parser.</a:t>
            </a:r>
            <a:endParaRPr/>
          </a:p>
          <a:p>
            <a:pPr indent="-285750" lvl="1" marL="742950" rtl="0" algn="l">
              <a:lnSpc>
                <a:spcPct val="9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Note that: 	If  J=I</a:t>
            </a:r>
            <a:r>
              <a:rPr b="0" baseline="-25000" i="0" lang="en-US" sz="1800" u="none">
                <a:solidFill>
                  <a:schemeClr val="dk1"/>
                </a:solidFill>
                <a:latin typeface="Times New Roman"/>
                <a:ea typeface="Times New Roman"/>
                <a:cs typeface="Times New Roman"/>
                <a:sym typeface="Times New Roman"/>
              </a:rPr>
              <a:t>1 </a:t>
            </a:r>
            <a:r>
              <a:rPr b="0" i="0" lang="en-US" sz="1800" u="none">
                <a:solidFill>
                  <a:schemeClr val="dk1"/>
                </a:solidFill>
                <a:latin typeface="Times New Roman"/>
                <a:ea typeface="Times New Roman"/>
                <a:cs typeface="Times New Roman"/>
                <a:sym typeface="Times New Roman"/>
              </a:rPr>
              <a:t>∪ ... ∪ I</a:t>
            </a:r>
            <a:r>
              <a:rPr b="0" baseline="-25000" i="0" lang="en-US" sz="1800" u="none">
                <a:solidFill>
                  <a:schemeClr val="dk1"/>
                </a:solidFill>
                <a:latin typeface="Times New Roman"/>
                <a:ea typeface="Times New Roman"/>
                <a:cs typeface="Times New Roman"/>
                <a:sym typeface="Times New Roman"/>
              </a:rPr>
              <a:t>k</a:t>
            </a:r>
            <a:r>
              <a:rPr b="0" i="0" lang="en-US" sz="1800" u="none">
                <a:solidFill>
                  <a:schemeClr val="dk1"/>
                </a:solidFill>
                <a:latin typeface="Times New Roman"/>
                <a:ea typeface="Times New Roman"/>
                <a:cs typeface="Times New Roman"/>
                <a:sym typeface="Times New Roman"/>
              </a:rPr>
              <a:t>  since I</a:t>
            </a:r>
            <a:r>
              <a:rPr b="0" baseline="-25000" i="0" lang="en-US" sz="1800" u="none">
                <a:solidFill>
                  <a:schemeClr val="dk1"/>
                </a:solidFill>
                <a:latin typeface="Times New Roman"/>
                <a:ea typeface="Times New Roman"/>
                <a:cs typeface="Times New Roman"/>
                <a:sym typeface="Times New Roman"/>
              </a:rPr>
              <a:t>1</a:t>
            </a: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k</a:t>
            </a:r>
            <a:r>
              <a:rPr b="0" i="0" lang="en-US" sz="1800" u="none">
                <a:solidFill>
                  <a:schemeClr val="dk1"/>
                </a:solidFill>
                <a:latin typeface="Times New Roman"/>
                <a:ea typeface="Times New Roman"/>
                <a:cs typeface="Times New Roman"/>
                <a:sym typeface="Times New Roman"/>
              </a:rPr>
              <a:t> have same cores</a:t>
            </a:r>
            <a:endParaRPr/>
          </a:p>
          <a:p>
            <a:pPr indent="-285750" lvl="1" marL="742950" rtl="0" algn="l">
              <a:lnSpc>
                <a:spcPct val="9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 cores of goto(I</a:t>
            </a:r>
            <a:r>
              <a:rPr b="0" baseline="-25000" i="0" lang="en-US" sz="1800" u="none">
                <a:solidFill>
                  <a:schemeClr val="dk1"/>
                </a:solidFill>
                <a:latin typeface="Times New Roman"/>
                <a:ea typeface="Times New Roman"/>
                <a:cs typeface="Times New Roman"/>
                <a:sym typeface="Times New Roman"/>
              </a:rPr>
              <a:t>1</a:t>
            </a:r>
            <a:r>
              <a:rPr b="0" i="0" lang="en-US" sz="1800" u="none">
                <a:solidFill>
                  <a:schemeClr val="dk1"/>
                </a:solidFill>
                <a:latin typeface="Times New Roman"/>
                <a:ea typeface="Times New Roman"/>
                <a:cs typeface="Times New Roman"/>
                <a:sym typeface="Times New Roman"/>
              </a:rPr>
              <a:t>,X),...,goto(I</a:t>
            </a:r>
            <a:r>
              <a:rPr b="0" baseline="-25000" i="0" lang="en-US" sz="1800" u="none">
                <a:solidFill>
                  <a:schemeClr val="dk1"/>
                </a:solidFill>
                <a:latin typeface="Times New Roman"/>
                <a:ea typeface="Times New Roman"/>
                <a:cs typeface="Times New Roman"/>
                <a:sym typeface="Times New Roman"/>
              </a:rPr>
              <a:t>2</a:t>
            </a:r>
            <a:r>
              <a:rPr b="0" i="0" lang="en-US" sz="1800" u="none">
                <a:solidFill>
                  <a:schemeClr val="dk1"/>
                </a:solidFill>
                <a:latin typeface="Times New Roman"/>
                <a:ea typeface="Times New Roman"/>
                <a:cs typeface="Times New Roman"/>
                <a:sym typeface="Times New Roman"/>
              </a:rPr>
              <a:t>,X) must be same. </a:t>
            </a:r>
            <a:endParaRPr/>
          </a:p>
          <a:p>
            <a:pPr indent="-285750" lvl="1" marL="742950" rtl="0" algn="l">
              <a:lnSpc>
                <a:spcPct val="9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So, goto(J,X)=K  where K is the union of all sets of items having same cores as goto(I</a:t>
            </a:r>
            <a:r>
              <a:rPr b="0" baseline="-25000" i="0" lang="en-US" sz="1800" u="none">
                <a:solidFill>
                  <a:schemeClr val="dk1"/>
                </a:solidFill>
                <a:latin typeface="Times New Roman"/>
                <a:ea typeface="Times New Roman"/>
                <a:cs typeface="Times New Roman"/>
                <a:sym typeface="Times New Roman"/>
              </a:rPr>
              <a:t>1</a:t>
            </a:r>
            <a:r>
              <a:rPr b="0" i="0" lang="en-US" sz="1800" u="none">
                <a:solidFill>
                  <a:schemeClr val="dk1"/>
                </a:solidFill>
                <a:latin typeface="Times New Roman"/>
                <a:ea typeface="Times New Roman"/>
                <a:cs typeface="Times New Roman"/>
                <a:sym typeface="Times New Roman"/>
              </a:rPr>
              <a:t>,X).</a:t>
            </a:r>
            <a:endParaRPr/>
          </a:p>
          <a:p>
            <a:pPr indent="-279400" lvl="0" marL="342900" rtl="0" algn="l">
              <a:lnSpc>
                <a:spcPct val="9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342900" lvl="0" marL="34290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If no conflict is introduced, the grammar is LALR(1) grammar.          (We may only introduce reduce/reduce conflicts; we cannot introduce     a shift/reduce conflict)</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75"/>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1075" name="Google Shape;1075;p75"/>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Canonical LALR(1) Collection – Example2</a:t>
            </a:r>
            <a:endParaRPr/>
          </a:p>
        </p:txBody>
      </p:sp>
      <p:sp>
        <p:nvSpPr>
          <p:cNvPr id="1076" name="Google Shape;1076;p75"/>
          <p:cNvSpPr txBox="1"/>
          <p:nvPr/>
        </p:nvSpPr>
        <p:spPr>
          <a:xfrm>
            <a:off x="381000" y="1295400"/>
            <a:ext cx="1600200" cy="2017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 → S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 S → L=R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 S → R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 L→ *R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4) L → id </a:t>
            </a:r>
            <a:endParaRPr/>
          </a:p>
          <a:p>
            <a:pPr indent="0" lvl="0" marL="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5) R → L </a:t>
            </a:r>
            <a:endParaRPr/>
          </a:p>
        </p:txBody>
      </p:sp>
      <p:sp>
        <p:nvSpPr>
          <p:cNvPr id="1077" name="Google Shape;1077;p75"/>
          <p:cNvSpPr txBox="1"/>
          <p:nvPr/>
        </p:nvSpPr>
        <p:spPr>
          <a:xfrm>
            <a:off x="1752600" y="1295400"/>
            <a:ext cx="1692275" cy="2022475"/>
          </a:xfrm>
          <a:prstGeom prst="rect">
            <a:avLst/>
          </a:prstGeom>
          <a:noFill/>
          <a:ln>
            <a:noFill/>
          </a:ln>
        </p:spPr>
        <p:txBody>
          <a:bodyPr anchorCtr="0" anchor="t" bIns="45700" lIns="91425" spcFirstLastPara="1" rIns="91425" wrap="square" tIns="45700">
            <a:spAutoFit/>
          </a:bodyPr>
          <a:lstStyle/>
          <a:p>
            <a:pPr indent="0" lvl="0" marL="0" marR="0" rtl="0" algn="l">
              <a:lnSpc>
                <a:spcPct val="45833"/>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0</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S’ → </a:t>
            </a:r>
            <a:r>
              <a:rPr b="0" i="0" lang="en-US" sz="48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S,$</a:t>
            </a:r>
            <a:endParaRPr/>
          </a:p>
          <a:p>
            <a:pPr indent="0" lvl="0" marL="0" marR="0" rtl="0" algn="l">
              <a:lnSpc>
                <a:spcPct val="45833"/>
              </a:lnSpc>
              <a:spcBef>
                <a:spcPts val="4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S → </a:t>
            </a:r>
            <a:r>
              <a:rPr b="0" i="0" lang="en-US" sz="48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L=R,$</a:t>
            </a:r>
            <a:endParaRPr/>
          </a:p>
          <a:p>
            <a:pPr indent="0" lvl="0" marL="0" marR="0" rtl="0" algn="l">
              <a:lnSpc>
                <a:spcPct val="45833"/>
              </a:lnSpc>
              <a:spcBef>
                <a:spcPts val="4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S → </a:t>
            </a:r>
            <a:r>
              <a:rPr b="0" i="0" lang="en-US" sz="48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R,$</a:t>
            </a:r>
            <a:endParaRPr/>
          </a:p>
          <a:p>
            <a:pPr indent="0" lvl="0" marL="0" marR="0" rtl="0" algn="l">
              <a:lnSpc>
                <a:spcPct val="45833"/>
              </a:lnSpc>
              <a:spcBef>
                <a:spcPts val="4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L → </a:t>
            </a:r>
            <a:r>
              <a:rPr b="0" i="0" lang="en-US" sz="48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*R,$/=</a:t>
            </a:r>
            <a:endParaRPr/>
          </a:p>
          <a:p>
            <a:pPr indent="0" lvl="0" marL="0" marR="0" rtl="0" algn="l">
              <a:lnSpc>
                <a:spcPct val="45833"/>
              </a:lnSpc>
              <a:spcBef>
                <a:spcPts val="4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L → </a:t>
            </a:r>
            <a:r>
              <a:rPr b="0" i="0" lang="en-US" sz="48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id,$/=</a:t>
            </a:r>
            <a:endParaRPr/>
          </a:p>
          <a:p>
            <a:pPr indent="0" lvl="0" marL="0" marR="0" rtl="0" algn="l">
              <a:lnSpc>
                <a:spcPct val="45833"/>
              </a:lnSpc>
              <a:spcBef>
                <a:spcPts val="4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R → </a:t>
            </a:r>
            <a:r>
              <a:rPr b="0" i="0" lang="en-US" sz="48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L,$</a:t>
            </a:r>
            <a:endParaRPr/>
          </a:p>
        </p:txBody>
      </p:sp>
      <p:sp>
        <p:nvSpPr>
          <p:cNvPr id="1078" name="Google Shape;1078;p75"/>
          <p:cNvSpPr txBox="1"/>
          <p:nvPr/>
        </p:nvSpPr>
        <p:spPr>
          <a:xfrm>
            <a:off x="3886200" y="1295400"/>
            <a:ext cx="2012950" cy="371475"/>
          </a:xfrm>
          <a:prstGeom prst="rect">
            <a:avLst/>
          </a:prstGeom>
          <a:noFill/>
          <a:ln>
            <a:noFill/>
          </a:ln>
        </p:spPr>
        <p:txBody>
          <a:bodyPr anchorCtr="0" anchor="t" bIns="45700" lIns="91425" spcFirstLastPara="1" rIns="91425" wrap="square" tIns="45700">
            <a:spAutoFit/>
          </a:bodyPr>
          <a:lstStyle/>
          <a:p>
            <a:pPr indent="0" lvl="0" marL="0" marR="0" rtl="0" algn="l">
              <a:lnSpc>
                <a:spcPct val="45833"/>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1</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S’ → S</a:t>
            </a:r>
            <a:r>
              <a:rPr b="0" i="0" lang="en-US" sz="48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	</a:t>
            </a:r>
            <a:endParaRPr/>
          </a:p>
        </p:txBody>
      </p:sp>
      <p:sp>
        <p:nvSpPr>
          <p:cNvPr id="1079" name="Google Shape;1079;p75"/>
          <p:cNvSpPr txBox="1"/>
          <p:nvPr/>
        </p:nvSpPr>
        <p:spPr>
          <a:xfrm>
            <a:off x="3946525" y="1946275"/>
            <a:ext cx="184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80" name="Google Shape;1080;p75"/>
          <p:cNvSpPr txBox="1"/>
          <p:nvPr/>
        </p:nvSpPr>
        <p:spPr>
          <a:xfrm>
            <a:off x="3886200" y="1905000"/>
            <a:ext cx="1611312" cy="650875"/>
          </a:xfrm>
          <a:prstGeom prst="rect">
            <a:avLst/>
          </a:prstGeom>
          <a:noFill/>
          <a:ln>
            <a:noFill/>
          </a:ln>
        </p:spPr>
        <p:txBody>
          <a:bodyPr anchorCtr="0" anchor="t" bIns="45700" lIns="91425" spcFirstLastPara="1" rIns="91425" wrap="square" tIns="45700">
            <a:spAutoFit/>
          </a:bodyPr>
          <a:lstStyle/>
          <a:p>
            <a:pPr indent="0" lvl="0" marL="0" marR="0" rtl="0" algn="l">
              <a:lnSpc>
                <a:spcPct val="45833"/>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2</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S → L</a:t>
            </a:r>
            <a:r>
              <a:rPr b="0" i="0" lang="en-US" sz="48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=R,$</a:t>
            </a:r>
            <a:endParaRPr/>
          </a:p>
          <a:p>
            <a:pPr indent="0" lvl="0" marL="0" marR="0" rtl="0" algn="l">
              <a:lnSpc>
                <a:spcPct val="45833"/>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    R → L</a:t>
            </a:r>
            <a:r>
              <a:rPr b="0" i="0" lang="en-US" sz="48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a:t>
            </a:r>
            <a:endParaRPr/>
          </a:p>
        </p:txBody>
      </p:sp>
      <p:sp>
        <p:nvSpPr>
          <p:cNvPr id="1081" name="Google Shape;1081;p75"/>
          <p:cNvSpPr txBox="1"/>
          <p:nvPr/>
        </p:nvSpPr>
        <p:spPr>
          <a:xfrm>
            <a:off x="6308725" y="2327275"/>
            <a:ext cx="184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82" name="Google Shape;1082;p75"/>
          <p:cNvSpPr txBox="1"/>
          <p:nvPr/>
        </p:nvSpPr>
        <p:spPr>
          <a:xfrm>
            <a:off x="3886200" y="2743200"/>
            <a:ext cx="1343025" cy="371475"/>
          </a:xfrm>
          <a:prstGeom prst="rect">
            <a:avLst/>
          </a:prstGeom>
          <a:noFill/>
          <a:ln>
            <a:noFill/>
          </a:ln>
        </p:spPr>
        <p:txBody>
          <a:bodyPr anchorCtr="0" anchor="t" bIns="45700" lIns="91425" spcFirstLastPara="1" rIns="91425" wrap="square" tIns="45700">
            <a:spAutoFit/>
          </a:bodyPr>
          <a:lstStyle/>
          <a:p>
            <a:pPr indent="0" lvl="0" marL="0" marR="0" rtl="0" algn="l">
              <a:lnSpc>
                <a:spcPct val="45833"/>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3</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S → R</a:t>
            </a:r>
            <a:r>
              <a:rPr b="0" i="0" lang="en-US" sz="48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a:t>
            </a:r>
            <a:endParaRPr/>
          </a:p>
        </p:txBody>
      </p:sp>
      <p:sp>
        <p:nvSpPr>
          <p:cNvPr id="1083" name="Google Shape;1083;p75"/>
          <p:cNvSpPr txBox="1"/>
          <p:nvPr/>
        </p:nvSpPr>
        <p:spPr>
          <a:xfrm>
            <a:off x="6019800" y="1295400"/>
            <a:ext cx="1905000" cy="1362075"/>
          </a:xfrm>
          <a:prstGeom prst="rect">
            <a:avLst/>
          </a:prstGeom>
          <a:noFill/>
          <a:ln>
            <a:noFill/>
          </a:ln>
        </p:spPr>
        <p:txBody>
          <a:bodyPr anchorCtr="0" anchor="t" bIns="45700" lIns="91425" spcFirstLastPara="1" rIns="91425" wrap="square" tIns="45700">
            <a:spAutoFit/>
          </a:bodyPr>
          <a:lstStyle/>
          <a:p>
            <a:pPr indent="0" lvl="0" marL="0" marR="0" rtl="0" algn="l">
              <a:lnSpc>
                <a:spcPct val="45833"/>
              </a:lnSpc>
              <a:spcBef>
                <a:spcPts val="0"/>
              </a:spcBef>
              <a:spcAft>
                <a:spcPts val="0"/>
              </a:spcAft>
              <a:buClr>
                <a:srgbClr val="9900FF"/>
              </a:buClr>
              <a:buSzPts val="1800"/>
              <a:buFont typeface="Times New Roman"/>
              <a:buNone/>
            </a:pPr>
            <a:r>
              <a:rPr b="0" i="0" lang="en-US" sz="1800" u="none">
                <a:solidFill>
                  <a:srgbClr val="9900FF"/>
                </a:solidFill>
                <a:latin typeface="Times New Roman"/>
                <a:ea typeface="Times New Roman"/>
                <a:cs typeface="Times New Roman"/>
                <a:sym typeface="Times New Roman"/>
              </a:rPr>
              <a:t>I</a:t>
            </a:r>
            <a:r>
              <a:rPr b="0" baseline="-25000" i="0" lang="en-US" sz="1800" u="none">
                <a:solidFill>
                  <a:srgbClr val="9900FF"/>
                </a:solidFill>
                <a:latin typeface="Times New Roman"/>
                <a:ea typeface="Times New Roman"/>
                <a:cs typeface="Times New Roman"/>
                <a:sym typeface="Times New Roman"/>
              </a:rPr>
              <a:t>411</a:t>
            </a:r>
            <a:r>
              <a:rPr b="0" i="0" lang="en-US" sz="1800" u="none">
                <a:solidFill>
                  <a:srgbClr val="9900FF"/>
                </a:solidFill>
                <a:latin typeface="Times New Roman"/>
                <a:ea typeface="Times New Roman"/>
                <a:cs typeface="Times New Roman"/>
                <a:sym typeface="Times New Roman"/>
              </a:rPr>
              <a:t>:L → *</a:t>
            </a:r>
            <a:r>
              <a:rPr b="0" i="0" lang="en-US" sz="4800" u="none">
                <a:solidFill>
                  <a:srgbClr val="9900FF"/>
                </a:solidFill>
                <a:latin typeface="Times New Roman"/>
                <a:ea typeface="Times New Roman"/>
                <a:cs typeface="Times New Roman"/>
                <a:sym typeface="Times New Roman"/>
              </a:rPr>
              <a:t>.</a:t>
            </a:r>
            <a:r>
              <a:rPr b="0" i="0" lang="en-US" sz="1800" u="none">
                <a:solidFill>
                  <a:srgbClr val="9900FF"/>
                </a:solidFill>
                <a:latin typeface="Times New Roman"/>
                <a:ea typeface="Times New Roman"/>
                <a:cs typeface="Times New Roman"/>
                <a:sym typeface="Times New Roman"/>
              </a:rPr>
              <a:t>R,$/=</a:t>
            </a:r>
            <a:endParaRPr/>
          </a:p>
          <a:p>
            <a:pPr indent="0" lvl="0" marL="0" marR="0" rtl="0" algn="l">
              <a:lnSpc>
                <a:spcPct val="45833"/>
              </a:lnSpc>
              <a:spcBef>
                <a:spcPts val="400"/>
              </a:spcBef>
              <a:spcAft>
                <a:spcPts val="0"/>
              </a:spcAft>
              <a:buClr>
                <a:srgbClr val="9900FF"/>
              </a:buClr>
              <a:buSzPts val="1800"/>
              <a:buFont typeface="Times New Roman"/>
              <a:buNone/>
            </a:pPr>
            <a:r>
              <a:rPr b="0" i="0" lang="en-US" sz="1800" u="none">
                <a:solidFill>
                  <a:srgbClr val="9900FF"/>
                </a:solidFill>
                <a:latin typeface="Times New Roman"/>
                <a:ea typeface="Times New Roman"/>
                <a:cs typeface="Times New Roman"/>
                <a:sym typeface="Times New Roman"/>
              </a:rPr>
              <a:t>      R → </a:t>
            </a:r>
            <a:r>
              <a:rPr b="0" i="0" lang="en-US" sz="4800" u="none">
                <a:solidFill>
                  <a:srgbClr val="9900FF"/>
                </a:solidFill>
                <a:latin typeface="Times New Roman"/>
                <a:ea typeface="Times New Roman"/>
                <a:cs typeface="Times New Roman"/>
                <a:sym typeface="Times New Roman"/>
              </a:rPr>
              <a:t>.</a:t>
            </a:r>
            <a:r>
              <a:rPr b="0" i="0" lang="en-US" sz="1800" u="none">
                <a:solidFill>
                  <a:srgbClr val="9900FF"/>
                </a:solidFill>
                <a:latin typeface="Times New Roman"/>
                <a:ea typeface="Times New Roman"/>
                <a:cs typeface="Times New Roman"/>
                <a:sym typeface="Times New Roman"/>
              </a:rPr>
              <a:t>L,$/=</a:t>
            </a:r>
            <a:endParaRPr/>
          </a:p>
          <a:p>
            <a:pPr indent="0" lvl="0" marL="0" marR="0" rtl="0" algn="l">
              <a:lnSpc>
                <a:spcPct val="45833"/>
              </a:lnSpc>
              <a:spcBef>
                <a:spcPts val="400"/>
              </a:spcBef>
              <a:spcAft>
                <a:spcPts val="0"/>
              </a:spcAft>
              <a:buClr>
                <a:srgbClr val="9900FF"/>
              </a:buClr>
              <a:buSzPts val="1800"/>
              <a:buFont typeface="Times New Roman"/>
              <a:buNone/>
            </a:pPr>
            <a:r>
              <a:rPr b="0" i="0" lang="en-US" sz="1800" u="none">
                <a:solidFill>
                  <a:srgbClr val="9900FF"/>
                </a:solidFill>
                <a:latin typeface="Times New Roman"/>
                <a:ea typeface="Times New Roman"/>
                <a:cs typeface="Times New Roman"/>
                <a:sym typeface="Times New Roman"/>
              </a:rPr>
              <a:t>      L→ </a:t>
            </a:r>
            <a:r>
              <a:rPr b="0" i="0" lang="en-US" sz="4800" u="none">
                <a:solidFill>
                  <a:srgbClr val="9900FF"/>
                </a:solidFill>
                <a:latin typeface="Times New Roman"/>
                <a:ea typeface="Times New Roman"/>
                <a:cs typeface="Times New Roman"/>
                <a:sym typeface="Times New Roman"/>
              </a:rPr>
              <a:t>.</a:t>
            </a:r>
            <a:r>
              <a:rPr b="0" i="0" lang="en-US" sz="1800" u="none">
                <a:solidFill>
                  <a:srgbClr val="9900FF"/>
                </a:solidFill>
                <a:latin typeface="Times New Roman"/>
                <a:ea typeface="Times New Roman"/>
                <a:cs typeface="Times New Roman"/>
                <a:sym typeface="Times New Roman"/>
              </a:rPr>
              <a:t>*R,$/= </a:t>
            </a:r>
            <a:endParaRPr/>
          </a:p>
          <a:p>
            <a:pPr indent="0" lvl="0" marL="0" marR="0" rtl="0" algn="l">
              <a:lnSpc>
                <a:spcPct val="45833"/>
              </a:lnSpc>
              <a:spcBef>
                <a:spcPts val="400"/>
              </a:spcBef>
              <a:spcAft>
                <a:spcPts val="0"/>
              </a:spcAft>
              <a:buClr>
                <a:srgbClr val="9900FF"/>
              </a:buClr>
              <a:buSzPts val="1800"/>
              <a:buFont typeface="Times New Roman"/>
              <a:buNone/>
            </a:pPr>
            <a:r>
              <a:rPr b="0" i="0" lang="en-US" sz="1800" u="none">
                <a:solidFill>
                  <a:srgbClr val="9900FF"/>
                </a:solidFill>
                <a:latin typeface="Times New Roman"/>
                <a:ea typeface="Times New Roman"/>
                <a:cs typeface="Times New Roman"/>
                <a:sym typeface="Times New Roman"/>
              </a:rPr>
              <a:t>      L → </a:t>
            </a:r>
            <a:r>
              <a:rPr b="0" i="0" lang="en-US" sz="4800" u="none">
                <a:solidFill>
                  <a:srgbClr val="9900FF"/>
                </a:solidFill>
                <a:latin typeface="Times New Roman"/>
                <a:ea typeface="Times New Roman"/>
                <a:cs typeface="Times New Roman"/>
                <a:sym typeface="Times New Roman"/>
              </a:rPr>
              <a:t>.</a:t>
            </a:r>
            <a:r>
              <a:rPr b="0" i="0" lang="en-US" sz="1800" u="none">
                <a:solidFill>
                  <a:srgbClr val="9900FF"/>
                </a:solidFill>
                <a:latin typeface="Times New Roman"/>
                <a:ea typeface="Times New Roman"/>
                <a:cs typeface="Times New Roman"/>
                <a:sym typeface="Times New Roman"/>
              </a:rPr>
              <a:t>id,$/=</a:t>
            </a:r>
            <a:endParaRPr/>
          </a:p>
        </p:txBody>
      </p:sp>
      <p:sp>
        <p:nvSpPr>
          <p:cNvPr id="1084" name="Google Shape;1084;p75"/>
          <p:cNvSpPr txBox="1"/>
          <p:nvPr/>
        </p:nvSpPr>
        <p:spPr>
          <a:xfrm>
            <a:off x="6096000" y="2819400"/>
            <a:ext cx="1725612" cy="371475"/>
          </a:xfrm>
          <a:prstGeom prst="rect">
            <a:avLst/>
          </a:prstGeom>
          <a:noFill/>
          <a:ln>
            <a:noFill/>
          </a:ln>
        </p:spPr>
        <p:txBody>
          <a:bodyPr anchorCtr="0" anchor="t" bIns="45700" lIns="91425" spcFirstLastPara="1" rIns="91425" wrap="square" tIns="45700">
            <a:spAutoFit/>
          </a:bodyPr>
          <a:lstStyle/>
          <a:p>
            <a:pPr indent="0" lvl="0" marL="0" marR="0" rtl="0" algn="l">
              <a:lnSpc>
                <a:spcPct val="45833"/>
              </a:lnSpc>
              <a:spcBef>
                <a:spcPts val="0"/>
              </a:spcBef>
              <a:spcAft>
                <a:spcPts val="0"/>
              </a:spcAft>
              <a:buClr>
                <a:srgbClr val="9900FF"/>
              </a:buClr>
              <a:buSzPts val="1800"/>
              <a:buFont typeface="Times New Roman"/>
              <a:buNone/>
            </a:pPr>
            <a:r>
              <a:rPr b="0" i="0" lang="en-US" sz="1800" u="none">
                <a:solidFill>
                  <a:srgbClr val="9900FF"/>
                </a:solidFill>
                <a:latin typeface="Times New Roman"/>
                <a:ea typeface="Times New Roman"/>
                <a:cs typeface="Times New Roman"/>
                <a:sym typeface="Times New Roman"/>
              </a:rPr>
              <a:t>I</a:t>
            </a:r>
            <a:r>
              <a:rPr b="0" baseline="-25000" i="0" lang="en-US" sz="1800" u="none">
                <a:solidFill>
                  <a:srgbClr val="9900FF"/>
                </a:solidFill>
                <a:latin typeface="Times New Roman"/>
                <a:ea typeface="Times New Roman"/>
                <a:cs typeface="Times New Roman"/>
                <a:sym typeface="Times New Roman"/>
              </a:rPr>
              <a:t>512</a:t>
            </a:r>
            <a:r>
              <a:rPr b="0" i="0" lang="en-US" sz="1800" u="none">
                <a:solidFill>
                  <a:srgbClr val="9900FF"/>
                </a:solidFill>
                <a:latin typeface="Times New Roman"/>
                <a:ea typeface="Times New Roman"/>
                <a:cs typeface="Times New Roman"/>
                <a:sym typeface="Times New Roman"/>
              </a:rPr>
              <a:t>:L → id</a:t>
            </a:r>
            <a:r>
              <a:rPr b="0" i="0" lang="en-US" sz="4800" u="none">
                <a:solidFill>
                  <a:srgbClr val="9900FF"/>
                </a:solidFill>
                <a:latin typeface="Times New Roman"/>
                <a:ea typeface="Times New Roman"/>
                <a:cs typeface="Times New Roman"/>
                <a:sym typeface="Times New Roman"/>
              </a:rPr>
              <a:t>.</a:t>
            </a:r>
            <a:r>
              <a:rPr b="0" i="0" lang="en-US" sz="1800" u="none">
                <a:solidFill>
                  <a:srgbClr val="9900FF"/>
                </a:solidFill>
                <a:latin typeface="Times New Roman"/>
                <a:ea typeface="Times New Roman"/>
                <a:cs typeface="Times New Roman"/>
                <a:sym typeface="Times New Roman"/>
              </a:rPr>
              <a:t>,$/=</a:t>
            </a:r>
            <a:endParaRPr/>
          </a:p>
        </p:txBody>
      </p:sp>
      <p:sp>
        <p:nvSpPr>
          <p:cNvPr id="1085" name="Google Shape;1085;p75"/>
          <p:cNvSpPr txBox="1"/>
          <p:nvPr/>
        </p:nvSpPr>
        <p:spPr>
          <a:xfrm>
            <a:off x="441325" y="3843337"/>
            <a:ext cx="1611312" cy="1209675"/>
          </a:xfrm>
          <a:prstGeom prst="rect">
            <a:avLst/>
          </a:prstGeom>
          <a:noFill/>
          <a:ln>
            <a:noFill/>
          </a:ln>
        </p:spPr>
        <p:txBody>
          <a:bodyPr anchorCtr="0" anchor="t" bIns="45700" lIns="91425" spcFirstLastPara="1" rIns="91425" wrap="square" tIns="45700">
            <a:spAutoFit/>
          </a:bodyPr>
          <a:lstStyle/>
          <a:p>
            <a:pPr indent="0" lvl="0" marL="0" marR="0" rtl="0" algn="l">
              <a:lnSpc>
                <a:spcPct val="45833"/>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6</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S → L=</a:t>
            </a:r>
            <a:r>
              <a:rPr b="0" i="0" lang="en-US" sz="48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R,$</a:t>
            </a:r>
            <a:endParaRPr/>
          </a:p>
          <a:p>
            <a:pPr indent="0" lvl="0" marL="0" marR="0" rtl="0" algn="l">
              <a:lnSpc>
                <a:spcPct val="45833"/>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R → </a:t>
            </a:r>
            <a:r>
              <a:rPr b="0" i="0" lang="en-US" sz="48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L,$</a:t>
            </a:r>
            <a:endParaRPr/>
          </a:p>
          <a:p>
            <a:pPr indent="0" lvl="0" marL="0" marR="0" rtl="0" algn="l">
              <a:lnSpc>
                <a:spcPct val="45833"/>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L → </a:t>
            </a:r>
            <a:r>
              <a:rPr b="0" i="0" lang="en-US" sz="48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*R,$</a:t>
            </a:r>
            <a:endParaRPr/>
          </a:p>
          <a:p>
            <a:pPr indent="0" lvl="0" marL="0" marR="0" rtl="0" algn="l">
              <a:lnSpc>
                <a:spcPct val="45833"/>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L → </a:t>
            </a:r>
            <a:r>
              <a:rPr b="0" i="0" lang="en-US" sz="48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id,$</a:t>
            </a:r>
            <a:endParaRPr/>
          </a:p>
        </p:txBody>
      </p:sp>
      <p:sp>
        <p:nvSpPr>
          <p:cNvPr id="1086" name="Google Shape;1086;p75"/>
          <p:cNvSpPr txBox="1"/>
          <p:nvPr/>
        </p:nvSpPr>
        <p:spPr>
          <a:xfrm>
            <a:off x="365125" y="5367337"/>
            <a:ext cx="1814512" cy="371475"/>
          </a:xfrm>
          <a:prstGeom prst="rect">
            <a:avLst/>
          </a:prstGeom>
          <a:noFill/>
          <a:ln>
            <a:noFill/>
          </a:ln>
        </p:spPr>
        <p:txBody>
          <a:bodyPr anchorCtr="0" anchor="t" bIns="45700" lIns="91425" spcFirstLastPara="1" rIns="91425" wrap="square" tIns="45700">
            <a:spAutoFit/>
          </a:bodyPr>
          <a:lstStyle/>
          <a:p>
            <a:pPr indent="0" lvl="0" marL="0" marR="0" rtl="0" algn="l">
              <a:lnSpc>
                <a:spcPct val="45833"/>
              </a:lnSpc>
              <a:spcBef>
                <a:spcPts val="0"/>
              </a:spcBef>
              <a:spcAft>
                <a:spcPts val="0"/>
              </a:spcAft>
              <a:buClr>
                <a:srgbClr val="9900FF"/>
              </a:buClr>
              <a:buSzPts val="1800"/>
              <a:buFont typeface="Times New Roman"/>
              <a:buNone/>
            </a:pPr>
            <a:r>
              <a:rPr b="0" i="0" lang="en-US" sz="1800" u="none">
                <a:solidFill>
                  <a:srgbClr val="9900FF"/>
                </a:solidFill>
                <a:latin typeface="Times New Roman"/>
                <a:ea typeface="Times New Roman"/>
                <a:cs typeface="Times New Roman"/>
                <a:sym typeface="Times New Roman"/>
              </a:rPr>
              <a:t>I</a:t>
            </a:r>
            <a:r>
              <a:rPr b="0" baseline="-25000" i="0" lang="en-US" sz="1800" u="none">
                <a:solidFill>
                  <a:srgbClr val="9900FF"/>
                </a:solidFill>
                <a:latin typeface="Times New Roman"/>
                <a:ea typeface="Times New Roman"/>
                <a:cs typeface="Times New Roman"/>
                <a:sym typeface="Times New Roman"/>
              </a:rPr>
              <a:t>713</a:t>
            </a:r>
            <a:r>
              <a:rPr b="0" i="0" lang="en-US" sz="1800" u="none">
                <a:solidFill>
                  <a:srgbClr val="9900FF"/>
                </a:solidFill>
                <a:latin typeface="Times New Roman"/>
                <a:ea typeface="Times New Roman"/>
                <a:cs typeface="Times New Roman"/>
                <a:sym typeface="Times New Roman"/>
              </a:rPr>
              <a:t>:L → *R</a:t>
            </a:r>
            <a:r>
              <a:rPr b="0" i="0" lang="en-US" sz="4800" u="none">
                <a:solidFill>
                  <a:srgbClr val="9900FF"/>
                </a:solidFill>
                <a:latin typeface="Times New Roman"/>
                <a:ea typeface="Times New Roman"/>
                <a:cs typeface="Times New Roman"/>
                <a:sym typeface="Times New Roman"/>
              </a:rPr>
              <a:t>.</a:t>
            </a:r>
            <a:r>
              <a:rPr b="0" i="0" lang="en-US" sz="1800" u="none">
                <a:solidFill>
                  <a:srgbClr val="9900FF"/>
                </a:solidFill>
                <a:latin typeface="Times New Roman"/>
                <a:ea typeface="Times New Roman"/>
                <a:cs typeface="Times New Roman"/>
                <a:sym typeface="Times New Roman"/>
              </a:rPr>
              <a:t>,$/=</a:t>
            </a:r>
            <a:endParaRPr/>
          </a:p>
        </p:txBody>
      </p:sp>
      <p:sp>
        <p:nvSpPr>
          <p:cNvPr id="1087" name="Google Shape;1087;p75"/>
          <p:cNvSpPr txBox="1"/>
          <p:nvPr/>
        </p:nvSpPr>
        <p:spPr>
          <a:xfrm>
            <a:off x="381000" y="5867400"/>
            <a:ext cx="1814512" cy="371475"/>
          </a:xfrm>
          <a:prstGeom prst="rect">
            <a:avLst/>
          </a:prstGeom>
          <a:noFill/>
          <a:ln>
            <a:noFill/>
          </a:ln>
        </p:spPr>
        <p:txBody>
          <a:bodyPr anchorCtr="0" anchor="t" bIns="45700" lIns="91425" spcFirstLastPara="1" rIns="91425" wrap="square" tIns="45700">
            <a:spAutoFit/>
          </a:bodyPr>
          <a:lstStyle/>
          <a:p>
            <a:pPr indent="0" lvl="0" marL="0" marR="0" rtl="0" algn="l">
              <a:lnSpc>
                <a:spcPct val="45833"/>
              </a:lnSpc>
              <a:spcBef>
                <a:spcPts val="0"/>
              </a:spcBef>
              <a:spcAft>
                <a:spcPts val="0"/>
              </a:spcAft>
              <a:buClr>
                <a:srgbClr val="9900FF"/>
              </a:buClr>
              <a:buSzPts val="1800"/>
              <a:buFont typeface="Times New Roman"/>
              <a:buNone/>
            </a:pPr>
            <a:r>
              <a:rPr b="0" i="0" lang="en-US" sz="1800" u="none">
                <a:solidFill>
                  <a:srgbClr val="9900FF"/>
                </a:solidFill>
                <a:latin typeface="Times New Roman"/>
                <a:ea typeface="Times New Roman"/>
                <a:cs typeface="Times New Roman"/>
                <a:sym typeface="Times New Roman"/>
              </a:rPr>
              <a:t>I</a:t>
            </a:r>
            <a:r>
              <a:rPr b="0" baseline="-25000" i="0" lang="en-US" sz="1800" u="none">
                <a:solidFill>
                  <a:srgbClr val="9900FF"/>
                </a:solidFill>
                <a:latin typeface="Times New Roman"/>
                <a:ea typeface="Times New Roman"/>
                <a:cs typeface="Times New Roman"/>
                <a:sym typeface="Times New Roman"/>
              </a:rPr>
              <a:t>810</a:t>
            </a:r>
            <a:r>
              <a:rPr b="0" i="0" lang="en-US" sz="1800" u="none">
                <a:solidFill>
                  <a:srgbClr val="9900FF"/>
                </a:solidFill>
                <a:latin typeface="Times New Roman"/>
                <a:ea typeface="Times New Roman"/>
                <a:cs typeface="Times New Roman"/>
                <a:sym typeface="Times New Roman"/>
              </a:rPr>
              <a:t>:  R → L</a:t>
            </a:r>
            <a:r>
              <a:rPr b="0" i="0" lang="en-US" sz="4800" u="none">
                <a:solidFill>
                  <a:srgbClr val="9900FF"/>
                </a:solidFill>
                <a:latin typeface="Times New Roman"/>
                <a:ea typeface="Times New Roman"/>
                <a:cs typeface="Times New Roman"/>
                <a:sym typeface="Times New Roman"/>
              </a:rPr>
              <a:t>.</a:t>
            </a:r>
            <a:r>
              <a:rPr b="0" i="0" lang="en-US" sz="1800" u="none">
                <a:solidFill>
                  <a:srgbClr val="9900FF"/>
                </a:solidFill>
                <a:latin typeface="Times New Roman"/>
                <a:ea typeface="Times New Roman"/>
                <a:cs typeface="Times New Roman"/>
                <a:sym typeface="Times New Roman"/>
              </a:rPr>
              <a:t>,$/=</a:t>
            </a:r>
            <a:endParaRPr/>
          </a:p>
        </p:txBody>
      </p:sp>
      <p:sp>
        <p:nvSpPr>
          <p:cNvPr id="1088" name="Google Shape;1088;p75"/>
          <p:cNvSpPr txBox="1"/>
          <p:nvPr/>
        </p:nvSpPr>
        <p:spPr>
          <a:xfrm>
            <a:off x="4114800" y="3733800"/>
            <a:ext cx="1611312" cy="920750"/>
          </a:xfrm>
          <a:prstGeom prst="rect">
            <a:avLst/>
          </a:prstGeom>
          <a:noFill/>
          <a:ln>
            <a:noFill/>
          </a:ln>
        </p:spPr>
        <p:txBody>
          <a:bodyPr anchorCtr="0" anchor="t" bIns="45700" lIns="91425" spcFirstLastPara="1" rIns="91425" wrap="square" tIns="45700">
            <a:spAutoFit/>
          </a:bodyPr>
          <a:lstStyle/>
          <a:p>
            <a:pPr indent="0" lvl="0" marL="0" marR="0" rtl="0" algn="l">
              <a:lnSpc>
                <a:spcPct val="45833"/>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9</a:t>
            </a:r>
            <a:r>
              <a:rPr b="0" i="0" lang="en-US" sz="1800" u="none">
                <a:solidFill>
                  <a:schemeClr val="dk1"/>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S → L=R</a:t>
            </a:r>
            <a:r>
              <a:rPr b="0" i="0" lang="en-US" sz="48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endParaRPr/>
          </a:p>
        </p:txBody>
      </p:sp>
      <p:cxnSp>
        <p:nvCxnSpPr>
          <p:cNvPr id="1089" name="Google Shape;1089;p75"/>
          <p:cNvCxnSpPr/>
          <p:nvPr/>
        </p:nvCxnSpPr>
        <p:spPr>
          <a:xfrm flipH="1" rot="10800000">
            <a:off x="3429000" y="1524000"/>
            <a:ext cx="533400" cy="609600"/>
          </a:xfrm>
          <a:prstGeom prst="straightConnector1">
            <a:avLst/>
          </a:prstGeom>
          <a:noFill/>
          <a:ln cap="flat" cmpd="sng" w="9525">
            <a:solidFill>
              <a:srgbClr val="CC0000"/>
            </a:solidFill>
            <a:prstDash val="solid"/>
            <a:miter lim="800000"/>
            <a:headEnd len="med" w="med" type="none"/>
            <a:tailEnd len="med" w="med" type="triangle"/>
          </a:ln>
        </p:spPr>
      </p:cxnSp>
      <p:cxnSp>
        <p:nvCxnSpPr>
          <p:cNvPr id="1090" name="Google Shape;1090;p75"/>
          <p:cNvCxnSpPr/>
          <p:nvPr/>
        </p:nvCxnSpPr>
        <p:spPr>
          <a:xfrm>
            <a:off x="3429000" y="2133600"/>
            <a:ext cx="4572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1091" name="Google Shape;1091;p75"/>
          <p:cNvCxnSpPr/>
          <p:nvPr/>
        </p:nvCxnSpPr>
        <p:spPr>
          <a:xfrm flipH="1" rot="10800000">
            <a:off x="3429000" y="1524000"/>
            <a:ext cx="2590800" cy="609600"/>
          </a:xfrm>
          <a:prstGeom prst="straightConnector1">
            <a:avLst/>
          </a:prstGeom>
          <a:noFill/>
          <a:ln cap="flat" cmpd="sng" w="9525">
            <a:solidFill>
              <a:srgbClr val="CC0000"/>
            </a:solidFill>
            <a:prstDash val="solid"/>
            <a:miter lim="800000"/>
            <a:headEnd len="med" w="med" type="none"/>
            <a:tailEnd len="med" w="med" type="triangle"/>
          </a:ln>
        </p:spPr>
      </p:cxnSp>
      <p:cxnSp>
        <p:nvCxnSpPr>
          <p:cNvPr id="1092" name="Google Shape;1092;p75"/>
          <p:cNvCxnSpPr/>
          <p:nvPr/>
        </p:nvCxnSpPr>
        <p:spPr>
          <a:xfrm>
            <a:off x="3429000" y="2133600"/>
            <a:ext cx="457200" cy="838200"/>
          </a:xfrm>
          <a:prstGeom prst="straightConnector1">
            <a:avLst/>
          </a:prstGeom>
          <a:noFill/>
          <a:ln cap="flat" cmpd="sng" w="9525">
            <a:solidFill>
              <a:srgbClr val="CC0000"/>
            </a:solidFill>
            <a:prstDash val="solid"/>
            <a:miter lim="800000"/>
            <a:headEnd len="med" w="med" type="none"/>
            <a:tailEnd len="med" w="med" type="triangle"/>
          </a:ln>
        </p:spPr>
      </p:cxnSp>
      <p:cxnSp>
        <p:nvCxnSpPr>
          <p:cNvPr id="1093" name="Google Shape;1093;p75"/>
          <p:cNvCxnSpPr/>
          <p:nvPr/>
        </p:nvCxnSpPr>
        <p:spPr>
          <a:xfrm>
            <a:off x="3429000" y="2133600"/>
            <a:ext cx="2667000" cy="914400"/>
          </a:xfrm>
          <a:prstGeom prst="straightConnector1">
            <a:avLst/>
          </a:prstGeom>
          <a:noFill/>
          <a:ln cap="flat" cmpd="sng" w="9525">
            <a:solidFill>
              <a:srgbClr val="CC0000"/>
            </a:solidFill>
            <a:prstDash val="solid"/>
            <a:miter lim="800000"/>
            <a:headEnd len="med" w="med" type="none"/>
            <a:tailEnd len="med" w="med" type="triangle"/>
          </a:ln>
        </p:spPr>
      </p:cxnSp>
      <p:cxnSp>
        <p:nvCxnSpPr>
          <p:cNvPr id="1094" name="Google Shape;1094;p75"/>
          <p:cNvCxnSpPr/>
          <p:nvPr/>
        </p:nvCxnSpPr>
        <p:spPr>
          <a:xfrm>
            <a:off x="5410200" y="2133600"/>
            <a:ext cx="304800" cy="0"/>
          </a:xfrm>
          <a:prstGeom prst="straightConnector1">
            <a:avLst/>
          </a:prstGeom>
          <a:noFill/>
          <a:ln cap="flat" cmpd="sng" w="9525">
            <a:solidFill>
              <a:srgbClr val="CC0000"/>
            </a:solidFill>
            <a:prstDash val="solid"/>
            <a:miter lim="800000"/>
            <a:headEnd len="med" w="med" type="none"/>
            <a:tailEnd len="med" w="med" type="triangle"/>
          </a:ln>
        </p:spPr>
      </p:cxnSp>
      <p:sp>
        <p:nvSpPr>
          <p:cNvPr id="1095" name="Google Shape;1095;p75"/>
          <p:cNvSpPr txBox="1"/>
          <p:nvPr/>
        </p:nvSpPr>
        <p:spPr>
          <a:xfrm>
            <a:off x="5638800" y="1905000"/>
            <a:ext cx="5715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6</a:t>
            </a:r>
            <a:endParaRPr/>
          </a:p>
        </p:txBody>
      </p:sp>
      <p:sp>
        <p:nvSpPr>
          <p:cNvPr id="1096" name="Google Shape;1096;p75"/>
          <p:cNvSpPr txBox="1"/>
          <p:nvPr/>
        </p:nvSpPr>
        <p:spPr>
          <a:xfrm>
            <a:off x="8610600" y="1371600"/>
            <a:ext cx="7239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713</a:t>
            </a:r>
            <a:endParaRPr/>
          </a:p>
        </p:txBody>
      </p:sp>
      <p:grpSp>
        <p:nvGrpSpPr>
          <p:cNvPr id="1097" name="Google Shape;1097;p75"/>
          <p:cNvGrpSpPr/>
          <p:nvPr/>
        </p:nvGrpSpPr>
        <p:grpSpPr>
          <a:xfrm>
            <a:off x="7848600" y="1600200"/>
            <a:ext cx="1485900" cy="1357312"/>
            <a:chOff x="4848" y="912"/>
            <a:chExt cx="936" cy="855"/>
          </a:xfrm>
        </p:grpSpPr>
        <p:cxnSp>
          <p:nvCxnSpPr>
            <p:cNvPr id="1098" name="Google Shape;1098;p75"/>
            <p:cNvCxnSpPr/>
            <p:nvPr/>
          </p:nvCxnSpPr>
          <p:spPr>
            <a:xfrm>
              <a:off x="4848" y="912"/>
              <a:ext cx="528"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1099" name="Google Shape;1099;p75"/>
            <p:cNvCxnSpPr/>
            <p:nvPr/>
          </p:nvCxnSpPr>
          <p:spPr>
            <a:xfrm>
              <a:off x="4848" y="912"/>
              <a:ext cx="480" cy="288"/>
            </a:xfrm>
            <a:prstGeom prst="straightConnector1">
              <a:avLst/>
            </a:prstGeom>
            <a:noFill/>
            <a:ln cap="flat" cmpd="sng" w="9525">
              <a:solidFill>
                <a:srgbClr val="CC0000"/>
              </a:solidFill>
              <a:prstDash val="solid"/>
              <a:miter lim="800000"/>
              <a:headEnd len="med" w="med" type="none"/>
              <a:tailEnd len="med" w="med" type="triangle"/>
            </a:ln>
          </p:spPr>
        </p:cxnSp>
        <p:cxnSp>
          <p:nvCxnSpPr>
            <p:cNvPr id="1100" name="Google Shape;1100;p75"/>
            <p:cNvCxnSpPr/>
            <p:nvPr/>
          </p:nvCxnSpPr>
          <p:spPr>
            <a:xfrm>
              <a:off x="4848" y="912"/>
              <a:ext cx="432" cy="528"/>
            </a:xfrm>
            <a:prstGeom prst="straightConnector1">
              <a:avLst/>
            </a:prstGeom>
            <a:noFill/>
            <a:ln cap="flat" cmpd="sng" w="9525">
              <a:solidFill>
                <a:srgbClr val="CC0000"/>
              </a:solidFill>
              <a:prstDash val="solid"/>
              <a:miter lim="800000"/>
              <a:headEnd len="med" w="med" type="none"/>
              <a:tailEnd len="med" w="med" type="triangle"/>
            </a:ln>
          </p:spPr>
        </p:cxnSp>
        <p:cxnSp>
          <p:nvCxnSpPr>
            <p:cNvPr id="1101" name="Google Shape;1101;p75"/>
            <p:cNvCxnSpPr/>
            <p:nvPr/>
          </p:nvCxnSpPr>
          <p:spPr>
            <a:xfrm>
              <a:off x="4848" y="912"/>
              <a:ext cx="480" cy="768"/>
            </a:xfrm>
            <a:prstGeom prst="straightConnector1">
              <a:avLst/>
            </a:prstGeom>
            <a:noFill/>
            <a:ln cap="flat" cmpd="sng" w="9525">
              <a:solidFill>
                <a:srgbClr val="CC0000"/>
              </a:solidFill>
              <a:prstDash val="solid"/>
              <a:miter lim="800000"/>
              <a:headEnd len="med" w="med" type="none"/>
              <a:tailEnd len="med" w="med" type="triangle"/>
            </a:ln>
          </p:spPr>
        </p:cxnSp>
        <p:sp>
          <p:nvSpPr>
            <p:cNvPr id="1102" name="Google Shape;1102;p75"/>
            <p:cNvSpPr txBox="1"/>
            <p:nvPr/>
          </p:nvSpPr>
          <p:spPr>
            <a:xfrm>
              <a:off x="5328" y="1056"/>
              <a:ext cx="45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810</a:t>
              </a:r>
              <a:endParaRPr/>
            </a:p>
          </p:txBody>
        </p:sp>
        <p:sp>
          <p:nvSpPr>
            <p:cNvPr id="1103" name="Google Shape;1103;p75"/>
            <p:cNvSpPr txBox="1"/>
            <p:nvPr/>
          </p:nvSpPr>
          <p:spPr>
            <a:xfrm>
              <a:off x="5328" y="1296"/>
              <a:ext cx="45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411</a:t>
              </a:r>
              <a:endParaRPr/>
            </a:p>
          </p:txBody>
        </p:sp>
        <p:sp>
          <p:nvSpPr>
            <p:cNvPr id="1104" name="Google Shape;1104;p75"/>
            <p:cNvSpPr txBox="1"/>
            <p:nvPr/>
          </p:nvSpPr>
          <p:spPr>
            <a:xfrm>
              <a:off x="5328" y="1536"/>
              <a:ext cx="45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512</a:t>
              </a:r>
              <a:endParaRPr/>
            </a:p>
          </p:txBody>
        </p:sp>
      </p:grpSp>
      <p:grpSp>
        <p:nvGrpSpPr>
          <p:cNvPr id="1105" name="Google Shape;1105;p75"/>
          <p:cNvGrpSpPr/>
          <p:nvPr/>
        </p:nvGrpSpPr>
        <p:grpSpPr>
          <a:xfrm>
            <a:off x="1981200" y="3810000"/>
            <a:ext cx="1485900" cy="1509712"/>
            <a:chOff x="1248" y="2400"/>
            <a:chExt cx="936" cy="951"/>
          </a:xfrm>
        </p:grpSpPr>
        <p:cxnSp>
          <p:nvCxnSpPr>
            <p:cNvPr id="1106" name="Google Shape;1106;p75"/>
            <p:cNvCxnSpPr/>
            <p:nvPr/>
          </p:nvCxnSpPr>
          <p:spPr>
            <a:xfrm>
              <a:off x="1248" y="2496"/>
              <a:ext cx="528"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1107" name="Google Shape;1107;p75"/>
            <p:cNvCxnSpPr/>
            <p:nvPr/>
          </p:nvCxnSpPr>
          <p:spPr>
            <a:xfrm>
              <a:off x="1248" y="2496"/>
              <a:ext cx="480" cy="288"/>
            </a:xfrm>
            <a:prstGeom prst="straightConnector1">
              <a:avLst/>
            </a:prstGeom>
            <a:noFill/>
            <a:ln cap="flat" cmpd="sng" w="9525">
              <a:solidFill>
                <a:srgbClr val="CC0000"/>
              </a:solidFill>
              <a:prstDash val="solid"/>
              <a:miter lim="800000"/>
              <a:headEnd len="med" w="med" type="none"/>
              <a:tailEnd len="med" w="med" type="triangle"/>
            </a:ln>
          </p:spPr>
        </p:cxnSp>
        <p:cxnSp>
          <p:nvCxnSpPr>
            <p:cNvPr id="1108" name="Google Shape;1108;p75"/>
            <p:cNvCxnSpPr/>
            <p:nvPr/>
          </p:nvCxnSpPr>
          <p:spPr>
            <a:xfrm>
              <a:off x="1248" y="2496"/>
              <a:ext cx="432" cy="528"/>
            </a:xfrm>
            <a:prstGeom prst="straightConnector1">
              <a:avLst/>
            </a:prstGeom>
            <a:noFill/>
            <a:ln cap="flat" cmpd="sng" w="9525">
              <a:solidFill>
                <a:srgbClr val="CC0000"/>
              </a:solidFill>
              <a:prstDash val="solid"/>
              <a:miter lim="800000"/>
              <a:headEnd len="med" w="med" type="none"/>
              <a:tailEnd len="med" w="med" type="triangle"/>
            </a:ln>
          </p:spPr>
        </p:cxnSp>
        <p:cxnSp>
          <p:nvCxnSpPr>
            <p:cNvPr id="1109" name="Google Shape;1109;p75"/>
            <p:cNvCxnSpPr/>
            <p:nvPr/>
          </p:nvCxnSpPr>
          <p:spPr>
            <a:xfrm>
              <a:off x="1248" y="2496"/>
              <a:ext cx="480" cy="768"/>
            </a:xfrm>
            <a:prstGeom prst="straightConnector1">
              <a:avLst/>
            </a:prstGeom>
            <a:noFill/>
            <a:ln cap="flat" cmpd="sng" w="9525">
              <a:solidFill>
                <a:srgbClr val="CC0000"/>
              </a:solidFill>
              <a:prstDash val="solid"/>
              <a:miter lim="800000"/>
              <a:headEnd len="med" w="med" type="none"/>
              <a:tailEnd len="med" w="med" type="triangle"/>
            </a:ln>
          </p:spPr>
        </p:cxnSp>
        <p:sp>
          <p:nvSpPr>
            <p:cNvPr id="1110" name="Google Shape;1110;p75"/>
            <p:cNvSpPr txBox="1"/>
            <p:nvPr/>
          </p:nvSpPr>
          <p:spPr>
            <a:xfrm>
              <a:off x="1728" y="2640"/>
              <a:ext cx="45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810</a:t>
              </a:r>
              <a:endParaRPr/>
            </a:p>
          </p:txBody>
        </p:sp>
        <p:sp>
          <p:nvSpPr>
            <p:cNvPr id="1111" name="Google Shape;1111;p75"/>
            <p:cNvSpPr txBox="1"/>
            <p:nvPr/>
          </p:nvSpPr>
          <p:spPr>
            <a:xfrm>
              <a:off x="1728" y="2880"/>
              <a:ext cx="45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411</a:t>
              </a:r>
              <a:endParaRPr/>
            </a:p>
          </p:txBody>
        </p:sp>
        <p:sp>
          <p:nvSpPr>
            <p:cNvPr id="1112" name="Google Shape;1112;p75"/>
            <p:cNvSpPr txBox="1"/>
            <p:nvPr/>
          </p:nvSpPr>
          <p:spPr>
            <a:xfrm>
              <a:off x="1728" y="3120"/>
              <a:ext cx="45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512</a:t>
              </a:r>
              <a:endParaRPr/>
            </a:p>
          </p:txBody>
        </p:sp>
        <p:sp>
          <p:nvSpPr>
            <p:cNvPr id="1113" name="Google Shape;1113;p75"/>
            <p:cNvSpPr txBox="1"/>
            <p:nvPr/>
          </p:nvSpPr>
          <p:spPr>
            <a:xfrm>
              <a:off x="1776" y="2400"/>
              <a:ext cx="360"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to I</a:t>
              </a:r>
              <a:r>
                <a:rPr b="0" baseline="-25000" i="0" lang="en-US" sz="1800" u="none">
                  <a:solidFill>
                    <a:srgbClr val="CC0000"/>
                  </a:solidFill>
                  <a:latin typeface="Times New Roman"/>
                  <a:ea typeface="Times New Roman"/>
                  <a:cs typeface="Times New Roman"/>
                  <a:sym typeface="Times New Roman"/>
                </a:rPr>
                <a:t>9</a:t>
              </a:r>
              <a:endParaRPr/>
            </a:p>
          </p:txBody>
        </p:sp>
      </p:grpSp>
      <p:sp>
        <p:nvSpPr>
          <p:cNvPr id="1114" name="Google Shape;1114;p75"/>
          <p:cNvSpPr txBox="1"/>
          <p:nvPr/>
        </p:nvSpPr>
        <p:spPr>
          <a:xfrm>
            <a:off x="3505200" y="1600200"/>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S</a:t>
            </a:r>
            <a:endParaRPr/>
          </a:p>
        </p:txBody>
      </p:sp>
      <p:sp>
        <p:nvSpPr>
          <p:cNvPr id="1115" name="Google Shape;1115;p75"/>
          <p:cNvSpPr txBox="1"/>
          <p:nvPr/>
        </p:nvSpPr>
        <p:spPr>
          <a:xfrm>
            <a:off x="2362200" y="40386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L</a:t>
            </a:r>
            <a:endParaRPr/>
          </a:p>
        </p:txBody>
      </p:sp>
      <p:sp>
        <p:nvSpPr>
          <p:cNvPr id="1116" name="Google Shape;1116;p75"/>
          <p:cNvSpPr txBox="1"/>
          <p:nvPr/>
        </p:nvSpPr>
        <p:spPr>
          <a:xfrm>
            <a:off x="8229600" y="16764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L</a:t>
            </a:r>
            <a:endParaRPr/>
          </a:p>
        </p:txBody>
      </p:sp>
      <p:sp>
        <p:nvSpPr>
          <p:cNvPr id="1117" name="Google Shape;1117;p75"/>
          <p:cNvSpPr txBox="1"/>
          <p:nvPr/>
        </p:nvSpPr>
        <p:spPr>
          <a:xfrm>
            <a:off x="3733800" y="19812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L</a:t>
            </a:r>
            <a:endParaRPr/>
          </a:p>
        </p:txBody>
      </p:sp>
      <p:sp>
        <p:nvSpPr>
          <p:cNvPr id="1118" name="Google Shape;1118;p75"/>
          <p:cNvSpPr txBox="1"/>
          <p:nvPr/>
        </p:nvSpPr>
        <p:spPr>
          <a:xfrm>
            <a:off x="2286000" y="36576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R</a:t>
            </a:r>
            <a:endParaRPr/>
          </a:p>
        </p:txBody>
      </p:sp>
      <p:sp>
        <p:nvSpPr>
          <p:cNvPr id="1119" name="Google Shape;1119;p75"/>
          <p:cNvSpPr txBox="1"/>
          <p:nvPr/>
        </p:nvSpPr>
        <p:spPr>
          <a:xfrm>
            <a:off x="3657600" y="25146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R</a:t>
            </a:r>
            <a:endParaRPr/>
          </a:p>
        </p:txBody>
      </p:sp>
      <p:sp>
        <p:nvSpPr>
          <p:cNvPr id="1120" name="Google Shape;1120;p75"/>
          <p:cNvSpPr txBox="1"/>
          <p:nvPr/>
        </p:nvSpPr>
        <p:spPr>
          <a:xfrm>
            <a:off x="2286000" y="48006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id</a:t>
            </a:r>
            <a:endParaRPr/>
          </a:p>
        </p:txBody>
      </p:sp>
      <p:sp>
        <p:nvSpPr>
          <p:cNvPr id="1121" name="Google Shape;1121;p75"/>
          <p:cNvSpPr txBox="1"/>
          <p:nvPr/>
        </p:nvSpPr>
        <p:spPr>
          <a:xfrm>
            <a:off x="8229600" y="23622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id</a:t>
            </a:r>
            <a:endParaRPr/>
          </a:p>
        </p:txBody>
      </p:sp>
      <p:sp>
        <p:nvSpPr>
          <p:cNvPr id="1122" name="Google Shape;1122;p75"/>
          <p:cNvSpPr txBox="1"/>
          <p:nvPr/>
        </p:nvSpPr>
        <p:spPr>
          <a:xfrm>
            <a:off x="5486400" y="26670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id</a:t>
            </a:r>
            <a:endParaRPr/>
          </a:p>
        </p:txBody>
      </p:sp>
      <p:sp>
        <p:nvSpPr>
          <p:cNvPr id="1123" name="Google Shape;1123;p75"/>
          <p:cNvSpPr txBox="1"/>
          <p:nvPr/>
        </p:nvSpPr>
        <p:spPr>
          <a:xfrm>
            <a:off x="8153400" y="12954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R</a:t>
            </a:r>
            <a:endParaRPr/>
          </a:p>
        </p:txBody>
      </p:sp>
      <p:sp>
        <p:nvSpPr>
          <p:cNvPr id="1124" name="Google Shape;1124;p75"/>
          <p:cNvSpPr txBox="1"/>
          <p:nvPr/>
        </p:nvSpPr>
        <p:spPr>
          <a:xfrm>
            <a:off x="2362200" y="43434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1125" name="Google Shape;1125;p75"/>
          <p:cNvSpPr txBox="1"/>
          <p:nvPr/>
        </p:nvSpPr>
        <p:spPr>
          <a:xfrm>
            <a:off x="8229600" y="19812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1126" name="Google Shape;1126;p75"/>
          <p:cNvSpPr txBox="1"/>
          <p:nvPr/>
        </p:nvSpPr>
        <p:spPr>
          <a:xfrm>
            <a:off x="4800600" y="16002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1127" name="Google Shape;1127;p75"/>
          <p:cNvSpPr txBox="1"/>
          <p:nvPr/>
        </p:nvSpPr>
        <p:spPr>
          <a:xfrm>
            <a:off x="7162800" y="3886200"/>
            <a:ext cx="1524000" cy="219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900FF"/>
              </a:buClr>
              <a:buSzPts val="1800"/>
              <a:buFont typeface="Times New Roman"/>
              <a:buNone/>
            </a:pPr>
            <a:r>
              <a:rPr b="0" i="0" lang="en-US" sz="1800" u="none">
                <a:solidFill>
                  <a:srgbClr val="9900FF"/>
                </a:solidFill>
                <a:latin typeface="Times New Roman"/>
                <a:ea typeface="Times New Roman"/>
                <a:cs typeface="Times New Roman"/>
                <a:sym typeface="Times New Roman"/>
              </a:rPr>
              <a:t>Same Cores</a:t>
            </a:r>
            <a:endParaRPr/>
          </a:p>
          <a:p>
            <a:pPr indent="0" lvl="0" marL="0" marR="0" rtl="0" algn="l">
              <a:lnSpc>
                <a:spcPct val="100000"/>
              </a:lnSpc>
              <a:spcBef>
                <a:spcPts val="0"/>
              </a:spcBef>
              <a:spcAft>
                <a:spcPts val="0"/>
              </a:spcAft>
              <a:buClr>
                <a:srgbClr val="9900FF"/>
              </a:buClr>
              <a:buSzPts val="1800"/>
              <a:buFont typeface="Times New Roman"/>
              <a:buNone/>
            </a:pPr>
            <a:r>
              <a:rPr b="0" i="0" lang="en-US" sz="1800" u="none">
                <a:solidFill>
                  <a:srgbClr val="9900FF"/>
                </a:solidFill>
                <a:latin typeface="Times New Roman"/>
                <a:ea typeface="Times New Roman"/>
                <a:cs typeface="Times New Roman"/>
                <a:sym typeface="Times New Roman"/>
              </a:rPr>
              <a:t>   I</a:t>
            </a:r>
            <a:r>
              <a:rPr b="0" baseline="-25000" i="0" lang="en-US" sz="1800" u="none">
                <a:solidFill>
                  <a:srgbClr val="9900FF"/>
                </a:solidFill>
                <a:latin typeface="Times New Roman"/>
                <a:ea typeface="Times New Roman"/>
                <a:cs typeface="Times New Roman"/>
                <a:sym typeface="Times New Roman"/>
              </a:rPr>
              <a:t>4</a:t>
            </a:r>
            <a:r>
              <a:rPr b="0" i="0" lang="en-US" sz="1800" u="none">
                <a:solidFill>
                  <a:srgbClr val="9900FF"/>
                </a:solidFill>
                <a:latin typeface="Times New Roman"/>
                <a:ea typeface="Times New Roman"/>
                <a:cs typeface="Times New Roman"/>
                <a:sym typeface="Times New Roman"/>
              </a:rPr>
              <a:t>  and I</a:t>
            </a:r>
            <a:r>
              <a:rPr b="0" baseline="-25000" i="0" lang="en-US" sz="1800" u="none">
                <a:solidFill>
                  <a:srgbClr val="9900FF"/>
                </a:solidFill>
                <a:latin typeface="Times New Roman"/>
                <a:ea typeface="Times New Roman"/>
                <a:cs typeface="Times New Roman"/>
                <a:sym typeface="Times New Roman"/>
              </a:rPr>
              <a:t>11</a:t>
            </a:r>
            <a:endParaRPr/>
          </a:p>
          <a:p>
            <a:pPr indent="0" lvl="0" marL="0" marR="0" rtl="0" algn="l">
              <a:lnSpc>
                <a:spcPct val="100000"/>
              </a:lnSpc>
              <a:spcBef>
                <a:spcPts val="0"/>
              </a:spcBef>
              <a:spcAft>
                <a:spcPts val="0"/>
              </a:spcAft>
              <a:buClr>
                <a:schemeClr val="dk1"/>
              </a:buClr>
              <a:buSzPts val="1800"/>
              <a:buFont typeface="Times New Roman"/>
              <a:buNone/>
            </a:pPr>
            <a:r>
              <a:t/>
            </a:r>
            <a:endParaRPr b="0" i="0" sz="1800" u="none">
              <a:solidFill>
                <a:srgbClr val="99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9900FF"/>
              </a:buClr>
              <a:buSzPts val="1800"/>
              <a:buFont typeface="Times New Roman"/>
              <a:buNone/>
            </a:pPr>
            <a:r>
              <a:rPr b="0" i="0" lang="en-US" sz="1800" u="none">
                <a:solidFill>
                  <a:srgbClr val="9900FF"/>
                </a:solidFill>
                <a:latin typeface="Times New Roman"/>
                <a:ea typeface="Times New Roman"/>
                <a:cs typeface="Times New Roman"/>
                <a:sym typeface="Times New Roman"/>
              </a:rPr>
              <a:t>   I</a:t>
            </a:r>
            <a:r>
              <a:rPr b="0" baseline="-25000" i="0" lang="en-US" sz="1800" u="none">
                <a:solidFill>
                  <a:srgbClr val="9900FF"/>
                </a:solidFill>
                <a:latin typeface="Times New Roman"/>
                <a:ea typeface="Times New Roman"/>
                <a:cs typeface="Times New Roman"/>
                <a:sym typeface="Times New Roman"/>
              </a:rPr>
              <a:t>5</a:t>
            </a:r>
            <a:r>
              <a:rPr b="0" i="0" lang="en-US" sz="1800" u="none">
                <a:solidFill>
                  <a:srgbClr val="9900FF"/>
                </a:solidFill>
                <a:latin typeface="Times New Roman"/>
                <a:ea typeface="Times New Roman"/>
                <a:cs typeface="Times New Roman"/>
                <a:sym typeface="Times New Roman"/>
              </a:rPr>
              <a:t>  and I</a:t>
            </a:r>
            <a:r>
              <a:rPr b="0" baseline="-25000" i="0" lang="en-US" sz="1800" u="none">
                <a:solidFill>
                  <a:srgbClr val="9900FF"/>
                </a:solidFill>
                <a:latin typeface="Times New Roman"/>
                <a:ea typeface="Times New Roman"/>
                <a:cs typeface="Times New Roman"/>
                <a:sym typeface="Times New Roman"/>
              </a:rPr>
              <a:t>12</a:t>
            </a:r>
            <a:endParaRPr/>
          </a:p>
          <a:p>
            <a:pPr indent="0" lvl="0" marL="0" marR="0" rtl="0" algn="l">
              <a:lnSpc>
                <a:spcPct val="100000"/>
              </a:lnSpc>
              <a:spcBef>
                <a:spcPts val="0"/>
              </a:spcBef>
              <a:spcAft>
                <a:spcPts val="0"/>
              </a:spcAft>
              <a:buClr>
                <a:schemeClr val="dk1"/>
              </a:buClr>
              <a:buSzPts val="1800"/>
              <a:buFont typeface="Times New Roman"/>
              <a:buNone/>
            </a:pPr>
            <a:r>
              <a:t/>
            </a:r>
            <a:endParaRPr b="0" baseline="-25000" i="0" sz="1800" u="none">
              <a:solidFill>
                <a:srgbClr val="99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9900FF"/>
              </a:buClr>
              <a:buSzPts val="1800"/>
              <a:buFont typeface="Times New Roman"/>
              <a:buNone/>
            </a:pPr>
            <a:r>
              <a:rPr b="0" i="0" lang="en-US" sz="1800" u="none">
                <a:solidFill>
                  <a:srgbClr val="9900FF"/>
                </a:solidFill>
                <a:latin typeface="Times New Roman"/>
                <a:ea typeface="Times New Roman"/>
                <a:cs typeface="Times New Roman"/>
                <a:sym typeface="Times New Roman"/>
              </a:rPr>
              <a:t>   I</a:t>
            </a:r>
            <a:r>
              <a:rPr b="0" baseline="-25000" i="0" lang="en-US" sz="1800" u="none">
                <a:solidFill>
                  <a:srgbClr val="9900FF"/>
                </a:solidFill>
                <a:latin typeface="Times New Roman"/>
                <a:ea typeface="Times New Roman"/>
                <a:cs typeface="Times New Roman"/>
                <a:sym typeface="Times New Roman"/>
              </a:rPr>
              <a:t>7  </a:t>
            </a:r>
            <a:r>
              <a:rPr b="0" i="0" lang="en-US" sz="1800" u="none">
                <a:solidFill>
                  <a:srgbClr val="9900FF"/>
                </a:solidFill>
                <a:latin typeface="Times New Roman"/>
                <a:ea typeface="Times New Roman"/>
                <a:cs typeface="Times New Roman"/>
                <a:sym typeface="Times New Roman"/>
              </a:rPr>
              <a:t>and I</a:t>
            </a:r>
            <a:r>
              <a:rPr b="0" baseline="-25000" i="0" lang="en-US" sz="1800" u="none">
                <a:solidFill>
                  <a:srgbClr val="9900FF"/>
                </a:solidFill>
                <a:latin typeface="Times New Roman"/>
                <a:ea typeface="Times New Roman"/>
                <a:cs typeface="Times New Roman"/>
                <a:sym typeface="Times New Roman"/>
              </a:rPr>
              <a:t>13</a:t>
            </a:r>
            <a:endParaRPr/>
          </a:p>
          <a:p>
            <a:pPr indent="0" lvl="0" marL="0" marR="0" rtl="0" algn="l">
              <a:lnSpc>
                <a:spcPct val="100000"/>
              </a:lnSpc>
              <a:spcBef>
                <a:spcPts val="0"/>
              </a:spcBef>
              <a:spcAft>
                <a:spcPts val="0"/>
              </a:spcAft>
              <a:buClr>
                <a:schemeClr val="dk1"/>
              </a:buClr>
              <a:buSzPts val="1800"/>
              <a:buFont typeface="Times New Roman"/>
              <a:buNone/>
            </a:pPr>
            <a:r>
              <a:t/>
            </a:r>
            <a:endParaRPr b="0" i="0" sz="1800" u="none">
              <a:solidFill>
                <a:srgbClr val="99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9900FF"/>
              </a:buClr>
              <a:buSzPts val="1800"/>
              <a:buFont typeface="Times New Roman"/>
              <a:buNone/>
            </a:pPr>
            <a:r>
              <a:rPr b="0" i="0" lang="en-US" sz="1800" u="none">
                <a:solidFill>
                  <a:srgbClr val="9900FF"/>
                </a:solidFill>
                <a:latin typeface="Times New Roman"/>
                <a:ea typeface="Times New Roman"/>
                <a:cs typeface="Times New Roman"/>
                <a:sym typeface="Times New Roman"/>
              </a:rPr>
              <a:t>   I</a:t>
            </a:r>
            <a:r>
              <a:rPr b="0" baseline="-25000" i="0" lang="en-US" sz="1800" u="none">
                <a:solidFill>
                  <a:srgbClr val="9900FF"/>
                </a:solidFill>
                <a:latin typeface="Times New Roman"/>
                <a:ea typeface="Times New Roman"/>
                <a:cs typeface="Times New Roman"/>
                <a:sym typeface="Times New Roman"/>
              </a:rPr>
              <a:t>8</a:t>
            </a:r>
            <a:r>
              <a:rPr b="0" i="0" lang="en-US" sz="1800" u="none">
                <a:solidFill>
                  <a:srgbClr val="9900FF"/>
                </a:solidFill>
                <a:latin typeface="Times New Roman"/>
                <a:ea typeface="Times New Roman"/>
                <a:cs typeface="Times New Roman"/>
                <a:sym typeface="Times New Roman"/>
              </a:rPr>
              <a:t>  and  I</a:t>
            </a:r>
            <a:r>
              <a:rPr b="0" baseline="-25000" i="0" lang="en-US" sz="1800" u="none">
                <a:solidFill>
                  <a:srgbClr val="9900FF"/>
                </a:solidFill>
                <a:latin typeface="Times New Roman"/>
                <a:ea typeface="Times New Roman"/>
                <a:cs typeface="Times New Roman"/>
                <a:sym typeface="Times New Roman"/>
              </a:rPr>
              <a:t>10</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76"/>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1133" name="Google Shape;1133;p76"/>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LALR(1) Parsing Tables – (for Example2)</a:t>
            </a:r>
            <a:endParaRPr/>
          </a:p>
        </p:txBody>
      </p:sp>
      <p:graphicFrame>
        <p:nvGraphicFramePr>
          <p:cNvPr id="1134" name="Google Shape;1134;p76"/>
          <p:cNvGraphicFramePr/>
          <p:nvPr/>
        </p:nvGraphicFramePr>
        <p:xfrm>
          <a:off x="914400" y="990600"/>
          <a:ext cx="3000000" cy="3000000"/>
        </p:xfrm>
        <a:graphic>
          <a:graphicData uri="http://schemas.openxmlformats.org/drawingml/2006/table">
            <a:tbl>
              <a:tblPr>
                <a:noFill/>
                <a:tableStyleId>{06AC34A5-F145-427F-A125-8F5CA0E42856}</a:tableStyleId>
              </a:tblPr>
              <a:tblGrid>
                <a:gridCol w="609600"/>
                <a:gridCol w="609600"/>
                <a:gridCol w="609600"/>
                <a:gridCol w="609600"/>
                <a:gridCol w="609600"/>
                <a:gridCol w="609600"/>
                <a:gridCol w="609600"/>
                <a:gridCol w="609600"/>
              </a:tblGrid>
              <a:tr h="338125">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id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R</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acc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97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6</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7</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125">
                <a:tc>
                  <a:txBody>
                    <a:bodyPr/>
                    <a:lstStyle/>
                    <a:p>
                      <a:pPr indent="0" lvl="0" marL="0" marR="0" rtl="0" algn="ctr">
                        <a:lnSpc>
                          <a:spcPct val="9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1135" name="Google Shape;1135;p76"/>
          <p:cNvCxnSpPr/>
          <p:nvPr/>
        </p:nvCxnSpPr>
        <p:spPr>
          <a:xfrm>
            <a:off x="4038600" y="990600"/>
            <a:ext cx="0" cy="3733800"/>
          </a:xfrm>
          <a:prstGeom prst="straightConnector1">
            <a:avLst/>
          </a:prstGeom>
          <a:noFill/>
          <a:ln cap="flat" cmpd="sng" w="9525">
            <a:solidFill>
              <a:schemeClr val="dk1"/>
            </a:solidFill>
            <a:prstDash val="solid"/>
            <a:miter lim="800000"/>
            <a:headEnd len="med" w="med" type="none"/>
            <a:tailEnd len="med" w="med" type="none"/>
          </a:ln>
        </p:spPr>
      </p:cxnSp>
      <p:cxnSp>
        <p:nvCxnSpPr>
          <p:cNvPr id="1136" name="Google Shape;1136;p76"/>
          <p:cNvCxnSpPr/>
          <p:nvPr/>
        </p:nvCxnSpPr>
        <p:spPr>
          <a:xfrm>
            <a:off x="3886200" y="990600"/>
            <a:ext cx="0" cy="3733800"/>
          </a:xfrm>
          <a:prstGeom prst="straightConnector1">
            <a:avLst/>
          </a:prstGeom>
          <a:noFill/>
          <a:ln cap="flat" cmpd="sng" w="9525">
            <a:solidFill>
              <a:schemeClr val="dk1"/>
            </a:solidFill>
            <a:prstDash val="solid"/>
            <a:miter lim="800000"/>
            <a:headEnd len="med" w="med" type="none"/>
            <a:tailEnd len="med" w="med" type="none"/>
          </a:ln>
        </p:spPr>
      </p:cxnSp>
      <p:sp>
        <p:nvSpPr>
          <p:cNvPr id="1137" name="Google Shape;1137;p76"/>
          <p:cNvSpPr txBox="1"/>
          <p:nvPr/>
        </p:nvSpPr>
        <p:spPr>
          <a:xfrm>
            <a:off x="6096000" y="2895600"/>
            <a:ext cx="3668712" cy="1857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 shift/reduce or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 reduce/reduce conflict</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4400" u="none">
                <a:solidFill>
                  <a:schemeClr val="dk1"/>
                </a:solidFill>
                <a:latin typeface="Times New Roman"/>
                <a:ea typeface="Times New Roman"/>
                <a:cs typeface="Times New Roman"/>
                <a:sym typeface="Times New Roman"/>
              </a:rPr>
              <a:t>⇓</a:t>
            </a:r>
            <a:endParaRPr b="0" i="0" sz="4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so, it is a LALR(1) grammar</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77"/>
          <p:cNvSpPr txBox="1"/>
          <p:nvPr>
            <p:ph type="title"/>
          </p:nvPr>
        </p:nvSpPr>
        <p:spPr>
          <a:xfrm>
            <a:off x="382587" y="152400"/>
            <a:ext cx="9371012" cy="7556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Conflicts in LALR(1) parsing</a:t>
            </a:r>
            <a:endParaRPr/>
          </a:p>
        </p:txBody>
      </p:sp>
      <p:sp>
        <p:nvSpPr>
          <p:cNvPr id="1143" name="Google Shape;1143;p77"/>
          <p:cNvSpPr txBox="1"/>
          <p:nvPr>
            <p:ph idx="1" type="body"/>
          </p:nvPr>
        </p:nvSpPr>
        <p:spPr>
          <a:xfrm>
            <a:off x="0" y="1052512"/>
            <a:ext cx="9705975" cy="43211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33CC"/>
              </a:buClr>
              <a:buSzPts val="2400"/>
              <a:buFont typeface="Times New Roman"/>
              <a:buChar char="•"/>
            </a:pPr>
            <a:r>
              <a:rPr b="0" i="0" lang="en-US" sz="2400" u="none">
                <a:solidFill>
                  <a:srgbClr val="0033CC"/>
                </a:solidFill>
                <a:latin typeface="Times New Roman"/>
                <a:ea typeface="Times New Roman"/>
                <a:cs typeface="Times New Roman"/>
                <a:sym typeface="Times New Roman"/>
              </a:rPr>
              <a:t>LALR(1) parsers cannot introduce shift/reduce conflicts</a:t>
            </a:r>
            <a:endParaRPr/>
          </a:p>
          <a:p>
            <a:pPr indent="-285750" lvl="1" marL="74295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Such conflicts are caused when a lookahead is the same as a token on which we can shift. They depend on the core of the item. But we only merge states that had the same core to begin with. The only way for an LALR(1) parser to have a shift/reduce conflict is if one existed already in the LR(1) parser. </a:t>
            </a:r>
            <a:endParaRPr/>
          </a:p>
          <a:p>
            <a:pPr indent="-342900" lvl="0" marL="342900" rtl="0" algn="l">
              <a:lnSpc>
                <a:spcPct val="100000"/>
              </a:lnSpc>
              <a:spcBef>
                <a:spcPts val="480"/>
              </a:spcBef>
              <a:spcAft>
                <a:spcPts val="0"/>
              </a:spcAft>
              <a:buClr>
                <a:srgbClr val="0033CC"/>
              </a:buClr>
              <a:buSzPts val="2400"/>
              <a:buFont typeface="Times New Roman"/>
              <a:buChar char="•"/>
            </a:pPr>
            <a:r>
              <a:rPr b="0" i="0" lang="en-US" sz="2400" u="none">
                <a:solidFill>
                  <a:srgbClr val="0033CC"/>
                </a:solidFill>
                <a:latin typeface="Times New Roman"/>
                <a:ea typeface="Times New Roman"/>
                <a:cs typeface="Times New Roman"/>
                <a:sym typeface="Times New Roman"/>
              </a:rPr>
              <a:t>LALR(1) parsers can introduce reduce/reduce conflicts</a:t>
            </a:r>
            <a:endParaRPr/>
          </a:p>
          <a:p>
            <a:pPr indent="-285750" lvl="1" marL="74295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Here's a situation when this might happen:</a:t>
            </a:r>
            <a:endParaRPr/>
          </a:p>
        </p:txBody>
      </p:sp>
      <p:sp>
        <p:nvSpPr>
          <p:cNvPr id="1144" name="Google Shape;1144;p77"/>
          <p:cNvSpPr txBox="1"/>
          <p:nvPr/>
        </p:nvSpPr>
        <p:spPr>
          <a:xfrm>
            <a:off x="849312" y="4724400"/>
            <a:ext cx="1508125" cy="711200"/>
          </a:xfrm>
          <a:prstGeom prst="rect">
            <a:avLst/>
          </a:prstGeom>
          <a:noFill/>
          <a:ln cap="flat" cmpd="sng" w="9525">
            <a:solidFill>
              <a:srgbClr val="00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en-US" sz="2000" u="none">
                <a:solidFill>
                  <a:schemeClr val="dk1"/>
                </a:solidFill>
                <a:latin typeface="Comic Sans MS"/>
                <a:ea typeface="Comic Sans MS"/>
                <a:cs typeface="Comic Sans MS"/>
                <a:sym typeface="Comic Sans MS"/>
              </a:rPr>
              <a:t>A →  B ∙, </a:t>
            </a:r>
            <a:r>
              <a:rPr b="0" i="0" lang="en-US" sz="2000" u="none">
                <a:solidFill>
                  <a:srgbClr val="006600"/>
                </a:solidFill>
                <a:latin typeface="Comic Sans MS"/>
                <a:ea typeface="Comic Sans MS"/>
                <a:cs typeface="Comic Sans MS"/>
                <a:sym typeface="Comic Sans MS"/>
              </a:rPr>
              <a:t>x</a:t>
            </a:r>
            <a:endParaRPr/>
          </a:p>
          <a:p>
            <a:pPr indent="0" lvl="0" marL="0" marR="0" rtl="0" algn="l">
              <a:lnSpc>
                <a:spcPct val="100000"/>
              </a:lnSpc>
              <a:spcBef>
                <a:spcPts val="0"/>
              </a:spcBef>
              <a:spcAft>
                <a:spcPts val="0"/>
              </a:spcAft>
              <a:buClr>
                <a:schemeClr val="dk1"/>
              </a:buClr>
              <a:buSzPts val="2000"/>
              <a:buFont typeface="Comic Sans MS"/>
              <a:buNone/>
            </a:pPr>
            <a:r>
              <a:rPr b="0" i="0" lang="en-US" sz="2000" u="none">
                <a:solidFill>
                  <a:schemeClr val="dk1"/>
                </a:solidFill>
                <a:latin typeface="Comic Sans MS"/>
                <a:ea typeface="Comic Sans MS"/>
                <a:cs typeface="Comic Sans MS"/>
                <a:sym typeface="Comic Sans MS"/>
              </a:rPr>
              <a:t>A →  C ∙, </a:t>
            </a:r>
            <a:r>
              <a:rPr b="0" i="0" lang="en-US" sz="2000" u="none">
                <a:solidFill>
                  <a:srgbClr val="006600"/>
                </a:solidFill>
                <a:latin typeface="Comic Sans MS"/>
                <a:ea typeface="Comic Sans MS"/>
                <a:cs typeface="Comic Sans MS"/>
                <a:sym typeface="Comic Sans MS"/>
              </a:rPr>
              <a:t>y</a:t>
            </a:r>
            <a:endParaRPr/>
          </a:p>
        </p:txBody>
      </p:sp>
      <p:sp>
        <p:nvSpPr>
          <p:cNvPr id="1145" name="Google Shape;1145;p77"/>
          <p:cNvSpPr txBox="1"/>
          <p:nvPr/>
        </p:nvSpPr>
        <p:spPr>
          <a:xfrm>
            <a:off x="3944937" y="4724400"/>
            <a:ext cx="1566862" cy="711200"/>
          </a:xfrm>
          <a:prstGeom prst="rect">
            <a:avLst/>
          </a:prstGeom>
          <a:noFill/>
          <a:ln cap="flat" cmpd="sng" w="9525">
            <a:solidFill>
              <a:srgbClr val="00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en-US" sz="2000" u="none">
                <a:solidFill>
                  <a:schemeClr val="dk1"/>
                </a:solidFill>
                <a:latin typeface="Comic Sans MS"/>
                <a:ea typeface="Comic Sans MS"/>
                <a:cs typeface="Comic Sans MS"/>
                <a:sym typeface="Comic Sans MS"/>
              </a:rPr>
              <a:t>A →  B ∙ , </a:t>
            </a:r>
            <a:r>
              <a:rPr b="0" i="0" lang="en-US" sz="2000" u="none">
                <a:solidFill>
                  <a:srgbClr val="006600"/>
                </a:solidFill>
                <a:latin typeface="Comic Sans MS"/>
                <a:ea typeface="Comic Sans MS"/>
                <a:cs typeface="Comic Sans MS"/>
                <a:sym typeface="Comic Sans MS"/>
              </a:rPr>
              <a:t>y</a:t>
            </a:r>
            <a:endParaRPr/>
          </a:p>
          <a:p>
            <a:pPr indent="0" lvl="0" marL="0" marR="0" rtl="0" algn="l">
              <a:lnSpc>
                <a:spcPct val="100000"/>
              </a:lnSpc>
              <a:spcBef>
                <a:spcPts val="0"/>
              </a:spcBef>
              <a:spcAft>
                <a:spcPts val="0"/>
              </a:spcAft>
              <a:buClr>
                <a:schemeClr val="dk1"/>
              </a:buClr>
              <a:buSzPts val="2000"/>
              <a:buFont typeface="Comic Sans MS"/>
              <a:buNone/>
            </a:pPr>
            <a:r>
              <a:rPr b="0" i="0" lang="en-US" sz="2000" u="none">
                <a:solidFill>
                  <a:schemeClr val="dk1"/>
                </a:solidFill>
                <a:latin typeface="Comic Sans MS"/>
                <a:ea typeface="Comic Sans MS"/>
                <a:cs typeface="Comic Sans MS"/>
                <a:sym typeface="Comic Sans MS"/>
              </a:rPr>
              <a:t>A →  C ∙, </a:t>
            </a:r>
            <a:r>
              <a:rPr b="0" i="0" lang="en-US" sz="2000" u="none">
                <a:solidFill>
                  <a:srgbClr val="006600"/>
                </a:solidFill>
                <a:latin typeface="Comic Sans MS"/>
                <a:ea typeface="Comic Sans MS"/>
                <a:cs typeface="Comic Sans MS"/>
                <a:sym typeface="Comic Sans MS"/>
              </a:rPr>
              <a:t>x</a:t>
            </a:r>
            <a:endParaRPr/>
          </a:p>
        </p:txBody>
      </p:sp>
      <p:sp>
        <p:nvSpPr>
          <p:cNvPr id="1146" name="Google Shape;1146;p77"/>
          <p:cNvSpPr txBox="1"/>
          <p:nvPr/>
        </p:nvSpPr>
        <p:spPr>
          <a:xfrm>
            <a:off x="2289175" y="4797425"/>
            <a:ext cx="162718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en-US" sz="2000" u="none">
                <a:solidFill>
                  <a:schemeClr val="dk1"/>
                </a:solidFill>
                <a:latin typeface="Comic Sans MS"/>
                <a:ea typeface="Comic Sans MS"/>
                <a:cs typeface="Comic Sans MS"/>
                <a:sym typeface="Comic Sans MS"/>
              </a:rPr>
              <a:t>merges with</a:t>
            </a:r>
            <a:endParaRPr/>
          </a:p>
        </p:txBody>
      </p:sp>
      <p:sp>
        <p:nvSpPr>
          <p:cNvPr id="1147" name="Google Shape;1147;p77"/>
          <p:cNvSpPr txBox="1"/>
          <p:nvPr/>
        </p:nvSpPr>
        <p:spPr>
          <a:xfrm>
            <a:off x="5600700" y="4797425"/>
            <a:ext cx="113506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en-US" sz="2000" u="none">
                <a:solidFill>
                  <a:schemeClr val="dk1"/>
                </a:solidFill>
                <a:latin typeface="Comic Sans MS"/>
                <a:ea typeface="Comic Sans MS"/>
                <a:cs typeface="Comic Sans MS"/>
                <a:sym typeface="Comic Sans MS"/>
              </a:rPr>
              <a:t>to give: </a:t>
            </a:r>
            <a:endParaRPr/>
          </a:p>
        </p:txBody>
      </p:sp>
      <p:sp>
        <p:nvSpPr>
          <p:cNvPr id="1148" name="Google Shape;1148;p77"/>
          <p:cNvSpPr txBox="1"/>
          <p:nvPr/>
        </p:nvSpPr>
        <p:spPr>
          <a:xfrm>
            <a:off x="6753225" y="4724400"/>
            <a:ext cx="1846262" cy="711200"/>
          </a:xfrm>
          <a:prstGeom prst="rect">
            <a:avLst/>
          </a:prstGeom>
          <a:noFill/>
          <a:ln cap="flat" cmpd="sng" w="9525">
            <a:solidFill>
              <a:srgbClr val="0033CC"/>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en-US" sz="2000" u="none">
                <a:solidFill>
                  <a:schemeClr val="dk1"/>
                </a:solidFill>
                <a:latin typeface="Comic Sans MS"/>
                <a:ea typeface="Comic Sans MS"/>
                <a:cs typeface="Comic Sans MS"/>
                <a:sym typeface="Comic Sans MS"/>
              </a:rPr>
              <a:t>A →  B ∙ , </a:t>
            </a:r>
            <a:r>
              <a:rPr b="0" i="0" lang="en-US" sz="2000" u="none">
                <a:solidFill>
                  <a:srgbClr val="006600"/>
                </a:solidFill>
                <a:latin typeface="Comic Sans MS"/>
                <a:ea typeface="Comic Sans MS"/>
                <a:cs typeface="Comic Sans MS"/>
                <a:sym typeface="Comic Sans MS"/>
              </a:rPr>
              <a:t>x/y</a:t>
            </a:r>
            <a:endParaRPr/>
          </a:p>
          <a:p>
            <a:pPr indent="0" lvl="0" marL="0" marR="0" rtl="0" algn="l">
              <a:lnSpc>
                <a:spcPct val="100000"/>
              </a:lnSpc>
              <a:spcBef>
                <a:spcPts val="0"/>
              </a:spcBef>
              <a:spcAft>
                <a:spcPts val="0"/>
              </a:spcAft>
              <a:buClr>
                <a:schemeClr val="dk1"/>
              </a:buClr>
              <a:buSzPts val="2000"/>
              <a:buFont typeface="Comic Sans MS"/>
              <a:buNone/>
            </a:pPr>
            <a:r>
              <a:rPr b="0" i="0" lang="en-US" sz="2000" u="none">
                <a:solidFill>
                  <a:schemeClr val="dk1"/>
                </a:solidFill>
                <a:latin typeface="Comic Sans MS"/>
                <a:ea typeface="Comic Sans MS"/>
                <a:cs typeface="Comic Sans MS"/>
                <a:sym typeface="Comic Sans MS"/>
              </a:rPr>
              <a:t>A →  C ∙, </a:t>
            </a:r>
            <a:r>
              <a:rPr b="0" i="0" lang="en-US" sz="2000" u="none">
                <a:solidFill>
                  <a:srgbClr val="006600"/>
                </a:solidFill>
                <a:latin typeface="Comic Sans MS"/>
                <a:ea typeface="Comic Sans MS"/>
                <a:cs typeface="Comic Sans MS"/>
                <a:sym typeface="Comic Sans MS"/>
              </a:rPr>
              <a:t>x/y</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78"/>
          <p:cNvSpPr txBox="1"/>
          <p:nvPr>
            <p:ph type="title"/>
          </p:nvPr>
        </p:nvSpPr>
        <p:spPr>
          <a:xfrm>
            <a:off x="838200" y="835025"/>
            <a:ext cx="7772400" cy="615950"/>
          </a:xfrm>
          <a:prstGeom prst="rect">
            <a:avLst/>
          </a:prstGeom>
          <a:noFill/>
          <a:ln>
            <a:noFill/>
          </a:ln>
        </p:spPr>
        <p:txBody>
          <a:bodyPr anchorCtr="0" anchor="b" bIns="50800" lIns="101600" spcFirstLastPara="1" rIns="101600" wrap="square" tIns="508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Classification of Grammars</a:t>
            </a:r>
            <a:endParaRPr/>
          </a:p>
        </p:txBody>
      </p:sp>
      <p:sp>
        <p:nvSpPr>
          <p:cNvPr id="1154" name="Google Shape;1154;p78"/>
          <p:cNvSpPr/>
          <p:nvPr/>
        </p:nvSpPr>
        <p:spPr>
          <a:xfrm>
            <a:off x="2438400" y="3962400"/>
            <a:ext cx="1676400" cy="7620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55" name="Google Shape;1155;p78"/>
          <p:cNvSpPr/>
          <p:nvPr/>
        </p:nvSpPr>
        <p:spPr>
          <a:xfrm>
            <a:off x="2057400" y="3657600"/>
            <a:ext cx="2514600" cy="13716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56" name="Google Shape;1156;p78"/>
          <p:cNvSpPr/>
          <p:nvPr/>
        </p:nvSpPr>
        <p:spPr>
          <a:xfrm>
            <a:off x="1447800" y="3276600"/>
            <a:ext cx="3581400" cy="21336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57" name="Google Shape;1157;p78"/>
          <p:cNvSpPr/>
          <p:nvPr/>
        </p:nvSpPr>
        <p:spPr>
          <a:xfrm>
            <a:off x="1066800" y="2852737"/>
            <a:ext cx="4343400" cy="2862262"/>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58" name="Google Shape;1158;p78"/>
          <p:cNvSpPr txBox="1"/>
          <p:nvPr/>
        </p:nvSpPr>
        <p:spPr>
          <a:xfrm>
            <a:off x="3276600" y="4114800"/>
            <a:ext cx="80486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Times New Roman"/>
              <a:buNone/>
            </a:pPr>
            <a:r>
              <a:rPr b="0" i="0" lang="en-US" sz="2000" u="none">
                <a:solidFill>
                  <a:schemeClr val="accent2"/>
                </a:solidFill>
                <a:latin typeface="Times New Roman"/>
                <a:ea typeface="Times New Roman"/>
                <a:cs typeface="Times New Roman"/>
                <a:sym typeface="Times New Roman"/>
              </a:rPr>
              <a:t>LR(0)</a:t>
            </a:r>
            <a:endParaRPr/>
          </a:p>
        </p:txBody>
      </p:sp>
      <p:sp>
        <p:nvSpPr>
          <p:cNvPr id="1159" name="Google Shape;1159;p78"/>
          <p:cNvSpPr txBox="1"/>
          <p:nvPr/>
        </p:nvSpPr>
        <p:spPr>
          <a:xfrm>
            <a:off x="3429000" y="3657600"/>
            <a:ext cx="65087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Times New Roman"/>
              <a:buNone/>
            </a:pPr>
            <a:r>
              <a:rPr b="0" i="0" lang="en-US" sz="2000" u="none">
                <a:solidFill>
                  <a:schemeClr val="accent2"/>
                </a:solidFill>
                <a:latin typeface="Times New Roman"/>
                <a:ea typeface="Times New Roman"/>
                <a:cs typeface="Times New Roman"/>
                <a:sym typeface="Times New Roman"/>
              </a:rPr>
              <a:t>SLR</a:t>
            </a:r>
            <a:endParaRPr/>
          </a:p>
        </p:txBody>
      </p:sp>
      <p:sp>
        <p:nvSpPr>
          <p:cNvPr id="1160" name="Google Shape;1160;p78"/>
          <p:cNvSpPr txBox="1"/>
          <p:nvPr/>
        </p:nvSpPr>
        <p:spPr>
          <a:xfrm>
            <a:off x="3200400" y="3276600"/>
            <a:ext cx="114458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Times New Roman"/>
              <a:buNone/>
            </a:pPr>
            <a:r>
              <a:rPr b="0" i="0" lang="en-US" sz="2000" u="none">
                <a:solidFill>
                  <a:schemeClr val="accent2"/>
                </a:solidFill>
                <a:latin typeface="Times New Roman"/>
                <a:ea typeface="Times New Roman"/>
                <a:cs typeface="Times New Roman"/>
                <a:sym typeface="Times New Roman"/>
              </a:rPr>
              <a:t>LALR(1)</a:t>
            </a:r>
            <a:endParaRPr/>
          </a:p>
        </p:txBody>
      </p:sp>
      <p:sp>
        <p:nvSpPr>
          <p:cNvPr id="1161" name="Google Shape;1161;p78"/>
          <p:cNvSpPr txBox="1"/>
          <p:nvPr/>
        </p:nvSpPr>
        <p:spPr>
          <a:xfrm>
            <a:off x="3200400" y="2895600"/>
            <a:ext cx="8382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Times New Roman"/>
              <a:buNone/>
            </a:pPr>
            <a:r>
              <a:rPr b="0" i="0" lang="en-US" sz="2000" u="none">
                <a:solidFill>
                  <a:schemeClr val="accent2"/>
                </a:solidFill>
                <a:latin typeface="Times New Roman"/>
                <a:ea typeface="Times New Roman"/>
                <a:cs typeface="Times New Roman"/>
                <a:sym typeface="Times New Roman"/>
              </a:rPr>
              <a:t>LR(1)</a:t>
            </a:r>
            <a:endParaRPr/>
          </a:p>
        </p:txBody>
      </p:sp>
      <p:sp>
        <p:nvSpPr>
          <p:cNvPr id="1162" name="Google Shape;1162;p78"/>
          <p:cNvSpPr/>
          <p:nvPr/>
        </p:nvSpPr>
        <p:spPr>
          <a:xfrm>
            <a:off x="2590800" y="2971800"/>
            <a:ext cx="533400" cy="16764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63" name="Google Shape;1163;p78"/>
          <p:cNvSpPr txBox="1"/>
          <p:nvPr/>
        </p:nvSpPr>
        <p:spPr>
          <a:xfrm>
            <a:off x="838200" y="2438400"/>
            <a:ext cx="79057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Times New Roman"/>
              <a:buNone/>
            </a:pPr>
            <a:r>
              <a:rPr b="0" i="0" lang="en-US" sz="2000" u="none">
                <a:solidFill>
                  <a:schemeClr val="accent2"/>
                </a:solidFill>
                <a:latin typeface="Times New Roman"/>
                <a:ea typeface="Times New Roman"/>
                <a:cs typeface="Times New Roman"/>
                <a:sym typeface="Times New Roman"/>
              </a:rPr>
              <a:t>LL(1)</a:t>
            </a:r>
            <a:endParaRPr/>
          </a:p>
        </p:txBody>
      </p:sp>
      <p:cxnSp>
        <p:nvCxnSpPr>
          <p:cNvPr id="1164" name="Google Shape;1164;p78"/>
          <p:cNvCxnSpPr/>
          <p:nvPr/>
        </p:nvCxnSpPr>
        <p:spPr>
          <a:xfrm>
            <a:off x="1676400" y="2667000"/>
            <a:ext cx="990600" cy="609600"/>
          </a:xfrm>
          <a:prstGeom prst="straightConnector1">
            <a:avLst/>
          </a:prstGeom>
          <a:noFill/>
          <a:ln cap="flat" cmpd="sng" w="12700">
            <a:solidFill>
              <a:schemeClr val="dk1"/>
            </a:solidFill>
            <a:prstDash val="solid"/>
            <a:miter lim="800000"/>
            <a:headEnd len="med" w="med" type="none"/>
            <a:tailEnd len="sm" w="sm" type="triangle"/>
          </a:ln>
        </p:spPr>
      </p:cxnSp>
      <p:sp>
        <p:nvSpPr>
          <p:cNvPr id="1165" name="Google Shape;1165;p78"/>
          <p:cNvSpPr txBox="1"/>
          <p:nvPr/>
        </p:nvSpPr>
        <p:spPr>
          <a:xfrm>
            <a:off x="6096000" y="3200400"/>
            <a:ext cx="2449512" cy="22828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LR(k) ⊆ LR(k+1)</a:t>
            </a:r>
            <a:endParaRPr/>
          </a:p>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LL(k) ⊆ LL(k+0)</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accent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LL(k) ⊆ LR(k)</a:t>
            </a:r>
            <a:endParaRPr/>
          </a:p>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LR(0) ⊆ SLR</a:t>
            </a:r>
            <a:endParaRPr/>
          </a:p>
          <a:p>
            <a:pPr indent="0" lvl="0" marL="0" marR="0" rtl="0" algn="l">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LALR(1) ⊆ LR(1)</a:t>
            </a:r>
            <a:endParaRPr/>
          </a:p>
        </p:txBody>
      </p:sp>
      <p:sp>
        <p:nvSpPr>
          <p:cNvPr id="1166" name="Google Shape;1166;p78"/>
          <p:cNvSpPr txBox="1"/>
          <p:nvPr/>
        </p:nvSpPr>
        <p:spPr>
          <a:xfrm>
            <a:off x="200025" y="5805487"/>
            <a:ext cx="9505950" cy="82232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0000"/>
              </a:buClr>
              <a:buSzPts val="2400"/>
              <a:buFont typeface="Times New Roman"/>
              <a:buNone/>
            </a:pPr>
            <a:r>
              <a:rPr b="0" i="0" lang="en-US" sz="2400" u="none">
                <a:solidFill>
                  <a:srgbClr val="CC0000"/>
                </a:solidFill>
                <a:latin typeface="Times New Roman"/>
                <a:ea typeface="Times New Roman"/>
                <a:cs typeface="Times New Roman"/>
                <a:sym typeface="Times New Roman"/>
              </a:rPr>
              <a:t>Every LL(1) grammar is an LR(1) grammar, although there are LL(1) grammars that are not LALR(1)/SLR/LR(0)</a:t>
            </a:r>
            <a:r>
              <a:rPr b="0" i="0" lang="en-US" sz="24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79"/>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Viable Prefixes</a:t>
            </a:r>
            <a:endParaRPr/>
          </a:p>
        </p:txBody>
      </p:sp>
      <p:sp>
        <p:nvSpPr>
          <p:cNvPr id="1172" name="Google Shape;1172;p79"/>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Not all prefixes of right sentential forms can appear on the stack, however, since the parser must not shift past the handle. For example, suppose,</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E=&gt;F*id=&gt;(E)*id</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Then at various times during the parse, the stack will hold (, (E, and (E), but it must not hold (E)*, since (E) is a handle, which the parser must reduce to F before shifting *</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Def: </a:t>
            </a:r>
            <a:endParaRPr/>
          </a:p>
          <a:p>
            <a:pPr indent="-342900" lvl="0" marL="34290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1) The prefixes of right sentential forms that can appear on the stack of a shift-reduce parser </a:t>
            </a:r>
            <a:endParaRPr/>
          </a:p>
          <a:p>
            <a:pPr indent="-342900" lvl="0" marL="34290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2) The prefixes of rsf that does not continue past the right end of the rightmost handle of  that sentential form</a:t>
            </a:r>
            <a:endParaRPr/>
          </a:p>
        </p:txBody>
      </p:sp>
      <p:sp>
        <p:nvSpPr>
          <p:cNvPr id="1173" name="Google Shape;1173;p79"/>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8"/>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cap="none" strike="noStrike">
                <a:solidFill>
                  <a:schemeClr val="dk1"/>
                </a:solidFill>
                <a:latin typeface="Times New Roman"/>
                <a:ea typeface="Times New Roman"/>
                <a:cs typeface="Times New Roman"/>
                <a:sym typeface="Times New Roman"/>
              </a:rPr>
              <a:t>‹#›</a:t>
            </a:fld>
            <a:endParaRPr/>
          </a:p>
        </p:txBody>
      </p:sp>
      <p:sp>
        <p:nvSpPr>
          <p:cNvPr id="193" name="Google Shape;193;p8"/>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A Stack Implementation of A Shift-Reduce Parser</a:t>
            </a:r>
            <a:endParaRPr/>
          </a:p>
        </p:txBody>
      </p:sp>
      <p:sp>
        <p:nvSpPr>
          <p:cNvPr id="194" name="Google Shape;194;p8"/>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There are four possible actions of a shift-reduce parser:</a:t>
            </a:r>
            <a:endParaRPr/>
          </a:p>
          <a:p>
            <a:pPr indent="-304800" lvl="0" marL="4572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1" marL="800100" rtl="0" algn="l">
              <a:lnSpc>
                <a:spcPct val="100000"/>
              </a:lnSpc>
              <a:spcBef>
                <a:spcPts val="480"/>
              </a:spcBef>
              <a:spcAft>
                <a:spcPts val="0"/>
              </a:spcAft>
              <a:buClr>
                <a:schemeClr val="dk1"/>
              </a:buClr>
              <a:buSzPts val="2400"/>
              <a:buFont typeface="Times New Roman"/>
              <a:buAutoNum type="arabicPeriod"/>
            </a:pPr>
            <a:r>
              <a:rPr b="1" i="0" lang="en-US" sz="2400" u="none">
                <a:solidFill>
                  <a:schemeClr val="dk1"/>
                </a:solidFill>
                <a:latin typeface="Times New Roman"/>
                <a:ea typeface="Times New Roman"/>
                <a:cs typeface="Times New Roman"/>
                <a:sym typeface="Times New Roman"/>
              </a:rPr>
              <a:t>Shift</a:t>
            </a:r>
            <a:r>
              <a:rPr b="0" i="0" lang="en-US" sz="2400" u="none">
                <a:solidFill>
                  <a:schemeClr val="dk1"/>
                </a:solidFill>
                <a:latin typeface="Times New Roman"/>
                <a:ea typeface="Times New Roman"/>
                <a:cs typeface="Times New Roman"/>
                <a:sym typeface="Times New Roman"/>
              </a:rPr>
              <a:t> :  The next input symbol is shifted onto the top of the stack.</a:t>
            </a:r>
            <a:endParaRPr/>
          </a:p>
          <a:p>
            <a:pPr indent="-342900" lvl="1" marL="800100" rtl="0" algn="l">
              <a:lnSpc>
                <a:spcPct val="100000"/>
              </a:lnSpc>
              <a:spcBef>
                <a:spcPts val="480"/>
              </a:spcBef>
              <a:spcAft>
                <a:spcPts val="0"/>
              </a:spcAft>
              <a:buClr>
                <a:schemeClr val="dk1"/>
              </a:buClr>
              <a:buSzPts val="2400"/>
              <a:buFont typeface="Times New Roman"/>
              <a:buAutoNum type="arabicPeriod"/>
            </a:pPr>
            <a:r>
              <a:rPr b="1" i="0" lang="en-US" sz="2400" u="none">
                <a:solidFill>
                  <a:schemeClr val="dk1"/>
                </a:solidFill>
                <a:latin typeface="Times New Roman"/>
                <a:ea typeface="Times New Roman"/>
                <a:cs typeface="Times New Roman"/>
                <a:sym typeface="Times New Roman"/>
              </a:rPr>
              <a:t>Reduce</a:t>
            </a:r>
            <a:r>
              <a:rPr b="0" i="0" lang="en-US" sz="2400" u="none">
                <a:solidFill>
                  <a:schemeClr val="dk1"/>
                </a:solidFill>
                <a:latin typeface="Times New Roman"/>
                <a:ea typeface="Times New Roman"/>
                <a:cs typeface="Times New Roman"/>
                <a:sym typeface="Times New Roman"/>
              </a:rPr>
              <a:t>: Replace the handle on the top of the stack by the non-terminal.</a:t>
            </a:r>
            <a:endParaRPr/>
          </a:p>
          <a:p>
            <a:pPr indent="-342900" lvl="1" marL="800100" rtl="0" algn="l">
              <a:lnSpc>
                <a:spcPct val="100000"/>
              </a:lnSpc>
              <a:spcBef>
                <a:spcPts val="480"/>
              </a:spcBef>
              <a:spcAft>
                <a:spcPts val="0"/>
              </a:spcAft>
              <a:buClr>
                <a:schemeClr val="dk1"/>
              </a:buClr>
              <a:buSzPts val="2400"/>
              <a:buFont typeface="Times New Roman"/>
              <a:buAutoNum type="arabicPeriod"/>
            </a:pPr>
            <a:r>
              <a:rPr b="1" i="0" lang="en-US" sz="2400" u="none">
                <a:solidFill>
                  <a:schemeClr val="dk1"/>
                </a:solidFill>
                <a:latin typeface="Times New Roman"/>
                <a:ea typeface="Times New Roman"/>
                <a:cs typeface="Times New Roman"/>
                <a:sym typeface="Times New Roman"/>
              </a:rPr>
              <a:t>Accept</a:t>
            </a:r>
            <a:r>
              <a:rPr b="0" i="0" lang="en-US" sz="2400" u="none">
                <a:solidFill>
                  <a:schemeClr val="dk1"/>
                </a:solidFill>
                <a:latin typeface="Times New Roman"/>
                <a:ea typeface="Times New Roman"/>
                <a:cs typeface="Times New Roman"/>
                <a:sym typeface="Times New Roman"/>
              </a:rPr>
              <a:t>: Successful completion of parsing.</a:t>
            </a:r>
            <a:endParaRPr/>
          </a:p>
          <a:p>
            <a:pPr indent="-342900" lvl="1" marL="800100" rtl="0" algn="l">
              <a:lnSpc>
                <a:spcPct val="100000"/>
              </a:lnSpc>
              <a:spcBef>
                <a:spcPts val="480"/>
              </a:spcBef>
              <a:spcAft>
                <a:spcPts val="0"/>
              </a:spcAft>
              <a:buClr>
                <a:schemeClr val="dk1"/>
              </a:buClr>
              <a:buSzPts val="2400"/>
              <a:buFont typeface="Times New Roman"/>
              <a:buAutoNum type="arabicPeriod"/>
            </a:pPr>
            <a:r>
              <a:rPr b="1" i="0" lang="en-US" sz="2400" u="none">
                <a:solidFill>
                  <a:schemeClr val="dk1"/>
                </a:solidFill>
                <a:latin typeface="Times New Roman"/>
                <a:ea typeface="Times New Roman"/>
                <a:cs typeface="Times New Roman"/>
                <a:sym typeface="Times New Roman"/>
              </a:rPr>
              <a:t>Error</a:t>
            </a:r>
            <a:r>
              <a:rPr b="0" i="0" lang="en-US" sz="2400" u="none">
                <a:solidFill>
                  <a:schemeClr val="dk1"/>
                </a:solidFill>
                <a:latin typeface="Times New Roman"/>
                <a:ea typeface="Times New Roman"/>
                <a:cs typeface="Times New Roman"/>
                <a:sym typeface="Times New Roman"/>
              </a:rPr>
              <a:t>: Parser discovers a syntax error, and calls an error recovery routine.</a:t>
            </a:r>
            <a:endParaRPr/>
          </a:p>
          <a:p>
            <a:pPr indent="-457200" lvl="0" marL="45720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a:p>
            <a:pPr indent="-457200" lvl="0" marL="4572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Initial stack just contains only the end-marker $ or starting state.</a:t>
            </a:r>
            <a:endParaRPr/>
          </a:p>
          <a:p>
            <a:pPr indent="-457200" lvl="0" marL="4572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end of the input string is marked by the end-marker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80"/>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1179" name="Google Shape;1179;p80"/>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Using Ambiguous Grammars</a:t>
            </a:r>
            <a:endParaRPr/>
          </a:p>
        </p:txBody>
      </p:sp>
      <p:sp>
        <p:nvSpPr>
          <p:cNvPr id="1180" name="Google Shape;1180;p80"/>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All grammars used in the construction of LR-parsing tables must be   un-ambiguous.</a:t>
            </a:r>
            <a:endParaRPr/>
          </a:p>
          <a:p>
            <a:pPr indent="-342900" lvl="0" marL="34290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Can we create LR-parsing tables for ambiguous grammars ?</a:t>
            </a:r>
            <a:endParaRPr/>
          </a:p>
          <a:p>
            <a:pPr indent="-285750" lvl="1" marL="742950" rtl="0" algn="l">
              <a:lnSpc>
                <a:spcPct val="9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Yes, but they will have conflicts.</a:t>
            </a:r>
            <a:endParaRPr/>
          </a:p>
          <a:p>
            <a:pPr indent="-285750" lvl="1" marL="742950" rtl="0" algn="l">
              <a:lnSpc>
                <a:spcPct val="9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We can resolve these conflicts in favor of one of them to disambiguate the grammar.</a:t>
            </a:r>
            <a:endParaRPr/>
          </a:p>
          <a:p>
            <a:pPr indent="-285750" lvl="1" marL="742950" rtl="0" algn="l">
              <a:lnSpc>
                <a:spcPct val="9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At the end, we will have again an unambiguous grammar.</a:t>
            </a:r>
            <a:endParaRPr/>
          </a:p>
          <a:p>
            <a:pPr indent="-342900" lvl="0" marL="34290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Why we want to use an ambiguous grammar?</a:t>
            </a:r>
            <a:endParaRPr/>
          </a:p>
          <a:p>
            <a:pPr indent="-285750" lvl="1" marL="742950" rtl="0" algn="l">
              <a:lnSpc>
                <a:spcPct val="9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Some of the ambiguous grammars are </a:t>
            </a:r>
            <a:r>
              <a:rPr b="1" i="0" lang="en-US" sz="1800" u="none">
                <a:solidFill>
                  <a:schemeClr val="dk1"/>
                </a:solidFill>
                <a:latin typeface="Times New Roman"/>
                <a:ea typeface="Times New Roman"/>
                <a:cs typeface="Times New Roman"/>
                <a:sym typeface="Times New Roman"/>
              </a:rPr>
              <a:t>much natural</a:t>
            </a:r>
            <a:r>
              <a:rPr b="0" i="0" lang="en-US" sz="1800" u="none">
                <a:solidFill>
                  <a:schemeClr val="dk1"/>
                </a:solidFill>
                <a:latin typeface="Times New Roman"/>
                <a:ea typeface="Times New Roman"/>
                <a:cs typeface="Times New Roman"/>
                <a:sym typeface="Times New Roman"/>
              </a:rPr>
              <a:t>, and a corresponding unambiguous grammar can be very complex.</a:t>
            </a:r>
            <a:endParaRPr/>
          </a:p>
          <a:p>
            <a:pPr indent="-285750" lvl="1" marL="742950" rtl="0" algn="l">
              <a:lnSpc>
                <a:spcPct val="9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Usage of an ambiguous grammar may </a:t>
            </a:r>
            <a:r>
              <a:rPr b="1" i="0" lang="en-US" sz="1800" u="none">
                <a:solidFill>
                  <a:schemeClr val="dk1"/>
                </a:solidFill>
                <a:latin typeface="Times New Roman"/>
                <a:ea typeface="Times New Roman"/>
                <a:cs typeface="Times New Roman"/>
                <a:sym typeface="Times New Roman"/>
              </a:rPr>
              <a:t>eliminate unnecessary reductions</a:t>
            </a:r>
            <a:r>
              <a:rPr b="0" i="0" lang="en-US" sz="1800" u="none">
                <a:solidFill>
                  <a:schemeClr val="dk1"/>
                </a:solidFill>
                <a:latin typeface="Times New Roman"/>
                <a:ea typeface="Times New Roman"/>
                <a:cs typeface="Times New Roman"/>
                <a:sym typeface="Times New Roman"/>
              </a:rPr>
              <a:t>.</a:t>
            </a:r>
            <a:endParaRPr/>
          </a:p>
          <a:p>
            <a:pPr indent="-342900" lvl="0" marL="342900" rtl="0" algn="l">
              <a:lnSpc>
                <a:spcPct val="9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Ex.</a:t>
            </a:r>
            <a:endParaRPr/>
          </a:p>
          <a:p>
            <a:pPr indent="-285750" lvl="1" marL="742950" rtl="0" algn="l">
              <a:lnSpc>
                <a:spcPct val="9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E+T  |  T</a:t>
            </a:r>
            <a:endParaRPr/>
          </a:p>
          <a:p>
            <a:pPr indent="-285750" lvl="1" marL="742950" rtl="0" algn="l">
              <a:lnSpc>
                <a:spcPct val="90000"/>
              </a:lnSpc>
              <a:spcBef>
                <a:spcPts val="48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 → E+E  |  E*E  |  (E)  |  id 	     </a:t>
            </a:r>
            <a:r>
              <a:rPr b="0" i="0" lang="en-US" sz="2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		T → T*F  |  F</a:t>
            </a:r>
            <a:endParaRPr/>
          </a:p>
          <a:p>
            <a:pPr indent="-285750" lvl="1" marL="742950" rtl="0" algn="l">
              <a:lnSpc>
                <a:spcPct val="9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F →  (E)  |  id</a:t>
            </a:r>
            <a:endParaRPr b="0" i="0" sz="1800" u="none">
              <a:solidFill>
                <a:schemeClr val="dk1"/>
              </a:solidFill>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81"/>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1186" name="Google Shape;1186;p81"/>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Sets of LR(0) Items for Ambiguous Grammar</a:t>
            </a:r>
            <a:endParaRPr/>
          </a:p>
        </p:txBody>
      </p:sp>
      <p:sp>
        <p:nvSpPr>
          <p:cNvPr id="1187" name="Google Shape;1187;p81"/>
          <p:cNvSpPr txBox="1"/>
          <p:nvPr/>
        </p:nvSpPr>
        <p:spPr>
          <a:xfrm>
            <a:off x="533400" y="1219200"/>
            <a:ext cx="1600200" cy="14890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0</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E’ → </a:t>
            </a:r>
            <a:r>
              <a:rPr b="0" i="0" lang="en-US" sz="44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E</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E+E  </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E*E</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(E)</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id</a:t>
            </a:r>
            <a:endParaRPr/>
          </a:p>
        </p:txBody>
      </p:sp>
      <p:sp>
        <p:nvSpPr>
          <p:cNvPr id="1188" name="Google Shape;1188;p81"/>
          <p:cNvSpPr txBox="1"/>
          <p:nvPr/>
        </p:nvSpPr>
        <p:spPr>
          <a:xfrm>
            <a:off x="2514600" y="1219200"/>
            <a:ext cx="1752600" cy="9302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1</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E’ → E</a:t>
            </a:r>
            <a:r>
              <a:rPr b="0" i="0" lang="en-US" sz="4400" u="none">
                <a:solidFill>
                  <a:schemeClr val="accent2"/>
                </a:solidFill>
                <a:latin typeface="Times New Roman"/>
                <a:ea typeface="Times New Roman"/>
                <a:cs typeface="Times New Roman"/>
                <a:sym typeface="Times New Roman"/>
              </a:rPr>
              <a:t>.</a:t>
            </a:r>
            <a:endParaRPr b="0" i="0" sz="1800" u="none">
              <a:solidFill>
                <a:schemeClr val="accent2"/>
              </a:solidFill>
              <a:latin typeface="Times New Roman"/>
              <a:ea typeface="Times New Roman"/>
              <a:cs typeface="Times New Roman"/>
              <a:sym typeface="Times New Roman"/>
            </a:endParaRPr>
          </a:p>
          <a:p>
            <a:pPr indent="-457200" lvl="0" marL="457200" marR="0" rtl="0" algn="l">
              <a:lnSpc>
                <a:spcPct val="5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     E → E </a:t>
            </a:r>
            <a:r>
              <a:rPr b="0" i="0" lang="en-US" sz="44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+E  </a:t>
            </a:r>
            <a:endParaRPr/>
          </a:p>
          <a:p>
            <a:pPr indent="-457200" lvl="0" marL="457200" marR="0" rtl="0" algn="l">
              <a:lnSpc>
                <a:spcPct val="5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     E → E </a:t>
            </a:r>
            <a:r>
              <a:rPr b="0" i="0" lang="en-US" sz="44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*E</a:t>
            </a:r>
            <a:endParaRPr/>
          </a:p>
        </p:txBody>
      </p:sp>
      <p:sp>
        <p:nvSpPr>
          <p:cNvPr id="1189" name="Google Shape;1189;p81"/>
          <p:cNvSpPr txBox="1"/>
          <p:nvPr/>
        </p:nvSpPr>
        <p:spPr>
          <a:xfrm>
            <a:off x="2514600" y="3276600"/>
            <a:ext cx="1600200" cy="14890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2</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E → (</a:t>
            </a:r>
            <a:r>
              <a:rPr b="0" i="0" lang="en-US" sz="44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E)</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E+E</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E*E</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(E)</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id</a:t>
            </a:r>
            <a:endParaRPr/>
          </a:p>
        </p:txBody>
      </p:sp>
      <p:sp>
        <p:nvSpPr>
          <p:cNvPr id="1190" name="Google Shape;1190;p81"/>
          <p:cNvSpPr txBox="1"/>
          <p:nvPr/>
        </p:nvSpPr>
        <p:spPr>
          <a:xfrm>
            <a:off x="2514600" y="5181600"/>
            <a:ext cx="1295400" cy="3714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3</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E → id</a:t>
            </a:r>
            <a:r>
              <a:rPr b="0" i="0" lang="en-US" sz="4400" u="none">
                <a:solidFill>
                  <a:schemeClr val="accent2"/>
                </a:solidFill>
                <a:latin typeface="Times New Roman"/>
                <a:ea typeface="Times New Roman"/>
                <a:cs typeface="Times New Roman"/>
                <a:sym typeface="Times New Roman"/>
              </a:rPr>
              <a:t>.</a:t>
            </a:r>
            <a:endParaRPr/>
          </a:p>
        </p:txBody>
      </p:sp>
      <p:sp>
        <p:nvSpPr>
          <p:cNvPr id="1191" name="Google Shape;1191;p81"/>
          <p:cNvSpPr txBox="1"/>
          <p:nvPr/>
        </p:nvSpPr>
        <p:spPr>
          <a:xfrm>
            <a:off x="4724400" y="1219200"/>
            <a:ext cx="1752600" cy="14890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4</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E → E +</a:t>
            </a:r>
            <a:r>
              <a:rPr b="0" i="0" lang="en-US" sz="44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E</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E+E  </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E*E</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(E)</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id  </a:t>
            </a:r>
            <a:endParaRPr/>
          </a:p>
        </p:txBody>
      </p:sp>
      <p:sp>
        <p:nvSpPr>
          <p:cNvPr id="1192" name="Google Shape;1192;p81"/>
          <p:cNvSpPr txBox="1"/>
          <p:nvPr/>
        </p:nvSpPr>
        <p:spPr>
          <a:xfrm>
            <a:off x="4724400" y="2895600"/>
            <a:ext cx="1752600" cy="14890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5</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E → E *</a:t>
            </a:r>
            <a:r>
              <a:rPr b="0" i="0" lang="en-US" sz="44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E</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E+E  </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E*E</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(E)</a:t>
            </a:r>
            <a:endParaRPr/>
          </a:p>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E → </a:t>
            </a:r>
            <a:r>
              <a:rPr b="0" i="0" lang="en-US" sz="4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id  </a:t>
            </a:r>
            <a:endParaRPr/>
          </a:p>
        </p:txBody>
      </p:sp>
      <p:sp>
        <p:nvSpPr>
          <p:cNvPr id="1193" name="Google Shape;1193;p81"/>
          <p:cNvSpPr txBox="1"/>
          <p:nvPr/>
        </p:nvSpPr>
        <p:spPr>
          <a:xfrm>
            <a:off x="4724400" y="4648200"/>
            <a:ext cx="1752600" cy="9302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6</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E → (E</a:t>
            </a:r>
            <a:r>
              <a:rPr b="0" i="0" lang="en-US" sz="44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a:t>
            </a:r>
            <a:endParaRPr/>
          </a:p>
          <a:p>
            <a:pPr indent="-457200" lvl="0" marL="457200" marR="0" rtl="0" algn="l">
              <a:lnSpc>
                <a:spcPct val="5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     E → E</a:t>
            </a:r>
            <a:r>
              <a:rPr b="0" i="0" lang="en-US" sz="44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+E</a:t>
            </a:r>
            <a:endParaRPr/>
          </a:p>
          <a:p>
            <a:pPr indent="-457200" lvl="0" marL="457200" marR="0" rtl="0" algn="l">
              <a:lnSpc>
                <a:spcPct val="5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     E → E</a:t>
            </a:r>
            <a:r>
              <a:rPr b="0" i="0" lang="en-US" sz="44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*E</a:t>
            </a:r>
            <a:endParaRPr/>
          </a:p>
        </p:txBody>
      </p:sp>
      <p:sp>
        <p:nvSpPr>
          <p:cNvPr id="1194" name="Google Shape;1194;p81"/>
          <p:cNvSpPr txBox="1"/>
          <p:nvPr/>
        </p:nvSpPr>
        <p:spPr>
          <a:xfrm>
            <a:off x="7391400" y="1219200"/>
            <a:ext cx="1752600" cy="9302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7</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E → E+E</a:t>
            </a:r>
            <a:r>
              <a:rPr b="0" i="0" lang="en-US" sz="4400" u="none">
                <a:solidFill>
                  <a:schemeClr val="accent2"/>
                </a:solidFill>
                <a:latin typeface="Times New Roman"/>
                <a:ea typeface="Times New Roman"/>
                <a:cs typeface="Times New Roman"/>
                <a:sym typeface="Times New Roman"/>
              </a:rPr>
              <a:t>.</a:t>
            </a:r>
            <a:endParaRPr b="0" i="0" sz="1800" u="none">
              <a:solidFill>
                <a:schemeClr val="accent2"/>
              </a:solidFill>
              <a:latin typeface="Times New Roman"/>
              <a:ea typeface="Times New Roman"/>
              <a:cs typeface="Times New Roman"/>
              <a:sym typeface="Times New Roman"/>
            </a:endParaRPr>
          </a:p>
          <a:p>
            <a:pPr indent="-457200" lvl="0" marL="457200" marR="0" rtl="0" algn="l">
              <a:lnSpc>
                <a:spcPct val="5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     E → E</a:t>
            </a:r>
            <a:r>
              <a:rPr b="0" i="0" lang="en-US" sz="44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+E  </a:t>
            </a:r>
            <a:endParaRPr/>
          </a:p>
          <a:p>
            <a:pPr indent="-457200" lvl="0" marL="457200" marR="0" rtl="0" algn="l">
              <a:lnSpc>
                <a:spcPct val="5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     E → E</a:t>
            </a:r>
            <a:r>
              <a:rPr b="0" i="0" lang="en-US" sz="44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*E</a:t>
            </a:r>
            <a:endParaRPr/>
          </a:p>
        </p:txBody>
      </p:sp>
      <p:sp>
        <p:nvSpPr>
          <p:cNvPr id="1195" name="Google Shape;1195;p81"/>
          <p:cNvSpPr txBox="1"/>
          <p:nvPr/>
        </p:nvSpPr>
        <p:spPr>
          <a:xfrm>
            <a:off x="7467600" y="3048000"/>
            <a:ext cx="1752600" cy="9302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8</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E → E*E</a:t>
            </a:r>
            <a:r>
              <a:rPr b="0" i="0" lang="en-US" sz="4400" u="none">
                <a:solidFill>
                  <a:schemeClr val="accent2"/>
                </a:solidFill>
                <a:latin typeface="Times New Roman"/>
                <a:ea typeface="Times New Roman"/>
                <a:cs typeface="Times New Roman"/>
                <a:sym typeface="Times New Roman"/>
              </a:rPr>
              <a:t>.</a:t>
            </a:r>
            <a:endParaRPr b="0" i="0" sz="1800" u="none">
              <a:solidFill>
                <a:schemeClr val="accent2"/>
              </a:solidFill>
              <a:latin typeface="Times New Roman"/>
              <a:ea typeface="Times New Roman"/>
              <a:cs typeface="Times New Roman"/>
              <a:sym typeface="Times New Roman"/>
            </a:endParaRPr>
          </a:p>
          <a:p>
            <a:pPr indent="-457200" lvl="0" marL="457200" marR="0" rtl="0" algn="l">
              <a:lnSpc>
                <a:spcPct val="5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     E → E</a:t>
            </a:r>
            <a:r>
              <a:rPr b="0" i="0" lang="en-US" sz="44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+E  </a:t>
            </a:r>
            <a:endParaRPr/>
          </a:p>
          <a:p>
            <a:pPr indent="-457200" lvl="0" marL="457200" marR="0" rtl="0" algn="l">
              <a:lnSpc>
                <a:spcPct val="50000"/>
              </a:lnSpc>
              <a:spcBef>
                <a:spcPts val="0"/>
              </a:spcBef>
              <a:spcAft>
                <a:spcPts val="0"/>
              </a:spcAft>
              <a:buClr>
                <a:schemeClr val="accent2"/>
              </a:buClr>
              <a:buSzPts val="1800"/>
              <a:buFont typeface="Times New Roman"/>
              <a:buNone/>
            </a:pPr>
            <a:r>
              <a:rPr b="0" i="0" lang="en-US" sz="1800" u="none">
                <a:solidFill>
                  <a:schemeClr val="accent2"/>
                </a:solidFill>
                <a:latin typeface="Times New Roman"/>
                <a:ea typeface="Times New Roman"/>
                <a:cs typeface="Times New Roman"/>
                <a:sym typeface="Times New Roman"/>
              </a:rPr>
              <a:t>     E → E</a:t>
            </a:r>
            <a:r>
              <a:rPr b="0" i="0" lang="en-US" sz="4400" u="none">
                <a:solidFill>
                  <a:schemeClr val="accent2"/>
                </a:solidFill>
                <a:latin typeface="Times New Roman"/>
                <a:ea typeface="Times New Roman"/>
                <a:cs typeface="Times New Roman"/>
                <a:sym typeface="Times New Roman"/>
              </a:rPr>
              <a:t>.</a:t>
            </a:r>
            <a:r>
              <a:rPr b="0" i="0" lang="en-US" sz="1800" u="none">
                <a:solidFill>
                  <a:schemeClr val="accent2"/>
                </a:solidFill>
                <a:latin typeface="Times New Roman"/>
                <a:ea typeface="Times New Roman"/>
                <a:cs typeface="Times New Roman"/>
                <a:sym typeface="Times New Roman"/>
              </a:rPr>
              <a:t>*E</a:t>
            </a:r>
            <a:endParaRPr/>
          </a:p>
        </p:txBody>
      </p:sp>
      <p:sp>
        <p:nvSpPr>
          <p:cNvPr id="1196" name="Google Shape;1196;p81"/>
          <p:cNvSpPr txBox="1"/>
          <p:nvPr/>
        </p:nvSpPr>
        <p:spPr>
          <a:xfrm>
            <a:off x="7543800" y="4648200"/>
            <a:ext cx="1447800" cy="3714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5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t>
            </a:r>
            <a:r>
              <a:rPr b="0" baseline="-25000" i="0" lang="en-US" sz="1800" u="none">
                <a:solidFill>
                  <a:schemeClr val="dk1"/>
                </a:solidFill>
                <a:latin typeface="Times New Roman"/>
                <a:ea typeface="Times New Roman"/>
                <a:cs typeface="Times New Roman"/>
                <a:sym typeface="Times New Roman"/>
              </a:rPr>
              <a:t>9</a:t>
            </a:r>
            <a:r>
              <a:rPr b="0" i="0" lang="en-US" sz="1800" u="none">
                <a:solidFill>
                  <a:schemeClr val="dk1"/>
                </a:solidFill>
                <a:latin typeface="Times New Roman"/>
                <a:ea typeface="Times New Roman"/>
                <a:cs typeface="Times New Roman"/>
                <a:sym typeface="Times New Roman"/>
              </a:rPr>
              <a:t>: </a:t>
            </a:r>
            <a:r>
              <a:rPr b="0" i="0" lang="en-US" sz="1800" u="none">
                <a:solidFill>
                  <a:schemeClr val="accent2"/>
                </a:solidFill>
                <a:latin typeface="Times New Roman"/>
                <a:ea typeface="Times New Roman"/>
                <a:cs typeface="Times New Roman"/>
                <a:sym typeface="Times New Roman"/>
              </a:rPr>
              <a:t>E → (E)</a:t>
            </a:r>
            <a:r>
              <a:rPr b="0" i="0" lang="en-US" sz="4400" u="none">
                <a:solidFill>
                  <a:schemeClr val="accent2"/>
                </a:solidFill>
                <a:latin typeface="Times New Roman"/>
                <a:ea typeface="Times New Roman"/>
                <a:cs typeface="Times New Roman"/>
                <a:sym typeface="Times New Roman"/>
              </a:rPr>
              <a:t>.</a:t>
            </a:r>
            <a:endParaRPr/>
          </a:p>
        </p:txBody>
      </p:sp>
      <p:cxnSp>
        <p:nvCxnSpPr>
          <p:cNvPr id="1197" name="Google Shape;1197;p81"/>
          <p:cNvCxnSpPr/>
          <p:nvPr/>
        </p:nvCxnSpPr>
        <p:spPr>
          <a:xfrm>
            <a:off x="2057400" y="1447800"/>
            <a:ext cx="5334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1198" name="Google Shape;1198;p81"/>
          <p:cNvCxnSpPr/>
          <p:nvPr/>
        </p:nvCxnSpPr>
        <p:spPr>
          <a:xfrm>
            <a:off x="2057400" y="1447800"/>
            <a:ext cx="533400" cy="1981200"/>
          </a:xfrm>
          <a:prstGeom prst="straightConnector1">
            <a:avLst/>
          </a:prstGeom>
          <a:noFill/>
          <a:ln cap="flat" cmpd="sng" w="9525">
            <a:solidFill>
              <a:srgbClr val="CC0000"/>
            </a:solidFill>
            <a:prstDash val="solid"/>
            <a:miter lim="800000"/>
            <a:headEnd len="med" w="med" type="none"/>
            <a:tailEnd len="med" w="med" type="triangle"/>
          </a:ln>
        </p:spPr>
      </p:cxnSp>
      <p:cxnSp>
        <p:nvCxnSpPr>
          <p:cNvPr id="1199" name="Google Shape;1199;p81"/>
          <p:cNvCxnSpPr/>
          <p:nvPr/>
        </p:nvCxnSpPr>
        <p:spPr>
          <a:xfrm>
            <a:off x="2057400" y="1447800"/>
            <a:ext cx="533400" cy="3886200"/>
          </a:xfrm>
          <a:prstGeom prst="straightConnector1">
            <a:avLst/>
          </a:prstGeom>
          <a:noFill/>
          <a:ln cap="flat" cmpd="sng" w="9525">
            <a:solidFill>
              <a:srgbClr val="CC0000"/>
            </a:solidFill>
            <a:prstDash val="solid"/>
            <a:miter lim="800000"/>
            <a:headEnd len="med" w="med" type="none"/>
            <a:tailEnd len="med" w="med" type="triangle"/>
          </a:ln>
        </p:spPr>
      </p:cxnSp>
      <p:cxnSp>
        <p:nvCxnSpPr>
          <p:cNvPr id="1200" name="Google Shape;1200;p81"/>
          <p:cNvCxnSpPr/>
          <p:nvPr/>
        </p:nvCxnSpPr>
        <p:spPr>
          <a:xfrm>
            <a:off x="4191000" y="1447800"/>
            <a:ext cx="5334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1201" name="Google Shape;1201;p81"/>
          <p:cNvCxnSpPr/>
          <p:nvPr/>
        </p:nvCxnSpPr>
        <p:spPr>
          <a:xfrm>
            <a:off x="4191000" y="1447800"/>
            <a:ext cx="609600" cy="1600200"/>
          </a:xfrm>
          <a:prstGeom prst="straightConnector1">
            <a:avLst/>
          </a:prstGeom>
          <a:noFill/>
          <a:ln cap="flat" cmpd="sng" w="9525">
            <a:solidFill>
              <a:srgbClr val="CC0000"/>
            </a:solidFill>
            <a:prstDash val="solid"/>
            <a:miter lim="800000"/>
            <a:headEnd len="med" w="med" type="none"/>
            <a:tailEnd len="med" w="med" type="triangle"/>
          </a:ln>
        </p:spPr>
      </p:cxnSp>
      <p:cxnSp>
        <p:nvCxnSpPr>
          <p:cNvPr id="1202" name="Google Shape;1202;p81"/>
          <p:cNvCxnSpPr/>
          <p:nvPr/>
        </p:nvCxnSpPr>
        <p:spPr>
          <a:xfrm>
            <a:off x="4114800" y="3505200"/>
            <a:ext cx="685800" cy="1295400"/>
          </a:xfrm>
          <a:prstGeom prst="straightConnector1">
            <a:avLst/>
          </a:prstGeom>
          <a:noFill/>
          <a:ln cap="flat" cmpd="sng" w="9525">
            <a:solidFill>
              <a:srgbClr val="CC0000"/>
            </a:solidFill>
            <a:prstDash val="solid"/>
            <a:miter lim="800000"/>
            <a:headEnd len="med" w="med" type="none"/>
            <a:tailEnd len="med" w="med" type="triangle"/>
          </a:ln>
        </p:spPr>
      </p:cxnSp>
      <p:cxnSp>
        <p:nvCxnSpPr>
          <p:cNvPr id="1203" name="Google Shape;1203;p81"/>
          <p:cNvCxnSpPr/>
          <p:nvPr/>
        </p:nvCxnSpPr>
        <p:spPr>
          <a:xfrm flipH="1">
            <a:off x="3657600" y="3505200"/>
            <a:ext cx="457200" cy="1752600"/>
          </a:xfrm>
          <a:prstGeom prst="straightConnector1">
            <a:avLst/>
          </a:prstGeom>
          <a:noFill/>
          <a:ln cap="flat" cmpd="sng" w="9525">
            <a:solidFill>
              <a:srgbClr val="CC0000"/>
            </a:solidFill>
            <a:prstDash val="solid"/>
            <a:miter lim="800000"/>
            <a:headEnd len="med" w="med" type="none"/>
            <a:tailEnd len="med" w="med" type="triangle"/>
          </a:ln>
        </p:spPr>
      </p:cxnSp>
      <p:cxnSp>
        <p:nvCxnSpPr>
          <p:cNvPr id="1204" name="Google Shape;1204;p81"/>
          <p:cNvCxnSpPr/>
          <p:nvPr/>
        </p:nvCxnSpPr>
        <p:spPr>
          <a:xfrm rot="10800000">
            <a:off x="3314700" y="3276600"/>
            <a:ext cx="800100" cy="228600"/>
          </a:xfrm>
          <a:prstGeom prst="curvedConnector3">
            <a:avLst>
              <a:gd fmla="val 0" name="adj1"/>
            </a:avLst>
          </a:prstGeom>
          <a:noFill/>
          <a:ln cap="flat" cmpd="sng" w="9525">
            <a:solidFill>
              <a:srgbClr val="CC0000"/>
            </a:solidFill>
            <a:prstDash val="solid"/>
            <a:miter lim="800000"/>
            <a:headEnd len="med" w="med" type="none"/>
            <a:tailEnd len="med" w="med" type="triangle"/>
          </a:ln>
        </p:spPr>
      </p:cxnSp>
      <p:cxnSp>
        <p:nvCxnSpPr>
          <p:cNvPr id="1205" name="Google Shape;1205;p81"/>
          <p:cNvCxnSpPr/>
          <p:nvPr/>
        </p:nvCxnSpPr>
        <p:spPr>
          <a:xfrm>
            <a:off x="6324600" y="1447800"/>
            <a:ext cx="11430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1206" name="Google Shape;1206;p81"/>
          <p:cNvCxnSpPr/>
          <p:nvPr/>
        </p:nvCxnSpPr>
        <p:spPr>
          <a:xfrm>
            <a:off x="6324600" y="1447800"/>
            <a:ext cx="609600" cy="533400"/>
          </a:xfrm>
          <a:prstGeom prst="straightConnector1">
            <a:avLst/>
          </a:prstGeom>
          <a:noFill/>
          <a:ln cap="flat" cmpd="sng" w="9525">
            <a:solidFill>
              <a:srgbClr val="CC0000"/>
            </a:solidFill>
            <a:prstDash val="solid"/>
            <a:miter lim="800000"/>
            <a:headEnd len="med" w="med" type="none"/>
            <a:tailEnd len="med" w="med" type="triangle"/>
          </a:ln>
        </p:spPr>
      </p:cxnSp>
      <p:cxnSp>
        <p:nvCxnSpPr>
          <p:cNvPr id="1207" name="Google Shape;1207;p81"/>
          <p:cNvCxnSpPr/>
          <p:nvPr/>
        </p:nvCxnSpPr>
        <p:spPr>
          <a:xfrm>
            <a:off x="6324600" y="1447800"/>
            <a:ext cx="381000" cy="914400"/>
          </a:xfrm>
          <a:prstGeom prst="straightConnector1">
            <a:avLst/>
          </a:prstGeom>
          <a:noFill/>
          <a:ln cap="flat" cmpd="sng" w="9525">
            <a:solidFill>
              <a:srgbClr val="CC0000"/>
            </a:solidFill>
            <a:prstDash val="solid"/>
            <a:miter lim="800000"/>
            <a:headEnd len="med" w="med" type="none"/>
            <a:tailEnd len="med" w="med" type="triangle"/>
          </a:ln>
        </p:spPr>
      </p:cxnSp>
      <p:cxnSp>
        <p:nvCxnSpPr>
          <p:cNvPr id="1208" name="Google Shape;1208;p81"/>
          <p:cNvCxnSpPr/>
          <p:nvPr/>
        </p:nvCxnSpPr>
        <p:spPr>
          <a:xfrm>
            <a:off x="6400800" y="3124200"/>
            <a:ext cx="1143000" cy="152400"/>
          </a:xfrm>
          <a:prstGeom prst="straightConnector1">
            <a:avLst/>
          </a:prstGeom>
          <a:noFill/>
          <a:ln cap="flat" cmpd="sng" w="9525">
            <a:solidFill>
              <a:srgbClr val="CC0000"/>
            </a:solidFill>
            <a:prstDash val="solid"/>
            <a:miter lim="800000"/>
            <a:headEnd len="med" w="med" type="none"/>
            <a:tailEnd len="med" w="med" type="triangle"/>
          </a:ln>
        </p:spPr>
      </p:cxnSp>
      <p:cxnSp>
        <p:nvCxnSpPr>
          <p:cNvPr id="1209" name="Google Shape;1209;p81"/>
          <p:cNvCxnSpPr/>
          <p:nvPr/>
        </p:nvCxnSpPr>
        <p:spPr>
          <a:xfrm>
            <a:off x="6400800" y="3124200"/>
            <a:ext cx="533400" cy="457200"/>
          </a:xfrm>
          <a:prstGeom prst="straightConnector1">
            <a:avLst/>
          </a:prstGeom>
          <a:noFill/>
          <a:ln cap="flat" cmpd="sng" w="9525">
            <a:solidFill>
              <a:srgbClr val="CC0000"/>
            </a:solidFill>
            <a:prstDash val="solid"/>
            <a:miter lim="800000"/>
            <a:headEnd len="med" w="med" type="none"/>
            <a:tailEnd len="med" w="med" type="triangle"/>
          </a:ln>
        </p:spPr>
      </p:cxnSp>
      <p:cxnSp>
        <p:nvCxnSpPr>
          <p:cNvPr id="1210" name="Google Shape;1210;p81"/>
          <p:cNvCxnSpPr/>
          <p:nvPr/>
        </p:nvCxnSpPr>
        <p:spPr>
          <a:xfrm>
            <a:off x="6400800" y="3124200"/>
            <a:ext cx="304800" cy="762000"/>
          </a:xfrm>
          <a:prstGeom prst="straightConnector1">
            <a:avLst/>
          </a:prstGeom>
          <a:noFill/>
          <a:ln cap="flat" cmpd="sng" w="9525">
            <a:solidFill>
              <a:srgbClr val="CC0000"/>
            </a:solidFill>
            <a:prstDash val="solid"/>
            <a:miter lim="800000"/>
            <a:headEnd len="med" w="med" type="none"/>
            <a:tailEnd len="med" w="med" type="triangle"/>
          </a:ln>
        </p:spPr>
      </p:cxnSp>
      <p:cxnSp>
        <p:nvCxnSpPr>
          <p:cNvPr id="1211" name="Google Shape;1211;p81"/>
          <p:cNvCxnSpPr/>
          <p:nvPr/>
        </p:nvCxnSpPr>
        <p:spPr>
          <a:xfrm>
            <a:off x="6324600" y="4876800"/>
            <a:ext cx="12192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1212" name="Google Shape;1212;p81"/>
          <p:cNvCxnSpPr/>
          <p:nvPr/>
        </p:nvCxnSpPr>
        <p:spPr>
          <a:xfrm>
            <a:off x="6324600" y="4876800"/>
            <a:ext cx="609600" cy="457200"/>
          </a:xfrm>
          <a:prstGeom prst="straightConnector1">
            <a:avLst/>
          </a:prstGeom>
          <a:noFill/>
          <a:ln cap="flat" cmpd="sng" w="9525">
            <a:solidFill>
              <a:srgbClr val="CC0000"/>
            </a:solidFill>
            <a:prstDash val="solid"/>
            <a:miter lim="800000"/>
            <a:headEnd len="med" w="med" type="none"/>
            <a:tailEnd len="med" w="med" type="triangle"/>
          </a:ln>
        </p:spPr>
      </p:cxnSp>
      <p:cxnSp>
        <p:nvCxnSpPr>
          <p:cNvPr id="1213" name="Google Shape;1213;p81"/>
          <p:cNvCxnSpPr/>
          <p:nvPr/>
        </p:nvCxnSpPr>
        <p:spPr>
          <a:xfrm>
            <a:off x="6324600" y="4876800"/>
            <a:ext cx="533400" cy="838200"/>
          </a:xfrm>
          <a:prstGeom prst="straightConnector1">
            <a:avLst/>
          </a:prstGeom>
          <a:noFill/>
          <a:ln cap="flat" cmpd="sng" w="9525">
            <a:solidFill>
              <a:srgbClr val="CC0000"/>
            </a:solidFill>
            <a:prstDash val="solid"/>
            <a:miter lim="800000"/>
            <a:headEnd len="med" w="med" type="none"/>
            <a:tailEnd len="med" w="med" type="triangle"/>
          </a:ln>
        </p:spPr>
      </p:cxnSp>
      <p:cxnSp>
        <p:nvCxnSpPr>
          <p:cNvPr id="1214" name="Google Shape;1214;p81"/>
          <p:cNvCxnSpPr/>
          <p:nvPr/>
        </p:nvCxnSpPr>
        <p:spPr>
          <a:xfrm>
            <a:off x="8915400" y="1447800"/>
            <a:ext cx="3048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1215" name="Google Shape;1215;p81"/>
          <p:cNvCxnSpPr/>
          <p:nvPr/>
        </p:nvCxnSpPr>
        <p:spPr>
          <a:xfrm>
            <a:off x="8915400" y="1447800"/>
            <a:ext cx="228600" cy="381000"/>
          </a:xfrm>
          <a:prstGeom prst="straightConnector1">
            <a:avLst/>
          </a:prstGeom>
          <a:noFill/>
          <a:ln cap="flat" cmpd="sng" w="9525">
            <a:solidFill>
              <a:srgbClr val="CC0000"/>
            </a:solidFill>
            <a:prstDash val="solid"/>
            <a:miter lim="800000"/>
            <a:headEnd len="med" w="med" type="none"/>
            <a:tailEnd len="med" w="med" type="triangle"/>
          </a:ln>
        </p:spPr>
      </p:cxnSp>
      <p:cxnSp>
        <p:nvCxnSpPr>
          <p:cNvPr id="1216" name="Google Shape;1216;p81"/>
          <p:cNvCxnSpPr/>
          <p:nvPr/>
        </p:nvCxnSpPr>
        <p:spPr>
          <a:xfrm>
            <a:off x="8991600" y="3276600"/>
            <a:ext cx="3048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1217" name="Google Shape;1217;p81"/>
          <p:cNvCxnSpPr/>
          <p:nvPr/>
        </p:nvCxnSpPr>
        <p:spPr>
          <a:xfrm>
            <a:off x="8991600" y="3276600"/>
            <a:ext cx="152400" cy="381000"/>
          </a:xfrm>
          <a:prstGeom prst="straightConnector1">
            <a:avLst/>
          </a:prstGeom>
          <a:noFill/>
          <a:ln cap="flat" cmpd="sng" w="9525">
            <a:solidFill>
              <a:srgbClr val="CC0000"/>
            </a:solidFill>
            <a:prstDash val="solid"/>
            <a:miter lim="800000"/>
            <a:headEnd len="med" w="med" type="none"/>
            <a:tailEnd len="med" w="med" type="triangle"/>
          </a:ln>
        </p:spPr>
      </p:cxnSp>
      <p:sp>
        <p:nvSpPr>
          <p:cNvPr id="1218" name="Google Shape;1218;p81"/>
          <p:cNvSpPr txBox="1"/>
          <p:nvPr/>
        </p:nvSpPr>
        <p:spPr>
          <a:xfrm>
            <a:off x="9067800" y="16002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a:t>
            </a:r>
            <a:r>
              <a:rPr b="0" baseline="-25000" i="0" lang="en-US" sz="1800" u="none">
                <a:solidFill>
                  <a:srgbClr val="CC0000"/>
                </a:solidFill>
                <a:latin typeface="Times New Roman"/>
                <a:ea typeface="Times New Roman"/>
                <a:cs typeface="Times New Roman"/>
                <a:sym typeface="Times New Roman"/>
              </a:rPr>
              <a:t>5</a:t>
            </a:r>
            <a:endParaRPr/>
          </a:p>
        </p:txBody>
      </p:sp>
      <p:sp>
        <p:nvSpPr>
          <p:cNvPr id="1219" name="Google Shape;1219;p81"/>
          <p:cNvSpPr txBox="1"/>
          <p:nvPr/>
        </p:nvSpPr>
        <p:spPr>
          <a:xfrm>
            <a:off x="6858000" y="4572000"/>
            <a:ext cx="260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1220" name="Google Shape;1220;p81"/>
          <p:cNvSpPr txBox="1"/>
          <p:nvPr/>
        </p:nvSpPr>
        <p:spPr>
          <a:xfrm>
            <a:off x="6781800" y="28956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E</a:t>
            </a:r>
            <a:endParaRPr/>
          </a:p>
        </p:txBody>
      </p:sp>
      <p:sp>
        <p:nvSpPr>
          <p:cNvPr id="1221" name="Google Shape;1221;p81"/>
          <p:cNvSpPr txBox="1"/>
          <p:nvPr/>
        </p:nvSpPr>
        <p:spPr>
          <a:xfrm>
            <a:off x="6705600" y="11430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E</a:t>
            </a:r>
            <a:endParaRPr/>
          </a:p>
        </p:txBody>
      </p:sp>
      <p:sp>
        <p:nvSpPr>
          <p:cNvPr id="1222" name="Google Shape;1222;p81"/>
          <p:cNvSpPr txBox="1"/>
          <p:nvPr/>
        </p:nvSpPr>
        <p:spPr>
          <a:xfrm>
            <a:off x="4343400" y="38862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E</a:t>
            </a:r>
            <a:endParaRPr/>
          </a:p>
        </p:txBody>
      </p:sp>
      <p:sp>
        <p:nvSpPr>
          <p:cNvPr id="1223" name="Google Shape;1223;p81"/>
          <p:cNvSpPr txBox="1"/>
          <p:nvPr/>
        </p:nvSpPr>
        <p:spPr>
          <a:xfrm>
            <a:off x="2133600" y="1143000"/>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E</a:t>
            </a:r>
            <a:endParaRPr/>
          </a:p>
        </p:txBody>
      </p:sp>
      <p:sp>
        <p:nvSpPr>
          <p:cNvPr id="1224" name="Google Shape;1224;p81"/>
          <p:cNvSpPr txBox="1"/>
          <p:nvPr/>
        </p:nvSpPr>
        <p:spPr>
          <a:xfrm>
            <a:off x="4419600" y="19812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1225" name="Google Shape;1225;p81"/>
          <p:cNvSpPr txBox="1"/>
          <p:nvPr/>
        </p:nvSpPr>
        <p:spPr>
          <a:xfrm>
            <a:off x="8839200" y="1143000"/>
            <a:ext cx="31273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1226" name="Google Shape;1226;p81"/>
          <p:cNvSpPr txBox="1"/>
          <p:nvPr/>
        </p:nvSpPr>
        <p:spPr>
          <a:xfrm>
            <a:off x="8915400" y="2971800"/>
            <a:ext cx="31273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1227" name="Google Shape;1227;p81"/>
          <p:cNvSpPr txBox="1"/>
          <p:nvPr/>
        </p:nvSpPr>
        <p:spPr>
          <a:xfrm>
            <a:off x="6477000" y="4876800"/>
            <a:ext cx="31273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1228" name="Google Shape;1228;p81"/>
          <p:cNvSpPr txBox="1"/>
          <p:nvPr/>
        </p:nvSpPr>
        <p:spPr>
          <a:xfrm>
            <a:off x="4267200" y="1143000"/>
            <a:ext cx="31273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1229" name="Google Shape;1229;p81"/>
          <p:cNvSpPr txBox="1"/>
          <p:nvPr/>
        </p:nvSpPr>
        <p:spPr>
          <a:xfrm>
            <a:off x="8915400" y="32766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1230" name="Google Shape;1230;p81"/>
          <p:cNvSpPr txBox="1"/>
          <p:nvPr/>
        </p:nvSpPr>
        <p:spPr>
          <a:xfrm>
            <a:off x="8839200" y="1447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1231" name="Google Shape;1231;p81"/>
          <p:cNvSpPr txBox="1"/>
          <p:nvPr/>
        </p:nvSpPr>
        <p:spPr>
          <a:xfrm>
            <a:off x="6553200" y="51816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1232" name="Google Shape;1232;p81"/>
          <p:cNvSpPr txBox="1"/>
          <p:nvPr/>
        </p:nvSpPr>
        <p:spPr>
          <a:xfrm>
            <a:off x="6553200" y="1447800"/>
            <a:ext cx="260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1233" name="Google Shape;1233;p81"/>
          <p:cNvSpPr txBox="1"/>
          <p:nvPr/>
        </p:nvSpPr>
        <p:spPr>
          <a:xfrm>
            <a:off x="6629400" y="3124200"/>
            <a:ext cx="260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1234" name="Google Shape;1234;p81"/>
          <p:cNvSpPr txBox="1"/>
          <p:nvPr/>
        </p:nvSpPr>
        <p:spPr>
          <a:xfrm>
            <a:off x="3657600" y="2743200"/>
            <a:ext cx="260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1235" name="Google Shape;1235;p81"/>
          <p:cNvSpPr txBox="1"/>
          <p:nvPr/>
        </p:nvSpPr>
        <p:spPr>
          <a:xfrm>
            <a:off x="2362200" y="2514600"/>
            <a:ext cx="260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a:t>
            </a:r>
            <a:endParaRPr/>
          </a:p>
        </p:txBody>
      </p:sp>
      <p:sp>
        <p:nvSpPr>
          <p:cNvPr id="1236" name="Google Shape;1236;p81"/>
          <p:cNvSpPr txBox="1"/>
          <p:nvPr/>
        </p:nvSpPr>
        <p:spPr>
          <a:xfrm>
            <a:off x="6324600" y="19050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id</a:t>
            </a:r>
            <a:endParaRPr/>
          </a:p>
        </p:txBody>
      </p:sp>
      <p:sp>
        <p:nvSpPr>
          <p:cNvPr id="1237" name="Google Shape;1237;p81"/>
          <p:cNvSpPr txBox="1"/>
          <p:nvPr/>
        </p:nvSpPr>
        <p:spPr>
          <a:xfrm>
            <a:off x="6248400" y="34290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id</a:t>
            </a:r>
            <a:endParaRPr/>
          </a:p>
        </p:txBody>
      </p:sp>
      <p:sp>
        <p:nvSpPr>
          <p:cNvPr id="1238" name="Google Shape;1238;p81"/>
          <p:cNvSpPr txBox="1"/>
          <p:nvPr/>
        </p:nvSpPr>
        <p:spPr>
          <a:xfrm>
            <a:off x="2133600" y="43434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id</a:t>
            </a:r>
            <a:endParaRPr/>
          </a:p>
        </p:txBody>
      </p:sp>
      <p:sp>
        <p:nvSpPr>
          <p:cNvPr id="1239" name="Google Shape;1239;p81"/>
          <p:cNvSpPr txBox="1"/>
          <p:nvPr/>
        </p:nvSpPr>
        <p:spPr>
          <a:xfrm>
            <a:off x="3733800" y="4495800"/>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id</a:t>
            </a:r>
            <a:endParaRPr/>
          </a:p>
        </p:txBody>
      </p:sp>
      <p:sp>
        <p:nvSpPr>
          <p:cNvPr id="1240" name="Google Shape;1240;p81"/>
          <p:cNvSpPr txBox="1"/>
          <p:nvPr/>
        </p:nvSpPr>
        <p:spPr>
          <a:xfrm>
            <a:off x="6858000" y="51054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a:t>
            </a:r>
            <a:r>
              <a:rPr b="0" baseline="-25000" i="0" lang="en-US" sz="1800" u="none">
                <a:solidFill>
                  <a:srgbClr val="CC0000"/>
                </a:solidFill>
                <a:latin typeface="Times New Roman"/>
                <a:ea typeface="Times New Roman"/>
                <a:cs typeface="Times New Roman"/>
                <a:sym typeface="Times New Roman"/>
              </a:rPr>
              <a:t>4</a:t>
            </a:r>
            <a:endParaRPr/>
          </a:p>
        </p:txBody>
      </p:sp>
      <p:sp>
        <p:nvSpPr>
          <p:cNvPr id="1241" name="Google Shape;1241;p81"/>
          <p:cNvSpPr txBox="1"/>
          <p:nvPr/>
        </p:nvSpPr>
        <p:spPr>
          <a:xfrm>
            <a:off x="6858000" y="33528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a:t>
            </a:r>
            <a:r>
              <a:rPr b="0" baseline="-25000" i="0" lang="en-US" sz="1800" u="none">
                <a:solidFill>
                  <a:srgbClr val="CC0000"/>
                </a:solidFill>
                <a:latin typeface="Times New Roman"/>
                <a:ea typeface="Times New Roman"/>
                <a:cs typeface="Times New Roman"/>
                <a:sym typeface="Times New Roman"/>
              </a:rPr>
              <a:t>2</a:t>
            </a:r>
            <a:endParaRPr/>
          </a:p>
        </p:txBody>
      </p:sp>
      <p:sp>
        <p:nvSpPr>
          <p:cNvPr id="1242" name="Google Shape;1242;p81"/>
          <p:cNvSpPr txBox="1"/>
          <p:nvPr/>
        </p:nvSpPr>
        <p:spPr>
          <a:xfrm>
            <a:off x="6858000" y="17526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a:t>
            </a:r>
            <a:r>
              <a:rPr b="0" baseline="-25000" i="0" lang="en-US" sz="1800" u="none">
                <a:solidFill>
                  <a:srgbClr val="CC0000"/>
                </a:solidFill>
                <a:latin typeface="Times New Roman"/>
                <a:ea typeface="Times New Roman"/>
                <a:cs typeface="Times New Roman"/>
                <a:sym typeface="Times New Roman"/>
              </a:rPr>
              <a:t>2</a:t>
            </a:r>
            <a:endParaRPr/>
          </a:p>
        </p:txBody>
      </p:sp>
      <p:sp>
        <p:nvSpPr>
          <p:cNvPr id="1243" name="Google Shape;1243;p81"/>
          <p:cNvSpPr txBox="1"/>
          <p:nvPr/>
        </p:nvSpPr>
        <p:spPr>
          <a:xfrm>
            <a:off x="6629400" y="21336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a:t>
            </a:r>
            <a:r>
              <a:rPr b="0" baseline="-25000" i="0" lang="en-US" sz="1800" u="none">
                <a:solidFill>
                  <a:srgbClr val="CC0000"/>
                </a:solidFill>
                <a:latin typeface="Times New Roman"/>
                <a:ea typeface="Times New Roman"/>
                <a:cs typeface="Times New Roman"/>
                <a:sym typeface="Times New Roman"/>
              </a:rPr>
              <a:t>3</a:t>
            </a:r>
            <a:endParaRPr/>
          </a:p>
        </p:txBody>
      </p:sp>
      <p:sp>
        <p:nvSpPr>
          <p:cNvPr id="1244" name="Google Shape;1244;p81"/>
          <p:cNvSpPr txBox="1"/>
          <p:nvPr/>
        </p:nvSpPr>
        <p:spPr>
          <a:xfrm>
            <a:off x="6629400" y="36576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a:t>
            </a:r>
            <a:r>
              <a:rPr b="0" baseline="-25000" i="0" lang="en-US" sz="1800" u="none">
                <a:solidFill>
                  <a:srgbClr val="CC0000"/>
                </a:solidFill>
                <a:latin typeface="Times New Roman"/>
                <a:ea typeface="Times New Roman"/>
                <a:cs typeface="Times New Roman"/>
                <a:sym typeface="Times New Roman"/>
              </a:rPr>
              <a:t>3</a:t>
            </a:r>
            <a:endParaRPr/>
          </a:p>
        </p:txBody>
      </p:sp>
      <p:sp>
        <p:nvSpPr>
          <p:cNvPr id="1245" name="Google Shape;1245;p81"/>
          <p:cNvSpPr txBox="1"/>
          <p:nvPr/>
        </p:nvSpPr>
        <p:spPr>
          <a:xfrm>
            <a:off x="9220200" y="30480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a:t>
            </a:r>
            <a:r>
              <a:rPr b="0" baseline="-25000" i="0" lang="en-US" sz="1800" u="none">
                <a:solidFill>
                  <a:srgbClr val="CC0000"/>
                </a:solidFill>
                <a:latin typeface="Times New Roman"/>
                <a:ea typeface="Times New Roman"/>
                <a:cs typeface="Times New Roman"/>
                <a:sym typeface="Times New Roman"/>
              </a:rPr>
              <a:t>4</a:t>
            </a:r>
            <a:endParaRPr/>
          </a:p>
        </p:txBody>
      </p:sp>
      <p:sp>
        <p:nvSpPr>
          <p:cNvPr id="1246" name="Google Shape;1246;p81"/>
          <p:cNvSpPr txBox="1"/>
          <p:nvPr/>
        </p:nvSpPr>
        <p:spPr>
          <a:xfrm>
            <a:off x="9144000" y="12192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a:t>
            </a:r>
            <a:r>
              <a:rPr b="0" baseline="-25000" i="0" lang="en-US" sz="1800" u="none">
                <a:solidFill>
                  <a:srgbClr val="CC0000"/>
                </a:solidFill>
                <a:latin typeface="Times New Roman"/>
                <a:ea typeface="Times New Roman"/>
                <a:cs typeface="Times New Roman"/>
                <a:sym typeface="Times New Roman"/>
              </a:rPr>
              <a:t>4</a:t>
            </a:r>
            <a:endParaRPr/>
          </a:p>
        </p:txBody>
      </p:sp>
      <p:sp>
        <p:nvSpPr>
          <p:cNvPr id="1247" name="Google Shape;1247;p81"/>
          <p:cNvSpPr txBox="1"/>
          <p:nvPr/>
        </p:nvSpPr>
        <p:spPr>
          <a:xfrm>
            <a:off x="9067800" y="34290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a:t>
            </a:r>
            <a:r>
              <a:rPr b="0" baseline="-25000" i="0" lang="en-US" sz="1800" u="none">
                <a:solidFill>
                  <a:srgbClr val="CC0000"/>
                </a:solidFill>
                <a:latin typeface="Times New Roman"/>
                <a:ea typeface="Times New Roman"/>
                <a:cs typeface="Times New Roman"/>
                <a:sym typeface="Times New Roman"/>
              </a:rPr>
              <a:t>5</a:t>
            </a:r>
            <a:endParaRPr/>
          </a:p>
        </p:txBody>
      </p:sp>
      <p:sp>
        <p:nvSpPr>
          <p:cNvPr id="1248" name="Google Shape;1248;p81"/>
          <p:cNvSpPr txBox="1"/>
          <p:nvPr/>
        </p:nvSpPr>
        <p:spPr>
          <a:xfrm>
            <a:off x="6781800" y="5486400"/>
            <a:ext cx="336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US" sz="1800" u="none">
                <a:solidFill>
                  <a:srgbClr val="CC0000"/>
                </a:solidFill>
                <a:latin typeface="Times New Roman"/>
                <a:ea typeface="Times New Roman"/>
                <a:cs typeface="Times New Roman"/>
                <a:sym typeface="Times New Roman"/>
              </a:rPr>
              <a:t>I</a:t>
            </a:r>
            <a:r>
              <a:rPr b="0" baseline="-25000" i="0" lang="en-US" sz="1800" u="none">
                <a:solidFill>
                  <a:srgbClr val="CC0000"/>
                </a:solidFill>
                <a:latin typeface="Times New Roman"/>
                <a:ea typeface="Times New Roman"/>
                <a:cs typeface="Times New Roman"/>
                <a:sym typeface="Times New Roman"/>
              </a:rPr>
              <a:t>5</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82"/>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1254" name="Google Shape;1254;p82"/>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SLR-Parsing Tables for Ambiguous Grammar</a:t>
            </a:r>
            <a:endParaRPr/>
          </a:p>
        </p:txBody>
      </p:sp>
      <p:sp>
        <p:nvSpPr>
          <p:cNvPr id="1255" name="Google Shape;1255;p82"/>
          <p:cNvSpPr txBox="1"/>
          <p:nvPr/>
        </p:nvSpPr>
        <p:spPr>
          <a:xfrm>
            <a:off x="593725" y="1052512"/>
            <a:ext cx="38893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FOLLOW(E) = { </a:t>
            </a:r>
            <a:r>
              <a:rPr b="0" i="0" lang="en-US" sz="2400" u="none">
                <a:solidFill>
                  <a:schemeClr val="dk1"/>
                </a:solidFill>
                <a:latin typeface="Courier New"/>
                <a:ea typeface="Courier New"/>
                <a:cs typeface="Courier New"/>
                <a:sym typeface="Courier New"/>
              </a:rPr>
              <a:t>$,+,*,)</a:t>
            </a:r>
            <a:r>
              <a:rPr b="0" i="0" lang="en-US" sz="2400" u="none">
                <a:solidFill>
                  <a:schemeClr val="dk1"/>
                </a:solidFill>
                <a:latin typeface="Times New Roman"/>
                <a:ea typeface="Times New Roman"/>
                <a:cs typeface="Times New Roman"/>
                <a:sym typeface="Times New Roman"/>
              </a:rPr>
              <a:t> }</a:t>
            </a:r>
            <a:endParaRPr/>
          </a:p>
        </p:txBody>
      </p:sp>
      <p:sp>
        <p:nvSpPr>
          <p:cNvPr id="1256" name="Google Shape;1256;p82"/>
          <p:cNvSpPr txBox="1"/>
          <p:nvPr/>
        </p:nvSpPr>
        <p:spPr>
          <a:xfrm>
            <a:off x="533400" y="1676400"/>
            <a:ext cx="68246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State I</a:t>
            </a:r>
            <a:r>
              <a:rPr b="0" baseline="-25000" i="0" lang="en-US" sz="2400" u="none">
                <a:solidFill>
                  <a:schemeClr val="dk1"/>
                </a:solidFill>
                <a:latin typeface="Times New Roman"/>
                <a:ea typeface="Times New Roman"/>
                <a:cs typeface="Times New Roman"/>
                <a:sym typeface="Times New Roman"/>
              </a:rPr>
              <a:t>7</a:t>
            </a:r>
            <a:r>
              <a:rPr b="0" i="0" lang="en-US" sz="2400" u="none">
                <a:solidFill>
                  <a:schemeClr val="dk1"/>
                </a:solidFill>
                <a:latin typeface="Times New Roman"/>
                <a:ea typeface="Times New Roman"/>
                <a:cs typeface="Times New Roman"/>
                <a:sym typeface="Times New Roman"/>
              </a:rPr>
              <a:t> has shift/reduce conflicts for symbols </a:t>
            </a:r>
            <a:r>
              <a:rPr b="0" i="0" lang="en-US" sz="2400" u="none">
                <a:solidFill>
                  <a:schemeClr val="dk1"/>
                </a:solidFill>
                <a:latin typeface="Courier New"/>
                <a:ea typeface="Courier New"/>
                <a:cs typeface="Courier New"/>
                <a:sym typeface="Courier New"/>
              </a:rPr>
              <a:t>+</a:t>
            </a:r>
            <a:r>
              <a:rPr b="0" i="0" lang="en-US" sz="2400" u="none">
                <a:solidFill>
                  <a:schemeClr val="dk1"/>
                </a:solidFill>
                <a:latin typeface="Times New Roman"/>
                <a:ea typeface="Times New Roman"/>
                <a:cs typeface="Times New Roman"/>
                <a:sym typeface="Times New Roman"/>
              </a:rPr>
              <a:t> and </a:t>
            </a:r>
            <a:r>
              <a:rPr b="0" i="0" lang="en-US" sz="2400" u="none">
                <a:solidFill>
                  <a:schemeClr val="dk1"/>
                </a:solidFill>
                <a:latin typeface="Courier New"/>
                <a:ea typeface="Courier New"/>
                <a:cs typeface="Courier New"/>
                <a:sym typeface="Courier New"/>
              </a:rPr>
              <a:t>*</a:t>
            </a:r>
            <a:r>
              <a:rPr b="0" i="0" lang="en-US" sz="2400" u="none">
                <a:solidFill>
                  <a:schemeClr val="dk1"/>
                </a:solidFill>
                <a:latin typeface="Times New Roman"/>
                <a:ea typeface="Times New Roman"/>
                <a:cs typeface="Times New Roman"/>
                <a:sym typeface="Times New Roman"/>
              </a:rPr>
              <a:t>.</a:t>
            </a:r>
            <a:endParaRPr/>
          </a:p>
        </p:txBody>
      </p:sp>
      <p:grpSp>
        <p:nvGrpSpPr>
          <p:cNvPr id="1257" name="Google Shape;1257;p82"/>
          <p:cNvGrpSpPr/>
          <p:nvPr/>
        </p:nvGrpSpPr>
        <p:grpSpPr>
          <a:xfrm>
            <a:off x="914400" y="2438400"/>
            <a:ext cx="3435350" cy="533400"/>
            <a:chOff x="864" y="1536"/>
            <a:chExt cx="2164" cy="336"/>
          </a:xfrm>
        </p:grpSpPr>
        <p:sp>
          <p:nvSpPr>
            <p:cNvPr id="1258" name="Google Shape;1258;p82"/>
            <p:cNvSpPr txBox="1"/>
            <p:nvPr/>
          </p:nvSpPr>
          <p:spPr>
            <a:xfrm>
              <a:off x="864" y="1584"/>
              <a:ext cx="244"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0</a:t>
              </a:r>
              <a:endParaRPr/>
            </a:p>
          </p:txBody>
        </p:sp>
        <p:sp>
          <p:nvSpPr>
            <p:cNvPr id="1259" name="Google Shape;1259;p82"/>
            <p:cNvSpPr txBox="1"/>
            <p:nvPr/>
          </p:nvSpPr>
          <p:spPr>
            <a:xfrm>
              <a:off x="1536" y="1584"/>
              <a:ext cx="244"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1</a:t>
              </a:r>
              <a:endParaRPr/>
            </a:p>
          </p:txBody>
        </p:sp>
        <p:sp>
          <p:nvSpPr>
            <p:cNvPr id="1260" name="Google Shape;1260;p82"/>
            <p:cNvSpPr txBox="1"/>
            <p:nvPr/>
          </p:nvSpPr>
          <p:spPr>
            <a:xfrm>
              <a:off x="2784" y="1584"/>
              <a:ext cx="244"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7</a:t>
              </a:r>
              <a:endParaRPr/>
            </a:p>
          </p:txBody>
        </p:sp>
        <p:sp>
          <p:nvSpPr>
            <p:cNvPr id="1261" name="Google Shape;1261;p82"/>
            <p:cNvSpPr txBox="1"/>
            <p:nvPr/>
          </p:nvSpPr>
          <p:spPr>
            <a:xfrm>
              <a:off x="2160" y="1584"/>
              <a:ext cx="244"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4</a:t>
              </a:r>
              <a:endParaRPr/>
            </a:p>
          </p:txBody>
        </p:sp>
        <p:cxnSp>
          <p:nvCxnSpPr>
            <p:cNvPr id="1262" name="Google Shape;1262;p82"/>
            <p:cNvCxnSpPr/>
            <p:nvPr/>
          </p:nvCxnSpPr>
          <p:spPr>
            <a:xfrm>
              <a:off x="1104" y="1728"/>
              <a:ext cx="432" cy="0"/>
            </a:xfrm>
            <a:prstGeom prst="straightConnector1">
              <a:avLst/>
            </a:prstGeom>
            <a:noFill/>
            <a:ln cap="flat" cmpd="sng" w="9525">
              <a:solidFill>
                <a:schemeClr val="dk1"/>
              </a:solidFill>
              <a:prstDash val="solid"/>
              <a:miter lim="800000"/>
              <a:headEnd len="med" w="med" type="none"/>
              <a:tailEnd len="med" w="med" type="triangle"/>
            </a:ln>
          </p:spPr>
        </p:cxnSp>
        <p:cxnSp>
          <p:nvCxnSpPr>
            <p:cNvPr id="1263" name="Google Shape;1263;p82"/>
            <p:cNvCxnSpPr/>
            <p:nvPr/>
          </p:nvCxnSpPr>
          <p:spPr>
            <a:xfrm>
              <a:off x="2352" y="1728"/>
              <a:ext cx="432" cy="0"/>
            </a:xfrm>
            <a:prstGeom prst="straightConnector1">
              <a:avLst/>
            </a:prstGeom>
            <a:noFill/>
            <a:ln cap="flat" cmpd="sng" w="9525">
              <a:solidFill>
                <a:schemeClr val="dk1"/>
              </a:solidFill>
              <a:prstDash val="solid"/>
              <a:miter lim="800000"/>
              <a:headEnd len="med" w="med" type="none"/>
              <a:tailEnd len="med" w="med" type="triangle"/>
            </a:ln>
          </p:spPr>
        </p:cxnSp>
        <p:cxnSp>
          <p:nvCxnSpPr>
            <p:cNvPr id="1264" name="Google Shape;1264;p82"/>
            <p:cNvCxnSpPr/>
            <p:nvPr/>
          </p:nvCxnSpPr>
          <p:spPr>
            <a:xfrm>
              <a:off x="1728" y="1728"/>
              <a:ext cx="432" cy="0"/>
            </a:xfrm>
            <a:prstGeom prst="straightConnector1">
              <a:avLst/>
            </a:prstGeom>
            <a:noFill/>
            <a:ln cap="flat" cmpd="sng" w="9525">
              <a:solidFill>
                <a:schemeClr val="dk1"/>
              </a:solidFill>
              <a:prstDash val="solid"/>
              <a:miter lim="800000"/>
              <a:headEnd len="med" w="med" type="none"/>
              <a:tailEnd len="med" w="med" type="triangle"/>
            </a:ln>
          </p:spPr>
        </p:cxnSp>
        <p:sp>
          <p:nvSpPr>
            <p:cNvPr id="1265" name="Google Shape;1265;p82"/>
            <p:cNvSpPr txBox="1"/>
            <p:nvPr/>
          </p:nvSpPr>
          <p:spPr>
            <a:xfrm>
              <a:off x="2448" y="1536"/>
              <a:ext cx="20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a:t>
              </a:r>
              <a:endParaRPr/>
            </a:p>
          </p:txBody>
        </p:sp>
        <p:sp>
          <p:nvSpPr>
            <p:cNvPr id="1266" name="Google Shape;1266;p82"/>
            <p:cNvSpPr txBox="1"/>
            <p:nvPr/>
          </p:nvSpPr>
          <p:spPr>
            <a:xfrm>
              <a:off x="1776" y="1536"/>
              <a:ext cx="197"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p:txBody>
        </p:sp>
        <p:sp>
          <p:nvSpPr>
            <p:cNvPr id="1267" name="Google Shape;1267;p82"/>
            <p:cNvSpPr txBox="1"/>
            <p:nvPr/>
          </p:nvSpPr>
          <p:spPr>
            <a:xfrm>
              <a:off x="1200" y="1536"/>
              <a:ext cx="20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a:t>
              </a:r>
              <a:endParaRPr/>
            </a:p>
          </p:txBody>
        </p:sp>
      </p:grpSp>
      <p:sp>
        <p:nvSpPr>
          <p:cNvPr id="1268" name="Google Shape;1268;p82"/>
          <p:cNvSpPr txBox="1"/>
          <p:nvPr/>
        </p:nvSpPr>
        <p:spPr>
          <a:xfrm>
            <a:off x="1447800" y="3124200"/>
            <a:ext cx="4427537"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when current token is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shift     🡺 + is right-associative</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2400" u="none">
                <a:solidFill>
                  <a:srgbClr val="CC0000"/>
                </a:solidFill>
                <a:latin typeface="Times New Roman"/>
                <a:ea typeface="Times New Roman"/>
                <a:cs typeface="Times New Roman"/>
                <a:sym typeface="Times New Roman"/>
              </a:rPr>
              <a:t>reduce  🡺 + is left-associative</a:t>
            </a:r>
            <a:endParaRPr/>
          </a:p>
        </p:txBody>
      </p:sp>
      <p:sp>
        <p:nvSpPr>
          <p:cNvPr id="1269" name="Google Shape;1269;p82"/>
          <p:cNvSpPr txBox="1"/>
          <p:nvPr/>
        </p:nvSpPr>
        <p:spPr>
          <a:xfrm>
            <a:off x="1524000" y="4648200"/>
            <a:ext cx="5635625"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when current token is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2400" u="none">
                <a:solidFill>
                  <a:srgbClr val="CC0000"/>
                </a:solidFill>
                <a:latin typeface="Times New Roman"/>
                <a:ea typeface="Times New Roman"/>
                <a:cs typeface="Times New Roman"/>
                <a:sym typeface="Times New Roman"/>
              </a:rPr>
              <a:t>shift    🡺 * has higher precedence than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reduce 🡺 + has higher precedence than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83"/>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1275" name="Google Shape;1275;p83"/>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SLR-Parsing Tables for Ambiguous Grammar</a:t>
            </a:r>
            <a:endParaRPr/>
          </a:p>
        </p:txBody>
      </p:sp>
      <p:sp>
        <p:nvSpPr>
          <p:cNvPr id="1276" name="Google Shape;1276;p83"/>
          <p:cNvSpPr txBox="1"/>
          <p:nvPr/>
        </p:nvSpPr>
        <p:spPr>
          <a:xfrm>
            <a:off x="593725" y="1052512"/>
            <a:ext cx="38893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FOLLOW(E) = { </a:t>
            </a:r>
            <a:r>
              <a:rPr b="0" i="0" lang="en-US" sz="2400" u="none">
                <a:solidFill>
                  <a:schemeClr val="dk1"/>
                </a:solidFill>
                <a:latin typeface="Courier New"/>
                <a:ea typeface="Courier New"/>
                <a:cs typeface="Courier New"/>
                <a:sym typeface="Courier New"/>
              </a:rPr>
              <a:t>$,+,*,)</a:t>
            </a:r>
            <a:r>
              <a:rPr b="0" i="0" lang="en-US" sz="2400" u="none">
                <a:solidFill>
                  <a:schemeClr val="dk1"/>
                </a:solidFill>
                <a:latin typeface="Times New Roman"/>
                <a:ea typeface="Times New Roman"/>
                <a:cs typeface="Times New Roman"/>
                <a:sym typeface="Times New Roman"/>
              </a:rPr>
              <a:t> }</a:t>
            </a:r>
            <a:endParaRPr/>
          </a:p>
        </p:txBody>
      </p:sp>
      <p:sp>
        <p:nvSpPr>
          <p:cNvPr id="1277" name="Google Shape;1277;p83"/>
          <p:cNvSpPr txBox="1"/>
          <p:nvPr/>
        </p:nvSpPr>
        <p:spPr>
          <a:xfrm>
            <a:off x="533400" y="1676400"/>
            <a:ext cx="68246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State I</a:t>
            </a:r>
            <a:r>
              <a:rPr b="0" baseline="-25000" i="0" lang="en-US" sz="2400" u="none">
                <a:solidFill>
                  <a:schemeClr val="dk1"/>
                </a:solidFill>
                <a:latin typeface="Times New Roman"/>
                <a:ea typeface="Times New Roman"/>
                <a:cs typeface="Times New Roman"/>
                <a:sym typeface="Times New Roman"/>
              </a:rPr>
              <a:t>8</a:t>
            </a:r>
            <a:r>
              <a:rPr b="0" i="0" lang="en-US" sz="2400" u="none">
                <a:solidFill>
                  <a:schemeClr val="dk1"/>
                </a:solidFill>
                <a:latin typeface="Times New Roman"/>
                <a:ea typeface="Times New Roman"/>
                <a:cs typeface="Times New Roman"/>
                <a:sym typeface="Times New Roman"/>
              </a:rPr>
              <a:t> has shift/reduce conflicts for symbols </a:t>
            </a:r>
            <a:r>
              <a:rPr b="0" i="0" lang="en-US" sz="2400" u="none">
                <a:solidFill>
                  <a:schemeClr val="dk1"/>
                </a:solidFill>
                <a:latin typeface="Courier New"/>
                <a:ea typeface="Courier New"/>
                <a:cs typeface="Courier New"/>
                <a:sym typeface="Courier New"/>
              </a:rPr>
              <a:t>+</a:t>
            </a:r>
            <a:r>
              <a:rPr b="0" i="0" lang="en-US" sz="2400" u="none">
                <a:solidFill>
                  <a:schemeClr val="dk1"/>
                </a:solidFill>
                <a:latin typeface="Times New Roman"/>
                <a:ea typeface="Times New Roman"/>
                <a:cs typeface="Times New Roman"/>
                <a:sym typeface="Times New Roman"/>
              </a:rPr>
              <a:t> and </a:t>
            </a:r>
            <a:r>
              <a:rPr b="0" i="0" lang="en-US" sz="2400" u="none">
                <a:solidFill>
                  <a:schemeClr val="dk1"/>
                </a:solidFill>
                <a:latin typeface="Courier New"/>
                <a:ea typeface="Courier New"/>
                <a:cs typeface="Courier New"/>
                <a:sym typeface="Courier New"/>
              </a:rPr>
              <a:t>*</a:t>
            </a:r>
            <a:r>
              <a:rPr b="0" i="0" lang="en-US" sz="2400" u="none">
                <a:solidFill>
                  <a:schemeClr val="dk1"/>
                </a:solidFill>
                <a:latin typeface="Times New Roman"/>
                <a:ea typeface="Times New Roman"/>
                <a:cs typeface="Times New Roman"/>
                <a:sym typeface="Times New Roman"/>
              </a:rPr>
              <a:t>.</a:t>
            </a:r>
            <a:endParaRPr/>
          </a:p>
        </p:txBody>
      </p:sp>
      <p:grpSp>
        <p:nvGrpSpPr>
          <p:cNvPr id="1278" name="Google Shape;1278;p83"/>
          <p:cNvGrpSpPr/>
          <p:nvPr/>
        </p:nvGrpSpPr>
        <p:grpSpPr>
          <a:xfrm>
            <a:off x="914400" y="2438400"/>
            <a:ext cx="3435350" cy="533400"/>
            <a:chOff x="864" y="1536"/>
            <a:chExt cx="2164" cy="336"/>
          </a:xfrm>
        </p:grpSpPr>
        <p:sp>
          <p:nvSpPr>
            <p:cNvPr id="1279" name="Google Shape;1279;p83"/>
            <p:cNvSpPr txBox="1"/>
            <p:nvPr/>
          </p:nvSpPr>
          <p:spPr>
            <a:xfrm>
              <a:off x="864" y="1584"/>
              <a:ext cx="244"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0</a:t>
              </a:r>
              <a:endParaRPr/>
            </a:p>
          </p:txBody>
        </p:sp>
        <p:sp>
          <p:nvSpPr>
            <p:cNvPr id="1280" name="Google Shape;1280;p83"/>
            <p:cNvSpPr txBox="1"/>
            <p:nvPr/>
          </p:nvSpPr>
          <p:spPr>
            <a:xfrm>
              <a:off x="1536" y="1584"/>
              <a:ext cx="244"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1</a:t>
              </a:r>
              <a:endParaRPr/>
            </a:p>
          </p:txBody>
        </p:sp>
        <p:sp>
          <p:nvSpPr>
            <p:cNvPr id="1281" name="Google Shape;1281;p83"/>
            <p:cNvSpPr txBox="1"/>
            <p:nvPr/>
          </p:nvSpPr>
          <p:spPr>
            <a:xfrm>
              <a:off x="2784" y="1584"/>
              <a:ext cx="244"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7</a:t>
              </a:r>
              <a:endParaRPr/>
            </a:p>
          </p:txBody>
        </p:sp>
        <p:sp>
          <p:nvSpPr>
            <p:cNvPr id="1282" name="Google Shape;1282;p83"/>
            <p:cNvSpPr txBox="1"/>
            <p:nvPr/>
          </p:nvSpPr>
          <p:spPr>
            <a:xfrm>
              <a:off x="2160" y="1584"/>
              <a:ext cx="244"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a:t>
              </a:r>
              <a:r>
                <a:rPr b="0" baseline="-25000" i="0" lang="en-US" sz="2400" u="none">
                  <a:solidFill>
                    <a:schemeClr val="dk1"/>
                  </a:solidFill>
                  <a:latin typeface="Times New Roman"/>
                  <a:ea typeface="Times New Roman"/>
                  <a:cs typeface="Times New Roman"/>
                  <a:sym typeface="Times New Roman"/>
                </a:rPr>
                <a:t>5</a:t>
              </a:r>
              <a:endParaRPr/>
            </a:p>
          </p:txBody>
        </p:sp>
        <p:cxnSp>
          <p:nvCxnSpPr>
            <p:cNvPr id="1283" name="Google Shape;1283;p83"/>
            <p:cNvCxnSpPr/>
            <p:nvPr/>
          </p:nvCxnSpPr>
          <p:spPr>
            <a:xfrm>
              <a:off x="1104" y="1728"/>
              <a:ext cx="432" cy="0"/>
            </a:xfrm>
            <a:prstGeom prst="straightConnector1">
              <a:avLst/>
            </a:prstGeom>
            <a:noFill/>
            <a:ln cap="flat" cmpd="sng" w="9525">
              <a:solidFill>
                <a:schemeClr val="dk1"/>
              </a:solidFill>
              <a:prstDash val="solid"/>
              <a:miter lim="800000"/>
              <a:headEnd len="med" w="med" type="none"/>
              <a:tailEnd len="med" w="med" type="triangle"/>
            </a:ln>
          </p:spPr>
        </p:cxnSp>
        <p:cxnSp>
          <p:nvCxnSpPr>
            <p:cNvPr id="1284" name="Google Shape;1284;p83"/>
            <p:cNvCxnSpPr/>
            <p:nvPr/>
          </p:nvCxnSpPr>
          <p:spPr>
            <a:xfrm>
              <a:off x="2352" y="1728"/>
              <a:ext cx="432" cy="0"/>
            </a:xfrm>
            <a:prstGeom prst="straightConnector1">
              <a:avLst/>
            </a:prstGeom>
            <a:noFill/>
            <a:ln cap="flat" cmpd="sng" w="9525">
              <a:solidFill>
                <a:schemeClr val="dk1"/>
              </a:solidFill>
              <a:prstDash val="solid"/>
              <a:miter lim="800000"/>
              <a:headEnd len="med" w="med" type="none"/>
              <a:tailEnd len="med" w="med" type="triangle"/>
            </a:ln>
          </p:spPr>
        </p:cxnSp>
        <p:cxnSp>
          <p:nvCxnSpPr>
            <p:cNvPr id="1285" name="Google Shape;1285;p83"/>
            <p:cNvCxnSpPr/>
            <p:nvPr/>
          </p:nvCxnSpPr>
          <p:spPr>
            <a:xfrm>
              <a:off x="1728" y="1728"/>
              <a:ext cx="432" cy="0"/>
            </a:xfrm>
            <a:prstGeom prst="straightConnector1">
              <a:avLst/>
            </a:prstGeom>
            <a:noFill/>
            <a:ln cap="flat" cmpd="sng" w="9525">
              <a:solidFill>
                <a:schemeClr val="dk1"/>
              </a:solidFill>
              <a:prstDash val="solid"/>
              <a:miter lim="800000"/>
              <a:headEnd len="med" w="med" type="none"/>
              <a:tailEnd len="med" w="med" type="triangle"/>
            </a:ln>
          </p:spPr>
        </p:cxnSp>
        <p:sp>
          <p:nvSpPr>
            <p:cNvPr id="1286" name="Google Shape;1286;p83"/>
            <p:cNvSpPr txBox="1"/>
            <p:nvPr/>
          </p:nvSpPr>
          <p:spPr>
            <a:xfrm>
              <a:off x="2448" y="1536"/>
              <a:ext cx="20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a:t>
              </a:r>
              <a:endParaRPr/>
            </a:p>
          </p:txBody>
        </p:sp>
        <p:sp>
          <p:nvSpPr>
            <p:cNvPr id="1287" name="Google Shape;1287;p83"/>
            <p:cNvSpPr txBox="1"/>
            <p:nvPr/>
          </p:nvSpPr>
          <p:spPr>
            <a:xfrm>
              <a:off x="1776" y="1536"/>
              <a:ext cx="18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p:txBody>
        </p:sp>
        <p:sp>
          <p:nvSpPr>
            <p:cNvPr id="1288" name="Google Shape;1288;p83"/>
            <p:cNvSpPr txBox="1"/>
            <p:nvPr/>
          </p:nvSpPr>
          <p:spPr>
            <a:xfrm>
              <a:off x="1200" y="1536"/>
              <a:ext cx="20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a:t>
              </a:r>
              <a:endParaRPr/>
            </a:p>
          </p:txBody>
        </p:sp>
      </p:grpSp>
      <p:sp>
        <p:nvSpPr>
          <p:cNvPr id="1289" name="Google Shape;1289;p83"/>
          <p:cNvSpPr txBox="1"/>
          <p:nvPr/>
        </p:nvSpPr>
        <p:spPr>
          <a:xfrm>
            <a:off x="1447800" y="3124200"/>
            <a:ext cx="4408487"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when current token is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shift     🡺 * is right-associative</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2400" u="none">
                <a:solidFill>
                  <a:srgbClr val="CC0000"/>
                </a:solidFill>
                <a:latin typeface="Times New Roman"/>
                <a:ea typeface="Times New Roman"/>
                <a:cs typeface="Times New Roman"/>
                <a:sym typeface="Times New Roman"/>
              </a:rPr>
              <a:t>reduce  🡺 * is left-associative</a:t>
            </a:r>
            <a:endParaRPr/>
          </a:p>
        </p:txBody>
      </p:sp>
      <p:sp>
        <p:nvSpPr>
          <p:cNvPr id="1290" name="Google Shape;1290;p83"/>
          <p:cNvSpPr txBox="1"/>
          <p:nvPr/>
        </p:nvSpPr>
        <p:spPr>
          <a:xfrm>
            <a:off x="1524000" y="4648200"/>
            <a:ext cx="5635625"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when current token is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shift    🡺 + has higher precedence than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2400" u="none">
                <a:solidFill>
                  <a:srgbClr val="CC0000"/>
                </a:solidFill>
                <a:latin typeface="Times New Roman"/>
                <a:ea typeface="Times New Roman"/>
                <a:cs typeface="Times New Roman"/>
                <a:sym typeface="Times New Roman"/>
              </a:rPr>
              <a:t>reduce 🡺 * has higher precedence than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84"/>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1296" name="Google Shape;1296;p84"/>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SLR-Parsing Tables for Ambiguous Grammar</a:t>
            </a:r>
            <a:endParaRPr/>
          </a:p>
        </p:txBody>
      </p:sp>
      <p:graphicFrame>
        <p:nvGraphicFramePr>
          <p:cNvPr id="1297" name="Google Shape;1297;p84"/>
          <p:cNvGraphicFramePr/>
          <p:nvPr/>
        </p:nvGraphicFramePr>
        <p:xfrm>
          <a:off x="1676400" y="1447800"/>
          <a:ext cx="3000000" cy="3000000"/>
        </p:xfrm>
        <a:graphic>
          <a:graphicData uri="http://schemas.openxmlformats.org/drawingml/2006/table">
            <a:tbl>
              <a:tblPr>
                <a:noFill/>
                <a:tableStyleId>{06AC34A5-F145-427F-A125-8F5CA0E42856}</a:tableStyleId>
              </a:tblPr>
              <a:tblGrid>
                <a:gridCol w="733425"/>
                <a:gridCol w="733425"/>
                <a:gridCol w="735000"/>
                <a:gridCol w="733425"/>
                <a:gridCol w="733425"/>
                <a:gridCol w="733425"/>
                <a:gridCol w="735000"/>
                <a:gridCol w="207950"/>
                <a:gridCol w="725475"/>
              </a:tblGrid>
              <a:tr h="4572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id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acc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6</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7</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CC0000"/>
                        </a:buClr>
                        <a:buSzPts val="2400"/>
                        <a:buFont typeface="Times New Roman"/>
                        <a:buNone/>
                      </a:pPr>
                      <a:r>
                        <a:rPr b="0" i="0" lang="en-US" sz="2400" u="none">
                          <a:solidFill>
                            <a:srgbClr val="CC0000"/>
                          </a:solidFill>
                          <a:latin typeface="Times New Roman"/>
                          <a:ea typeface="Times New Roman"/>
                          <a:cs typeface="Times New Roman"/>
                          <a:sym typeface="Times New Roman"/>
                        </a:rPr>
                        <a:t>r1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CC0000"/>
                        </a:buClr>
                        <a:buSzPts val="2400"/>
                        <a:buFont typeface="Times New Roman"/>
                        <a:buNone/>
                      </a:pPr>
                      <a:r>
                        <a:rPr b="0" i="0" lang="en-US" sz="2400" u="none">
                          <a:solidFill>
                            <a:srgbClr val="CC0000"/>
                          </a:solidFill>
                          <a:latin typeface="Times New Roman"/>
                          <a:ea typeface="Times New Roman"/>
                          <a:cs typeface="Times New Roman"/>
                          <a:sym typeface="Times New Roman"/>
                        </a:rPr>
                        <a:t>s5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CC0000"/>
                        </a:buClr>
                        <a:buSzPts val="2400"/>
                        <a:buFont typeface="Times New Roman"/>
                        <a:buNone/>
                      </a:pPr>
                      <a:r>
                        <a:rPr b="0" i="0" lang="en-US" sz="2400" u="none">
                          <a:solidFill>
                            <a:srgbClr val="CC0000"/>
                          </a:solidFill>
                          <a:latin typeface="Times New Roman"/>
                          <a:ea typeface="Times New Roman"/>
                          <a:cs typeface="Times New Roman"/>
                          <a:sym typeface="Times New Roman"/>
                        </a:rPr>
                        <a:t>r2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CC0000"/>
                        </a:buClr>
                        <a:buSzPts val="2400"/>
                        <a:buFont typeface="Times New Roman"/>
                        <a:buNone/>
                      </a:pPr>
                      <a:r>
                        <a:rPr b="0" i="0" lang="en-US" sz="2400" u="none">
                          <a:solidFill>
                            <a:srgbClr val="CC0000"/>
                          </a:solidFill>
                          <a:latin typeface="Times New Roman"/>
                          <a:ea typeface="Times New Roman"/>
                          <a:cs typeface="Times New Roman"/>
                          <a:sym typeface="Times New Roman"/>
                        </a:rPr>
                        <a:t>r2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298" name="Google Shape;1298;p84"/>
          <p:cNvSpPr txBox="1"/>
          <p:nvPr/>
        </p:nvSpPr>
        <p:spPr>
          <a:xfrm>
            <a:off x="3352800" y="990600"/>
            <a:ext cx="10477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Action</a:t>
            </a:r>
            <a:endParaRPr/>
          </a:p>
        </p:txBody>
      </p:sp>
      <p:sp>
        <p:nvSpPr>
          <p:cNvPr id="1299" name="Google Shape;1299;p84"/>
          <p:cNvSpPr txBox="1"/>
          <p:nvPr/>
        </p:nvSpPr>
        <p:spPr>
          <a:xfrm>
            <a:off x="6934200" y="990600"/>
            <a:ext cx="8270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Goto</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3" name="Shape 1303"/>
        <p:cNvGrpSpPr/>
        <p:nvPr/>
      </p:nvGrpSpPr>
      <p:grpSpPr>
        <a:xfrm>
          <a:off x="0" y="0"/>
          <a:ext cx="0" cy="0"/>
          <a:chOff x="0" y="0"/>
          <a:chExt cx="0" cy="0"/>
        </a:xfrm>
      </p:grpSpPr>
      <p:sp>
        <p:nvSpPr>
          <p:cNvPr id="1304" name="Google Shape;1304;p85"/>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Error detection in LR parsing</a:t>
            </a:r>
            <a:endParaRPr/>
          </a:p>
        </p:txBody>
      </p:sp>
      <p:sp>
        <p:nvSpPr>
          <p:cNvPr id="1305" name="Google Shape;1305;p85"/>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Errors are discovered when a slot in the action table is blank.</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Canonical LR(1) parsers detect and report the error as soon as it is encountered</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LALR(1) parsers may perform a few reductions after the error has been encountered, and then detect it.</a:t>
            </a:r>
            <a:endParaRPr/>
          </a:p>
          <a:p>
            <a:pPr indent="-285750" lvl="1" marL="742950" rtl="0" algn="l">
              <a:lnSpc>
                <a:spcPct val="100000"/>
              </a:lnSpc>
              <a:spcBef>
                <a:spcPts val="56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This is a result to the state merging</a:t>
            </a:r>
            <a:r>
              <a:rPr b="0" i="0" lang="en-US" sz="280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86"/>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Error recovery in LR parsing</a:t>
            </a:r>
            <a:endParaRPr/>
          </a:p>
        </p:txBody>
      </p:sp>
      <p:sp>
        <p:nvSpPr>
          <p:cNvPr id="1311" name="Google Shape;1311;p86"/>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Phrase-level recovery</a:t>
            </a:r>
            <a:endParaRPr/>
          </a:p>
          <a:p>
            <a:pPr indent="-285750" lvl="1" marL="74295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Associate error routines with the empty table slots. Figure out what situation may have cause the error and make an appropriate recovery.</a:t>
            </a:r>
            <a:endParaRPr/>
          </a:p>
          <a:p>
            <a:pPr indent="-342900" lvl="0" marL="3429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Panic-mode recovery</a:t>
            </a:r>
            <a:endParaRPr/>
          </a:p>
          <a:p>
            <a:pPr indent="-285750" lvl="1" marL="74295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Discard symbols from the stack until a non-terminal is found. Discard input symbols until a possible lookahead for that non-terminal is found. Try to continue parsing.</a:t>
            </a:r>
            <a:endParaRPr/>
          </a:p>
          <a:p>
            <a:pPr indent="-342900" lvl="0" marL="3429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Error productions</a:t>
            </a:r>
            <a:endParaRPr/>
          </a:p>
          <a:p>
            <a:pPr indent="-285750" lvl="1" marL="74295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Common errors can be added as rules to the grammar.</a:t>
            </a:r>
            <a:endParaRPr/>
          </a:p>
          <a:p>
            <a:pPr indent="-107950" lvl="1" marL="742950" rtl="0" algn="l">
              <a:lnSpc>
                <a:spcPct val="100000"/>
              </a:lnSpc>
              <a:spcBef>
                <a:spcPts val="56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a:p>
            <a:pPr indent="-165100" lvl="0" marL="342900" rtl="0" algn="l">
              <a:spcBef>
                <a:spcPts val="56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87"/>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Error recovery in LR parsing</a:t>
            </a:r>
            <a:endParaRPr/>
          </a:p>
        </p:txBody>
      </p:sp>
      <p:sp>
        <p:nvSpPr>
          <p:cNvPr id="1317" name="Google Shape;1317;p87"/>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Phrase-level recovery</a:t>
            </a:r>
            <a:endParaRPr/>
          </a:p>
          <a:p>
            <a:pPr indent="-285750" lvl="1" marL="74295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Consider the table for grammar E→E+E | id</a:t>
            </a:r>
            <a:endParaRPr b="0" i="0" sz="1800" u="none">
              <a:solidFill>
                <a:schemeClr val="dk1"/>
              </a:solidFill>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p:txBody>
      </p:sp>
      <p:sp>
        <p:nvSpPr>
          <p:cNvPr id="1318" name="Google Shape;1318;p87"/>
          <p:cNvSpPr txBox="1"/>
          <p:nvPr/>
        </p:nvSpPr>
        <p:spPr>
          <a:xfrm>
            <a:off x="2228850" y="2514600"/>
            <a:ext cx="4438650" cy="193833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mic Sans MS"/>
              <a:buNone/>
            </a:pPr>
            <a:r>
              <a:rPr b="0" i="0" lang="en-US" sz="2000" u="none">
                <a:solidFill>
                  <a:schemeClr val="dk1"/>
                </a:solidFill>
                <a:latin typeface="Comic Sans MS"/>
                <a:ea typeface="Comic Sans MS"/>
                <a:cs typeface="Comic Sans MS"/>
                <a:sym typeface="Comic Sans MS"/>
              </a:rPr>
              <a:t>       +          	id         $              E</a:t>
            </a:r>
            <a:endParaRPr/>
          </a:p>
          <a:p>
            <a:pPr indent="0" lvl="0" marL="0" marR="0" rtl="0" algn="l">
              <a:lnSpc>
                <a:spcPct val="100000"/>
              </a:lnSpc>
              <a:spcBef>
                <a:spcPts val="0"/>
              </a:spcBef>
              <a:spcAft>
                <a:spcPts val="0"/>
              </a:spcAft>
              <a:buClr>
                <a:schemeClr val="dk1"/>
              </a:buClr>
              <a:buSzPts val="2000"/>
              <a:buFont typeface="Comic Sans MS"/>
              <a:buNone/>
            </a:pPr>
            <a:r>
              <a:rPr b="0" i="0" lang="en-US" sz="2000" u="none">
                <a:solidFill>
                  <a:schemeClr val="dk1"/>
                </a:solidFill>
                <a:latin typeface="Comic Sans MS"/>
                <a:ea typeface="Comic Sans MS"/>
                <a:cs typeface="Comic Sans MS"/>
                <a:sym typeface="Comic Sans MS"/>
              </a:rPr>
              <a:t>0    </a:t>
            </a:r>
            <a:r>
              <a:rPr b="0" i="0" lang="en-US" sz="2000" u="none">
                <a:solidFill>
                  <a:srgbClr val="FF0000"/>
                </a:solidFill>
                <a:latin typeface="Comic Sans MS"/>
                <a:ea typeface="Comic Sans MS"/>
                <a:cs typeface="Comic Sans MS"/>
                <a:sym typeface="Comic Sans MS"/>
              </a:rPr>
              <a:t>e1 </a:t>
            </a:r>
            <a:r>
              <a:rPr b="0" i="0" lang="en-US" sz="2000" u="none">
                <a:solidFill>
                  <a:schemeClr val="dk1"/>
                </a:solidFill>
                <a:latin typeface="Comic Sans MS"/>
                <a:ea typeface="Comic Sans MS"/>
                <a:cs typeface="Comic Sans MS"/>
                <a:sym typeface="Comic Sans MS"/>
              </a:rPr>
              <a:t>        	s2        </a:t>
            </a:r>
            <a:r>
              <a:rPr b="0" i="0" lang="en-US" sz="2000" u="none">
                <a:solidFill>
                  <a:srgbClr val="FF0000"/>
                </a:solidFill>
                <a:latin typeface="Comic Sans MS"/>
                <a:ea typeface="Comic Sans MS"/>
                <a:cs typeface="Comic Sans MS"/>
                <a:sym typeface="Comic Sans MS"/>
              </a:rPr>
              <a:t>e1  </a:t>
            </a:r>
            <a:r>
              <a:rPr b="0" i="0" lang="en-US" sz="2000" u="none">
                <a:solidFill>
                  <a:schemeClr val="dk1"/>
                </a:solidFill>
                <a:latin typeface="Comic Sans MS"/>
                <a:ea typeface="Comic Sans MS"/>
                <a:cs typeface="Comic Sans MS"/>
                <a:sym typeface="Comic Sans MS"/>
              </a:rPr>
              <a:t>            1</a:t>
            </a:r>
            <a:endParaRPr/>
          </a:p>
          <a:p>
            <a:pPr indent="0" lvl="0" marL="0" marR="0" rtl="0" algn="l">
              <a:lnSpc>
                <a:spcPct val="100000"/>
              </a:lnSpc>
              <a:spcBef>
                <a:spcPts val="0"/>
              </a:spcBef>
              <a:spcAft>
                <a:spcPts val="0"/>
              </a:spcAft>
              <a:buClr>
                <a:schemeClr val="dk1"/>
              </a:buClr>
              <a:buSzPts val="2000"/>
              <a:buFont typeface="Comic Sans MS"/>
              <a:buNone/>
            </a:pPr>
            <a:r>
              <a:rPr b="0" i="0" lang="en-US" sz="2000" u="none">
                <a:solidFill>
                  <a:schemeClr val="dk1"/>
                </a:solidFill>
                <a:latin typeface="Comic Sans MS"/>
                <a:ea typeface="Comic Sans MS"/>
                <a:cs typeface="Comic Sans MS"/>
                <a:sym typeface="Comic Sans MS"/>
              </a:rPr>
              <a:t>1    s3         	</a:t>
            </a:r>
            <a:r>
              <a:rPr b="0" i="0" lang="en-US" sz="2000" u="none">
                <a:solidFill>
                  <a:srgbClr val="FF33CC"/>
                </a:solidFill>
                <a:latin typeface="Comic Sans MS"/>
                <a:ea typeface="Comic Sans MS"/>
                <a:cs typeface="Comic Sans MS"/>
                <a:sym typeface="Comic Sans MS"/>
              </a:rPr>
              <a:t>e2</a:t>
            </a:r>
            <a:r>
              <a:rPr b="0" i="0" lang="en-US" sz="2000" u="none">
                <a:solidFill>
                  <a:schemeClr val="dk1"/>
                </a:solidFill>
                <a:latin typeface="Comic Sans MS"/>
                <a:ea typeface="Comic Sans MS"/>
                <a:cs typeface="Comic Sans MS"/>
                <a:sym typeface="Comic Sans MS"/>
              </a:rPr>
              <a:t>     accept</a:t>
            </a:r>
            <a:endParaRPr/>
          </a:p>
          <a:p>
            <a:pPr indent="0" lvl="0" marL="0" marR="0" rtl="0" algn="l">
              <a:lnSpc>
                <a:spcPct val="100000"/>
              </a:lnSpc>
              <a:spcBef>
                <a:spcPts val="0"/>
              </a:spcBef>
              <a:spcAft>
                <a:spcPts val="0"/>
              </a:spcAft>
              <a:buClr>
                <a:schemeClr val="dk1"/>
              </a:buClr>
              <a:buSzPts val="2000"/>
              <a:buFont typeface="Comic Sans MS"/>
              <a:buNone/>
            </a:pPr>
            <a:r>
              <a:rPr b="0" i="0" lang="en-US" sz="2000" u="none">
                <a:solidFill>
                  <a:schemeClr val="dk1"/>
                </a:solidFill>
                <a:latin typeface="Comic Sans MS"/>
                <a:ea typeface="Comic Sans MS"/>
                <a:cs typeface="Comic Sans MS"/>
                <a:sym typeface="Comic Sans MS"/>
              </a:rPr>
              <a:t>2    r(E</a:t>
            </a:r>
            <a:r>
              <a:rPr b="0" i="0" lang="en-US" sz="2000" u="none">
                <a:solidFill>
                  <a:schemeClr val="dk1"/>
                </a:solidFill>
                <a:latin typeface="Times New Roman"/>
                <a:ea typeface="Times New Roman"/>
                <a:cs typeface="Times New Roman"/>
                <a:sym typeface="Times New Roman"/>
              </a:rPr>
              <a:t>→id)</a:t>
            </a:r>
            <a:r>
              <a:rPr b="0" i="0" lang="en-US" sz="2000" u="none">
                <a:solidFill>
                  <a:schemeClr val="dk1"/>
                </a:solidFill>
                <a:latin typeface="Comic Sans MS"/>
                <a:ea typeface="Comic Sans MS"/>
                <a:cs typeface="Comic Sans MS"/>
                <a:sym typeface="Comic Sans MS"/>
              </a:rPr>
              <a:t> 	</a:t>
            </a:r>
            <a:r>
              <a:rPr b="0" i="0" lang="en-US" sz="2000" u="none">
                <a:solidFill>
                  <a:srgbClr val="FF9900"/>
                </a:solidFill>
                <a:latin typeface="Comic Sans MS"/>
                <a:ea typeface="Comic Sans MS"/>
                <a:cs typeface="Comic Sans MS"/>
                <a:sym typeface="Comic Sans MS"/>
              </a:rPr>
              <a:t>e3</a:t>
            </a:r>
            <a:r>
              <a:rPr b="0" i="0" lang="en-US" sz="2000" u="none">
                <a:solidFill>
                  <a:schemeClr val="dk1"/>
                </a:solidFill>
                <a:latin typeface="Comic Sans MS"/>
                <a:ea typeface="Comic Sans MS"/>
                <a:cs typeface="Comic Sans MS"/>
                <a:sym typeface="Comic Sans MS"/>
              </a:rPr>
              <a:t>     r(E</a:t>
            </a:r>
            <a:r>
              <a:rPr b="0" i="0" lang="en-US" sz="2000" u="none">
                <a:solidFill>
                  <a:schemeClr val="dk1"/>
                </a:solidFill>
                <a:latin typeface="Times New Roman"/>
                <a:ea typeface="Times New Roman"/>
                <a:cs typeface="Times New Roman"/>
                <a:sym typeface="Times New Roman"/>
              </a:rPr>
              <a:t>→id)</a:t>
            </a:r>
            <a:endParaRPr/>
          </a:p>
          <a:p>
            <a:pPr indent="0" lvl="0" marL="0" marR="0" rtl="0" algn="l">
              <a:lnSpc>
                <a:spcPct val="100000"/>
              </a:lnSpc>
              <a:spcBef>
                <a:spcPts val="0"/>
              </a:spcBef>
              <a:spcAft>
                <a:spcPts val="0"/>
              </a:spcAft>
              <a:buClr>
                <a:schemeClr val="dk1"/>
              </a:buClr>
              <a:buSzPts val="2000"/>
              <a:buFont typeface="Comic Sans MS"/>
              <a:buNone/>
            </a:pPr>
            <a:r>
              <a:rPr b="0" i="0" lang="en-US" sz="2000" u="none">
                <a:solidFill>
                  <a:schemeClr val="dk1"/>
                </a:solidFill>
                <a:latin typeface="Comic Sans MS"/>
                <a:ea typeface="Comic Sans MS"/>
                <a:cs typeface="Comic Sans MS"/>
                <a:sym typeface="Comic Sans MS"/>
              </a:rPr>
              <a:t>3    </a:t>
            </a:r>
            <a:r>
              <a:rPr b="0" i="0" lang="en-US" sz="2000" u="none">
                <a:solidFill>
                  <a:srgbClr val="FF0000"/>
                </a:solidFill>
                <a:latin typeface="Comic Sans MS"/>
                <a:ea typeface="Comic Sans MS"/>
                <a:cs typeface="Comic Sans MS"/>
                <a:sym typeface="Comic Sans MS"/>
              </a:rPr>
              <a:t>e1</a:t>
            </a:r>
            <a:r>
              <a:rPr b="0" i="0" lang="en-US" sz="2000" u="none">
                <a:solidFill>
                  <a:schemeClr val="dk1"/>
                </a:solidFill>
                <a:latin typeface="Comic Sans MS"/>
                <a:ea typeface="Comic Sans MS"/>
                <a:cs typeface="Comic Sans MS"/>
                <a:sym typeface="Comic Sans MS"/>
              </a:rPr>
              <a:t>         	s2        </a:t>
            </a:r>
            <a:r>
              <a:rPr b="0" i="0" lang="en-US" sz="2000" u="none">
                <a:solidFill>
                  <a:srgbClr val="FF0000"/>
                </a:solidFill>
                <a:latin typeface="Comic Sans MS"/>
                <a:ea typeface="Comic Sans MS"/>
                <a:cs typeface="Comic Sans MS"/>
                <a:sym typeface="Comic Sans MS"/>
              </a:rPr>
              <a:t>e1</a:t>
            </a:r>
            <a:r>
              <a:rPr b="0" i="0" lang="en-US" sz="2000" u="none">
                <a:solidFill>
                  <a:schemeClr val="dk1"/>
                </a:solidFill>
                <a:latin typeface="Comic Sans MS"/>
                <a:ea typeface="Comic Sans MS"/>
                <a:cs typeface="Comic Sans MS"/>
                <a:sym typeface="Comic Sans MS"/>
              </a:rPr>
              <a:t>              4</a:t>
            </a:r>
            <a:endParaRPr/>
          </a:p>
          <a:p>
            <a:pPr indent="0" lvl="0" marL="0" marR="0" rtl="0" algn="l">
              <a:lnSpc>
                <a:spcPct val="100000"/>
              </a:lnSpc>
              <a:spcBef>
                <a:spcPts val="0"/>
              </a:spcBef>
              <a:spcAft>
                <a:spcPts val="0"/>
              </a:spcAft>
              <a:buClr>
                <a:schemeClr val="dk1"/>
              </a:buClr>
              <a:buSzPts val="2000"/>
              <a:buFont typeface="Comic Sans MS"/>
              <a:buNone/>
            </a:pPr>
            <a:r>
              <a:rPr b="0" i="0" lang="en-US" sz="2000" u="none">
                <a:solidFill>
                  <a:schemeClr val="dk1"/>
                </a:solidFill>
                <a:latin typeface="Comic Sans MS"/>
                <a:ea typeface="Comic Sans MS"/>
                <a:cs typeface="Comic Sans MS"/>
                <a:sym typeface="Comic Sans MS"/>
              </a:rPr>
              <a:t>4    r(E→E+E</a:t>
            </a:r>
            <a:r>
              <a:rPr b="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Comic Sans MS"/>
                <a:ea typeface="Comic Sans MS"/>
                <a:cs typeface="Comic Sans MS"/>
                <a:sym typeface="Comic Sans MS"/>
              </a:rPr>
              <a:t>   </a:t>
            </a:r>
            <a:r>
              <a:rPr b="0" i="0" lang="en-US" sz="2000" u="none">
                <a:solidFill>
                  <a:srgbClr val="FF33CC"/>
                </a:solidFill>
                <a:latin typeface="Comic Sans MS"/>
                <a:ea typeface="Comic Sans MS"/>
                <a:cs typeface="Comic Sans MS"/>
                <a:sym typeface="Comic Sans MS"/>
              </a:rPr>
              <a:t>e2</a:t>
            </a:r>
            <a:r>
              <a:rPr b="0" i="0" lang="en-US" sz="2000" u="none">
                <a:solidFill>
                  <a:schemeClr val="dk1"/>
                </a:solidFill>
                <a:latin typeface="Comic Sans MS"/>
                <a:ea typeface="Comic Sans MS"/>
                <a:cs typeface="Comic Sans MS"/>
                <a:sym typeface="Comic Sans MS"/>
              </a:rPr>
              <a:t>   r(E→E+E</a:t>
            </a:r>
            <a:r>
              <a:rPr b="0" i="0" lang="en-US" sz="2000" u="none">
                <a:solidFill>
                  <a:schemeClr val="dk1"/>
                </a:solidFill>
                <a:latin typeface="Times New Roman"/>
                <a:ea typeface="Times New Roman"/>
                <a:cs typeface="Times New Roman"/>
                <a:sym typeface="Times New Roman"/>
              </a:rPr>
              <a:t>)</a:t>
            </a:r>
            <a:endParaRPr/>
          </a:p>
        </p:txBody>
      </p:sp>
      <p:cxnSp>
        <p:nvCxnSpPr>
          <p:cNvPr id="1319" name="Google Shape;1319;p87"/>
          <p:cNvCxnSpPr/>
          <p:nvPr/>
        </p:nvCxnSpPr>
        <p:spPr>
          <a:xfrm>
            <a:off x="2576512" y="2497137"/>
            <a:ext cx="0" cy="1981200"/>
          </a:xfrm>
          <a:prstGeom prst="straightConnector1">
            <a:avLst/>
          </a:prstGeom>
          <a:noFill/>
          <a:ln cap="flat" cmpd="sng" w="9525">
            <a:solidFill>
              <a:schemeClr val="dk1"/>
            </a:solidFill>
            <a:prstDash val="solid"/>
            <a:miter lim="800000"/>
            <a:headEnd len="med" w="med" type="none"/>
            <a:tailEnd len="med" w="med" type="none"/>
          </a:ln>
        </p:spPr>
      </p:cxnSp>
      <p:cxnSp>
        <p:nvCxnSpPr>
          <p:cNvPr id="1320" name="Google Shape;1320;p87"/>
          <p:cNvCxnSpPr/>
          <p:nvPr/>
        </p:nvCxnSpPr>
        <p:spPr>
          <a:xfrm>
            <a:off x="6273800" y="2497137"/>
            <a:ext cx="0" cy="1981200"/>
          </a:xfrm>
          <a:prstGeom prst="straightConnector1">
            <a:avLst/>
          </a:prstGeom>
          <a:noFill/>
          <a:ln cap="flat" cmpd="sng" w="9525">
            <a:solidFill>
              <a:schemeClr val="dk1"/>
            </a:solidFill>
            <a:prstDash val="solid"/>
            <a:miter lim="800000"/>
            <a:headEnd len="med" w="med" type="none"/>
            <a:tailEnd len="med" w="med" type="none"/>
          </a:ln>
        </p:spPr>
      </p:cxnSp>
      <p:sp>
        <p:nvSpPr>
          <p:cNvPr id="1321" name="Google Shape;1321;p87"/>
          <p:cNvSpPr txBox="1"/>
          <p:nvPr/>
        </p:nvSpPr>
        <p:spPr>
          <a:xfrm>
            <a:off x="247650" y="4572000"/>
            <a:ext cx="868680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000"/>
              <a:buFont typeface="Comic Sans MS"/>
              <a:buNone/>
            </a:pPr>
            <a:r>
              <a:rPr b="0" i="0" lang="en-US" sz="2000" u="none">
                <a:solidFill>
                  <a:srgbClr val="FF0000"/>
                </a:solidFill>
                <a:latin typeface="Comic Sans MS"/>
                <a:ea typeface="Comic Sans MS"/>
                <a:cs typeface="Comic Sans MS"/>
                <a:sym typeface="Comic Sans MS"/>
              </a:rPr>
              <a:t>Error e1</a:t>
            </a:r>
            <a:r>
              <a:rPr b="0" i="0" lang="en-US" sz="2000" u="none">
                <a:solidFill>
                  <a:schemeClr val="dk1"/>
                </a:solidFill>
                <a:latin typeface="Comic Sans MS"/>
                <a:ea typeface="Comic Sans MS"/>
                <a:cs typeface="Comic Sans MS"/>
                <a:sym typeface="Comic Sans MS"/>
              </a:rPr>
              <a:t>: "missing operand inserted". Recover by inserting an imaginary</a:t>
            </a:r>
            <a:endParaRPr/>
          </a:p>
          <a:p>
            <a:pPr indent="0" lvl="0" marL="0" marR="0" rtl="0" algn="l">
              <a:lnSpc>
                <a:spcPct val="100000"/>
              </a:lnSpc>
              <a:spcBef>
                <a:spcPts val="0"/>
              </a:spcBef>
              <a:spcAft>
                <a:spcPts val="0"/>
              </a:spcAft>
              <a:buClr>
                <a:schemeClr val="dk1"/>
              </a:buClr>
              <a:buSzPts val="2000"/>
              <a:buFont typeface="Comic Sans MS"/>
              <a:buNone/>
            </a:pPr>
            <a:r>
              <a:rPr b="0" i="0" lang="en-US" sz="2000" u="none">
                <a:solidFill>
                  <a:schemeClr val="dk1"/>
                </a:solidFill>
                <a:latin typeface="Comic Sans MS"/>
                <a:ea typeface="Comic Sans MS"/>
                <a:cs typeface="Comic Sans MS"/>
                <a:sym typeface="Comic Sans MS"/>
              </a:rPr>
              <a:t>	   identifier in the stack and shifting to state 2. </a:t>
            </a:r>
            <a:endParaRPr/>
          </a:p>
        </p:txBody>
      </p:sp>
      <p:sp>
        <p:nvSpPr>
          <p:cNvPr id="1322" name="Google Shape;1322;p87"/>
          <p:cNvSpPr txBox="1"/>
          <p:nvPr/>
        </p:nvSpPr>
        <p:spPr>
          <a:xfrm>
            <a:off x="247650" y="5334000"/>
            <a:ext cx="8821737"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33CC"/>
              </a:buClr>
              <a:buSzPts val="2000"/>
              <a:buFont typeface="Comic Sans MS"/>
              <a:buNone/>
            </a:pPr>
            <a:r>
              <a:rPr b="0" i="0" lang="en-US" sz="2000" u="none">
                <a:solidFill>
                  <a:srgbClr val="FF33CC"/>
                </a:solidFill>
                <a:latin typeface="Comic Sans MS"/>
                <a:ea typeface="Comic Sans MS"/>
                <a:cs typeface="Comic Sans MS"/>
                <a:sym typeface="Comic Sans MS"/>
              </a:rPr>
              <a:t>Error e2</a:t>
            </a:r>
            <a:r>
              <a:rPr b="0" i="0" lang="en-US" sz="2000" u="none">
                <a:solidFill>
                  <a:schemeClr val="dk1"/>
                </a:solidFill>
                <a:latin typeface="Comic Sans MS"/>
                <a:ea typeface="Comic Sans MS"/>
                <a:cs typeface="Comic Sans MS"/>
                <a:sym typeface="Comic Sans MS"/>
              </a:rPr>
              <a:t>: "missing operator inserted". Recover by inserting an imaginary</a:t>
            </a:r>
            <a:endParaRPr/>
          </a:p>
          <a:p>
            <a:pPr indent="0" lvl="0" marL="0" marR="0" rtl="0" algn="l">
              <a:lnSpc>
                <a:spcPct val="100000"/>
              </a:lnSpc>
              <a:spcBef>
                <a:spcPts val="0"/>
              </a:spcBef>
              <a:spcAft>
                <a:spcPts val="0"/>
              </a:spcAft>
              <a:buClr>
                <a:schemeClr val="dk1"/>
              </a:buClr>
              <a:buSzPts val="2000"/>
              <a:buFont typeface="Comic Sans MS"/>
              <a:buNone/>
            </a:pPr>
            <a:r>
              <a:rPr b="0" i="0" lang="en-US" sz="2000" u="none">
                <a:solidFill>
                  <a:schemeClr val="dk1"/>
                </a:solidFill>
                <a:latin typeface="Comic Sans MS"/>
                <a:ea typeface="Comic Sans MS"/>
                <a:cs typeface="Comic Sans MS"/>
                <a:sym typeface="Comic Sans MS"/>
              </a:rPr>
              <a:t>	   operator in the stack and shifting to state 3</a:t>
            </a:r>
            <a:endParaRPr/>
          </a:p>
        </p:txBody>
      </p:sp>
      <p:sp>
        <p:nvSpPr>
          <p:cNvPr id="1323" name="Google Shape;1323;p87"/>
          <p:cNvSpPr txBox="1"/>
          <p:nvPr/>
        </p:nvSpPr>
        <p:spPr>
          <a:xfrm>
            <a:off x="247650" y="6019800"/>
            <a:ext cx="1725612"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9900"/>
              </a:buClr>
              <a:buSzPts val="2000"/>
              <a:buFont typeface="Comic Sans MS"/>
              <a:buNone/>
            </a:pPr>
            <a:r>
              <a:rPr b="0" i="0" lang="en-US" sz="2000" u="none">
                <a:solidFill>
                  <a:srgbClr val="FF9900"/>
                </a:solidFill>
                <a:latin typeface="Comic Sans MS"/>
                <a:ea typeface="Comic Sans MS"/>
                <a:cs typeface="Comic Sans MS"/>
                <a:sym typeface="Comic Sans MS"/>
              </a:rPr>
              <a:t>Error e3</a:t>
            </a:r>
            <a:r>
              <a:rPr b="0" i="0" lang="en-US" sz="2000" u="none">
                <a:solidFill>
                  <a:schemeClr val="dk1"/>
                </a:solidFill>
                <a:latin typeface="Comic Sans MS"/>
                <a:ea typeface="Comic Sans MS"/>
                <a:cs typeface="Comic Sans MS"/>
                <a:sym typeface="Comic Sans MS"/>
              </a:rPr>
              <a:t>: ?? </a:t>
            </a:r>
            <a:endParaRPr/>
          </a:p>
        </p:txBody>
      </p:sp>
      <p:cxnSp>
        <p:nvCxnSpPr>
          <p:cNvPr id="1324" name="Google Shape;1324;p87"/>
          <p:cNvCxnSpPr/>
          <p:nvPr/>
        </p:nvCxnSpPr>
        <p:spPr>
          <a:xfrm>
            <a:off x="2238375" y="2857500"/>
            <a:ext cx="4429125" cy="1587"/>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p88"/>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Error recovery in LR parsing</a:t>
            </a:r>
            <a:endParaRPr/>
          </a:p>
        </p:txBody>
      </p:sp>
      <p:sp>
        <p:nvSpPr>
          <p:cNvPr id="1330" name="Google Shape;1330;p88"/>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Error productions</a:t>
            </a:r>
            <a:endParaRPr/>
          </a:p>
          <a:p>
            <a:pPr indent="-285750" lvl="1" marL="74295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Allow the parser to "recognize" erroneous input.</a:t>
            </a:r>
            <a:endParaRPr/>
          </a:p>
          <a:p>
            <a:pPr indent="-285750" lvl="1" marL="74295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Example:</a:t>
            </a:r>
            <a:endParaRPr/>
          </a:p>
          <a:p>
            <a:pPr indent="-228600" lvl="2" marL="11430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statement : expression SEMI</a:t>
            </a:r>
            <a:br>
              <a:rPr b="0" i="0" lang="en-US" sz="2000" u="none">
                <a:solidFill>
                  <a:schemeClr val="dk1"/>
                </a:solidFill>
                <a:latin typeface="Times New Roman"/>
                <a:ea typeface="Times New Roman"/>
                <a:cs typeface="Times New Roman"/>
                <a:sym typeface="Times New Roman"/>
              </a:rPr>
            </a:br>
            <a:r>
              <a:rPr b="0" i="0" lang="en-US" sz="2000" u="none">
                <a:solidFill>
                  <a:schemeClr val="dk1"/>
                </a:solidFill>
                <a:latin typeface="Times New Roman"/>
                <a:ea typeface="Times New Roman"/>
                <a:cs typeface="Times New Roman"/>
                <a:sym typeface="Times New Roman"/>
              </a:rPr>
              <a:t>               | error SEMI</a:t>
            </a:r>
            <a:br>
              <a:rPr b="0" i="0" lang="en-US" sz="2000" u="none">
                <a:solidFill>
                  <a:schemeClr val="dk1"/>
                </a:solidFill>
                <a:latin typeface="Times New Roman"/>
                <a:ea typeface="Times New Roman"/>
                <a:cs typeface="Times New Roman"/>
                <a:sym typeface="Times New Roman"/>
              </a:rPr>
            </a:br>
            <a:r>
              <a:rPr b="0" i="0" lang="en-US" sz="2000" u="none">
                <a:solidFill>
                  <a:schemeClr val="dk1"/>
                </a:solidFill>
                <a:latin typeface="Times New Roman"/>
                <a:ea typeface="Times New Roman"/>
                <a:cs typeface="Times New Roman"/>
                <a:sym typeface="Times New Roman"/>
              </a:rPr>
              <a:t>               | error NEWLINE</a:t>
            </a:r>
            <a:endParaRPr/>
          </a:p>
          <a:p>
            <a:pPr indent="-228600" lvl="3" marL="160020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If the expression cannot be matched, discard everything up to the next semicolon or the next new line</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89"/>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Operator-Precedence Parser</a:t>
            </a:r>
            <a:endParaRPr/>
          </a:p>
        </p:txBody>
      </p:sp>
      <p:sp>
        <p:nvSpPr>
          <p:cNvPr id="1336" name="Google Shape;1336;p89"/>
          <p:cNvSpPr txBox="1"/>
          <p:nvPr>
            <p:ph idx="1" type="body"/>
          </p:nvPr>
        </p:nvSpPr>
        <p:spPr>
          <a:xfrm>
            <a:off x="247650" y="1143000"/>
            <a:ext cx="9410700" cy="53244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1" i="0" lang="en-US" sz="2400" u="none">
                <a:solidFill>
                  <a:schemeClr val="dk1"/>
                </a:solidFill>
                <a:latin typeface="Times New Roman"/>
                <a:ea typeface="Times New Roman"/>
                <a:cs typeface="Times New Roman"/>
                <a:sym typeface="Times New Roman"/>
              </a:rPr>
              <a:t>Operator grammar</a:t>
            </a:r>
            <a:r>
              <a:rPr b="0" i="0" lang="en-US" sz="2400" u="none">
                <a:solidFill>
                  <a:schemeClr val="dk1"/>
                </a:solidFill>
                <a:latin typeface="Times New Roman"/>
                <a:ea typeface="Times New Roman"/>
                <a:cs typeface="Times New Roman"/>
                <a:sym typeface="Times New Roman"/>
              </a:rPr>
              <a:t> </a:t>
            </a:r>
            <a:endParaRPr/>
          </a:p>
          <a:p>
            <a:pPr indent="-285750" lvl="1" marL="74295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small, but an important class of grammars</a:t>
            </a:r>
            <a:endParaRPr/>
          </a:p>
          <a:p>
            <a:pPr indent="-285750" lvl="1" marL="742950" rtl="0" algn="l">
              <a:lnSpc>
                <a:spcPct val="100000"/>
              </a:lnSpc>
              <a:spcBef>
                <a:spcPts val="62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we may have an efficient operator precedence parser (a shift-reduce parser) for an operator grammar</a:t>
            </a:r>
            <a:r>
              <a:rPr b="0" i="0" lang="en-US" sz="3100" u="none">
                <a:solidFill>
                  <a:schemeClr val="dk1"/>
                </a:solidFill>
                <a:latin typeface="Times New Roman"/>
                <a:ea typeface="Times New Roman"/>
                <a:cs typeface="Times New Roman"/>
                <a:sym typeface="Times New Roman"/>
              </a:rPr>
              <a:t>.</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In an </a:t>
            </a:r>
            <a:r>
              <a:rPr b="0" i="1" lang="en-US" sz="2400" u="none">
                <a:solidFill>
                  <a:schemeClr val="dk1"/>
                </a:solidFill>
                <a:latin typeface="Times New Roman"/>
                <a:ea typeface="Times New Roman"/>
                <a:cs typeface="Times New Roman"/>
                <a:sym typeface="Times New Roman"/>
              </a:rPr>
              <a:t>operator grammar</a:t>
            </a:r>
            <a:r>
              <a:rPr b="0" i="0" lang="en-US" sz="2400" u="none">
                <a:solidFill>
                  <a:schemeClr val="dk1"/>
                </a:solidFill>
                <a:latin typeface="Times New Roman"/>
                <a:ea typeface="Times New Roman"/>
                <a:cs typeface="Times New Roman"/>
                <a:sym typeface="Times New Roman"/>
              </a:rPr>
              <a:t>, </a:t>
            </a:r>
            <a:r>
              <a:rPr b="0" i="0" lang="en-US" sz="2400" u="none">
                <a:solidFill>
                  <a:srgbClr val="FF0000"/>
                </a:solidFill>
                <a:latin typeface="Times New Roman"/>
                <a:ea typeface="Times New Roman"/>
                <a:cs typeface="Times New Roman"/>
                <a:sym typeface="Times New Roman"/>
              </a:rPr>
              <a:t>no production rule can have</a:t>
            </a:r>
            <a:r>
              <a:rPr b="0" i="0" lang="en-US" sz="2400" u="none">
                <a:solidFill>
                  <a:schemeClr val="dk1"/>
                </a:solidFill>
                <a:latin typeface="Times New Roman"/>
                <a:ea typeface="Times New Roman"/>
                <a:cs typeface="Times New Roman"/>
                <a:sym typeface="Times New Roman"/>
              </a:rPr>
              <a:t>:</a:t>
            </a:r>
            <a:endParaRPr/>
          </a:p>
          <a:p>
            <a:pPr indent="-285750" lvl="1" marL="74295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ε at the right side</a:t>
            </a:r>
            <a:endParaRPr/>
          </a:p>
          <a:p>
            <a:pPr indent="-285750" lvl="1" marL="74295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two adjacent non-terminals at the right side.</a:t>
            </a:r>
            <a:endParaRPr/>
          </a:p>
          <a:p>
            <a:pPr indent="-215900" lvl="0" marL="342900" rtl="0" algn="l">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Ex:</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E→AB	 	E→EOE				 E→E+E |</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A→a		 	E→id				        E*E |</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B→b		 	O→+|*|/				        E/E  |  id </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not operator grammar	not operator grammar		operator grammar</a:t>
            </a:r>
            <a:endParaRPr/>
          </a:p>
        </p:txBody>
      </p:sp>
      <p:sp>
        <p:nvSpPr>
          <p:cNvPr id="1337" name="Google Shape;1337;p89"/>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9"/>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Shift-Reduce Parsing</a:t>
            </a:r>
            <a:endParaRPr/>
          </a:p>
        </p:txBody>
      </p:sp>
      <p:sp>
        <p:nvSpPr>
          <p:cNvPr id="200" name="Google Shape;200;p9"/>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push '$' onto the stack;</a:t>
            </a:r>
            <a:endParaRPr/>
          </a:p>
          <a:p>
            <a:pPr indent="-342900" lvl="0" marL="34290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token = nextToken();</a:t>
            </a:r>
            <a:endParaRPr/>
          </a:p>
          <a:p>
            <a:pPr indent="-342900" lvl="0" marL="34290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repeat</a:t>
            </a:r>
            <a:endParaRPr/>
          </a:p>
          <a:p>
            <a:pPr indent="-342900" lvl="0" marL="34290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if (there is a </a:t>
            </a:r>
            <a:r>
              <a:rPr b="0" i="0" lang="en-US" sz="2400" u="none">
                <a:solidFill>
                  <a:schemeClr val="accent2"/>
                </a:solidFill>
                <a:latin typeface="Times New Roman"/>
                <a:ea typeface="Times New Roman"/>
                <a:cs typeface="Times New Roman"/>
                <a:sym typeface="Times New Roman"/>
              </a:rPr>
              <a:t>handle</a:t>
            </a:r>
            <a:r>
              <a:rPr b="0" i="0" lang="en-US" sz="2400" u="none">
                <a:solidFill>
                  <a:schemeClr val="dk1"/>
                </a:solidFill>
                <a:latin typeface="Times New Roman"/>
                <a:ea typeface="Times New Roman"/>
                <a:cs typeface="Times New Roman"/>
                <a:sym typeface="Times New Roman"/>
              </a:rPr>
              <a:t>  A::=b on top of the stack){</a:t>
            </a:r>
            <a:endParaRPr/>
          </a:p>
          <a:p>
            <a:pPr indent="-342900" lvl="0" marL="34290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reduce b  to  A; /* reduce */</a:t>
            </a:r>
            <a:endParaRPr/>
          </a:p>
          <a:p>
            <a:pPr indent="-342900" lvl="0" marL="34290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pop b off the stack;</a:t>
            </a:r>
            <a:endParaRPr/>
          </a:p>
          <a:p>
            <a:pPr indent="-342900" lvl="0" marL="34290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push A onto the stack;</a:t>
            </a:r>
            <a:endParaRPr/>
          </a:p>
          <a:p>
            <a:pPr indent="-342900" lvl="0" marL="34290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 else {/* shift */</a:t>
            </a:r>
            <a:endParaRPr/>
          </a:p>
          <a:p>
            <a:pPr indent="-342900" lvl="0" marL="34290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shift token onto the stack;</a:t>
            </a:r>
            <a:endParaRPr/>
          </a:p>
          <a:p>
            <a:pPr indent="-342900" lvl="0" marL="34290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token = nextToken();</a:t>
            </a:r>
            <a:endParaRPr/>
          </a:p>
          <a:p>
            <a:pPr indent="-342900" lvl="0" marL="34290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a:p>
            <a:pPr indent="-342900" lvl="0" marL="34290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until (top of stack is S and token is eof)</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90"/>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Precedence Relations</a:t>
            </a:r>
            <a:endParaRPr/>
          </a:p>
        </p:txBody>
      </p:sp>
      <p:sp>
        <p:nvSpPr>
          <p:cNvPr id="1343" name="Google Shape;1343;p90"/>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In operator-precedence parsing, we define three disjoint precedence relations between certain pairs of terminals.</a:t>
            </a:r>
            <a:endParaRPr/>
          </a:p>
          <a:p>
            <a:pPr indent="-279400" lvl="0" marL="342900" rtl="0" algn="l">
              <a:lnSpc>
                <a:spcPct val="10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 &lt;</a:t>
            </a:r>
            <a:r>
              <a:rPr b="0" baseline="3000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b	b has higher precedence than a</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 =· b	b has same precedence as a</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 </a:t>
            </a: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 b	b has lower precedence than a</a:t>
            </a:r>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determination of correct precedence relations between terminals  are based on the traditional notions of associativity and precedence of operators. (Unary minus causes a problem).</a:t>
            </a:r>
            <a:endParaRPr/>
          </a:p>
        </p:txBody>
      </p:sp>
      <p:sp>
        <p:nvSpPr>
          <p:cNvPr id="1344" name="Google Shape;1344;p90"/>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91"/>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Using Operator-Precedence Relations</a:t>
            </a:r>
            <a:endParaRPr/>
          </a:p>
        </p:txBody>
      </p:sp>
      <p:sp>
        <p:nvSpPr>
          <p:cNvPr id="1350" name="Google Shape;1350;p91"/>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a:t>
            </a:r>
            <a:r>
              <a:rPr b="0" i="0" lang="en-US" sz="2400" u="none">
                <a:solidFill>
                  <a:srgbClr val="CC0000"/>
                </a:solidFill>
                <a:latin typeface="Times New Roman"/>
                <a:ea typeface="Times New Roman"/>
                <a:cs typeface="Times New Roman"/>
                <a:sym typeface="Times New Roman"/>
              </a:rPr>
              <a:t> intention</a:t>
            </a:r>
            <a:r>
              <a:rPr b="0" i="0" lang="en-US" sz="2400" u="none">
                <a:solidFill>
                  <a:schemeClr val="dk1"/>
                </a:solidFill>
                <a:latin typeface="Times New Roman"/>
                <a:ea typeface="Times New Roman"/>
                <a:cs typeface="Times New Roman"/>
                <a:sym typeface="Times New Roman"/>
              </a:rPr>
              <a:t> of the precedence relations is </a:t>
            </a:r>
            <a:r>
              <a:rPr b="0" i="0" lang="en-US" sz="2400" u="none">
                <a:solidFill>
                  <a:srgbClr val="CC0000"/>
                </a:solidFill>
                <a:latin typeface="Times New Roman"/>
                <a:ea typeface="Times New Roman"/>
                <a:cs typeface="Times New Roman"/>
                <a:sym typeface="Times New Roman"/>
              </a:rPr>
              <a:t>to find the handle of a right-sentential form</a:t>
            </a:r>
            <a:r>
              <a:rPr b="0" i="0" lang="en-US" sz="24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&lt;</a:t>
            </a: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with marking the left end, </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 appearing in the interior of the handle, and</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 marking the right hand.</a:t>
            </a:r>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In input string  </a:t>
            </a:r>
            <a:r>
              <a:rPr b="0" i="0" lang="en-US" sz="2400" u="none">
                <a:solidFill>
                  <a:srgbClr val="CC0000"/>
                </a:solidFill>
                <a:latin typeface="Times New Roman"/>
                <a:ea typeface="Times New Roman"/>
                <a:cs typeface="Times New Roman"/>
                <a:sym typeface="Times New Roman"/>
              </a:rPr>
              <a:t>$a</a:t>
            </a:r>
            <a:r>
              <a:rPr b="0" baseline="-25000" i="0" lang="en-US" sz="2400" u="none">
                <a:solidFill>
                  <a:srgbClr val="CC0000"/>
                </a:solidFill>
                <a:latin typeface="Times New Roman"/>
                <a:ea typeface="Times New Roman"/>
                <a:cs typeface="Times New Roman"/>
                <a:sym typeface="Times New Roman"/>
              </a:rPr>
              <a:t>1</a:t>
            </a:r>
            <a:r>
              <a:rPr b="0" i="0" lang="en-US" sz="2400" u="none">
                <a:solidFill>
                  <a:srgbClr val="CC0000"/>
                </a:solidFill>
                <a:latin typeface="Times New Roman"/>
                <a:ea typeface="Times New Roman"/>
                <a:cs typeface="Times New Roman"/>
                <a:sym typeface="Times New Roman"/>
              </a:rPr>
              <a:t>a</a:t>
            </a:r>
            <a:r>
              <a:rPr b="0" baseline="-25000" i="0" lang="en-US" sz="2400" u="none">
                <a:solidFill>
                  <a:srgbClr val="CC0000"/>
                </a:solidFill>
                <a:latin typeface="Times New Roman"/>
                <a:ea typeface="Times New Roman"/>
                <a:cs typeface="Times New Roman"/>
                <a:sym typeface="Times New Roman"/>
              </a:rPr>
              <a:t>2</a:t>
            </a:r>
            <a:r>
              <a:rPr b="0" i="0" lang="en-US" sz="2400" u="none">
                <a:solidFill>
                  <a:srgbClr val="CC0000"/>
                </a:solidFill>
                <a:latin typeface="Times New Roman"/>
                <a:ea typeface="Times New Roman"/>
                <a:cs typeface="Times New Roman"/>
                <a:sym typeface="Times New Roman"/>
              </a:rPr>
              <a:t>...a</a:t>
            </a:r>
            <a:r>
              <a:rPr b="0" baseline="-25000" i="0" lang="en-US" sz="2400" u="none">
                <a:solidFill>
                  <a:srgbClr val="CC0000"/>
                </a:solidFill>
                <a:latin typeface="Times New Roman"/>
                <a:ea typeface="Times New Roman"/>
                <a:cs typeface="Times New Roman"/>
                <a:sym typeface="Times New Roman"/>
              </a:rPr>
              <a:t>n</a:t>
            </a:r>
            <a:r>
              <a:rPr b="0" i="0" lang="en-US" sz="2400" u="none">
                <a:solidFill>
                  <a:srgbClr val="CC0000"/>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we insert the precedence relation between the pairs of terminals (the precedence relation holds between the terminals in that pair).</a:t>
            </a:r>
            <a:endParaRPr/>
          </a:p>
          <a:p>
            <a:pPr indent="-190500" lvl="0" marL="34290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sp>
        <p:nvSpPr>
          <p:cNvPr id="1351" name="Google Shape;1351;p91"/>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92"/>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Using Operator -Precedence Relations</a:t>
            </a:r>
            <a:endParaRPr/>
          </a:p>
        </p:txBody>
      </p:sp>
      <p:sp>
        <p:nvSpPr>
          <p:cNvPr id="1357" name="Google Shape;1357;p92"/>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 → E+E  |  E-E  |  E*E  |  E/E  |  E^E  |  (E)  |  -E  |  id </a:t>
            </a:r>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The partial operator-precedence</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table for this grammar</a:t>
            </a:r>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Then the input string </a:t>
            </a:r>
            <a:r>
              <a:rPr b="0" i="0" lang="en-US" sz="2400" u="none">
                <a:solidFill>
                  <a:srgbClr val="CC0000"/>
                </a:solidFill>
                <a:latin typeface="Times New Roman"/>
                <a:ea typeface="Times New Roman"/>
                <a:cs typeface="Times New Roman"/>
                <a:sym typeface="Times New Roman"/>
              </a:rPr>
              <a:t>id+id*id</a:t>
            </a:r>
            <a:r>
              <a:rPr b="0" i="0" lang="en-US" sz="2400" u="none">
                <a:solidFill>
                  <a:schemeClr val="dk1"/>
                </a:solidFill>
                <a:latin typeface="Times New Roman"/>
                <a:ea typeface="Times New Roman"/>
                <a:cs typeface="Times New Roman"/>
                <a:sym typeface="Times New Roman"/>
              </a:rPr>
              <a:t> with the precedence relations inserted will be:</a:t>
            </a:r>
            <a:endParaRPr/>
          </a:p>
          <a:p>
            <a:pPr indent="-279400" lvl="0" marL="342900" rtl="0" algn="l">
              <a:lnSpc>
                <a:spcPct val="10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 &lt;</a:t>
            </a: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id </a:t>
            </a: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 + &lt;</a:t>
            </a: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id </a:t>
            </a: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 * &lt;</a:t>
            </a: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id </a:t>
            </a: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 $</a:t>
            </a:r>
            <a:endParaRPr/>
          </a:p>
        </p:txBody>
      </p:sp>
      <p:graphicFrame>
        <p:nvGraphicFramePr>
          <p:cNvPr id="1358" name="Google Shape;1358;p92"/>
          <p:cNvGraphicFramePr/>
          <p:nvPr/>
        </p:nvGraphicFramePr>
        <p:xfrm>
          <a:off x="6851650" y="1676400"/>
          <a:ext cx="3000000" cy="3000000"/>
        </p:xfrm>
        <a:graphic>
          <a:graphicData uri="http://schemas.openxmlformats.org/drawingml/2006/table">
            <a:tbl>
              <a:tblPr>
                <a:noFill/>
                <a:tableStyleId>{06AC34A5-F145-427F-A125-8F5CA0E42856}</a:tableStyleId>
              </a:tblPr>
              <a:tblGrid>
                <a:gridCol w="473075"/>
                <a:gridCol w="471475"/>
                <a:gridCol w="474650"/>
                <a:gridCol w="471475"/>
                <a:gridCol w="471475"/>
              </a:tblGrid>
              <a:tr h="395275">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id</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id</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359" name="Google Shape;1359;p92"/>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93"/>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To Find The Handles</a:t>
            </a:r>
            <a:endParaRPr/>
          </a:p>
        </p:txBody>
      </p:sp>
      <p:sp>
        <p:nvSpPr>
          <p:cNvPr id="1365" name="Google Shape;1365;p93"/>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000"/>
              <a:buFont typeface="Times New Roman"/>
              <a:buAutoNum type="arabicPeriod"/>
            </a:pPr>
            <a:r>
              <a:rPr b="0" i="0" lang="en-US" sz="2000" u="none">
                <a:solidFill>
                  <a:schemeClr val="dk1"/>
                </a:solidFill>
                <a:latin typeface="Times New Roman"/>
                <a:ea typeface="Times New Roman"/>
                <a:cs typeface="Times New Roman"/>
                <a:sym typeface="Times New Roman"/>
              </a:rPr>
              <a:t>Scan the string from left end until the first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is encountered. </a:t>
            </a:r>
            <a:endParaRPr/>
          </a:p>
          <a:p>
            <a:pPr indent="-457200" lvl="0" marL="457200" rtl="0" algn="l">
              <a:lnSpc>
                <a:spcPct val="100000"/>
              </a:lnSpc>
              <a:spcBef>
                <a:spcPts val="400"/>
              </a:spcBef>
              <a:spcAft>
                <a:spcPts val="0"/>
              </a:spcAft>
              <a:buClr>
                <a:schemeClr val="dk1"/>
              </a:buClr>
              <a:buSzPts val="2000"/>
              <a:buFont typeface="Times New Roman"/>
              <a:buAutoNum type="arabicPeriod"/>
            </a:pPr>
            <a:r>
              <a:rPr b="0" i="0" lang="en-US" sz="2000" u="none">
                <a:solidFill>
                  <a:schemeClr val="dk1"/>
                </a:solidFill>
                <a:latin typeface="Times New Roman"/>
                <a:ea typeface="Times New Roman"/>
                <a:cs typeface="Times New Roman"/>
                <a:sym typeface="Times New Roman"/>
              </a:rPr>
              <a:t>Then scan backwards (to the left) until  &lt;</a:t>
            </a:r>
            <a:r>
              <a:rPr b="0" baseline="30000"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 is encountered. </a:t>
            </a:r>
            <a:endParaRPr/>
          </a:p>
          <a:p>
            <a:pPr indent="-457200" lvl="0" marL="457200" rtl="0" algn="l">
              <a:lnSpc>
                <a:spcPct val="100000"/>
              </a:lnSpc>
              <a:spcBef>
                <a:spcPts val="480"/>
              </a:spcBef>
              <a:spcAft>
                <a:spcPts val="0"/>
              </a:spcAft>
              <a:buClr>
                <a:schemeClr val="dk1"/>
              </a:buClr>
              <a:buSzPts val="2000"/>
              <a:buFont typeface="Times New Roman"/>
              <a:buAutoNum type="arabicPeriod"/>
            </a:pPr>
            <a:r>
              <a:rPr b="0" i="0" lang="en-US" sz="2000" u="none">
                <a:solidFill>
                  <a:schemeClr val="dk1"/>
                </a:solidFill>
                <a:latin typeface="Times New Roman"/>
                <a:ea typeface="Times New Roman"/>
                <a:cs typeface="Times New Roman"/>
                <a:sym typeface="Times New Roman"/>
              </a:rPr>
              <a:t>The handle contains everything to left of the first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and to the right of the &lt;</a:t>
            </a:r>
            <a:r>
              <a:rPr b="0" baseline="30000"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 is encountered.</a:t>
            </a:r>
            <a:r>
              <a:rPr b="0" i="0" lang="en-US" sz="2400" u="none">
                <a:solidFill>
                  <a:schemeClr val="dk1"/>
                </a:solidFill>
                <a:latin typeface="Times New Roman"/>
                <a:ea typeface="Times New Roman"/>
                <a:cs typeface="Times New Roman"/>
                <a:sym typeface="Times New Roman"/>
              </a:rPr>
              <a:t> </a:t>
            </a:r>
            <a:endParaRPr/>
          </a:p>
          <a:p>
            <a:pPr indent="-304800" lvl="0" marL="4572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457200" lvl="0" marL="4572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0" lang="en-US" sz="2000" u="none">
                <a:solidFill>
                  <a:srgbClr val="CC0000"/>
                </a:solidFill>
                <a:latin typeface="Times New Roman"/>
                <a:ea typeface="Times New Roman"/>
                <a:cs typeface="Times New Roman"/>
                <a:sym typeface="Times New Roman"/>
              </a:rPr>
              <a:t>&lt;</a:t>
            </a:r>
            <a:r>
              <a:rPr b="0" baseline="30000" i="0" lang="en-US" sz="2000" u="none">
                <a:solidFill>
                  <a:srgbClr val="CC0000"/>
                </a:solidFill>
                <a:latin typeface="Times New Roman"/>
                <a:ea typeface="Times New Roman"/>
                <a:cs typeface="Times New Roman"/>
                <a:sym typeface="Times New Roman"/>
              </a:rPr>
              <a:t>.</a:t>
            </a:r>
            <a:r>
              <a:rPr b="0" i="0" lang="en-US" sz="2000" u="none">
                <a:solidFill>
                  <a:srgbClr val="CC0000"/>
                </a:solidFill>
                <a:latin typeface="Times New Roman"/>
                <a:ea typeface="Times New Roman"/>
                <a:cs typeface="Times New Roman"/>
                <a:sym typeface="Times New Roman"/>
              </a:rPr>
              <a:t> id </a:t>
            </a:r>
            <a:r>
              <a:rPr b="0" baseline="30000" i="0" lang="en-US" sz="2000" u="none">
                <a:solidFill>
                  <a:srgbClr val="CC0000"/>
                </a:solidFill>
                <a:latin typeface="Times New Roman"/>
                <a:ea typeface="Times New Roman"/>
                <a:cs typeface="Times New Roman"/>
                <a:sym typeface="Times New Roman"/>
              </a:rPr>
              <a:t>.</a:t>
            </a:r>
            <a:r>
              <a:rPr b="0" i="0" lang="en-US" sz="2000" u="none">
                <a:solidFill>
                  <a:srgbClr val="CC0000"/>
                </a:solidFill>
                <a:latin typeface="Times New Roman"/>
                <a:ea typeface="Times New Roman"/>
                <a:cs typeface="Times New Roman"/>
                <a:sym typeface="Times New Roman"/>
              </a:rPr>
              <a:t>&gt;</a:t>
            </a:r>
            <a:r>
              <a:rPr b="0" i="0" lang="en-US" sz="2000" u="none">
                <a:solidFill>
                  <a:schemeClr val="dk1"/>
                </a:solidFill>
                <a:latin typeface="Times New Roman"/>
                <a:ea typeface="Times New Roman"/>
                <a:cs typeface="Times New Roman"/>
                <a:sym typeface="Times New Roman"/>
              </a:rPr>
              <a:t> +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id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id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	E → id		 $ </a:t>
            </a:r>
            <a:r>
              <a:rPr b="0" i="0" lang="en-US" sz="2000" u="none">
                <a:solidFill>
                  <a:srgbClr val="CC0000"/>
                </a:solidFill>
                <a:latin typeface="Times New Roman"/>
                <a:ea typeface="Times New Roman"/>
                <a:cs typeface="Times New Roman"/>
                <a:sym typeface="Times New Roman"/>
              </a:rPr>
              <a:t>id </a:t>
            </a:r>
            <a:r>
              <a:rPr b="0" i="0" lang="en-US" sz="2000" u="none">
                <a:solidFill>
                  <a:schemeClr val="dk1"/>
                </a:solidFill>
                <a:latin typeface="Times New Roman"/>
                <a:ea typeface="Times New Roman"/>
                <a:cs typeface="Times New Roman"/>
                <a:sym typeface="Times New Roman"/>
              </a:rPr>
              <a:t>+ id  *  id $</a:t>
            </a:r>
            <a:endParaRPr/>
          </a:p>
          <a:p>
            <a:pPr indent="-457200" lvl="0" marL="4572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 </a:t>
            </a:r>
            <a:r>
              <a:rPr b="0" i="0" lang="en-US" sz="2000" u="none">
                <a:solidFill>
                  <a:srgbClr val="CC0000"/>
                </a:solidFill>
                <a:latin typeface="Times New Roman"/>
                <a:ea typeface="Times New Roman"/>
                <a:cs typeface="Times New Roman"/>
                <a:sym typeface="Times New Roman"/>
              </a:rPr>
              <a:t>&lt;</a:t>
            </a:r>
            <a:r>
              <a:rPr b="0" baseline="30000" i="0" lang="en-US" sz="2000" u="none">
                <a:solidFill>
                  <a:srgbClr val="CC0000"/>
                </a:solidFill>
                <a:latin typeface="Times New Roman"/>
                <a:ea typeface="Times New Roman"/>
                <a:cs typeface="Times New Roman"/>
                <a:sym typeface="Times New Roman"/>
              </a:rPr>
              <a:t>.</a:t>
            </a:r>
            <a:r>
              <a:rPr b="0" i="0" lang="en-US" sz="2000" u="none">
                <a:solidFill>
                  <a:srgbClr val="CC0000"/>
                </a:solidFill>
                <a:latin typeface="Times New Roman"/>
                <a:ea typeface="Times New Roman"/>
                <a:cs typeface="Times New Roman"/>
                <a:sym typeface="Times New Roman"/>
              </a:rPr>
              <a:t> id </a:t>
            </a:r>
            <a:r>
              <a:rPr b="0" baseline="30000" i="0" lang="en-US" sz="2000" u="none">
                <a:solidFill>
                  <a:srgbClr val="CC0000"/>
                </a:solidFill>
                <a:latin typeface="Times New Roman"/>
                <a:ea typeface="Times New Roman"/>
                <a:cs typeface="Times New Roman"/>
                <a:sym typeface="Times New Roman"/>
              </a:rPr>
              <a:t>.</a:t>
            </a:r>
            <a:r>
              <a:rPr b="0" i="0" lang="en-US" sz="2000" u="none">
                <a:solidFill>
                  <a:srgbClr val="CC0000"/>
                </a:solidFill>
                <a:latin typeface="Times New Roman"/>
                <a:ea typeface="Times New Roman"/>
                <a:cs typeface="Times New Roman"/>
                <a:sym typeface="Times New Roman"/>
              </a:rPr>
              <a:t>&gt;</a:t>
            </a:r>
            <a:r>
              <a:rPr b="0" i="0" lang="en-US" sz="2000" u="none">
                <a:solidFill>
                  <a:schemeClr val="dk1"/>
                </a:solidFill>
                <a:latin typeface="Times New Roman"/>
                <a:ea typeface="Times New Roman"/>
                <a:cs typeface="Times New Roman"/>
                <a:sym typeface="Times New Roman"/>
              </a:rPr>
              <a:t> *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id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 		E → id		 $  E + </a:t>
            </a:r>
            <a:r>
              <a:rPr b="0" i="0" lang="en-US" sz="2000" u="none">
                <a:solidFill>
                  <a:srgbClr val="CC0000"/>
                </a:solidFill>
                <a:latin typeface="Times New Roman"/>
                <a:ea typeface="Times New Roman"/>
                <a:cs typeface="Times New Roman"/>
                <a:sym typeface="Times New Roman"/>
              </a:rPr>
              <a:t>id </a:t>
            </a:r>
            <a:r>
              <a:rPr b="0" i="0" lang="en-US" sz="2000" u="none">
                <a:solidFill>
                  <a:schemeClr val="dk1"/>
                </a:solidFill>
                <a:latin typeface="Times New Roman"/>
                <a:ea typeface="Times New Roman"/>
                <a:cs typeface="Times New Roman"/>
                <a:sym typeface="Times New Roman"/>
              </a:rPr>
              <a:t> *  id  $ </a:t>
            </a:r>
            <a:endParaRPr/>
          </a:p>
          <a:p>
            <a:pPr indent="-457200" lvl="0" marL="4572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 </a:t>
            </a:r>
            <a:r>
              <a:rPr b="0" i="0" lang="en-US" sz="2000" u="none">
                <a:solidFill>
                  <a:srgbClr val="CC0000"/>
                </a:solidFill>
                <a:latin typeface="Times New Roman"/>
                <a:ea typeface="Times New Roman"/>
                <a:cs typeface="Times New Roman"/>
                <a:sym typeface="Times New Roman"/>
              </a:rPr>
              <a:t>&lt;</a:t>
            </a:r>
            <a:r>
              <a:rPr b="0" baseline="30000" i="0" lang="en-US" sz="2000" u="none">
                <a:solidFill>
                  <a:srgbClr val="CC0000"/>
                </a:solidFill>
                <a:latin typeface="Times New Roman"/>
                <a:ea typeface="Times New Roman"/>
                <a:cs typeface="Times New Roman"/>
                <a:sym typeface="Times New Roman"/>
              </a:rPr>
              <a:t>.</a:t>
            </a:r>
            <a:r>
              <a:rPr b="0" i="0" lang="en-US" sz="2000" u="none">
                <a:solidFill>
                  <a:srgbClr val="CC0000"/>
                </a:solidFill>
                <a:latin typeface="Times New Roman"/>
                <a:ea typeface="Times New Roman"/>
                <a:cs typeface="Times New Roman"/>
                <a:sym typeface="Times New Roman"/>
              </a:rPr>
              <a:t> id </a:t>
            </a:r>
            <a:r>
              <a:rPr b="0" baseline="30000" i="0" lang="en-US" sz="2000" u="none">
                <a:solidFill>
                  <a:srgbClr val="CC0000"/>
                </a:solidFill>
                <a:latin typeface="Times New Roman"/>
                <a:ea typeface="Times New Roman"/>
                <a:cs typeface="Times New Roman"/>
                <a:sym typeface="Times New Roman"/>
              </a:rPr>
              <a:t>.</a:t>
            </a:r>
            <a:r>
              <a:rPr b="0" i="0" lang="en-US" sz="2000" u="none">
                <a:solidFill>
                  <a:srgbClr val="CC0000"/>
                </a:solidFill>
                <a:latin typeface="Times New Roman"/>
                <a:ea typeface="Times New Roman"/>
                <a:cs typeface="Times New Roman"/>
                <a:sym typeface="Times New Roman"/>
              </a:rPr>
              <a:t>&gt;</a:t>
            </a:r>
            <a:r>
              <a:rPr b="0" i="0" lang="en-US" sz="2000" u="none">
                <a:solidFill>
                  <a:schemeClr val="dk1"/>
                </a:solidFill>
                <a:latin typeface="Times New Roman"/>
                <a:ea typeface="Times New Roman"/>
                <a:cs typeface="Times New Roman"/>
                <a:sym typeface="Times New Roman"/>
              </a:rPr>
              <a:t> $ 		E → id		 $ E + E * </a:t>
            </a:r>
            <a:r>
              <a:rPr b="0" i="0" lang="en-US" sz="2000" u="none">
                <a:solidFill>
                  <a:srgbClr val="CC0000"/>
                </a:solidFill>
                <a:latin typeface="Times New Roman"/>
                <a:ea typeface="Times New Roman"/>
                <a:cs typeface="Times New Roman"/>
                <a:sym typeface="Times New Roman"/>
              </a:rPr>
              <a:t> id </a:t>
            </a:r>
            <a:r>
              <a:rPr b="0" i="0" lang="en-US" sz="2000" u="none">
                <a:solidFill>
                  <a:schemeClr val="dk1"/>
                </a:solidFill>
                <a:latin typeface="Times New Roman"/>
                <a:ea typeface="Times New Roman"/>
                <a:cs typeface="Times New Roman"/>
                <a:sym typeface="Times New Roman"/>
              </a:rPr>
              <a:t> $ </a:t>
            </a:r>
            <a:endParaRPr/>
          </a:p>
          <a:p>
            <a:pPr indent="-457200" lvl="0" marL="4572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 </a:t>
            </a:r>
            <a:r>
              <a:rPr b="0" i="0" lang="en-US" sz="2000" u="none">
                <a:solidFill>
                  <a:srgbClr val="CC0000"/>
                </a:solidFill>
                <a:latin typeface="Times New Roman"/>
                <a:ea typeface="Times New Roman"/>
                <a:cs typeface="Times New Roman"/>
                <a:sym typeface="Times New Roman"/>
              </a:rPr>
              <a:t>&lt;</a:t>
            </a:r>
            <a:r>
              <a:rPr b="0" baseline="30000" i="0" lang="en-US" sz="2000" u="none">
                <a:solidFill>
                  <a:srgbClr val="CC0000"/>
                </a:solidFill>
                <a:latin typeface="Times New Roman"/>
                <a:ea typeface="Times New Roman"/>
                <a:cs typeface="Times New Roman"/>
                <a:sym typeface="Times New Roman"/>
              </a:rPr>
              <a:t>.</a:t>
            </a:r>
            <a:r>
              <a:rPr b="0" i="0" lang="en-US" sz="2000" u="none">
                <a:solidFill>
                  <a:srgbClr val="CC0000"/>
                </a:solidFill>
                <a:latin typeface="Times New Roman"/>
                <a:ea typeface="Times New Roman"/>
                <a:cs typeface="Times New Roman"/>
                <a:sym typeface="Times New Roman"/>
              </a:rPr>
              <a:t> * </a:t>
            </a:r>
            <a:r>
              <a:rPr b="0" baseline="30000" i="0" lang="en-US" sz="2000" u="none">
                <a:solidFill>
                  <a:srgbClr val="CC0000"/>
                </a:solidFill>
                <a:latin typeface="Times New Roman"/>
                <a:ea typeface="Times New Roman"/>
                <a:cs typeface="Times New Roman"/>
                <a:sym typeface="Times New Roman"/>
              </a:rPr>
              <a:t>.</a:t>
            </a:r>
            <a:r>
              <a:rPr b="0" i="0" lang="en-US" sz="2000" u="none">
                <a:solidFill>
                  <a:srgbClr val="CC0000"/>
                </a:solidFill>
                <a:latin typeface="Times New Roman"/>
                <a:ea typeface="Times New Roman"/>
                <a:cs typeface="Times New Roman"/>
                <a:sym typeface="Times New Roman"/>
              </a:rPr>
              <a:t>&gt;</a:t>
            </a:r>
            <a:r>
              <a:rPr b="0" i="0" lang="en-US" sz="2000" u="none">
                <a:solidFill>
                  <a:schemeClr val="dk1"/>
                </a:solidFill>
                <a:latin typeface="Times New Roman"/>
                <a:ea typeface="Times New Roman"/>
                <a:cs typeface="Times New Roman"/>
                <a:sym typeface="Times New Roman"/>
              </a:rPr>
              <a:t> $			E → E*E	 $ E +  </a:t>
            </a:r>
            <a:r>
              <a:rPr b="0" i="0" lang="en-US" sz="2000" u="none">
                <a:solidFill>
                  <a:srgbClr val="CC0000"/>
                </a:solidFill>
                <a:latin typeface="Times New Roman"/>
                <a:ea typeface="Times New Roman"/>
                <a:cs typeface="Times New Roman"/>
                <a:sym typeface="Times New Roman"/>
              </a:rPr>
              <a:t>E * </a:t>
            </a:r>
            <a:r>
              <a:rPr b="0" baseline="30000" i="0" lang="en-US" sz="2000" u="none">
                <a:solidFill>
                  <a:srgbClr val="CC0000"/>
                </a:solidFill>
                <a:latin typeface="Times New Roman"/>
                <a:ea typeface="Times New Roman"/>
                <a:cs typeface="Times New Roman"/>
                <a:sym typeface="Times New Roman"/>
              </a:rPr>
              <a:t>.</a:t>
            </a:r>
            <a:r>
              <a:rPr b="0" i="0" lang="en-US" sz="2000" u="none">
                <a:solidFill>
                  <a:srgbClr val="CC0000"/>
                </a:solidFill>
                <a:latin typeface="Times New Roman"/>
                <a:ea typeface="Times New Roman"/>
                <a:cs typeface="Times New Roman"/>
                <a:sym typeface="Times New Roman"/>
              </a:rPr>
              <a:t>E</a:t>
            </a:r>
            <a:r>
              <a:rPr b="0" i="0" lang="en-US" sz="2000" u="none">
                <a:solidFill>
                  <a:schemeClr val="dk1"/>
                </a:solidFill>
                <a:latin typeface="Times New Roman"/>
                <a:ea typeface="Times New Roman"/>
                <a:cs typeface="Times New Roman"/>
                <a:sym typeface="Times New Roman"/>
              </a:rPr>
              <a:t> $</a:t>
            </a:r>
            <a:endParaRPr/>
          </a:p>
          <a:p>
            <a:pPr indent="-457200" lvl="0" marL="4572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0" lang="en-US" sz="2000" u="none">
                <a:solidFill>
                  <a:srgbClr val="CC0000"/>
                </a:solidFill>
                <a:latin typeface="Times New Roman"/>
                <a:ea typeface="Times New Roman"/>
                <a:cs typeface="Times New Roman"/>
                <a:sym typeface="Times New Roman"/>
              </a:rPr>
              <a:t>&lt;</a:t>
            </a:r>
            <a:r>
              <a:rPr b="0" baseline="30000" i="0" lang="en-US" sz="2000" u="none">
                <a:solidFill>
                  <a:srgbClr val="CC0000"/>
                </a:solidFill>
                <a:latin typeface="Times New Roman"/>
                <a:ea typeface="Times New Roman"/>
                <a:cs typeface="Times New Roman"/>
                <a:sym typeface="Times New Roman"/>
              </a:rPr>
              <a:t>.</a:t>
            </a:r>
            <a:r>
              <a:rPr b="0" i="0" lang="en-US" sz="2000" u="none">
                <a:solidFill>
                  <a:srgbClr val="CC0000"/>
                </a:solidFill>
                <a:latin typeface="Times New Roman"/>
                <a:ea typeface="Times New Roman"/>
                <a:cs typeface="Times New Roman"/>
                <a:sym typeface="Times New Roman"/>
              </a:rPr>
              <a:t> + </a:t>
            </a:r>
            <a:r>
              <a:rPr b="0" baseline="30000" i="0" lang="en-US" sz="2000" u="none">
                <a:solidFill>
                  <a:srgbClr val="CC0000"/>
                </a:solidFill>
                <a:latin typeface="Times New Roman"/>
                <a:ea typeface="Times New Roman"/>
                <a:cs typeface="Times New Roman"/>
                <a:sym typeface="Times New Roman"/>
              </a:rPr>
              <a:t>.</a:t>
            </a:r>
            <a:r>
              <a:rPr b="0" i="0" lang="en-US" sz="2000" u="none">
                <a:solidFill>
                  <a:srgbClr val="CC0000"/>
                </a:solidFill>
                <a:latin typeface="Times New Roman"/>
                <a:ea typeface="Times New Roman"/>
                <a:cs typeface="Times New Roman"/>
                <a:sym typeface="Times New Roman"/>
              </a:rPr>
              <a:t>&gt;</a:t>
            </a:r>
            <a:r>
              <a:rPr b="0" i="0" lang="en-US" sz="2000" u="none">
                <a:solidFill>
                  <a:schemeClr val="dk1"/>
                </a:solidFill>
                <a:latin typeface="Times New Roman"/>
                <a:ea typeface="Times New Roman"/>
                <a:cs typeface="Times New Roman"/>
                <a:sym typeface="Times New Roman"/>
              </a:rPr>
              <a:t> $			E → E+E	 $ </a:t>
            </a:r>
            <a:r>
              <a:rPr b="0" i="0" lang="en-US" sz="2000" u="none">
                <a:solidFill>
                  <a:srgbClr val="CC0000"/>
                </a:solidFill>
                <a:latin typeface="Times New Roman"/>
                <a:ea typeface="Times New Roman"/>
                <a:cs typeface="Times New Roman"/>
                <a:sym typeface="Times New Roman"/>
              </a:rPr>
              <a:t>E + E</a:t>
            </a:r>
            <a:r>
              <a:rPr b="0" i="0" lang="en-US" sz="2000" u="none">
                <a:solidFill>
                  <a:schemeClr val="dk1"/>
                </a:solidFill>
                <a:latin typeface="Times New Roman"/>
                <a:ea typeface="Times New Roman"/>
                <a:cs typeface="Times New Roman"/>
                <a:sym typeface="Times New Roman"/>
              </a:rPr>
              <a:t> $</a:t>
            </a:r>
            <a:endParaRPr/>
          </a:p>
          <a:p>
            <a:pPr indent="-457200" lvl="0" marL="4572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							 $ E $</a:t>
            </a:r>
            <a:endParaRPr b="0" i="0" sz="2000" u="none">
              <a:solidFill>
                <a:schemeClr val="dk1"/>
              </a:solidFill>
              <a:latin typeface="Times New Roman"/>
              <a:ea typeface="Times New Roman"/>
              <a:cs typeface="Times New Roman"/>
              <a:sym typeface="Times New Roman"/>
            </a:endParaRPr>
          </a:p>
          <a:p>
            <a:pPr indent="-330200" lvl="0" marL="457200" rtl="0" algn="l">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215900" lvl="0" marL="342900" rtl="0" algn="l">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p:txBody>
      </p:sp>
      <p:sp>
        <p:nvSpPr>
          <p:cNvPr id="1366" name="Google Shape;1366;p93"/>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graphicFrame>
        <p:nvGraphicFramePr>
          <p:cNvPr id="1367" name="Google Shape;1367;p93"/>
          <p:cNvGraphicFramePr/>
          <p:nvPr/>
        </p:nvGraphicFramePr>
        <p:xfrm>
          <a:off x="7761287" y="4868862"/>
          <a:ext cx="3000000" cy="3000000"/>
        </p:xfrm>
        <a:graphic>
          <a:graphicData uri="http://schemas.openxmlformats.org/drawingml/2006/table">
            <a:tbl>
              <a:tblPr>
                <a:noFill/>
                <a:tableStyleId>{06AC34A5-F145-427F-A125-8F5CA0E42856}</a:tableStyleId>
              </a:tblPr>
              <a:tblGrid>
                <a:gridCol w="401625"/>
                <a:gridCol w="398450"/>
                <a:gridCol w="403225"/>
                <a:gridCol w="398450"/>
                <a:gridCol w="400050"/>
              </a:tblGrid>
              <a:tr h="36195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id</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3525">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id</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1950">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3525">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1950">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94"/>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Operator-Precedence Parsing Algorithm</a:t>
            </a:r>
            <a:endParaRPr/>
          </a:p>
        </p:txBody>
      </p:sp>
      <p:sp>
        <p:nvSpPr>
          <p:cNvPr id="1373" name="Google Shape;1373;p94"/>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7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1" i="0" lang="en-US" sz="2000" u="none">
                <a:solidFill>
                  <a:schemeClr val="dk1"/>
                </a:solidFill>
                <a:latin typeface="Times New Roman"/>
                <a:ea typeface="Times New Roman"/>
                <a:cs typeface="Times New Roman"/>
                <a:sym typeface="Times New Roman"/>
              </a:rPr>
              <a:t>The input string  is</a:t>
            </a:r>
            <a:r>
              <a:rPr b="1" i="0" lang="en-US" sz="2000" u="none">
                <a:solidFill>
                  <a:srgbClr val="A50021"/>
                </a:solidFill>
                <a:latin typeface="Times New Roman"/>
                <a:ea typeface="Times New Roman"/>
                <a:cs typeface="Times New Roman"/>
                <a:sym typeface="Times New Roman"/>
              </a:rPr>
              <a:t> w$, </a:t>
            </a:r>
            <a:r>
              <a:rPr b="1" i="0" lang="en-US" sz="2000" u="none">
                <a:solidFill>
                  <a:schemeClr val="dk1"/>
                </a:solidFill>
                <a:latin typeface="Times New Roman"/>
                <a:ea typeface="Times New Roman"/>
                <a:cs typeface="Times New Roman"/>
                <a:sym typeface="Times New Roman"/>
              </a:rPr>
              <a:t>the initial stack is</a:t>
            </a:r>
            <a:r>
              <a:rPr b="1" i="0" lang="en-US" sz="2000" u="none">
                <a:solidFill>
                  <a:srgbClr val="A50021"/>
                </a:solidFill>
                <a:latin typeface="Times New Roman"/>
                <a:ea typeface="Times New Roman"/>
                <a:cs typeface="Times New Roman"/>
                <a:sym typeface="Times New Roman"/>
              </a:rPr>
              <a:t> $ </a:t>
            </a:r>
            <a:r>
              <a:rPr b="1" i="0" lang="en-US" sz="2000" u="none">
                <a:solidFill>
                  <a:schemeClr val="dk1"/>
                </a:solidFill>
                <a:latin typeface="Times New Roman"/>
                <a:ea typeface="Times New Roman"/>
                <a:cs typeface="Times New Roman"/>
                <a:sym typeface="Times New Roman"/>
              </a:rPr>
              <a:t>and a</a:t>
            </a:r>
            <a:r>
              <a:rPr b="1" i="0" lang="en-US" sz="2000" u="none">
                <a:solidFill>
                  <a:srgbClr val="A50021"/>
                </a:solidFill>
                <a:latin typeface="Times New Roman"/>
                <a:ea typeface="Times New Roman"/>
                <a:cs typeface="Times New Roman"/>
                <a:sym typeface="Times New Roman"/>
              </a:rPr>
              <a:t> table holds precedence relations  </a:t>
            </a:r>
            <a:r>
              <a:rPr b="1" i="0" lang="en-US" sz="2000" u="none">
                <a:solidFill>
                  <a:schemeClr val="dk1"/>
                </a:solidFill>
                <a:latin typeface="Times New Roman"/>
                <a:ea typeface="Times New Roman"/>
                <a:cs typeface="Times New Roman"/>
                <a:sym typeface="Times New Roman"/>
              </a:rPr>
              <a:t>between certain terminals</a:t>
            </a:r>
            <a:endParaRPr/>
          </a:p>
          <a:p>
            <a:pPr indent="-285750" lvl="0" marL="342900" rtl="0" algn="l">
              <a:lnSpc>
                <a:spcPct val="79000"/>
              </a:lnSpc>
              <a:spcBef>
                <a:spcPts val="180"/>
              </a:spcBef>
              <a:spcAft>
                <a:spcPts val="0"/>
              </a:spcAft>
              <a:buClr>
                <a:schemeClr val="dk1"/>
              </a:buClr>
              <a:buSzPts val="900"/>
              <a:buFont typeface="Times New Roman"/>
              <a:buNone/>
            </a:pPr>
            <a:r>
              <a:t/>
            </a:r>
            <a:endParaRPr b="1" i="0" sz="900" u="none">
              <a:solidFill>
                <a:schemeClr val="dk1"/>
              </a:solidFill>
              <a:latin typeface="Times New Roman"/>
              <a:ea typeface="Times New Roman"/>
              <a:cs typeface="Times New Roman"/>
              <a:sym typeface="Times New Roman"/>
            </a:endParaRPr>
          </a:p>
          <a:p>
            <a:pPr indent="-342900" lvl="0" marL="342900" rtl="0" algn="l">
              <a:lnSpc>
                <a:spcPct val="79000"/>
              </a:lnSpc>
              <a:spcBef>
                <a:spcPts val="4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Algorithm:</a:t>
            </a:r>
            <a:endParaRPr/>
          </a:p>
          <a:p>
            <a:pPr indent="-342900" lvl="0" marL="342900" rtl="0" algn="l">
              <a:lnSpc>
                <a:spcPct val="79000"/>
              </a:lnSpc>
              <a:spcBef>
                <a:spcPts val="36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set p to point to the first symbol of w$ ;</a:t>
            </a:r>
            <a:endParaRPr/>
          </a:p>
          <a:p>
            <a:pPr indent="-342900" lvl="0" marL="342900" rtl="0" algn="l">
              <a:lnSpc>
                <a:spcPct val="79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Times New Roman"/>
                <a:ea typeface="Times New Roman"/>
                <a:cs typeface="Times New Roman"/>
                <a:sym typeface="Times New Roman"/>
              </a:rPr>
              <a:t>repeat forever</a:t>
            </a:r>
            <a:endParaRPr/>
          </a:p>
          <a:p>
            <a:pPr indent="-342900" lvl="0" marL="342900" rtl="0" algn="l">
              <a:lnSpc>
                <a:spcPct val="79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Times New Roman"/>
                <a:ea typeface="Times New Roman"/>
                <a:cs typeface="Times New Roman"/>
                <a:sym typeface="Times New Roman"/>
              </a:rPr>
              <a:t>if</a:t>
            </a:r>
            <a:r>
              <a:rPr b="0" i="0" lang="en-US" sz="1800" u="none">
                <a:solidFill>
                  <a:schemeClr val="dk1"/>
                </a:solidFill>
                <a:latin typeface="Times New Roman"/>
                <a:ea typeface="Times New Roman"/>
                <a:cs typeface="Times New Roman"/>
                <a:sym typeface="Times New Roman"/>
              </a:rPr>
              <a:t>  ( $ is on top of the stack </a:t>
            </a:r>
            <a:r>
              <a:rPr b="1" i="0" lang="en-US" sz="1800" u="none">
                <a:solidFill>
                  <a:schemeClr val="dk1"/>
                </a:solidFill>
                <a:latin typeface="Times New Roman"/>
                <a:ea typeface="Times New Roman"/>
                <a:cs typeface="Times New Roman"/>
                <a:sym typeface="Times New Roman"/>
              </a:rPr>
              <a:t>and</a:t>
            </a:r>
            <a:r>
              <a:rPr b="0" i="0" lang="en-US" sz="1800" u="none">
                <a:solidFill>
                  <a:schemeClr val="dk1"/>
                </a:solidFill>
                <a:latin typeface="Times New Roman"/>
                <a:ea typeface="Times New Roman"/>
                <a:cs typeface="Times New Roman"/>
                <a:sym typeface="Times New Roman"/>
              </a:rPr>
              <a:t> p points to $ ) </a:t>
            </a:r>
            <a:r>
              <a:rPr b="1" i="0" lang="en-US" sz="1800" u="none">
                <a:solidFill>
                  <a:schemeClr val="dk1"/>
                </a:solidFill>
                <a:latin typeface="Times New Roman"/>
                <a:ea typeface="Times New Roman"/>
                <a:cs typeface="Times New Roman"/>
                <a:sym typeface="Times New Roman"/>
              </a:rPr>
              <a:t>then  return</a:t>
            </a:r>
            <a:endParaRPr/>
          </a:p>
          <a:p>
            <a:pPr indent="-342900" lvl="0" marL="342900" rtl="0" algn="l">
              <a:lnSpc>
                <a:spcPct val="79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Times New Roman"/>
                <a:ea typeface="Times New Roman"/>
                <a:cs typeface="Times New Roman"/>
                <a:sym typeface="Times New Roman"/>
              </a:rPr>
              <a:t>else</a:t>
            </a:r>
            <a:r>
              <a:rPr b="0" i="0" lang="en-US" sz="1800" u="none">
                <a:solidFill>
                  <a:schemeClr val="dk1"/>
                </a:solidFill>
                <a:latin typeface="Times New Roman"/>
                <a:ea typeface="Times New Roman"/>
                <a:cs typeface="Times New Roman"/>
                <a:sym typeface="Times New Roman"/>
              </a:rPr>
              <a:t> { </a:t>
            </a:r>
            <a:endParaRPr/>
          </a:p>
          <a:p>
            <a:pPr indent="-342900" lvl="0" marL="342900" rtl="0" algn="l">
              <a:lnSpc>
                <a:spcPct val="79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let </a:t>
            </a:r>
            <a:r>
              <a:rPr b="1" i="0" lang="en-US" sz="1800" u="none">
                <a:solidFill>
                  <a:schemeClr val="dk1"/>
                </a:solidFill>
                <a:latin typeface="Times New Roman"/>
                <a:ea typeface="Times New Roman"/>
                <a:cs typeface="Times New Roman"/>
                <a:sym typeface="Times New Roman"/>
              </a:rPr>
              <a:t>a</a:t>
            </a:r>
            <a:r>
              <a:rPr b="0" i="0" lang="en-US" sz="1800" u="none">
                <a:solidFill>
                  <a:schemeClr val="dk1"/>
                </a:solidFill>
                <a:latin typeface="Times New Roman"/>
                <a:ea typeface="Times New Roman"/>
                <a:cs typeface="Times New Roman"/>
                <a:sym typeface="Times New Roman"/>
              </a:rPr>
              <a:t> be the topmost terminal symbol on the stack and let </a:t>
            </a:r>
            <a:r>
              <a:rPr b="1" i="0" lang="en-US" sz="1800" u="none">
                <a:solidFill>
                  <a:schemeClr val="dk1"/>
                </a:solidFill>
                <a:latin typeface="Times New Roman"/>
                <a:ea typeface="Times New Roman"/>
                <a:cs typeface="Times New Roman"/>
                <a:sym typeface="Times New Roman"/>
              </a:rPr>
              <a:t>b</a:t>
            </a:r>
            <a:r>
              <a:rPr b="0" i="0" lang="en-US" sz="1800" u="none">
                <a:solidFill>
                  <a:schemeClr val="dk1"/>
                </a:solidFill>
                <a:latin typeface="Times New Roman"/>
                <a:ea typeface="Times New Roman"/>
                <a:cs typeface="Times New Roman"/>
                <a:sym typeface="Times New Roman"/>
              </a:rPr>
              <a:t> be the symbol pointed to by p;</a:t>
            </a:r>
            <a:endParaRPr/>
          </a:p>
          <a:p>
            <a:pPr indent="-342900" lvl="0" marL="342900" rtl="0" algn="l">
              <a:lnSpc>
                <a:spcPct val="79000"/>
              </a:lnSpc>
              <a:spcBef>
                <a:spcPts val="48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Times New Roman"/>
                <a:ea typeface="Times New Roman"/>
                <a:cs typeface="Times New Roman"/>
                <a:sym typeface="Times New Roman"/>
              </a:rPr>
              <a:t>if</a:t>
            </a:r>
            <a:r>
              <a:rPr b="0" i="0" lang="en-US" sz="1800" u="none">
                <a:solidFill>
                  <a:schemeClr val="dk1"/>
                </a:solidFill>
                <a:latin typeface="Times New Roman"/>
                <a:ea typeface="Times New Roman"/>
                <a:cs typeface="Times New Roman"/>
                <a:sym typeface="Times New Roman"/>
              </a:rPr>
              <a:t>  ( a &lt;</a:t>
            </a:r>
            <a:r>
              <a:rPr b="0" baseline="3000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 b  or  a </a:t>
            </a:r>
            <a:r>
              <a:rPr b="0" i="0" lang="en-US" sz="24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 b  ) </a:t>
            </a:r>
            <a:r>
              <a:rPr b="1" i="0" lang="en-US" sz="1800" u="none">
                <a:solidFill>
                  <a:schemeClr val="dk1"/>
                </a:solidFill>
                <a:latin typeface="Times New Roman"/>
                <a:ea typeface="Times New Roman"/>
                <a:cs typeface="Times New Roman"/>
                <a:sym typeface="Times New Roman"/>
              </a:rPr>
              <a:t>then</a:t>
            </a:r>
            <a:r>
              <a:rPr b="0" i="0" lang="en-US" sz="1800" u="none">
                <a:solidFill>
                  <a:schemeClr val="dk1"/>
                </a:solidFill>
                <a:latin typeface="Times New Roman"/>
                <a:ea typeface="Times New Roman"/>
                <a:cs typeface="Times New Roman"/>
                <a:sym typeface="Times New Roman"/>
              </a:rPr>
              <a:t> {   	/* SHIFT */</a:t>
            </a:r>
            <a:endParaRPr/>
          </a:p>
          <a:p>
            <a:pPr indent="-342900" lvl="0" marL="342900" rtl="0" algn="l">
              <a:lnSpc>
                <a:spcPct val="79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push b onto the stack;</a:t>
            </a:r>
            <a:endParaRPr/>
          </a:p>
          <a:p>
            <a:pPr indent="-342900" lvl="0" marL="342900" rtl="0" algn="l">
              <a:lnSpc>
                <a:spcPct val="79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advance p to the next input symbol;</a:t>
            </a:r>
            <a:endParaRPr/>
          </a:p>
          <a:p>
            <a:pPr indent="-342900" lvl="0" marL="342900" rtl="0" algn="l">
              <a:lnSpc>
                <a:spcPct val="79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endParaRPr/>
          </a:p>
          <a:p>
            <a:pPr indent="-342900" lvl="0" marL="342900" rtl="0" algn="l">
              <a:lnSpc>
                <a:spcPct val="79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Times New Roman"/>
                <a:ea typeface="Times New Roman"/>
                <a:cs typeface="Times New Roman"/>
                <a:sym typeface="Times New Roman"/>
              </a:rPr>
              <a:t>else if</a:t>
            </a:r>
            <a:r>
              <a:rPr b="0" i="0" lang="en-US" sz="1800" u="none">
                <a:solidFill>
                  <a:schemeClr val="dk1"/>
                </a:solidFill>
                <a:latin typeface="Times New Roman"/>
                <a:ea typeface="Times New Roman"/>
                <a:cs typeface="Times New Roman"/>
                <a:sym typeface="Times New Roman"/>
              </a:rPr>
              <a:t>  ( a </a:t>
            </a:r>
            <a:r>
              <a:rPr b="0" baseline="3000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&gt; b )  </a:t>
            </a:r>
            <a:r>
              <a:rPr b="1" i="0" lang="en-US" sz="1800" u="none">
                <a:solidFill>
                  <a:schemeClr val="dk1"/>
                </a:solidFill>
                <a:latin typeface="Times New Roman"/>
                <a:ea typeface="Times New Roman"/>
                <a:cs typeface="Times New Roman"/>
                <a:sym typeface="Times New Roman"/>
              </a:rPr>
              <a:t>then</a:t>
            </a:r>
            <a:r>
              <a:rPr b="0" i="0" lang="en-US" sz="1800" u="none">
                <a:solidFill>
                  <a:schemeClr val="dk1"/>
                </a:solidFill>
                <a:latin typeface="Times New Roman"/>
                <a:ea typeface="Times New Roman"/>
                <a:cs typeface="Times New Roman"/>
                <a:sym typeface="Times New Roman"/>
              </a:rPr>
              <a:t>		/* REDUCE */</a:t>
            </a:r>
            <a:endParaRPr/>
          </a:p>
          <a:p>
            <a:pPr indent="-342900" lvl="0" marL="342900" rtl="0" algn="l">
              <a:lnSpc>
                <a:spcPct val="79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Times New Roman"/>
                <a:ea typeface="Times New Roman"/>
                <a:cs typeface="Times New Roman"/>
                <a:sym typeface="Times New Roman"/>
              </a:rPr>
              <a:t>repeat</a:t>
            </a:r>
            <a:r>
              <a:rPr b="0" i="0" lang="en-US" sz="1800" u="none">
                <a:solidFill>
                  <a:schemeClr val="dk1"/>
                </a:solidFill>
                <a:latin typeface="Times New Roman"/>
                <a:ea typeface="Times New Roman"/>
                <a:cs typeface="Times New Roman"/>
                <a:sym typeface="Times New Roman"/>
              </a:rPr>
              <a:t>  pop stack</a:t>
            </a:r>
            <a:endParaRPr/>
          </a:p>
          <a:p>
            <a:pPr indent="-342900" lvl="0" marL="342900" rtl="0" algn="l">
              <a:lnSpc>
                <a:spcPct val="79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Times New Roman"/>
                <a:ea typeface="Times New Roman"/>
                <a:cs typeface="Times New Roman"/>
                <a:sym typeface="Times New Roman"/>
              </a:rPr>
              <a:t>until</a:t>
            </a:r>
            <a:r>
              <a:rPr b="0" i="0" lang="en-US" sz="1800" u="none">
                <a:solidFill>
                  <a:schemeClr val="dk1"/>
                </a:solidFill>
                <a:latin typeface="Times New Roman"/>
                <a:ea typeface="Times New Roman"/>
                <a:cs typeface="Times New Roman"/>
                <a:sym typeface="Times New Roman"/>
              </a:rPr>
              <a:t>  ( the top of stack terminal is related by &lt;</a:t>
            </a:r>
            <a:r>
              <a:rPr b="0" baseline="3000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 to the terminal most 			recently popped );</a:t>
            </a:r>
            <a:endParaRPr/>
          </a:p>
          <a:p>
            <a:pPr indent="-342900" lvl="0" marL="342900" rtl="0" algn="l">
              <a:lnSpc>
                <a:spcPct val="79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Times New Roman"/>
                <a:ea typeface="Times New Roman"/>
                <a:cs typeface="Times New Roman"/>
                <a:sym typeface="Times New Roman"/>
              </a:rPr>
              <a:t>else </a:t>
            </a:r>
            <a:r>
              <a:rPr b="0" i="0" lang="en-US" sz="1800" u="none">
                <a:solidFill>
                  <a:schemeClr val="dk1"/>
                </a:solidFill>
                <a:latin typeface="Times New Roman"/>
                <a:ea typeface="Times New Roman"/>
                <a:cs typeface="Times New Roman"/>
                <a:sym typeface="Times New Roman"/>
              </a:rPr>
              <a:t> error();</a:t>
            </a:r>
            <a:endParaRPr/>
          </a:p>
          <a:p>
            <a:pPr indent="-342900" lvl="0" marL="342900" rtl="0" algn="l">
              <a:lnSpc>
                <a:spcPct val="79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endParaRPr/>
          </a:p>
        </p:txBody>
      </p:sp>
      <p:sp>
        <p:nvSpPr>
          <p:cNvPr id="1374" name="Google Shape;1374;p94"/>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sp>
        <p:nvSpPr>
          <p:cNvPr id="1379" name="Google Shape;1379;p95"/>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Operator-Precedence Parsing Algorithm -- Example</a:t>
            </a:r>
            <a:endParaRPr/>
          </a:p>
        </p:txBody>
      </p:sp>
      <p:sp>
        <p:nvSpPr>
          <p:cNvPr id="1380" name="Google Shape;1380;p95"/>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None/>
            </a:pPr>
            <a:r>
              <a:rPr b="1" i="1" lang="en-US" sz="2400" u="sng">
                <a:solidFill>
                  <a:schemeClr val="dk1"/>
                </a:solidFill>
                <a:latin typeface="Times New Roman"/>
                <a:ea typeface="Times New Roman"/>
                <a:cs typeface="Times New Roman"/>
                <a:sym typeface="Times New Roman"/>
              </a:rPr>
              <a:t>stack</a:t>
            </a:r>
            <a:r>
              <a:rPr b="0" i="0" lang="en-US" sz="2400" u="none">
                <a:solidFill>
                  <a:schemeClr val="dk1"/>
                </a:solidFill>
                <a:latin typeface="Times New Roman"/>
                <a:ea typeface="Times New Roman"/>
                <a:cs typeface="Times New Roman"/>
                <a:sym typeface="Times New Roman"/>
              </a:rPr>
              <a:t>		</a:t>
            </a:r>
            <a:r>
              <a:rPr b="1" i="1" lang="en-US" sz="2400" u="sng">
                <a:solidFill>
                  <a:schemeClr val="dk1"/>
                </a:solidFill>
                <a:latin typeface="Times New Roman"/>
                <a:ea typeface="Times New Roman"/>
                <a:cs typeface="Times New Roman"/>
                <a:sym typeface="Times New Roman"/>
              </a:rPr>
              <a:t>input</a:t>
            </a:r>
            <a:r>
              <a:rPr b="1" i="1" lang="en-US" sz="2400" u="none">
                <a:solidFill>
                  <a:schemeClr val="dk1"/>
                </a:solidFill>
                <a:latin typeface="Times New Roman"/>
                <a:ea typeface="Times New Roman"/>
                <a:cs typeface="Times New Roman"/>
                <a:sym typeface="Times New Roman"/>
              </a:rPr>
              <a:t>			</a:t>
            </a:r>
            <a:r>
              <a:rPr b="1" i="1" lang="en-US" sz="2400" u="sng">
                <a:solidFill>
                  <a:schemeClr val="dk1"/>
                </a:solidFill>
                <a:latin typeface="Times New Roman"/>
                <a:ea typeface="Times New Roman"/>
                <a:cs typeface="Times New Roman"/>
                <a:sym typeface="Times New Roman"/>
              </a:rPr>
              <a:t>action</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0" lang="en-US" sz="2000" u="none">
                <a:solidFill>
                  <a:srgbClr val="A50021"/>
                </a:solidFill>
                <a:latin typeface="Times New Roman"/>
                <a:ea typeface="Times New Roman"/>
                <a:cs typeface="Times New Roman"/>
                <a:sym typeface="Times New Roman"/>
              </a:rPr>
              <a:t>id+id*id$</a:t>
            </a:r>
            <a:r>
              <a:rPr b="0" i="0" lang="en-US" sz="2000" u="none">
                <a:solidFill>
                  <a:schemeClr val="dk1"/>
                </a:solidFill>
                <a:latin typeface="Times New Roman"/>
                <a:ea typeface="Times New Roman"/>
                <a:cs typeface="Times New Roman"/>
                <a:sym typeface="Times New Roman"/>
              </a:rPr>
              <a:t>		</a:t>
            </a:r>
            <a:r>
              <a:rPr b="0" i="0" lang="en-US" sz="2000" u="none">
                <a:solidFill>
                  <a:schemeClr val="accent2"/>
                </a:solidFill>
                <a:latin typeface="Times New Roman"/>
                <a:ea typeface="Times New Roman"/>
                <a:cs typeface="Times New Roman"/>
                <a:sym typeface="Times New Roman"/>
              </a:rPr>
              <a:t>$ &lt;</a:t>
            </a:r>
            <a:r>
              <a:rPr b="0" baseline="30000" i="0" lang="en-US" sz="2000" u="none">
                <a:solidFill>
                  <a:schemeClr val="accent2"/>
                </a:solidFill>
                <a:latin typeface="Times New Roman"/>
                <a:ea typeface="Times New Roman"/>
                <a:cs typeface="Times New Roman"/>
                <a:sym typeface="Times New Roman"/>
              </a:rPr>
              <a:t>. </a:t>
            </a:r>
            <a:r>
              <a:rPr b="0" i="0" lang="en-US" sz="2000" u="none">
                <a:solidFill>
                  <a:schemeClr val="accent2"/>
                </a:solidFill>
                <a:latin typeface="Times New Roman"/>
                <a:ea typeface="Times New Roman"/>
                <a:cs typeface="Times New Roman"/>
                <a:sym typeface="Times New Roman"/>
              </a:rPr>
              <a:t>id 	shift</a:t>
            </a:r>
            <a:endParaRPr b="0" i="0" sz="2000" u="none">
              <a:solidFill>
                <a:schemeClr val="accent2"/>
              </a:solidFill>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$id			</a:t>
            </a:r>
            <a:r>
              <a:rPr b="0" i="0" lang="en-US" sz="2000" u="none">
                <a:solidFill>
                  <a:srgbClr val="A50021"/>
                </a:solidFill>
                <a:latin typeface="Times New Roman"/>
                <a:ea typeface="Times New Roman"/>
                <a:cs typeface="Times New Roman"/>
                <a:sym typeface="Times New Roman"/>
              </a:rPr>
              <a:t>+id*id$</a:t>
            </a:r>
            <a:r>
              <a:rPr b="0" i="0" lang="en-US" sz="2000" u="none">
                <a:solidFill>
                  <a:schemeClr val="dk1"/>
                </a:solidFill>
                <a:latin typeface="Times New Roman"/>
                <a:ea typeface="Times New Roman"/>
                <a:cs typeface="Times New Roman"/>
                <a:sym typeface="Times New Roman"/>
              </a:rPr>
              <a:t>			</a:t>
            </a:r>
            <a:r>
              <a:rPr b="0" i="0" lang="en-US" sz="2000" u="none">
                <a:solidFill>
                  <a:schemeClr val="accent2"/>
                </a:solidFill>
                <a:latin typeface="Times New Roman"/>
                <a:ea typeface="Times New Roman"/>
                <a:cs typeface="Times New Roman"/>
                <a:sym typeface="Times New Roman"/>
              </a:rPr>
              <a:t>id </a:t>
            </a:r>
            <a:r>
              <a:rPr b="0" baseline="30000" i="0" lang="en-US" sz="2000" u="none">
                <a:solidFill>
                  <a:schemeClr val="accent2"/>
                </a:solidFill>
                <a:latin typeface="Times New Roman"/>
                <a:ea typeface="Times New Roman"/>
                <a:cs typeface="Times New Roman"/>
                <a:sym typeface="Times New Roman"/>
              </a:rPr>
              <a:t>.</a:t>
            </a:r>
            <a:r>
              <a:rPr b="0" i="0" lang="en-US" sz="2000" u="none">
                <a:solidFill>
                  <a:schemeClr val="accent2"/>
                </a:solidFill>
                <a:latin typeface="Times New Roman"/>
                <a:ea typeface="Times New Roman"/>
                <a:cs typeface="Times New Roman"/>
                <a:sym typeface="Times New Roman"/>
              </a:rPr>
              <a:t>&gt; +	reduce E → id</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0" lang="en-US" sz="2000" u="none">
                <a:solidFill>
                  <a:srgbClr val="A50021"/>
                </a:solidFill>
                <a:latin typeface="Times New Roman"/>
                <a:ea typeface="Times New Roman"/>
                <a:cs typeface="Times New Roman"/>
                <a:sym typeface="Times New Roman"/>
              </a:rPr>
              <a:t>+id*id$	</a:t>
            </a:r>
            <a:r>
              <a:rPr b="0" i="0" lang="en-US" sz="2000" u="none">
                <a:solidFill>
                  <a:schemeClr val="dk1"/>
                </a:solidFill>
                <a:latin typeface="Times New Roman"/>
                <a:ea typeface="Times New Roman"/>
                <a:cs typeface="Times New Roman"/>
                <a:sym typeface="Times New Roman"/>
              </a:rPr>
              <a:t>		</a:t>
            </a:r>
            <a:r>
              <a:rPr b="0" i="0" lang="en-US" sz="2000" u="none">
                <a:solidFill>
                  <a:schemeClr val="accent2"/>
                </a:solidFill>
                <a:latin typeface="Times New Roman"/>
                <a:ea typeface="Times New Roman"/>
                <a:cs typeface="Times New Roman"/>
                <a:sym typeface="Times New Roman"/>
              </a:rPr>
              <a:t>shift</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0" lang="en-US" sz="2000" u="none">
                <a:solidFill>
                  <a:srgbClr val="A50021"/>
                </a:solidFill>
                <a:latin typeface="Times New Roman"/>
                <a:ea typeface="Times New Roman"/>
                <a:cs typeface="Times New Roman"/>
                <a:sym typeface="Times New Roman"/>
              </a:rPr>
              <a:t>id*id$</a:t>
            </a:r>
            <a:r>
              <a:rPr b="0" i="0" lang="en-US" sz="2000" u="none">
                <a:solidFill>
                  <a:schemeClr val="dk1"/>
                </a:solidFill>
                <a:latin typeface="Times New Roman"/>
                <a:ea typeface="Times New Roman"/>
                <a:cs typeface="Times New Roman"/>
                <a:sym typeface="Times New Roman"/>
              </a:rPr>
              <a:t>			</a:t>
            </a:r>
            <a:r>
              <a:rPr b="0" i="0" lang="en-US" sz="2000" u="none">
                <a:solidFill>
                  <a:schemeClr val="accent2"/>
                </a:solidFill>
                <a:latin typeface="Times New Roman"/>
                <a:ea typeface="Times New Roman"/>
                <a:cs typeface="Times New Roman"/>
                <a:sym typeface="Times New Roman"/>
              </a:rPr>
              <a:t>shift</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$+id		</a:t>
            </a:r>
            <a:r>
              <a:rPr b="0" i="0" lang="en-US" sz="2000" u="none">
                <a:solidFill>
                  <a:srgbClr val="A50021"/>
                </a:solidFill>
                <a:latin typeface="Times New Roman"/>
                <a:ea typeface="Times New Roman"/>
                <a:cs typeface="Times New Roman"/>
                <a:sym typeface="Times New Roman"/>
              </a:rPr>
              <a:t>*id$</a:t>
            </a:r>
            <a:r>
              <a:rPr b="0" i="0" lang="en-US" sz="2000" u="none">
                <a:solidFill>
                  <a:schemeClr val="dk1"/>
                </a:solidFill>
                <a:latin typeface="Times New Roman"/>
                <a:ea typeface="Times New Roman"/>
                <a:cs typeface="Times New Roman"/>
                <a:sym typeface="Times New Roman"/>
              </a:rPr>
              <a:t>	 		</a:t>
            </a:r>
            <a:r>
              <a:rPr b="0" i="0" lang="en-US" sz="2000" u="none">
                <a:solidFill>
                  <a:schemeClr val="accent2"/>
                </a:solidFill>
                <a:latin typeface="Times New Roman"/>
                <a:ea typeface="Times New Roman"/>
                <a:cs typeface="Times New Roman"/>
                <a:sym typeface="Times New Roman"/>
              </a:rPr>
              <a:t>id </a:t>
            </a:r>
            <a:r>
              <a:rPr b="0" baseline="30000" i="0" lang="en-US" sz="2000" u="none">
                <a:solidFill>
                  <a:schemeClr val="accent2"/>
                </a:solidFill>
                <a:latin typeface="Times New Roman"/>
                <a:ea typeface="Times New Roman"/>
                <a:cs typeface="Times New Roman"/>
                <a:sym typeface="Times New Roman"/>
              </a:rPr>
              <a:t>.</a:t>
            </a:r>
            <a:r>
              <a:rPr b="0" i="0" lang="en-US" sz="2000" u="none">
                <a:solidFill>
                  <a:schemeClr val="accent2"/>
                </a:solidFill>
                <a:latin typeface="Times New Roman"/>
                <a:ea typeface="Times New Roman"/>
                <a:cs typeface="Times New Roman"/>
                <a:sym typeface="Times New Roman"/>
              </a:rPr>
              <a:t>&gt; *	reduce	E → id</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0" lang="en-US" sz="2000" u="none">
                <a:solidFill>
                  <a:srgbClr val="A50021"/>
                </a:solidFill>
                <a:latin typeface="Times New Roman"/>
                <a:ea typeface="Times New Roman"/>
                <a:cs typeface="Times New Roman"/>
                <a:sym typeface="Times New Roman"/>
              </a:rPr>
              <a:t>*id$</a:t>
            </a:r>
            <a:r>
              <a:rPr b="0" i="0" lang="en-US" sz="2000" u="none">
                <a:solidFill>
                  <a:schemeClr val="dk1"/>
                </a:solidFill>
                <a:latin typeface="Times New Roman"/>
                <a:ea typeface="Times New Roman"/>
                <a:cs typeface="Times New Roman"/>
                <a:sym typeface="Times New Roman"/>
              </a:rPr>
              <a:t>			</a:t>
            </a:r>
            <a:r>
              <a:rPr b="0" i="0" lang="en-US" sz="2000" u="none">
                <a:solidFill>
                  <a:schemeClr val="accent2"/>
                </a:solidFill>
                <a:latin typeface="Times New Roman"/>
                <a:ea typeface="Times New Roman"/>
                <a:cs typeface="Times New Roman"/>
                <a:sym typeface="Times New Roman"/>
              </a:rPr>
              <a:t>shift</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0" lang="en-US" sz="2000" u="none">
                <a:solidFill>
                  <a:srgbClr val="A50021"/>
                </a:solidFill>
                <a:latin typeface="Times New Roman"/>
                <a:ea typeface="Times New Roman"/>
                <a:cs typeface="Times New Roman"/>
                <a:sym typeface="Times New Roman"/>
              </a:rPr>
              <a:t>id$</a:t>
            </a:r>
            <a:r>
              <a:rPr b="0" i="0" lang="en-US" sz="2000" u="none">
                <a:solidFill>
                  <a:schemeClr val="dk1"/>
                </a:solidFill>
                <a:latin typeface="Times New Roman"/>
                <a:ea typeface="Times New Roman"/>
                <a:cs typeface="Times New Roman"/>
                <a:sym typeface="Times New Roman"/>
              </a:rPr>
              <a:t>			</a:t>
            </a:r>
            <a:r>
              <a:rPr b="0" i="0" lang="en-US" sz="2000" u="none">
                <a:solidFill>
                  <a:schemeClr val="accent2"/>
                </a:solidFill>
                <a:latin typeface="Times New Roman"/>
                <a:ea typeface="Times New Roman"/>
                <a:cs typeface="Times New Roman"/>
                <a:sym typeface="Times New Roman"/>
              </a:rPr>
              <a:t>shift</a:t>
            </a:r>
            <a:r>
              <a:rPr b="0" i="0" lang="en-US" sz="20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$+*id		</a:t>
            </a:r>
            <a:r>
              <a:rPr b="0" i="0" lang="en-US" sz="2000" u="none">
                <a:solidFill>
                  <a:srgbClr val="A5002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a:t>
            </a:r>
            <a:r>
              <a:rPr b="0" i="0" lang="en-US" sz="2000" u="none">
                <a:solidFill>
                  <a:schemeClr val="accent2"/>
                </a:solidFill>
                <a:latin typeface="Times New Roman"/>
                <a:ea typeface="Times New Roman"/>
                <a:cs typeface="Times New Roman"/>
                <a:sym typeface="Times New Roman"/>
              </a:rPr>
              <a:t>id </a:t>
            </a:r>
            <a:r>
              <a:rPr b="0" baseline="30000" i="0" lang="en-US" sz="2000" u="none">
                <a:solidFill>
                  <a:schemeClr val="accent2"/>
                </a:solidFill>
                <a:latin typeface="Times New Roman"/>
                <a:ea typeface="Times New Roman"/>
                <a:cs typeface="Times New Roman"/>
                <a:sym typeface="Times New Roman"/>
              </a:rPr>
              <a:t>.</a:t>
            </a:r>
            <a:r>
              <a:rPr b="0" i="0" lang="en-US" sz="2000" u="none">
                <a:solidFill>
                  <a:schemeClr val="accent2"/>
                </a:solidFill>
                <a:latin typeface="Times New Roman"/>
                <a:ea typeface="Times New Roman"/>
                <a:cs typeface="Times New Roman"/>
                <a:sym typeface="Times New Roman"/>
              </a:rPr>
              <a:t>&gt; $	reduce	E → id</a:t>
            </a:r>
            <a:r>
              <a:rPr b="0" i="0" lang="en-US" sz="20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0" lang="en-US" sz="2000" u="none">
                <a:solidFill>
                  <a:srgbClr val="A5002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a:t>
            </a:r>
            <a:r>
              <a:rPr b="0" i="0" lang="en-US" sz="2000" u="none">
                <a:solidFill>
                  <a:schemeClr val="accent2"/>
                </a:solidFill>
                <a:latin typeface="Times New Roman"/>
                <a:ea typeface="Times New Roman"/>
                <a:cs typeface="Times New Roman"/>
                <a:sym typeface="Times New Roman"/>
              </a:rPr>
              <a:t>* </a:t>
            </a:r>
            <a:r>
              <a:rPr b="0" baseline="30000" i="0" lang="en-US" sz="2000" u="none">
                <a:solidFill>
                  <a:schemeClr val="accent2"/>
                </a:solidFill>
                <a:latin typeface="Times New Roman"/>
                <a:ea typeface="Times New Roman"/>
                <a:cs typeface="Times New Roman"/>
                <a:sym typeface="Times New Roman"/>
              </a:rPr>
              <a:t>.</a:t>
            </a:r>
            <a:r>
              <a:rPr b="0" i="0" lang="en-US" sz="2000" u="none">
                <a:solidFill>
                  <a:schemeClr val="accent2"/>
                </a:solidFill>
                <a:latin typeface="Times New Roman"/>
                <a:ea typeface="Times New Roman"/>
                <a:cs typeface="Times New Roman"/>
                <a:sym typeface="Times New Roman"/>
              </a:rPr>
              <a:t>&gt; $	reduce	E → E*E</a:t>
            </a:r>
            <a:r>
              <a:rPr b="0" i="0" lang="en-US" sz="20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0" lang="en-US" sz="2000" u="none">
                <a:solidFill>
                  <a:srgbClr val="A5002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a:t>
            </a:r>
            <a:r>
              <a:rPr b="0" i="0" lang="en-US" sz="2000" u="none">
                <a:solidFill>
                  <a:schemeClr val="accent2"/>
                </a:solidFill>
                <a:latin typeface="Times New Roman"/>
                <a:ea typeface="Times New Roman"/>
                <a:cs typeface="Times New Roman"/>
                <a:sym typeface="Times New Roman"/>
              </a:rPr>
              <a:t>+ </a:t>
            </a:r>
            <a:r>
              <a:rPr b="0" baseline="30000" i="0" lang="en-US" sz="2000" u="none">
                <a:solidFill>
                  <a:schemeClr val="accent2"/>
                </a:solidFill>
                <a:latin typeface="Times New Roman"/>
                <a:ea typeface="Times New Roman"/>
                <a:cs typeface="Times New Roman"/>
                <a:sym typeface="Times New Roman"/>
              </a:rPr>
              <a:t>.</a:t>
            </a:r>
            <a:r>
              <a:rPr b="0" i="0" lang="en-US" sz="2000" u="none">
                <a:solidFill>
                  <a:schemeClr val="accent2"/>
                </a:solidFill>
                <a:latin typeface="Times New Roman"/>
                <a:ea typeface="Times New Roman"/>
                <a:cs typeface="Times New Roman"/>
                <a:sym typeface="Times New Roman"/>
              </a:rPr>
              <a:t>&gt; $	reduce	E → E+E </a:t>
            </a:r>
            <a:endParaRPr/>
          </a:p>
          <a:p>
            <a:pPr indent="-342900" lvl="0" marL="3429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0" lang="en-US" sz="2000" u="none">
                <a:solidFill>
                  <a:srgbClr val="A5002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a:t>
            </a:r>
            <a:r>
              <a:rPr b="0" i="0" lang="en-US" sz="2000" u="none">
                <a:solidFill>
                  <a:schemeClr val="accent2"/>
                </a:solidFill>
                <a:latin typeface="Times New Roman"/>
                <a:ea typeface="Times New Roman"/>
                <a:cs typeface="Times New Roman"/>
                <a:sym typeface="Times New Roman"/>
              </a:rPr>
              <a:t>accept</a:t>
            </a:r>
            <a:endParaRPr/>
          </a:p>
        </p:txBody>
      </p:sp>
      <p:graphicFrame>
        <p:nvGraphicFramePr>
          <p:cNvPr id="1381" name="Google Shape;1381;p95"/>
          <p:cNvGraphicFramePr/>
          <p:nvPr/>
        </p:nvGraphicFramePr>
        <p:xfrm>
          <a:off x="7543800" y="1000125"/>
          <a:ext cx="3000000" cy="3000000"/>
        </p:xfrm>
        <a:graphic>
          <a:graphicData uri="http://schemas.openxmlformats.org/drawingml/2006/table">
            <a:tbl>
              <a:tblPr>
                <a:noFill/>
                <a:tableStyleId>{06AC34A5-F145-427F-A125-8F5CA0E42856}</a:tableStyleId>
              </a:tblPr>
              <a:tblGrid>
                <a:gridCol w="473075"/>
                <a:gridCol w="471475"/>
                <a:gridCol w="474650"/>
                <a:gridCol w="471475"/>
                <a:gridCol w="471475"/>
              </a:tblGrid>
              <a:tr h="3810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id</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id</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382" name="Google Shape;1382;p95"/>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6" name="Shape 1386"/>
        <p:cNvGrpSpPr/>
        <p:nvPr/>
      </p:nvGrpSpPr>
      <p:grpSpPr>
        <a:xfrm>
          <a:off x="0" y="0"/>
          <a:ext cx="0" cy="0"/>
          <a:chOff x="0" y="0"/>
          <a:chExt cx="0" cy="0"/>
        </a:xfrm>
      </p:grpSpPr>
      <p:sp>
        <p:nvSpPr>
          <p:cNvPr id="1387" name="Google Shape;1387;p96"/>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How to Create Operator-Precedence Relations</a:t>
            </a:r>
            <a:endParaRPr/>
          </a:p>
        </p:txBody>
      </p:sp>
      <p:sp>
        <p:nvSpPr>
          <p:cNvPr id="1388" name="Google Shape;1388;p96"/>
          <p:cNvSpPr txBox="1"/>
          <p:nvPr>
            <p:ph idx="1" type="body"/>
          </p:nvPr>
        </p:nvSpPr>
        <p:spPr>
          <a:xfrm>
            <a:off x="577850" y="1143000"/>
            <a:ext cx="8915400" cy="5324475"/>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We use associativity and precedence relations among operators.</a:t>
            </a:r>
            <a:endParaRPr/>
          </a:p>
          <a:p>
            <a:pPr indent="-457200" lvl="0" marL="457200" rtl="0" algn="l">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457200" lvl="0" marL="457200" rtl="0" algn="l">
              <a:lnSpc>
                <a:spcPct val="100000"/>
              </a:lnSpc>
              <a:spcBef>
                <a:spcPts val="400"/>
              </a:spcBef>
              <a:spcAft>
                <a:spcPts val="0"/>
              </a:spcAft>
              <a:buClr>
                <a:schemeClr val="dk1"/>
              </a:buClr>
              <a:buSzPts val="2000"/>
              <a:buFont typeface="Times New Roman"/>
              <a:buAutoNum type="arabicPeriod"/>
            </a:pPr>
            <a:r>
              <a:rPr b="0" i="0" lang="en-US" sz="2000" u="none">
                <a:solidFill>
                  <a:schemeClr val="dk1"/>
                </a:solidFill>
                <a:latin typeface="Times New Roman"/>
                <a:ea typeface="Times New Roman"/>
                <a:cs typeface="Times New Roman"/>
                <a:sym typeface="Times New Roman"/>
              </a:rPr>
              <a:t>If operator θ</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 has higher precedence than operator θ </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                                               🡺 θ </a:t>
            </a:r>
            <a:r>
              <a:rPr b="0" baseline="-25000" i="0" lang="en-US" sz="2000" u="none">
                <a:solidFill>
                  <a:schemeClr val="dk1"/>
                </a:solidFill>
                <a:latin typeface="Times New Roman"/>
                <a:ea typeface="Times New Roman"/>
                <a:cs typeface="Times New Roman"/>
                <a:sym typeface="Times New Roman"/>
              </a:rPr>
              <a:t>1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θ </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   and θ </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θ </a:t>
            </a:r>
            <a:r>
              <a:rPr b="0" baseline="-25000" i="0" lang="en-US" sz="2000" u="none">
                <a:solidFill>
                  <a:schemeClr val="dk1"/>
                </a:solidFill>
                <a:latin typeface="Times New Roman"/>
                <a:ea typeface="Times New Roman"/>
                <a:cs typeface="Times New Roman"/>
                <a:sym typeface="Times New Roman"/>
              </a:rPr>
              <a:t>1</a:t>
            </a:r>
            <a:endParaRPr/>
          </a:p>
          <a:p>
            <a:pPr indent="-330200" lvl="0" marL="457200" rtl="0" algn="l">
              <a:lnSpc>
                <a:spcPct val="100000"/>
              </a:lnSpc>
              <a:spcBef>
                <a:spcPts val="400"/>
              </a:spcBef>
              <a:spcAft>
                <a:spcPts val="0"/>
              </a:spcAft>
              <a:buClr>
                <a:schemeClr val="dk1"/>
              </a:buClr>
              <a:buSzPts val="2000"/>
              <a:buFont typeface="Times New Roman"/>
              <a:buNone/>
            </a:pPr>
            <a:r>
              <a:t/>
            </a:r>
            <a:endParaRPr b="0" baseline="-25000" i="0" sz="2000" u="none">
              <a:solidFill>
                <a:schemeClr val="dk1"/>
              </a:solidFill>
              <a:latin typeface="Times New Roman"/>
              <a:ea typeface="Times New Roman"/>
              <a:cs typeface="Times New Roman"/>
              <a:sym typeface="Times New Roman"/>
            </a:endParaRPr>
          </a:p>
          <a:p>
            <a:pPr indent="-457200" lvl="0" marL="457200" rtl="0" algn="l">
              <a:lnSpc>
                <a:spcPct val="100000"/>
              </a:lnSpc>
              <a:spcBef>
                <a:spcPts val="400"/>
              </a:spcBef>
              <a:spcAft>
                <a:spcPts val="0"/>
              </a:spcAft>
              <a:buClr>
                <a:schemeClr val="dk1"/>
              </a:buClr>
              <a:buSzPts val="2000"/>
              <a:buFont typeface="Times New Roman"/>
              <a:buAutoNum type="arabicPeriod"/>
            </a:pPr>
            <a:r>
              <a:rPr b="0" i="0" lang="en-US" sz="2000" u="none">
                <a:solidFill>
                  <a:schemeClr val="dk1"/>
                </a:solidFill>
                <a:latin typeface="Times New Roman"/>
                <a:ea typeface="Times New Roman"/>
                <a:cs typeface="Times New Roman"/>
                <a:sym typeface="Times New Roman"/>
              </a:rPr>
              <a:t>If operator θ </a:t>
            </a:r>
            <a:r>
              <a:rPr b="0"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 and operator θ </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 have equal precedence,                                              they are left-associative    🡺 θ </a:t>
            </a:r>
            <a:r>
              <a:rPr b="0" baseline="-25000" i="0" lang="en-US" sz="2000" u="none">
                <a:solidFill>
                  <a:schemeClr val="dk1"/>
                </a:solidFill>
                <a:latin typeface="Times New Roman"/>
                <a:ea typeface="Times New Roman"/>
                <a:cs typeface="Times New Roman"/>
                <a:sym typeface="Times New Roman"/>
              </a:rPr>
              <a:t>1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θ </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   and θ </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θ </a:t>
            </a:r>
            <a:r>
              <a:rPr b="0" baseline="-25000" i="0" lang="en-US" sz="2000" u="none">
                <a:solidFill>
                  <a:schemeClr val="dk1"/>
                </a:solidFill>
                <a:latin typeface="Times New Roman"/>
                <a:ea typeface="Times New Roman"/>
                <a:cs typeface="Times New Roman"/>
                <a:sym typeface="Times New Roman"/>
              </a:rPr>
              <a:t>1                                                                     </a:t>
            </a:r>
            <a:r>
              <a:rPr b="0" i="0" lang="en-US" sz="2000" u="none">
                <a:solidFill>
                  <a:schemeClr val="dk1"/>
                </a:solidFill>
                <a:latin typeface="Times New Roman"/>
                <a:ea typeface="Times New Roman"/>
                <a:cs typeface="Times New Roman"/>
                <a:sym typeface="Times New Roman"/>
              </a:rPr>
              <a:t>they are right-associative  🡺 θ </a:t>
            </a:r>
            <a:r>
              <a:rPr b="0" baseline="-25000" i="0" lang="en-US" sz="2000" u="none">
                <a:solidFill>
                  <a:schemeClr val="dk1"/>
                </a:solidFill>
                <a:latin typeface="Times New Roman"/>
                <a:ea typeface="Times New Roman"/>
                <a:cs typeface="Times New Roman"/>
                <a:sym typeface="Times New Roman"/>
              </a:rPr>
              <a:t>1 </a:t>
            </a:r>
            <a:r>
              <a:rPr b="0" i="0" lang="en-US" sz="2000" u="none">
                <a:solidFill>
                  <a:schemeClr val="dk1"/>
                </a:solidFill>
                <a:latin typeface="Times New Roman"/>
                <a:ea typeface="Times New Roman"/>
                <a:cs typeface="Times New Roman"/>
                <a:sym typeface="Times New Roman"/>
              </a:rPr>
              <a:t>&lt;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θ </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   and θ </a:t>
            </a:r>
            <a:r>
              <a:rPr b="0" baseline="-25000" i="0" lang="en-US" sz="2000" u="none">
                <a:solidFill>
                  <a:schemeClr val="dk1"/>
                </a:solidFill>
                <a:latin typeface="Times New Roman"/>
                <a:ea typeface="Times New Roman"/>
                <a:cs typeface="Times New Roman"/>
                <a:sym typeface="Times New Roman"/>
              </a:rPr>
              <a:t>2</a:t>
            </a:r>
            <a:r>
              <a:rPr b="0" i="0" lang="en-US" sz="2000" u="none">
                <a:solidFill>
                  <a:schemeClr val="dk1"/>
                </a:solidFill>
                <a:latin typeface="Times New Roman"/>
                <a:ea typeface="Times New Roman"/>
                <a:cs typeface="Times New Roman"/>
                <a:sym typeface="Times New Roman"/>
              </a:rPr>
              <a:t>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θ </a:t>
            </a:r>
            <a:r>
              <a:rPr b="0" baseline="-25000" i="0" lang="en-US" sz="2000" u="none">
                <a:solidFill>
                  <a:schemeClr val="dk1"/>
                </a:solidFill>
                <a:latin typeface="Times New Roman"/>
                <a:ea typeface="Times New Roman"/>
                <a:cs typeface="Times New Roman"/>
                <a:sym typeface="Times New Roman"/>
              </a:rPr>
              <a:t>1</a:t>
            </a:r>
            <a:endParaRPr/>
          </a:p>
          <a:p>
            <a:pPr indent="-330200" lvl="0" marL="457200" rtl="0" algn="l">
              <a:lnSpc>
                <a:spcPct val="100000"/>
              </a:lnSpc>
              <a:spcBef>
                <a:spcPts val="400"/>
              </a:spcBef>
              <a:spcAft>
                <a:spcPts val="0"/>
              </a:spcAft>
              <a:buClr>
                <a:schemeClr val="dk1"/>
              </a:buClr>
              <a:buSzPts val="2000"/>
              <a:buFont typeface="Times New Roman"/>
              <a:buNone/>
            </a:pPr>
            <a:r>
              <a:t/>
            </a:r>
            <a:endParaRPr b="0" baseline="-25000" i="0" sz="2000" u="none">
              <a:solidFill>
                <a:schemeClr val="dk1"/>
              </a:solidFill>
              <a:latin typeface="Times New Roman"/>
              <a:ea typeface="Times New Roman"/>
              <a:cs typeface="Times New Roman"/>
              <a:sym typeface="Times New Roman"/>
            </a:endParaRPr>
          </a:p>
          <a:p>
            <a:pPr indent="-457200" lvl="0" marL="457200" rtl="0" algn="l">
              <a:lnSpc>
                <a:spcPct val="100000"/>
              </a:lnSpc>
              <a:spcBef>
                <a:spcPts val="400"/>
              </a:spcBef>
              <a:spcAft>
                <a:spcPts val="0"/>
              </a:spcAft>
              <a:buClr>
                <a:schemeClr val="dk1"/>
              </a:buClr>
              <a:buSzPts val="2000"/>
              <a:buFont typeface="Times New Roman"/>
              <a:buAutoNum type="arabicPeriod"/>
            </a:pPr>
            <a:r>
              <a:rPr b="0" i="0" lang="en-US" sz="2000" u="none">
                <a:solidFill>
                  <a:schemeClr val="dk1"/>
                </a:solidFill>
                <a:latin typeface="Times New Roman"/>
                <a:ea typeface="Times New Roman"/>
                <a:cs typeface="Times New Roman"/>
                <a:sym typeface="Times New Roman"/>
              </a:rPr>
              <a:t>For all operators θ, θ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id,    id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θ, θ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θ, θ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 )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θ, θ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  and   $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θ</a:t>
            </a:r>
            <a:endParaRPr/>
          </a:p>
          <a:p>
            <a:pPr indent="-330200" lvl="0" marL="457200" rtl="0" algn="l">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457200" lvl="0" marL="457200" rtl="0" algn="l">
              <a:lnSpc>
                <a:spcPct val="100000"/>
              </a:lnSpc>
              <a:spcBef>
                <a:spcPts val="400"/>
              </a:spcBef>
              <a:spcAft>
                <a:spcPts val="0"/>
              </a:spcAft>
              <a:buClr>
                <a:schemeClr val="dk1"/>
              </a:buClr>
              <a:buSzPts val="2000"/>
              <a:buFont typeface="Times New Roman"/>
              <a:buAutoNum type="arabicPeriod"/>
            </a:pPr>
            <a:r>
              <a:rPr b="0" i="0" lang="en-US" sz="2000" u="none">
                <a:solidFill>
                  <a:schemeClr val="dk1"/>
                </a:solidFill>
                <a:latin typeface="Times New Roman"/>
                <a:ea typeface="Times New Roman"/>
                <a:cs typeface="Times New Roman"/>
                <a:sym typeface="Times New Roman"/>
              </a:rPr>
              <a:t>Also, let</a:t>
            </a:r>
            <a:endParaRPr/>
          </a:p>
          <a:p>
            <a:pPr indent="-457200" lvl="0" marL="4572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		$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		id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		)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a:t>
            </a:r>
            <a:endParaRPr/>
          </a:p>
          <a:p>
            <a:pPr indent="-457200" lvl="0" marL="4572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	$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id		id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		) </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&gt; )</a:t>
            </a:r>
            <a:endParaRPr/>
          </a:p>
          <a:p>
            <a:pPr indent="-457200" lvl="0" marL="45720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 &lt;</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id</a:t>
            </a:r>
            <a:endParaRPr/>
          </a:p>
          <a:p>
            <a:pPr indent="-215900" lvl="0" marL="342900" rtl="0" algn="l">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p:txBody>
      </p:sp>
      <p:sp>
        <p:nvSpPr>
          <p:cNvPr id="1389" name="Google Shape;1389;p96"/>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97"/>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Operator-Precedence Relations</a:t>
            </a:r>
            <a:endParaRPr/>
          </a:p>
        </p:txBody>
      </p:sp>
      <p:graphicFrame>
        <p:nvGraphicFramePr>
          <p:cNvPr id="1395" name="Google Shape;1395;p97"/>
          <p:cNvGraphicFramePr/>
          <p:nvPr/>
        </p:nvGraphicFramePr>
        <p:xfrm>
          <a:off x="1651000" y="1227137"/>
          <a:ext cx="3000000" cy="3000000"/>
        </p:xfrm>
        <a:graphic>
          <a:graphicData uri="http://schemas.openxmlformats.org/drawingml/2006/table">
            <a:tbl>
              <a:tblPr>
                <a:noFill/>
                <a:tableStyleId>{06AC34A5-F145-427F-A125-8F5CA0E42856}</a:tableStyleId>
              </a:tblPr>
              <a:tblGrid>
                <a:gridCol w="657225"/>
                <a:gridCol w="658800"/>
                <a:gridCol w="657225"/>
                <a:gridCol w="657225"/>
                <a:gridCol w="658800"/>
                <a:gridCol w="657225"/>
                <a:gridCol w="658800"/>
                <a:gridCol w="657225"/>
                <a:gridCol w="658800"/>
                <a:gridCol w="657225"/>
              </a:tblGrid>
              <a:tr h="441325">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id</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1325">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1325">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9725">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2900">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1325">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9725">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id</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1325">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1325">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1325">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89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9050" marL="99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9050" marL="990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396" name="Google Shape;1396;p97"/>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98"/>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Handling Unary Minus</a:t>
            </a:r>
            <a:endParaRPr/>
          </a:p>
        </p:txBody>
      </p:sp>
      <p:sp>
        <p:nvSpPr>
          <p:cNvPr id="1402" name="Google Shape;1402;p98"/>
          <p:cNvSpPr txBox="1"/>
          <p:nvPr>
            <p:ph idx="1" type="body"/>
          </p:nvPr>
        </p:nvSpPr>
        <p:spPr>
          <a:xfrm>
            <a:off x="577850" y="1143000"/>
            <a:ext cx="9328150" cy="53244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Operator-Precedence parsing cannot handle the unary minus when we also have the binary minus in our grammar.</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best approach to solve this problem, let the lexical analyzer handle this problem.</a:t>
            </a:r>
            <a:endParaRPr/>
          </a:p>
          <a:p>
            <a:pPr indent="-285750" lvl="1" marL="74295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lexical analyzer will return two different tokens for the unary minus and the binary minus.</a:t>
            </a:r>
            <a:endParaRPr/>
          </a:p>
          <a:p>
            <a:pPr indent="-285750" lvl="1" marL="74295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lexical analyzer will need a lookhead to distinguish the binary minus from the unary minus.</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Then, we make</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θ</a:t>
            </a:r>
            <a:r>
              <a:rPr b="0" i="0" lang="en-US" sz="20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unary-minus     for any operator</a:t>
            </a:r>
            <a:endParaRPr/>
          </a:p>
          <a:p>
            <a:pPr indent="-342900" lvl="0" marL="342900" rtl="0" algn="l">
              <a:lnSpc>
                <a:spcPct val="100000"/>
              </a:lnSpc>
              <a:spcBef>
                <a:spcPts val="48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unary-minus </a:t>
            </a: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a:t>
            </a:r>
            <a:r>
              <a:rPr b="0" i="0" lang="en-US" sz="20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θ</a:t>
            </a:r>
            <a:r>
              <a:rPr b="0" i="0" lang="en-US" sz="2000" u="none">
                <a:solidFill>
                  <a:schemeClr val="dk1"/>
                </a:solidFill>
                <a:latin typeface="Times New Roman"/>
                <a:ea typeface="Times New Roman"/>
                <a:cs typeface="Times New Roman"/>
                <a:sym typeface="Times New Roman"/>
              </a:rPr>
              <a:t>      if unary-minus has higher precedence than </a:t>
            </a:r>
            <a:r>
              <a:rPr b="0" i="0" lang="en-US" sz="2400" u="none">
                <a:solidFill>
                  <a:schemeClr val="dk1"/>
                </a:solidFill>
                <a:latin typeface="Times New Roman"/>
                <a:ea typeface="Times New Roman"/>
                <a:cs typeface="Times New Roman"/>
                <a:sym typeface="Times New Roman"/>
              </a:rPr>
              <a:t>θ</a:t>
            </a:r>
            <a:endParaRPr/>
          </a:p>
          <a:p>
            <a:pPr indent="-342900" lvl="0" marL="342900" rtl="0" algn="l">
              <a:lnSpc>
                <a:spcPct val="100000"/>
              </a:lnSpc>
              <a:spcBef>
                <a:spcPts val="48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unary-minus </a:t>
            </a:r>
            <a:r>
              <a:rPr b="0" i="0" lang="en-US" sz="2400" u="none">
                <a:solidFill>
                  <a:schemeClr val="dk1"/>
                </a:solidFill>
                <a:latin typeface="Times New Roman"/>
                <a:ea typeface="Times New Roman"/>
                <a:cs typeface="Times New Roman"/>
                <a:sym typeface="Times New Roman"/>
              </a:rPr>
              <a:t>&lt;</a:t>
            </a:r>
            <a:r>
              <a:rPr b="0" baseline="30000" i="0" lang="en-US" sz="24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θ	</a:t>
            </a:r>
            <a:r>
              <a:rPr b="0" i="0" lang="en-US" sz="2000" u="none">
                <a:solidFill>
                  <a:schemeClr val="dk1"/>
                </a:solidFill>
                <a:latin typeface="Times New Roman"/>
                <a:ea typeface="Times New Roman"/>
                <a:cs typeface="Times New Roman"/>
                <a:sym typeface="Times New Roman"/>
              </a:rPr>
              <a:t>if unary-minus has lower (or equal) precedence than </a:t>
            </a:r>
            <a:r>
              <a:rPr b="0" i="0" lang="en-US" sz="2400" u="none">
                <a:solidFill>
                  <a:schemeClr val="dk1"/>
                </a:solidFill>
                <a:latin typeface="Times New Roman"/>
                <a:ea typeface="Times New Roman"/>
                <a:cs typeface="Times New Roman"/>
                <a:sym typeface="Times New Roman"/>
              </a:rPr>
              <a:t>θ</a:t>
            </a:r>
            <a:endParaRPr b="0" i="0" sz="2000" u="none">
              <a:solidFill>
                <a:schemeClr val="dk1"/>
              </a:solidFill>
              <a:latin typeface="Times New Roman"/>
              <a:ea typeface="Times New Roman"/>
              <a:cs typeface="Times New Roman"/>
              <a:sym typeface="Times New Roman"/>
            </a:endParaRPr>
          </a:p>
          <a:p>
            <a:pPr indent="-215900" lvl="0" marL="342900" rtl="0" algn="l">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p:txBody>
      </p:sp>
      <p:sp>
        <p:nvSpPr>
          <p:cNvPr id="1403" name="Google Shape;1403;p98"/>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99"/>
          <p:cNvSpPr txBox="1"/>
          <p:nvPr>
            <p:ph type="title"/>
          </p:nvPr>
        </p:nvSpPr>
        <p:spPr>
          <a:xfrm>
            <a:off x="381000" y="152400"/>
            <a:ext cx="9372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Precedence Functions</a:t>
            </a:r>
            <a:endParaRPr/>
          </a:p>
        </p:txBody>
      </p:sp>
      <p:sp>
        <p:nvSpPr>
          <p:cNvPr id="1409" name="Google Shape;1409;p99"/>
          <p:cNvSpPr txBox="1"/>
          <p:nvPr>
            <p:ph idx="1" type="body"/>
          </p:nvPr>
        </p:nvSpPr>
        <p:spPr>
          <a:xfrm>
            <a:off x="381000" y="1219200"/>
            <a:ext cx="9372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Compilers using operator precedence parsers do not need to store the table of precedence relations.</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a:t>
            </a:r>
            <a:r>
              <a:rPr b="0" i="0" lang="en-US" sz="2400" u="none">
                <a:solidFill>
                  <a:srgbClr val="CC0000"/>
                </a:solidFill>
                <a:latin typeface="Times New Roman"/>
                <a:ea typeface="Times New Roman"/>
                <a:cs typeface="Times New Roman"/>
                <a:sym typeface="Times New Roman"/>
              </a:rPr>
              <a:t>table can be encoded</a:t>
            </a:r>
            <a:r>
              <a:rPr b="0" i="0" lang="en-US" sz="2400" u="none">
                <a:solidFill>
                  <a:schemeClr val="dk1"/>
                </a:solidFill>
                <a:latin typeface="Times New Roman"/>
                <a:ea typeface="Times New Roman"/>
                <a:cs typeface="Times New Roman"/>
                <a:sym typeface="Times New Roman"/>
              </a:rPr>
              <a:t> by two precedence functions f and g that map terminal symbols to integers.</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For symbols a and b.</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f(a) &lt; g(b) 	whenever  a &lt;</a:t>
            </a: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b</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f(a) = g(b) 	whenever  a =· b</a:t>
            </a:r>
            <a:endParaRPr/>
          </a:p>
          <a:p>
            <a:pPr indent="-342900" lvl="0" marL="34290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f(a) &gt; g(b)	whenever  a </a:t>
            </a:r>
            <a:r>
              <a:rPr b="0" i="0" lang="en-US" sz="2000" u="none">
                <a:solidFill>
                  <a:schemeClr val="dk1"/>
                </a:solidFill>
                <a:latin typeface="Times New Roman"/>
                <a:ea typeface="Times New Roman"/>
                <a:cs typeface="Times New Roman"/>
                <a:sym typeface="Times New Roman"/>
              </a:rPr>
              <a:t> </a:t>
            </a:r>
            <a:r>
              <a:rPr b="0" baseline="30000" i="0"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&gt; b</a:t>
            </a:r>
            <a:endParaRPr/>
          </a:p>
        </p:txBody>
      </p:sp>
      <p:sp>
        <p:nvSpPr>
          <p:cNvPr id="1410" name="Google Shape;1410;p99"/>
          <p:cNvSpPr txBox="1"/>
          <p:nvPr/>
        </p:nvSpPr>
        <p:spPr>
          <a:xfrm>
            <a:off x="1238250" y="5000625"/>
            <a:ext cx="7594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Algorithm </a:t>
            </a:r>
            <a:r>
              <a:rPr b="1" i="0" lang="en-US" sz="2400" u="none">
                <a:solidFill>
                  <a:srgbClr val="A50021"/>
                </a:solidFill>
                <a:latin typeface="Times New Roman"/>
                <a:ea typeface="Times New Roman"/>
                <a:cs typeface="Times New Roman"/>
                <a:sym typeface="Times New Roman"/>
              </a:rPr>
              <a:t>Constructing precedence functions</a:t>
            </a:r>
            <a:endParaRPr/>
          </a:p>
        </p:txBody>
      </p:sp>
      <p:sp>
        <p:nvSpPr>
          <p:cNvPr id="1411" name="Google Shape;1411;p99"/>
          <p:cNvSpPr txBox="1"/>
          <p:nvPr/>
        </p:nvSpPr>
        <p:spPr>
          <a:xfrm>
            <a:off x="7620000" y="6477000"/>
            <a:ext cx="2063750" cy="228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1999-01-20T19:57:44Z</dcterms:created>
  <dc:creator>Ilyas Cicekli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str>radev@cs.columbia.edu</vt:lpstr>
  </property>
  <property fmtid="{D5CDD505-2E9C-101B-9397-08002B2CF9AE}" pid="8" name="HomePage">
    <vt:lpstr>http://www.cs.columbia.edu/~radev/cs4705/</vt:lpstr>
  </property>
  <property fmtid="{D5CDD505-2E9C-101B-9397-08002B2CF9AE}" pid="9" name="Other">
    <vt:lp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str>F:\html\cs4705</vt:lpstr>
  </property>
</Properties>
</file>