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Trebuchet MS" pitchFamily="34" charset="0"/>
      <p:regular r:id="rId18"/>
      <p:bold r:id="rId19"/>
      <p:italic r:id="rId20"/>
      <p:boldItalic r:id="rId21"/>
    </p:embeddedFont>
    <p:embeddedFont>
      <p:font typeface="Roboto" charset="0"/>
      <p:regular r:id="rId22"/>
      <p:bold r:id="rId23"/>
      <p:italic r:id="rId24"/>
      <p:boldItalic r:id="rId25"/>
    </p:embeddedFont>
    <p:embeddedFont>
      <p:font typeface="Georgia"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A204D52-7FAF-40B9-8EC7-EAB52779C344}">
  <a:tblStyle styleId="{0A204D52-7FAF-40B9-8EC7-EAB52779C3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893055544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89305554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893055544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d893055544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893055544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893055544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893055544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893055544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893055544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893055544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893055544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893055544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893055544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89305554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893055544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d893055544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89305554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89305554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893055544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893055544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893055544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893055544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893055544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893055544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893055544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893055544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893055544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893055544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m3XbqfIij_Y&amp;list=PL-wATfeyAMNrtbkCNsLcpoAyBBRJZVlnf&amp;index=10" TargetMode="External"/><Relationship Id="rId7" Type="http://schemas.openxmlformats.org/officeDocument/2006/relationships/hyperlink" Target="https://journals.plos.org/plosone/article/figure?id=10.1371/journal.pone.0162259.g002"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quora.com/What-are-the-weaknesses-of-the-standard-k-means-algorithm-aka-Lloyds-algorithm" TargetMode="External"/><Relationship Id="rId5" Type="http://schemas.openxmlformats.org/officeDocument/2006/relationships/hyperlink" Target="https://stats.stackexchange.com/questions/133656/how-to-understand-the-drawbacks-of-k-means" TargetMode="External"/><Relationship Id="rId4" Type="http://schemas.openxmlformats.org/officeDocument/2006/relationships/hyperlink" Target="https://towardsdatascience.com/musical-genre-classification-with-convolutional-neural-networks-ff04f9601a7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andradaolteanu/gtzan-dataset-music-genre-classificatio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613400" y="964403"/>
            <a:ext cx="8222100" cy="1695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b="1">
                <a:latin typeface="Trebuchet MS"/>
                <a:ea typeface="Trebuchet MS"/>
                <a:cs typeface="Trebuchet MS"/>
                <a:sym typeface="Trebuchet MS"/>
              </a:rPr>
              <a:t>Music Genre Classification</a:t>
            </a:r>
            <a:endParaRPr sz="4000" b="1">
              <a:latin typeface="Trebuchet MS"/>
              <a:ea typeface="Trebuchet MS"/>
              <a:cs typeface="Trebuchet MS"/>
              <a:sym typeface="Trebuchet MS"/>
            </a:endParaRPr>
          </a:p>
          <a:p>
            <a:pPr marL="0" lvl="0" indent="0" algn="ctr" rtl="0">
              <a:spcBef>
                <a:spcPts val="0"/>
              </a:spcBef>
              <a:spcAft>
                <a:spcPts val="0"/>
              </a:spcAft>
              <a:buNone/>
            </a:pPr>
            <a:r>
              <a:rPr lang="en" sz="4000" b="1">
                <a:latin typeface="Trebuchet MS"/>
                <a:ea typeface="Trebuchet MS"/>
                <a:cs typeface="Trebuchet MS"/>
                <a:sym typeface="Trebuchet MS"/>
              </a:rPr>
              <a:t>IE406: Final Project</a:t>
            </a:r>
            <a:endParaRPr/>
          </a:p>
        </p:txBody>
      </p:sp>
      <p:sp>
        <p:nvSpPr>
          <p:cNvPr id="86" name="Google Shape;86;p13"/>
          <p:cNvSpPr txBox="1">
            <a:spLocks noGrp="1"/>
          </p:cNvSpPr>
          <p:nvPr>
            <p:ph type="subTitle" idx="1"/>
          </p:nvPr>
        </p:nvSpPr>
        <p:spPr>
          <a:xfrm>
            <a:off x="812388" y="2746538"/>
            <a:ext cx="8222100" cy="4329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sz="2500" b="1">
                <a:solidFill>
                  <a:srgbClr val="FFFFFF"/>
                </a:solidFill>
                <a:latin typeface="Trebuchet MS"/>
                <a:ea typeface="Trebuchet MS"/>
                <a:cs typeface="Trebuchet MS"/>
                <a:sym typeface="Trebuchet MS"/>
              </a:rPr>
              <a:t>Instructor : Prof. Manjunath Joshi</a:t>
            </a:r>
            <a:endParaRPr/>
          </a:p>
        </p:txBody>
      </p:sp>
      <p:sp>
        <p:nvSpPr>
          <p:cNvPr id="87" name="Google Shape;87;p13"/>
          <p:cNvSpPr txBox="1"/>
          <p:nvPr/>
        </p:nvSpPr>
        <p:spPr>
          <a:xfrm>
            <a:off x="2357425" y="3070200"/>
            <a:ext cx="6368400" cy="2073300"/>
          </a:xfrm>
          <a:prstGeom prst="rect">
            <a:avLst/>
          </a:prstGeom>
          <a:noFill/>
          <a:ln>
            <a:noFill/>
          </a:ln>
        </p:spPr>
        <p:txBody>
          <a:bodyPr spcFirstLastPara="1" wrap="square" lIns="91425" tIns="91425" rIns="91425" bIns="91425" anchor="t" anchorCtr="0">
            <a:spAutoFit/>
          </a:bodyPr>
          <a:lstStyle/>
          <a:p>
            <a:pPr marL="63500" lvl="0" indent="0" algn="l" rtl="0">
              <a:lnSpc>
                <a:spcPct val="115000"/>
              </a:lnSpc>
              <a:spcBef>
                <a:spcPts val="300"/>
              </a:spcBef>
              <a:spcAft>
                <a:spcPts val="0"/>
              </a:spcAft>
              <a:buNone/>
            </a:pPr>
            <a:r>
              <a:rPr lang="en" sz="2200">
                <a:solidFill>
                  <a:srgbClr val="FFFF00"/>
                </a:solidFill>
                <a:latin typeface="Georgia"/>
                <a:ea typeface="Georgia"/>
                <a:cs typeface="Georgia"/>
                <a:sym typeface="Georgia"/>
              </a:rPr>
              <a:t>                                   </a:t>
            </a:r>
            <a:r>
              <a:rPr lang="en" sz="2200">
                <a:solidFill>
                  <a:srgbClr val="FFFFFF"/>
                </a:solidFill>
                <a:latin typeface="Georgia"/>
                <a:ea typeface="Georgia"/>
                <a:cs typeface="Georgia"/>
                <a:sym typeface="Georgia"/>
              </a:rPr>
              <a:t>Group Members :</a:t>
            </a:r>
            <a:endParaRPr sz="2200">
              <a:solidFill>
                <a:srgbClr val="FFFFFF"/>
              </a:solidFill>
              <a:latin typeface="Georgia"/>
              <a:ea typeface="Georgia"/>
              <a:cs typeface="Georgia"/>
              <a:sym typeface="Georgia"/>
            </a:endParaRPr>
          </a:p>
          <a:p>
            <a:pPr marL="63500" lvl="0" indent="0" algn="ctr" rtl="0">
              <a:lnSpc>
                <a:spcPct val="115000"/>
              </a:lnSpc>
              <a:spcBef>
                <a:spcPts val="300"/>
              </a:spcBef>
              <a:spcAft>
                <a:spcPts val="0"/>
              </a:spcAft>
              <a:buNone/>
            </a:pPr>
            <a:r>
              <a:rPr lang="en" sz="2200">
                <a:solidFill>
                  <a:srgbClr val="FFFFFF"/>
                </a:solidFill>
                <a:latin typeface="Georgia"/>
                <a:ea typeface="Georgia"/>
                <a:cs typeface="Georgia"/>
                <a:sym typeface="Georgia"/>
              </a:rPr>
              <a:t>                                 Rohin Nanavati - 201801108</a:t>
            </a:r>
            <a:endParaRPr sz="2200">
              <a:solidFill>
                <a:srgbClr val="FFFFFF"/>
              </a:solidFill>
              <a:latin typeface="Georgia"/>
              <a:ea typeface="Georgia"/>
              <a:cs typeface="Georgia"/>
              <a:sym typeface="Georgia"/>
            </a:endParaRPr>
          </a:p>
          <a:p>
            <a:pPr marL="63500" lvl="0" indent="0" algn="r" rtl="0">
              <a:lnSpc>
                <a:spcPct val="115000"/>
              </a:lnSpc>
              <a:spcBef>
                <a:spcPts val="300"/>
              </a:spcBef>
              <a:spcAft>
                <a:spcPts val="0"/>
              </a:spcAft>
              <a:buNone/>
            </a:pPr>
            <a:r>
              <a:rPr lang="en" sz="2200">
                <a:solidFill>
                  <a:srgbClr val="FFFFFF"/>
                </a:solidFill>
                <a:latin typeface="Georgia"/>
                <a:ea typeface="Georgia"/>
                <a:cs typeface="Georgia"/>
                <a:sym typeface="Georgia"/>
              </a:rPr>
              <a:t>Shivam Bodiwala – 201801111</a:t>
            </a:r>
            <a:endParaRPr sz="2200">
              <a:solidFill>
                <a:srgbClr val="FFFFFF"/>
              </a:solidFill>
              <a:latin typeface="Georgia"/>
              <a:ea typeface="Georgia"/>
              <a:cs typeface="Georgia"/>
              <a:sym typeface="Georgia"/>
            </a:endParaRPr>
          </a:p>
          <a:p>
            <a:pPr marL="63500" lvl="0" indent="0" algn="ctr" rtl="0">
              <a:lnSpc>
                <a:spcPct val="115000"/>
              </a:lnSpc>
              <a:spcBef>
                <a:spcPts val="300"/>
              </a:spcBef>
              <a:spcAft>
                <a:spcPts val="0"/>
              </a:spcAft>
              <a:buNone/>
            </a:pPr>
            <a:r>
              <a:rPr lang="en" sz="2200">
                <a:solidFill>
                  <a:srgbClr val="FFFFFF"/>
                </a:solidFill>
                <a:latin typeface="Georgia"/>
                <a:ea typeface="Georgia"/>
                <a:cs typeface="Georgia"/>
                <a:sym typeface="Georgia"/>
              </a:rPr>
              <a:t>                               Ravi Makwana - 201801461</a:t>
            </a:r>
            <a:endParaRPr sz="2200">
              <a:solidFill>
                <a:srgbClr val="FFFFFF"/>
              </a:solidFill>
              <a:latin typeface="Georgia"/>
              <a:ea typeface="Georgia"/>
              <a:cs typeface="Georgia"/>
              <a:sym typeface="Georgia"/>
            </a:endParaRPr>
          </a:p>
          <a:p>
            <a:pPr marL="0" lvl="0" indent="0" algn="l" rtl="0">
              <a:spcBef>
                <a:spcPts val="0"/>
              </a:spcBef>
              <a:spcAft>
                <a:spcPts val="0"/>
              </a:spcAft>
              <a:buNone/>
            </a:pPr>
            <a:endParaRPr>
              <a:latin typeface="Roboto"/>
              <a:ea typeface="Roboto"/>
              <a:cs typeface="Roboto"/>
              <a:sym typeface="Roboto"/>
            </a:endParaRPr>
          </a:p>
        </p:txBody>
      </p:sp>
      <p:sp>
        <p:nvSpPr>
          <p:cNvPr id="88" name="Google Shape;88;p13"/>
          <p:cNvSpPr txBox="1"/>
          <p:nvPr/>
        </p:nvSpPr>
        <p:spPr>
          <a:xfrm>
            <a:off x="2926350" y="62700"/>
            <a:ext cx="3291300" cy="723300"/>
          </a:xfrm>
          <a:prstGeom prst="rect">
            <a:avLst/>
          </a:prstGeom>
          <a:noFill/>
          <a:ln>
            <a:noFill/>
          </a:ln>
        </p:spPr>
        <p:txBody>
          <a:bodyPr spcFirstLastPara="1" wrap="square" lIns="91425" tIns="91425" rIns="91425" bIns="91425" anchor="t" anchorCtr="0">
            <a:spAutoFit/>
          </a:bodyPr>
          <a:lstStyle/>
          <a:p>
            <a:pPr marL="63500" lvl="0" indent="0" algn="ctr" rtl="0">
              <a:lnSpc>
                <a:spcPct val="115000"/>
              </a:lnSpc>
              <a:spcBef>
                <a:spcPts val="300"/>
              </a:spcBef>
              <a:spcAft>
                <a:spcPts val="0"/>
              </a:spcAft>
              <a:buNone/>
            </a:pPr>
            <a:r>
              <a:rPr lang="en" sz="3500" b="1">
                <a:solidFill>
                  <a:srgbClr val="FFFFFF"/>
                </a:solidFill>
                <a:latin typeface="Georgia"/>
                <a:ea typeface="Georgia"/>
                <a:cs typeface="Georgia"/>
                <a:sym typeface="Georgia"/>
              </a:rPr>
              <a:t>Group 4</a:t>
            </a:r>
            <a:endParaRPr sz="2700" b="1">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0" y="-628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50" b="1">
                <a:solidFill>
                  <a:srgbClr val="000000"/>
                </a:solidFill>
              </a:rPr>
              <a:t>Methodology 1: K-means Algorithm</a:t>
            </a:r>
            <a:endParaRPr sz="2400">
              <a:solidFill>
                <a:srgbClr val="000000"/>
              </a:solidFill>
            </a:endParaRPr>
          </a:p>
        </p:txBody>
      </p:sp>
      <p:graphicFrame>
        <p:nvGraphicFramePr>
          <p:cNvPr id="143" name="Google Shape;143;p22"/>
          <p:cNvGraphicFramePr/>
          <p:nvPr/>
        </p:nvGraphicFramePr>
        <p:xfrm>
          <a:off x="1839825" y="437400"/>
          <a:ext cx="4699850" cy="4563750"/>
        </p:xfrm>
        <a:graphic>
          <a:graphicData uri="http://schemas.openxmlformats.org/drawingml/2006/table">
            <a:tbl>
              <a:tblPr>
                <a:noFill/>
                <a:tableStyleId>{0A204D52-7FAF-40B9-8EC7-EAB52779C344}</a:tableStyleId>
              </a:tblPr>
              <a:tblGrid>
                <a:gridCol w="1511425"/>
                <a:gridCol w="3188425"/>
              </a:tblGrid>
              <a:tr h="449250">
                <a:tc>
                  <a:txBody>
                    <a:bodyPr/>
                    <a:lstStyle/>
                    <a:p>
                      <a:pPr marL="0" lvl="0" indent="0" algn="ctr" rtl="0">
                        <a:spcBef>
                          <a:spcPts val="0"/>
                        </a:spcBef>
                        <a:spcAft>
                          <a:spcPts val="0"/>
                        </a:spcAft>
                        <a:buNone/>
                      </a:pPr>
                      <a:r>
                        <a:rPr lang="en" sz="1500" b="1"/>
                        <a:t>Cluster No</a:t>
                      </a:r>
                      <a:endParaRPr sz="1500" b="1"/>
                    </a:p>
                  </a:txBody>
                  <a:tcPr marL="91425" marR="91425" marT="91425" marB="91425"/>
                </a:tc>
                <a:tc>
                  <a:txBody>
                    <a:bodyPr/>
                    <a:lstStyle/>
                    <a:p>
                      <a:pPr marL="0" lvl="0" indent="0" algn="ctr" rtl="0">
                        <a:spcBef>
                          <a:spcPts val="0"/>
                        </a:spcBef>
                        <a:spcAft>
                          <a:spcPts val="0"/>
                        </a:spcAft>
                        <a:buNone/>
                      </a:pPr>
                      <a:r>
                        <a:rPr lang="en" sz="1500" b="1"/>
                        <a:t>Number of Datapoint</a:t>
                      </a:r>
                      <a:endParaRPr sz="1500" b="1"/>
                    </a:p>
                  </a:txBody>
                  <a:tcPr marL="91425" marR="91425" marT="91425" marB="91425"/>
                </a:tc>
              </a:tr>
              <a:tr h="385600">
                <a:tc>
                  <a:txBody>
                    <a:bodyPr/>
                    <a:lstStyle/>
                    <a:p>
                      <a:pPr marL="0" lvl="0" indent="0" algn="l" rtl="0">
                        <a:spcBef>
                          <a:spcPts val="0"/>
                        </a:spcBef>
                        <a:spcAft>
                          <a:spcPts val="0"/>
                        </a:spcAft>
                        <a:buNone/>
                      </a:pPr>
                      <a:r>
                        <a:rPr lang="en" sz="1500" b="1"/>
                        <a:t>0</a:t>
                      </a:r>
                      <a:endParaRPr sz="1500" b="1"/>
                    </a:p>
                  </a:txBody>
                  <a:tcPr marL="91425" marR="91425" marT="91425" marB="91425"/>
                </a:tc>
                <a:tc>
                  <a:txBody>
                    <a:bodyPr/>
                    <a:lstStyle/>
                    <a:p>
                      <a:pPr marL="0" lvl="0" indent="0" algn="l" rtl="0">
                        <a:spcBef>
                          <a:spcPts val="0"/>
                        </a:spcBef>
                        <a:spcAft>
                          <a:spcPts val="0"/>
                        </a:spcAft>
                        <a:buNone/>
                      </a:pPr>
                      <a:r>
                        <a:rPr lang="en" sz="1500" b="1"/>
                        <a:t>269</a:t>
                      </a:r>
                      <a:endParaRPr sz="1500" b="1"/>
                    </a:p>
                  </a:txBody>
                  <a:tcPr marL="91425" marR="91425" marT="91425" marB="91425"/>
                </a:tc>
              </a:tr>
              <a:tr h="385600">
                <a:tc>
                  <a:txBody>
                    <a:bodyPr/>
                    <a:lstStyle/>
                    <a:p>
                      <a:pPr marL="0" lvl="0" indent="0" algn="l" rtl="0">
                        <a:spcBef>
                          <a:spcPts val="0"/>
                        </a:spcBef>
                        <a:spcAft>
                          <a:spcPts val="0"/>
                        </a:spcAft>
                        <a:buNone/>
                      </a:pPr>
                      <a:r>
                        <a:rPr lang="en" sz="1500" b="1"/>
                        <a:t>1</a:t>
                      </a:r>
                      <a:endParaRPr sz="1500" b="1"/>
                    </a:p>
                  </a:txBody>
                  <a:tcPr marL="91425" marR="91425" marT="91425" marB="91425"/>
                </a:tc>
                <a:tc>
                  <a:txBody>
                    <a:bodyPr/>
                    <a:lstStyle/>
                    <a:p>
                      <a:pPr marL="0" lvl="0" indent="0" algn="l" rtl="0">
                        <a:spcBef>
                          <a:spcPts val="0"/>
                        </a:spcBef>
                        <a:spcAft>
                          <a:spcPts val="0"/>
                        </a:spcAft>
                        <a:buNone/>
                      </a:pPr>
                      <a:r>
                        <a:rPr lang="en" sz="1500" b="1"/>
                        <a:t>2343</a:t>
                      </a:r>
                      <a:endParaRPr sz="1500" b="1"/>
                    </a:p>
                  </a:txBody>
                  <a:tcPr marL="91425" marR="91425" marT="91425" marB="91425"/>
                </a:tc>
              </a:tr>
              <a:tr h="385600">
                <a:tc>
                  <a:txBody>
                    <a:bodyPr/>
                    <a:lstStyle/>
                    <a:p>
                      <a:pPr marL="0" lvl="0" indent="0" algn="l" rtl="0">
                        <a:spcBef>
                          <a:spcPts val="0"/>
                        </a:spcBef>
                        <a:spcAft>
                          <a:spcPts val="0"/>
                        </a:spcAft>
                        <a:buNone/>
                      </a:pPr>
                      <a:r>
                        <a:rPr lang="en" sz="1500" b="1"/>
                        <a:t>2</a:t>
                      </a:r>
                      <a:endParaRPr sz="1500" b="1"/>
                    </a:p>
                  </a:txBody>
                  <a:tcPr marL="91425" marR="91425" marT="91425" marB="91425"/>
                </a:tc>
                <a:tc>
                  <a:txBody>
                    <a:bodyPr/>
                    <a:lstStyle/>
                    <a:p>
                      <a:pPr marL="0" lvl="0" indent="0" algn="l" rtl="0">
                        <a:spcBef>
                          <a:spcPts val="0"/>
                        </a:spcBef>
                        <a:spcAft>
                          <a:spcPts val="0"/>
                        </a:spcAft>
                        <a:buNone/>
                      </a:pPr>
                      <a:r>
                        <a:rPr lang="en" sz="1500" b="1"/>
                        <a:t>1674</a:t>
                      </a:r>
                      <a:endParaRPr sz="1500" b="1"/>
                    </a:p>
                  </a:txBody>
                  <a:tcPr marL="91425" marR="91425" marT="91425" marB="91425"/>
                </a:tc>
              </a:tr>
              <a:tr h="385600">
                <a:tc>
                  <a:txBody>
                    <a:bodyPr/>
                    <a:lstStyle/>
                    <a:p>
                      <a:pPr marL="0" lvl="0" indent="0" algn="l" rtl="0">
                        <a:spcBef>
                          <a:spcPts val="0"/>
                        </a:spcBef>
                        <a:spcAft>
                          <a:spcPts val="0"/>
                        </a:spcAft>
                        <a:buNone/>
                      </a:pPr>
                      <a:r>
                        <a:rPr lang="en" sz="1500" b="1"/>
                        <a:t>3</a:t>
                      </a:r>
                      <a:endParaRPr sz="1500" b="1"/>
                    </a:p>
                  </a:txBody>
                  <a:tcPr marL="91425" marR="91425" marT="91425" marB="91425"/>
                </a:tc>
                <a:tc>
                  <a:txBody>
                    <a:bodyPr/>
                    <a:lstStyle/>
                    <a:p>
                      <a:pPr marL="0" lvl="0" indent="0" algn="l" rtl="0">
                        <a:spcBef>
                          <a:spcPts val="0"/>
                        </a:spcBef>
                        <a:spcAft>
                          <a:spcPts val="0"/>
                        </a:spcAft>
                        <a:buNone/>
                      </a:pPr>
                      <a:r>
                        <a:rPr lang="en" sz="1500" b="1"/>
                        <a:t>498</a:t>
                      </a:r>
                      <a:endParaRPr sz="1500" b="1"/>
                    </a:p>
                  </a:txBody>
                  <a:tcPr marL="91425" marR="91425" marT="91425" marB="91425"/>
                </a:tc>
              </a:tr>
              <a:tr h="385600">
                <a:tc>
                  <a:txBody>
                    <a:bodyPr/>
                    <a:lstStyle/>
                    <a:p>
                      <a:pPr marL="0" lvl="0" indent="0" algn="l" rtl="0">
                        <a:spcBef>
                          <a:spcPts val="0"/>
                        </a:spcBef>
                        <a:spcAft>
                          <a:spcPts val="0"/>
                        </a:spcAft>
                        <a:buNone/>
                      </a:pPr>
                      <a:r>
                        <a:rPr lang="en" sz="1500" b="1"/>
                        <a:t>4</a:t>
                      </a:r>
                      <a:endParaRPr sz="1500" b="1"/>
                    </a:p>
                  </a:txBody>
                  <a:tcPr marL="91425" marR="91425" marT="91425" marB="91425"/>
                </a:tc>
                <a:tc>
                  <a:txBody>
                    <a:bodyPr/>
                    <a:lstStyle/>
                    <a:p>
                      <a:pPr marL="0" lvl="0" indent="0" algn="l" rtl="0">
                        <a:spcBef>
                          <a:spcPts val="0"/>
                        </a:spcBef>
                        <a:spcAft>
                          <a:spcPts val="0"/>
                        </a:spcAft>
                        <a:buNone/>
                      </a:pPr>
                      <a:r>
                        <a:rPr lang="en" sz="1500" b="1"/>
                        <a:t>71</a:t>
                      </a:r>
                      <a:endParaRPr sz="1500" b="1"/>
                    </a:p>
                  </a:txBody>
                  <a:tcPr marL="91425" marR="91425" marT="91425" marB="91425"/>
                </a:tc>
              </a:tr>
              <a:tr h="385600">
                <a:tc>
                  <a:txBody>
                    <a:bodyPr/>
                    <a:lstStyle/>
                    <a:p>
                      <a:pPr marL="0" lvl="0" indent="0" algn="l" rtl="0">
                        <a:spcBef>
                          <a:spcPts val="0"/>
                        </a:spcBef>
                        <a:spcAft>
                          <a:spcPts val="0"/>
                        </a:spcAft>
                        <a:buNone/>
                      </a:pPr>
                      <a:r>
                        <a:rPr lang="en" sz="1500" b="1"/>
                        <a:t>5</a:t>
                      </a:r>
                      <a:endParaRPr sz="1500" b="1"/>
                    </a:p>
                  </a:txBody>
                  <a:tcPr marL="91425" marR="91425" marT="91425" marB="91425"/>
                </a:tc>
                <a:tc>
                  <a:txBody>
                    <a:bodyPr/>
                    <a:lstStyle/>
                    <a:p>
                      <a:pPr marL="0" lvl="0" indent="0" algn="l" rtl="0">
                        <a:spcBef>
                          <a:spcPts val="0"/>
                        </a:spcBef>
                        <a:spcAft>
                          <a:spcPts val="0"/>
                        </a:spcAft>
                        <a:buNone/>
                      </a:pPr>
                      <a:r>
                        <a:rPr lang="en" sz="1500" b="1"/>
                        <a:t>1255</a:t>
                      </a:r>
                      <a:endParaRPr sz="1500" b="1"/>
                    </a:p>
                  </a:txBody>
                  <a:tcPr marL="91425" marR="91425" marT="91425" marB="91425"/>
                </a:tc>
              </a:tr>
              <a:tr h="385600">
                <a:tc>
                  <a:txBody>
                    <a:bodyPr/>
                    <a:lstStyle/>
                    <a:p>
                      <a:pPr marL="0" lvl="0" indent="0" algn="l" rtl="0">
                        <a:spcBef>
                          <a:spcPts val="0"/>
                        </a:spcBef>
                        <a:spcAft>
                          <a:spcPts val="0"/>
                        </a:spcAft>
                        <a:buNone/>
                      </a:pPr>
                      <a:r>
                        <a:rPr lang="en" sz="1500" b="1"/>
                        <a:t>6</a:t>
                      </a:r>
                      <a:endParaRPr sz="1500" b="1"/>
                    </a:p>
                  </a:txBody>
                  <a:tcPr marL="91425" marR="91425" marT="91425" marB="91425"/>
                </a:tc>
                <a:tc>
                  <a:txBody>
                    <a:bodyPr/>
                    <a:lstStyle/>
                    <a:p>
                      <a:pPr marL="0" lvl="0" indent="0" algn="l" rtl="0">
                        <a:spcBef>
                          <a:spcPts val="0"/>
                        </a:spcBef>
                        <a:spcAft>
                          <a:spcPts val="0"/>
                        </a:spcAft>
                        <a:buNone/>
                      </a:pPr>
                      <a:r>
                        <a:rPr lang="en" sz="1500" b="1"/>
                        <a:t>2538</a:t>
                      </a:r>
                      <a:endParaRPr sz="1500" b="1"/>
                    </a:p>
                  </a:txBody>
                  <a:tcPr marL="91425" marR="91425" marT="91425" marB="91425"/>
                </a:tc>
              </a:tr>
              <a:tr h="385600">
                <a:tc>
                  <a:txBody>
                    <a:bodyPr/>
                    <a:lstStyle/>
                    <a:p>
                      <a:pPr marL="0" lvl="0" indent="0" algn="l" rtl="0">
                        <a:spcBef>
                          <a:spcPts val="0"/>
                        </a:spcBef>
                        <a:spcAft>
                          <a:spcPts val="0"/>
                        </a:spcAft>
                        <a:buNone/>
                      </a:pPr>
                      <a:r>
                        <a:rPr lang="en" sz="1500" b="1"/>
                        <a:t>7</a:t>
                      </a:r>
                      <a:endParaRPr sz="1500" b="1"/>
                    </a:p>
                  </a:txBody>
                  <a:tcPr marL="91425" marR="91425" marT="91425" marB="91425"/>
                </a:tc>
                <a:tc>
                  <a:txBody>
                    <a:bodyPr/>
                    <a:lstStyle/>
                    <a:p>
                      <a:pPr marL="0" lvl="0" indent="0" algn="l" rtl="0">
                        <a:spcBef>
                          <a:spcPts val="0"/>
                        </a:spcBef>
                        <a:spcAft>
                          <a:spcPts val="0"/>
                        </a:spcAft>
                        <a:buNone/>
                      </a:pPr>
                      <a:r>
                        <a:rPr lang="en" sz="1500" b="1"/>
                        <a:t>821</a:t>
                      </a:r>
                      <a:endParaRPr sz="1500" b="1"/>
                    </a:p>
                  </a:txBody>
                  <a:tcPr marL="91425" marR="91425" marT="91425" marB="91425"/>
                </a:tc>
              </a:tr>
              <a:tr h="385600">
                <a:tc>
                  <a:txBody>
                    <a:bodyPr/>
                    <a:lstStyle/>
                    <a:p>
                      <a:pPr marL="0" lvl="0" indent="0" algn="l" rtl="0">
                        <a:spcBef>
                          <a:spcPts val="0"/>
                        </a:spcBef>
                        <a:spcAft>
                          <a:spcPts val="0"/>
                        </a:spcAft>
                        <a:buNone/>
                      </a:pPr>
                      <a:r>
                        <a:rPr lang="en" sz="1500" b="1"/>
                        <a:t>8</a:t>
                      </a:r>
                      <a:endParaRPr sz="1500" b="1"/>
                    </a:p>
                  </a:txBody>
                  <a:tcPr marL="91425" marR="91425" marT="91425" marB="91425"/>
                </a:tc>
                <a:tc>
                  <a:txBody>
                    <a:bodyPr/>
                    <a:lstStyle/>
                    <a:p>
                      <a:pPr marL="0" lvl="0" indent="0" algn="l" rtl="0">
                        <a:spcBef>
                          <a:spcPts val="0"/>
                        </a:spcBef>
                        <a:spcAft>
                          <a:spcPts val="0"/>
                        </a:spcAft>
                        <a:buNone/>
                      </a:pPr>
                      <a:r>
                        <a:rPr lang="en" sz="1500" b="1"/>
                        <a:t>186</a:t>
                      </a:r>
                      <a:endParaRPr sz="1500" b="1"/>
                    </a:p>
                  </a:txBody>
                  <a:tcPr marL="91425" marR="91425" marT="91425" marB="91425"/>
                </a:tc>
              </a:tr>
              <a:tr h="385600">
                <a:tc>
                  <a:txBody>
                    <a:bodyPr/>
                    <a:lstStyle/>
                    <a:p>
                      <a:pPr marL="0" lvl="0" indent="0" algn="l" rtl="0">
                        <a:spcBef>
                          <a:spcPts val="0"/>
                        </a:spcBef>
                        <a:spcAft>
                          <a:spcPts val="0"/>
                        </a:spcAft>
                        <a:buNone/>
                      </a:pPr>
                      <a:r>
                        <a:rPr lang="en" sz="1500" b="1"/>
                        <a:t>9</a:t>
                      </a:r>
                      <a:endParaRPr sz="1500" b="1"/>
                    </a:p>
                  </a:txBody>
                  <a:tcPr marL="91425" marR="91425" marT="91425" marB="91425"/>
                </a:tc>
                <a:tc>
                  <a:txBody>
                    <a:bodyPr/>
                    <a:lstStyle/>
                    <a:p>
                      <a:pPr marL="0" lvl="0" indent="0" algn="l" rtl="0">
                        <a:spcBef>
                          <a:spcPts val="0"/>
                        </a:spcBef>
                        <a:spcAft>
                          <a:spcPts val="0"/>
                        </a:spcAft>
                        <a:buNone/>
                      </a:pPr>
                      <a:r>
                        <a:rPr lang="en" sz="1500" b="1"/>
                        <a:t>335</a:t>
                      </a:r>
                      <a:endParaRPr sz="1500" b="1"/>
                    </a:p>
                  </a:txBody>
                  <a:tcPr marL="91425" marR="91425" marT="91425" marB="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50" y="0"/>
            <a:ext cx="9144000" cy="780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rgbClr val="000000"/>
              </a:buClr>
              <a:buSzPts val="990"/>
              <a:buFont typeface="Arial"/>
              <a:buNone/>
            </a:pPr>
            <a:r>
              <a:rPr lang="en" sz="2850" b="1">
                <a:solidFill>
                  <a:srgbClr val="000000"/>
                </a:solidFill>
              </a:rPr>
              <a:t>Possible reasons for failure of K-means Algorithm</a:t>
            </a:r>
            <a:endParaRPr/>
          </a:p>
        </p:txBody>
      </p:sp>
      <p:sp>
        <p:nvSpPr>
          <p:cNvPr id="149" name="Google Shape;149;p23"/>
          <p:cNvSpPr txBox="1">
            <a:spLocks noGrp="1"/>
          </p:cNvSpPr>
          <p:nvPr>
            <p:ph type="body" idx="1"/>
          </p:nvPr>
        </p:nvSpPr>
        <p:spPr>
          <a:xfrm>
            <a:off x="0" y="1040950"/>
            <a:ext cx="9144000" cy="3873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Clustering itself is loosely defined problem.</a:t>
            </a:r>
            <a:endParaRPr/>
          </a:p>
          <a:p>
            <a:pPr marL="457200" lvl="0" indent="-342900" algn="l" rtl="0">
              <a:spcBef>
                <a:spcPts val="0"/>
              </a:spcBef>
              <a:spcAft>
                <a:spcPts val="0"/>
              </a:spcAft>
              <a:buSzPts val="1800"/>
              <a:buAutoNum type="arabicPeriod"/>
            </a:pPr>
            <a:r>
              <a:rPr lang="en" dirty="0"/>
              <a:t>It’s very hard to find similarity without labels</a:t>
            </a:r>
            <a:endParaRPr/>
          </a:p>
          <a:p>
            <a:pPr marL="457200" lvl="0" indent="-342900" algn="l" rtl="0">
              <a:spcBef>
                <a:spcPts val="0"/>
              </a:spcBef>
              <a:spcAft>
                <a:spcPts val="0"/>
              </a:spcAft>
              <a:buSzPts val="1800"/>
              <a:buAutoNum type="arabicPeriod"/>
            </a:pPr>
            <a:r>
              <a:rPr lang="en" dirty="0"/>
              <a:t>Algorithm may suffer from scarcity of features </a:t>
            </a:r>
            <a:endParaRPr/>
          </a:p>
          <a:p>
            <a:pPr marL="457200" lvl="0" indent="-342900" algn="l" rtl="0">
              <a:spcBef>
                <a:spcPts val="0"/>
              </a:spcBef>
              <a:spcAft>
                <a:spcPts val="0"/>
              </a:spcAft>
              <a:buSzPts val="1800"/>
              <a:buAutoNum type="arabicPeriod"/>
            </a:pPr>
            <a:r>
              <a:rPr lang="en" dirty="0"/>
              <a:t>Fail to identify nested clusters, spirals, long thin clusters</a:t>
            </a:r>
            <a:endParaRPr/>
          </a:p>
          <a:p>
            <a:pPr marL="457200" lvl="0" indent="-342900" algn="l" rtl="0">
              <a:spcBef>
                <a:spcPts val="0"/>
              </a:spcBef>
              <a:spcAft>
                <a:spcPts val="0"/>
              </a:spcAft>
              <a:buSzPts val="1800"/>
              <a:buAutoNum type="arabicPeriod"/>
            </a:pPr>
            <a:r>
              <a:rPr lang="en" dirty="0"/>
              <a:t>Music Genres are often found to be overlapping with each other, so there might be a possibility of nested clusters.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4"/>
          <p:cNvPicPr preferRelativeResize="0"/>
          <p:nvPr/>
        </p:nvPicPr>
        <p:blipFill>
          <a:blip r:embed="rId3">
            <a:alphaModFix/>
          </a:blip>
          <a:stretch>
            <a:fillRect/>
          </a:stretch>
        </p:blipFill>
        <p:spPr>
          <a:xfrm>
            <a:off x="0" y="885813"/>
            <a:ext cx="4571999" cy="3371850"/>
          </a:xfrm>
          <a:prstGeom prst="rect">
            <a:avLst/>
          </a:prstGeom>
          <a:noFill/>
          <a:ln>
            <a:noFill/>
          </a:ln>
        </p:spPr>
      </p:pic>
      <p:pic>
        <p:nvPicPr>
          <p:cNvPr id="155" name="Google Shape;155;p24"/>
          <p:cNvPicPr preferRelativeResize="0"/>
          <p:nvPr/>
        </p:nvPicPr>
        <p:blipFill rotWithShape="1">
          <a:blip r:embed="rId4">
            <a:alphaModFix/>
          </a:blip>
          <a:srcRect b="9518"/>
          <a:stretch/>
        </p:blipFill>
        <p:spPr>
          <a:xfrm>
            <a:off x="3232825" y="1024950"/>
            <a:ext cx="2809875" cy="2913750"/>
          </a:xfrm>
          <a:prstGeom prst="rect">
            <a:avLst/>
          </a:prstGeom>
          <a:noFill/>
          <a:ln>
            <a:noFill/>
          </a:ln>
        </p:spPr>
      </p:pic>
      <p:pic>
        <p:nvPicPr>
          <p:cNvPr id="156" name="Google Shape;156;p24"/>
          <p:cNvPicPr preferRelativeResize="0"/>
          <p:nvPr/>
        </p:nvPicPr>
        <p:blipFill rotWithShape="1">
          <a:blip r:embed="rId5">
            <a:alphaModFix/>
          </a:blip>
          <a:srcRect t="2402" b="11182"/>
          <a:stretch/>
        </p:blipFill>
        <p:spPr>
          <a:xfrm>
            <a:off x="6334125" y="1024950"/>
            <a:ext cx="2809874" cy="2913751"/>
          </a:xfrm>
          <a:prstGeom prst="rect">
            <a:avLst/>
          </a:prstGeom>
          <a:noFill/>
          <a:ln>
            <a:noFill/>
          </a:ln>
        </p:spPr>
      </p:pic>
      <p:sp>
        <p:nvSpPr>
          <p:cNvPr id="157" name="Google Shape;157;p24"/>
          <p:cNvSpPr txBox="1"/>
          <p:nvPr/>
        </p:nvSpPr>
        <p:spPr>
          <a:xfrm>
            <a:off x="2423100" y="115850"/>
            <a:ext cx="42978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200" b="1">
                <a:latin typeface="Roboto"/>
                <a:ea typeface="Roboto"/>
                <a:cs typeface="Roboto"/>
                <a:sym typeface="Roboto"/>
              </a:rPr>
              <a:t>Examples</a:t>
            </a:r>
            <a:endParaRPr sz="3200" b="1">
              <a:latin typeface="Roboto"/>
              <a:ea typeface="Roboto"/>
              <a:cs typeface="Roboto"/>
              <a:sym typeface="Roboto"/>
            </a:endParaRPr>
          </a:p>
        </p:txBody>
      </p:sp>
      <p:sp>
        <p:nvSpPr>
          <p:cNvPr id="158" name="Google Shape;158;p24"/>
          <p:cNvSpPr txBox="1"/>
          <p:nvPr/>
        </p:nvSpPr>
        <p:spPr>
          <a:xfrm>
            <a:off x="613975" y="4309425"/>
            <a:ext cx="209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Nested Clusters</a:t>
            </a:r>
            <a:endParaRPr b="1">
              <a:latin typeface="Roboto"/>
              <a:ea typeface="Roboto"/>
              <a:cs typeface="Roboto"/>
              <a:sym typeface="Roboto"/>
            </a:endParaRPr>
          </a:p>
        </p:txBody>
      </p:sp>
      <p:sp>
        <p:nvSpPr>
          <p:cNvPr id="159" name="Google Shape;159;p24"/>
          <p:cNvSpPr txBox="1"/>
          <p:nvPr/>
        </p:nvSpPr>
        <p:spPr>
          <a:xfrm>
            <a:off x="3589413" y="4257675"/>
            <a:ext cx="209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Spiral Clusters</a:t>
            </a:r>
            <a:endParaRPr b="1">
              <a:latin typeface="Roboto"/>
              <a:ea typeface="Roboto"/>
              <a:cs typeface="Roboto"/>
              <a:sym typeface="Roboto"/>
            </a:endParaRPr>
          </a:p>
        </p:txBody>
      </p:sp>
      <p:sp>
        <p:nvSpPr>
          <p:cNvPr id="160" name="Google Shape;160;p24"/>
          <p:cNvSpPr txBox="1"/>
          <p:nvPr/>
        </p:nvSpPr>
        <p:spPr>
          <a:xfrm>
            <a:off x="6690700" y="4257675"/>
            <a:ext cx="209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Roboto"/>
                <a:ea typeface="Roboto"/>
                <a:cs typeface="Roboto"/>
                <a:sym typeface="Roboto"/>
              </a:rPr>
              <a:t>Long Thin Clusters</a:t>
            </a:r>
            <a:endParaRPr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11700" y="1497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891"/>
              <a:buFont typeface="Arial"/>
              <a:buNone/>
            </a:pPr>
            <a:r>
              <a:rPr lang="en" sz="2965" b="1">
                <a:solidFill>
                  <a:srgbClr val="000000"/>
                </a:solidFill>
              </a:rPr>
              <a:t>Methodology 2: Neural Network</a:t>
            </a:r>
            <a:endParaRPr sz="3100"/>
          </a:p>
        </p:txBody>
      </p:sp>
      <p:sp>
        <p:nvSpPr>
          <p:cNvPr id="166" name="Google Shape;166;p25"/>
          <p:cNvSpPr txBox="1">
            <a:spLocks noGrp="1"/>
          </p:cNvSpPr>
          <p:nvPr>
            <p:ph type="body" idx="1"/>
          </p:nvPr>
        </p:nvSpPr>
        <p:spPr>
          <a:xfrm>
            <a:off x="40800" y="857250"/>
            <a:ext cx="9062400" cy="4010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Training dataset: </a:t>
            </a:r>
            <a:r>
              <a:rPr lang="en" b="1"/>
              <a:t>70%</a:t>
            </a:r>
            <a:endParaRPr b="1"/>
          </a:p>
          <a:p>
            <a:pPr marL="457200" lvl="0" indent="-342900" algn="l" rtl="0">
              <a:spcBef>
                <a:spcPts val="0"/>
              </a:spcBef>
              <a:spcAft>
                <a:spcPts val="0"/>
              </a:spcAft>
              <a:buSzPts val="1800"/>
              <a:buChar char="●"/>
            </a:pPr>
            <a:r>
              <a:rPr lang="en"/>
              <a:t>Testing dataset: </a:t>
            </a:r>
            <a:r>
              <a:rPr lang="en" b="1"/>
              <a:t>30% </a:t>
            </a:r>
            <a:endParaRPr b="1"/>
          </a:p>
          <a:p>
            <a:pPr marL="457200" lvl="0" indent="-342900" algn="l" rtl="0">
              <a:spcBef>
                <a:spcPts val="0"/>
              </a:spcBef>
              <a:spcAft>
                <a:spcPts val="0"/>
              </a:spcAft>
              <a:buSzPts val="1800"/>
              <a:buChar char="●"/>
            </a:pPr>
            <a:r>
              <a:rPr lang="en"/>
              <a:t>Architecture of used Neural Network </a:t>
            </a:r>
            <a:endParaRPr/>
          </a:p>
          <a:p>
            <a:pPr marL="914400" lvl="1" indent="-317500" algn="l" rtl="0">
              <a:spcBef>
                <a:spcPts val="0"/>
              </a:spcBef>
              <a:spcAft>
                <a:spcPts val="0"/>
              </a:spcAft>
              <a:buSzPts val="1400"/>
              <a:buChar char="○"/>
            </a:pPr>
            <a:r>
              <a:rPr lang="en"/>
              <a:t>Input layer:</a:t>
            </a:r>
            <a:r>
              <a:rPr lang="en" b="1"/>
              <a:t> 57</a:t>
            </a:r>
            <a:endParaRPr b="1"/>
          </a:p>
          <a:p>
            <a:pPr marL="914400" lvl="1" indent="-317500" algn="l" rtl="0">
              <a:spcBef>
                <a:spcPts val="0"/>
              </a:spcBef>
              <a:spcAft>
                <a:spcPts val="0"/>
              </a:spcAft>
              <a:buSzPts val="1400"/>
              <a:buChar char="○"/>
            </a:pPr>
            <a:r>
              <a:rPr lang="en"/>
              <a:t>First hidden layer: </a:t>
            </a:r>
            <a:r>
              <a:rPr lang="en" b="1"/>
              <a:t>256</a:t>
            </a:r>
            <a:endParaRPr b="1"/>
          </a:p>
          <a:p>
            <a:pPr marL="914400" lvl="1" indent="-317500" algn="l" rtl="0">
              <a:spcBef>
                <a:spcPts val="0"/>
              </a:spcBef>
              <a:spcAft>
                <a:spcPts val="0"/>
              </a:spcAft>
              <a:buSzPts val="1400"/>
              <a:buChar char="○"/>
            </a:pPr>
            <a:r>
              <a:rPr lang="en"/>
              <a:t>Second hidden layer: </a:t>
            </a:r>
            <a:r>
              <a:rPr lang="en" b="1"/>
              <a:t>128</a:t>
            </a:r>
            <a:endParaRPr b="1"/>
          </a:p>
          <a:p>
            <a:pPr marL="914400" lvl="1" indent="-317500" algn="l" rtl="0">
              <a:spcBef>
                <a:spcPts val="0"/>
              </a:spcBef>
              <a:spcAft>
                <a:spcPts val="0"/>
              </a:spcAft>
              <a:buSzPts val="1400"/>
              <a:buChar char="○"/>
            </a:pPr>
            <a:r>
              <a:rPr lang="en"/>
              <a:t>Third hidden layer: </a:t>
            </a:r>
            <a:r>
              <a:rPr lang="en" b="1"/>
              <a:t>64</a:t>
            </a:r>
            <a:endParaRPr b="1"/>
          </a:p>
          <a:p>
            <a:pPr marL="914400" lvl="1" indent="-317500" algn="l" rtl="0">
              <a:spcBef>
                <a:spcPts val="0"/>
              </a:spcBef>
              <a:spcAft>
                <a:spcPts val="0"/>
              </a:spcAft>
              <a:buSzPts val="1400"/>
              <a:buChar char="○"/>
            </a:pPr>
            <a:r>
              <a:rPr lang="en"/>
              <a:t>Output layer: </a:t>
            </a:r>
            <a:r>
              <a:rPr lang="en" b="1"/>
              <a:t>10</a:t>
            </a:r>
            <a:endParaRPr b="1"/>
          </a:p>
          <a:p>
            <a:pPr marL="457200" lvl="0" indent="-342900" algn="l" rtl="0">
              <a:spcBef>
                <a:spcPts val="0"/>
              </a:spcBef>
              <a:spcAft>
                <a:spcPts val="0"/>
              </a:spcAft>
              <a:buSzPts val="1800"/>
              <a:buChar char="●"/>
            </a:pPr>
            <a:r>
              <a:rPr lang="en"/>
              <a:t>For the first 3 layers of the neural network, we have used </a:t>
            </a:r>
            <a:r>
              <a:rPr lang="en" b="1"/>
              <a:t>‘Relu’</a:t>
            </a:r>
            <a:r>
              <a:rPr lang="en"/>
              <a:t> as the activation function whereas for the last layer we have used </a:t>
            </a:r>
            <a:r>
              <a:rPr lang="en" b="1"/>
              <a:t>softmax</a:t>
            </a:r>
            <a:r>
              <a:rPr lang="en"/>
              <a:t> as the activation function.</a:t>
            </a:r>
            <a:endParaRPr/>
          </a:p>
          <a:p>
            <a:pPr marL="457200" lvl="0" indent="-342900" algn="l" rtl="0">
              <a:spcBef>
                <a:spcPts val="0"/>
              </a:spcBef>
              <a:spcAft>
                <a:spcPts val="0"/>
              </a:spcAft>
              <a:buSzPts val="1800"/>
              <a:buChar char="●"/>
            </a:pPr>
            <a:r>
              <a:rPr lang="en"/>
              <a:t>For training the model, we have used </a:t>
            </a:r>
            <a:r>
              <a:rPr lang="en" b="1"/>
              <a:t>200 </a:t>
            </a:r>
            <a:r>
              <a:rPr lang="en"/>
              <a:t>epochs and a batch-size of </a:t>
            </a:r>
            <a:r>
              <a:rPr lang="en" b="1"/>
              <a:t>64</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184250" y="1551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802"/>
              <a:buFont typeface="Arial"/>
              <a:buNone/>
            </a:pPr>
            <a:r>
              <a:rPr lang="en" sz="3068" b="1">
                <a:solidFill>
                  <a:srgbClr val="000000"/>
                </a:solidFill>
              </a:rPr>
              <a:t>Results</a:t>
            </a:r>
            <a:endParaRPr sz="3100"/>
          </a:p>
        </p:txBody>
      </p:sp>
      <p:sp>
        <p:nvSpPr>
          <p:cNvPr id="172" name="Google Shape;172;p26"/>
          <p:cNvSpPr txBox="1">
            <a:spLocks noGrp="1"/>
          </p:cNvSpPr>
          <p:nvPr>
            <p:ph type="body" idx="1"/>
          </p:nvPr>
        </p:nvSpPr>
        <p:spPr>
          <a:xfrm>
            <a:off x="0" y="872550"/>
            <a:ext cx="9144000" cy="4010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Accuracy on training dataset: </a:t>
            </a:r>
            <a:r>
              <a:rPr lang="en" b="1" dirty="0"/>
              <a:t>0.9994</a:t>
            </a:r>
            <a:endParaRPr b="1"/>
          </a:p>
          <a:p>
            <a:pPr marL="457200" lvl="0" indent="-342900" algn="l" rtl="0">
              <a:spcBef>
                <a:spcPts val="0"/>
              </a:spcBef>
              <a:spcAft>
                <a:spcPts val="0"/>
              </a:spcAft>
              <a:buSzPts val="1800"/>
              <a:buChar char="●"/>
            </a:pPr>
            <a:r>
              <a:rPr lang="en" dirty="0"/>
              <a:t>Accuracy on testing dataset: </a:t>
            </a:r>
            <a:r>
              <a:rPr lang="en" b="1" dirty="0"/>
              <a:t>0.9036</a:t>
            </a:r>
            <a:endParaRPr b="1"/>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Classification with labels is much easy </a:t>
            </a:r>
            <a:r>
              <a:rPr lang="en" smtClean="0"/>
              <a:t>than </a:t>
            </a:r>
            <a:r>
              <a:rPr lang="en"/>
              <a:t>unsupervised learning algorithms.</a:t>
            </a:r>
            <a:endParaRPr/>
          </a:p>
          <a:p>
            <a:pPr marL="457200" lvl="0" indent="-342900" algn="l" rtl="0">
              <a:spcBef>
                <a:spcPts val="0"/>
              </a:spcBef>
              <a:spcAft>
                <a:spcPts val="0"/>
              </a:spcAft>
              <a:buSzPts val="1800"/>
              <a:buChar char="●"/>
            </a:pPr>
            <a:r>
              <a:rPr lang="en" dirty="0"/>
              <a:t>Neural Networks can fit flexible non linear boundaries, so can even classify overlapping music genre with good extent.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259" b="1">
                <a:solidFill>
                  <a:srgbClr val="000000"/>
                </a:solidFill>
                <a:latin typeface="Trebuchet MS"/>
                <a:ea typeface="Trebuchet MS"/>
                <a:cs typeface="Trebuchet MS"/>
                <a:sym typeface="Trebuchet MS"/>
              </a:rPr>
              <a:t>References</a:t>
            </a:r>
            <a:endParaRPr sz="1100"/>
          </a:p>
        </p:txBody>
      </p:sp>
      <p:sp>
        <p:nvSpPr>
          <p:cNvPr id="178" name="Google Shape;178;p27"/>
          <p:cNvSpPr txBox="1">
            <a:spLocks noGrp="1"/>
          </p:cNvSpPr>
          <p:nvPr>
            <p:ph type="body" idx="1"/>
          </p:nvPr>
        </p:nvSpPr>
        <p:spPr>
          <a:xfrm>
            <a:off x="0" y="933800"/>
            <a:ext cx="9144000" cy="3949500"/>
          </a:xfrm>
          <a:prstGeom prst="rect">
            <a:avLst/>
          </a:prstGeom>
        </p:spPr>
        <p:txBody>
          <a:bodyPr spcFirstLastPara="1" wrap="square" lIns="91425" tIns="91425" rIns="91425" bIns="91425" anchor="t" anchorCtr="0">
            <a:normAutofit fontScale="55000" lnSpcReduction="20000"/>
          </a:bodyPr>
          <a:lstStyle/>
          <a:p>
            <a:pPr marL="457200" lvl="0" indent="-328136" algn="l" rtl="0">
              <a:spcBef>
                <a:spcPts val="300"/>
              </a:spcBef>
              <a:spcAft>
                <a:spcPts val="0"/>
              </a:spcAft>
              <a:buSzPct val="100000"/>
              <a:buChar char="●"/>
            </a:pPr>
            <a:r>
              <a:rPr lang="en" sz="2850">
                <a:solidFill>
                  <a:srgbClr val="434343"/>
                </a:solidFill>
              </a:rPr>
              <a:t>Understanding audio data for deep learning by valerio velardo -</a:t>
            </a:r>
            <a:r>
              <a:rPr lang="en" sz="2850">
                <a:solidFill>
                  <a:srgbClr val="434343"/>
                </a:solidFill>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2850" u="sng">
                <a:solidFill>
                  <a:srgbClr val="0000FF"/>
                </a:solidFill>
                <a:latin typeface="Georgia"/>
                <a:ea typeface="Georgia"/>
                <a:cs typeface="Georgia"/>
                <a:sym typeface="Georgia"/>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https://www.youtube.com/watch?v=m3XbqfIij_Y&amp;list=PL-wATfeyAMNrtbkCNsLcpoAyBBRJZVlnf&amp;index=10</a:t>
            </a:r>
            <a:endParaRPr sz="2850">
              <a:solidFill>
                <a:srgbClr val="0000FF"/>
              </a:solidFill>
            </a:endParaRPr>
          </a:p>
          <a:p>
            <a:pPr marL="0" lvl="0" indent="0" algn="l" rtl="0">
              <a:spcBef>
                <a:spcPts val="300"/>
              </a:spcBef>
              <a:spcAft>
                <a:spcPts val="0"/>
              </a:spcAft>
              <a:buNone/>
            </a:pPr>
            <a:endParaRPr sz="2850">
              <a:solidFill>
                <a:srgbClr val="434343"/>
              </a:solidFill>
            </a:endParaRPr>
          </a:p>
          <a:p>
            <a:pPr marL="457200" lvl="0" indent="-328136" algn="l" rtl="0">
              <a:spcBef>
                <a:spcPts val="300"/>
              </a:spcBef>
              <a:spcAft>
                <a:spcPts val="0"/>
              </a:spcAft>
              <a:buSzPct val="100000"/>
              <a:buChar char="●"/>
            </a:pPr>
            <a:r>
              <a:rPr lang="en" sz="2850">
                <a:solidFill>
                  <a:srgbClr val="434343"/>
                </a:solidFill>
              </a:rPr>
              <a:t>The Mel Spectrogram</a:t>
            </a:r>
            <a:r>
              <a:rPr lang="en" sz="2850">
                <a:solidFill>
                  <a:srgbClr val="434343"/>
                </a:solidFill>
                <a:latin typeface="Georgia"/>
                <a:ea typeface="Georgia"/>
                <a:cs typeface="Georgia"/>
                <a:sym typeface="Georgia"/>
              </a:rPr>
              <a:t> </a:t>
            </a:r>
            <a:r>
              <a:rPr lang="en" sz="2850" u="sng">
                <a:solidFill>
                  <a:srgbClr val="0000FF"/>
                </a:solidFill>
                <a:latin typeface="Georgia"/>
                <a:ea typeface="Georgia"/>
                <a:cs typeface="Georgia"/>
                <a:sym typeface="Georgia"/>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https://towardsdatascience.com/musical-genre- classification-with-convolutional-neural-networks-ff04f9601a74</a:t>
            </a:r>
            <a:endParaRPr sz="2850" u="sng">
              <a:solidFill>
                <a:srgbClr val="0000FF"/>
              </a:solidFill>
            </a:endParaRPr>
          </a:p>
          <a:p>
            <a:pPr marL="0" lvl="0" indent="0" algn="l" rtl="0">
              <a:spcBef>
                <a:spcPts val="300"/>
              </a:spcBef>
              <a:spcAft>
                <a:spcPts val="0"/>
              </a:spcAft>
              <a:buNone/>
            </a:pPr>
            <a:endParaRPr sz="2850">
              <a:solidFill>
                <a:srgbClr val="434343"/>
              </a:solidFill>
            </a:endParaRPr>
          </a:p>
          <a:p>
            <a:pPr marL="457200" lvl="0" indent="-328136" algn="l" rtl="0">
              <a:spcBef>
                <a:spcPts val="300"/>
              </a:spcBef>
              <a:spcAft>
                <a:spcPts val="0"/>
              </a:spcAft>
              <a:buSzPct val="100000"/>
              <a:buChar char="●"/>
            </a:pPr>
            <a:r>
              <a:rPr lang="en" sz="2850">
                <a:solidFill>
                  <a:srgbClr val="434343"/>
                </a:solidFill>
              </a:rPr>
              <a:t>For the images used:</a:t>
            </a:r>
            <a:endParaRPr sz="2850">
              <a:solidFill>
                <a:srgbClr val="434343"/>
              </a:solidFill>
            </a:endParaRPr>
          </a:p>
          <a:p>
            <a:pPr marL="457200" lvl="0" indent="-328136" algn="l" rtl="0">
              <a:spcBef>
                <a:spcPts val="0"/>
              </a:spcBef>
              <a:spcAft>
                <a:spcPts val="0"/>
              </a:spcAft>
              <a:buClr>
                <a:srgbClr val="0000FF"/>
              </a:buClr>
              <a:buSzPct val="100000"/>
              <a:buFont typeface="Georgia"/>
              <a:buAutoNum type="alphaLcParenR"/>
            </a:pPr>
            <a:r>
              <a:rPr lang="en" sz="2850" u="sng">
                <a:solidFill>
                  <a:srgbClr val="0000FF"/>
                </a:solidFill>
                <a:highlight>
                  <a:srgbClr val="FFFFFF"/>
                </a:highligh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https://stats.stackexchange.com/questions/133656/how-to-understand-the-drawbacks-of-k-means</a:t>
            </a:r>
            <a:endParaRPr sz="2850">
              <a:solidFill>
                <a:srgbClr val="0000FF"/>
              </a:solidFill>
              <a:latin typeface="Georgia"/>
              <a:ea typeface="Georgia"/>
              <a:cs typeface="Georgia"/>
              <a:sym typeface="Georgia"/>
            </a:endParaRPr>
          </a:p>
          <a:p>
            <a:pPr marL="457200" lvl="0" indent="-328136" algn="l" rtl="0">
              <a:spcBef>
                <a:spcPts val="0"/>
              </a:spcBef>
              <a:spcAft>
                <a:spcPts val="0"/>
              </a:spcAft>
              <a:buClr>
                <a:srgbClr val="0000FF"/>
              </a:buClr>
              <a:buSzPct val="100000"/>
              <a:buFont typeface="Georgia"/>
              <a:buAutoNum type="alphaLcParenR"/>
            </a:pPr>
            <a:r>
              <a:rPr lang="en" sz="2850" u="sng">
                <a:solidFill>
                  <a:srgbClr val="0000FF"/>
                </a:solidFill>
                <a:highlight>
                  <a:srgbClr val="FFFFFF"/>
                </a:highlight>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https://www.quora.com/What-are-the-weaknesses-of-the-standard-k-means-algorithm-aka-Lloyds-algorithm</a:t>
            </a:r>
            <a:endParaRPr sz="2850">
              <a:solidFill>
                <a:srgbClr val="0000FF"/>
              </a:solidFill>
              <a:latin typeface="Georgia"/>
              <a:ea typeface="Georgia"/>
              <a:cs typeface="Georgia"/>
              <a:sym typeface="Georgia"/>
            </a:endParaRPr>
          </a:p>
          <a:p>
            <a:pPr marL="457200" lvl="0" indent="-328136" algn="l" rtl="0">
              <a:spcBef>
                <a:spcPts val="0"/>
              </a:spcBef>
              <a:spcAft>
                <a:spcPts val="0"/>
              </a:spcAft>
              <a:buClr>
                <a:srgbClr val="0000FF"/>
              </a:buClr>
              <a:buSzPct val="100000"/>
              <a:buFont typeface="Georgia"/>
              <a:buAutoNum type="alphaLcParenR"/>
            </a:pPr>
            <a:r>
              <a:rPr lang="en" sz="2850" u="sng">
                <a:solidFill>
                  <a:srgbClr val="0000FF"/>
                </a:solidFill>
                <a:highlight>
                  <a:srgbClr val="FFFFFF"/>
                </a:highlight>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https://journals.plos.org/plosone/article/figure?id=10.1371/journal.pone.0162259.g002</a:t>
            </a:r>
            <a:endParaRPr sz="2850">
              <a:solidFill>
                <a:srgbClr val="0000FF"/>
              </a:solidFill>
              <a:latin typeface="Georgia"/>
              <a:ea typeface="Georgia"/>
              <a:cs typeface="Georgia"/>
              <a:sym typeface="Georgia"/>
            </a:endParaRPr>
          </a:p>
          <a:p>
            <a:pPr marL="457200" lvl="0" indent="0" algn="l" rtl="0">
              <a:spcBef>
                <a:spcPts val="300"/>
              </a:spcBef>
              <a:spcAft>
                <a:spcPts val="0"/>
              </a:spcAft>
              <a:buNone/>
            </a:pPr>
            <a:endParaRPr sz="2600" u="sng">
              <a:solidFill>
                <a:schemeClr val="accent1"/>
              </a:solidFill>
              <a:latin typeface="Georgia"/>
              <a:ea typeface="Georgia"/>
              <a:cs typeface="Georgia"/>
              <a:sym typeface="Georgia"/>
            </a:endParaRPr>
          </a:p>
          <a:p>
            <a:pPr marL="0" lvl="0" indent="0" algn="l" rtl="0">
              <a:spcBef>
                <a:spcPts val="0"/>
              </a:spcBef>
              <a:spcAft>
                <a:spcPts val="1200"/>
              </a:spcAft>
              <a:buNone/>
            </a:pP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0" y="0"/>
            <a:ext cx="9144000" cy="7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000" b="1">
                <a:solidFill>
                  <a:srgbClr val="000000"/>
                </a:solidFill>
                <a:latin typeface="Trebuchet MS"/>
                <a:ea typeface="Trebuchet MS"/>
                <a:cs typeface="Trebuchet MS"/>
                <a:sym typeface="Trebuchet MS"/>
              </a:rPr>
              <a:t>Problem Statement</a:t>
            </a:r>
            <a:endParaRPr sz="1300"/>
          </a:p>
        </p:txBody>
      </p:sp>
      <p:sp>
        <p:nvSpPr>
          <p:cNvPr id="94" name="Google Shape;94;p14"/>
          <p:cNvSpPr txBox="1">
            <a:spLocks noGrp="1"/>
          </p:cNvSpPr>
          <p:nvPr>
            <p:ph type="body" idx="1"/>
          </p:nvPr>
        </p:nvSpPr>
        <p:spPr>
          <a:xfrm>
            <a:off x="0" y="886800"/>
            <a:ext cx="9144000" cy="3848700"/>
          </a:xfrm>
          <a:prstGeom prst="rect">
            <a:avLst/>
          </a:prstGeom>
        </p:spPr>
        <p:txBody>
          <a:bodyPr spcFirstLastPara="1" wrap="square" lIns="91425" tIns="91425" rIns="91425" bIns="91425" anchor="t" anchorCtr="0">
            <a:normAutofit/>
          </a:bodyPr>
          <a:lstStyle/>
          <a:p>
            <a:pPr marL="457200" lvl="0" indent="-342900" algn="l" rtl="0">
              <a:spcBef>
                <a:spcPts val="300"/>
              </a:spcBef>
              <a:spcAft>
                <a:spcPts val="0"/>
              </a:spcAft>
              <a:buClr>
                <a:srgbClr val="434343"/>
              </a:buClr>
              <a:buSzPts val="1800"/>
              <a:buChar char="●"/>
            </a:pPr>
            <a:r>
              <a:rPr lang="en">
                <a:solidFill>
                  <a:srgbClr val="434343"/>
                </a:solidFill>
              </a:rPr>
              <a:t>We are going to develop a machine learning project to automatically classify different musical genres from audio files.</a:t>
            </a:r>
            <a:endParaRPr>
              <a:solidFill>
                <a:srgbClr val="434343"/>
              </a:solidFill>
            </a:endParaRPr>
          </a:p>
          <a:p>
            <a:pPr marL="0" lvl="0" indent="0" algn="l" rtl="0">
              <a:spcBef>
                <a:spcPts val="300"/>
              </a:spcBef>
              <a:spcAft>
                <a:spcPts val="0"/>
              </a:spcAft>
              <a:buNone/>
            </a:pPr>
            <a:endParaRPr>
              <a:solidFill>
                <a:srgbClr val="434343"/>
              </a:solidFill>
            </a:endParaRPr>
          </a:p>
          <a:p>
            <a:pPr marL="457200" lvl="0" indent="-342900" algn="l" rtl="0">
              <a:spcBef>
                <a:spcPts val="300"/>
              </a:spcBef>
              <a:spcAft>
                <a:spcPts val="0"/>
              </a:spcAft>
              <a:buClr>
                <a:srgbClr val="434343"/>
              </a:buClr>
              <a:buSzPts val="1800"/>
              <a:buChar char="●"/>
            </a:pPr>
            <a:r>
              <a:rPr lang="en">
                <a:solidFill>
                  <a:srgbClr val="434343"/>
                </a:solidFill>
              </a:rPr>
              <a:t>Input – Audio file(in .wav format)</a:t>
            </a:r>
            <a:endParaRPr>
              <a:solidFill>
                <a:srgbClr val="434343"/>
              </a:solidFill>
            </a:endParaRPr>
          </a:p>
          <a:p>
            <a:pPr marL="457200" lvl="0" indent="-342900" algn="l" rtl="0">
              <a:spcBef>
                <a:spcPts val="0"/>
              </a:spcBef>
              <a:spcAft>
                <a:spcPts val="0"/>
              </a:spcAft>
              <a:buClr>
                <a:srgbClr val="434343"/>
              </a:buClr>
              <a:buSzPts val="1800"/>
              <a:buChar char="●"/>
            </a:pPr>
            <a:r>
              <a:rPr lang="en">
                <a:solidFill>
                  <a:srgbClr val="434343"/>
                </a:solidFill>
              </a:rPr>
              <a:t>Output – Genre of given audio file</a:t>
            </a:r>
            <a:endParaRPr>
              <a:solidFill>
                <a:srgbClr val="434343"/>
              </a:solidFill>
            </a:endParaRPr>
          </a:p>
          <a:p>
            <a:pPr marL="457200" lvl="0" indent="0" algn="l" rtl="0">
              <a:spcBef>
                <a:spcPts val="300"/>
              </a:spcBef>
              <a:spcAft>
                <a:spcPts val="0"/>
              </a:spcAft>
              <a:buNone/>
            </a:pPr>
            <a:endParaRPr>
              <a:solidFill>
                <a:srgbClr val="434343"/>
              </a:solidFill>
            </a:endParaRPr>
          </a:p>
          <a:p>
            <a:pPr marL="457200" lvl="0" indent="-342900" algn="l" rtl="0">
              <a:spcBef>
                <a:spcPts val="300"/>
              </a:spcBef>
              <a:spcAft>
                <a:spcPts val="0"/>
              </a:spcAft>
              <a:buClr>
                <a:srgbClr val="434343"/>
              </a:buClr>
              <a:buSzPts val="1800"/>
              <a:buChar char="●"/>
            </a:pPr>
            <a:r>
              <a:rPr lang="en">
                <a:solidFill>
                  <a:srgbClr val="434343"/>
                </a:solidFill>
              </a:rPr>
              <a:t>The idea of combining both music and data sounded very interesting to us. Innovative and famous companies such as Spotify and Jio Saavn have been able to support music data in a clever way to provide amazing services to its users.</a:t>
            </a:r>
            <a:endParaRPr>
              <a:solidFill>
                <a:srgbClr val="434343"/>
              </a:solidFill>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0" y="159625"/>
            <a:ext cx="9144000" cy="7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859" b="1">
                <a:solidFill>
                  <a:srgbClr val="000000"/>
                </a:solidFill>
                <a:latin typeface="Trebuchet MS"/>
                <a:ea typeface="Trebuchet MS"/>
                <a:cs typeface="Trebuchet MS"/>
                <a:sym typeface="Trebuchet MS"/>
              </a:rPr>
              <a:t>Problem Statement (Continued)</a:t>
            </a:r>
            <a:endParaRPr sz="2600"/>
          </a:p>
        </p:txBody>
      </p:sp>
      <p:sp>
        <p:nvSpPr>
          <p:cNvPr id="100" name="Google Shape;100;p15"/>
          <p:cNvSpPr txBox="1">
            <a:spLocks noGrp="1"/>
          </p:cNvSpPr>
          <p:nvPr>
            <p:ph type="body" idx="1"/>
          </p:nvPr>
        </p:nvSpPr>
        <p:spPr>
          <a:xfrm>
            <a:off x="0" y="1135125"/>
            <a:ext cx="9144000" cy="3440700"/>
          </a:xfrm>
          <a:prstGeom prst="rect">
            <a:avLst/>
          </a:prstGeom>
        </p:spPr>
        <p:txBody>
          <a:bodyPr spcFirstLastPara="1" wrap="square" lIns="91425" tIns="91425" rIns="91425" bIns="91425" anchor="t" anchorCtr="0">
            <a:normAutofit/>
          </a:bodyPr>
          <a:lstStyle/>
          <a:p>
            <a:pPr marL="457200" lvl="0" indent="-342900" algn="l" rtl="0">
              <a:spcBef>
                <a:spcPts val="300"/>
              </a:spcBef>
              <a:spcAft>
                <a:spcPts val="0"/>
              </a:spcAft>
              <a:buClr>
                <a:srgbClr val="434343"/>
              </a:buClr>
              <a:buSzPts val="1800"/>
              <a:buChar char="●"/>
            </a:pPr>
            <a:r>
              <a:rPr lang="en">
                <a:solidFill>
                  <a:srgbClr val="434343"/>
                </a:solidFill>
              </a:rPr>
              <a:t>We wanted to try our hands at working with audio data and try to build a model that could automatically classify a song by its genre.</a:t>
            </a:r>
            <a:endParaRPr>
              <a:solidFill>
                <a:srgbClr val="434343"/>
              </a:solidFill>
            </a:endParaRPr>
          </a:p>
          <a:p>
            <a:pPr marL="0" lvl="0" indent="0" algn="l" rtl="0">
              <a:spcBef>
                <a:spcPts val="300"/>
              </a:spcBef>
              <a:spcAft>
                <a:spcPts val="0"/>
              </a:spcAft>
              <a:buNone/>
            </a:pPr>
            <a:endParaRPr>
              <a:solidFill>
                <a:srgbClr val="434343"/>
              </a:solidFill>
            </a:endParaRPr>
          </a:p>
          <a:p>
            <a:pPr marL="457200" lvl="0" indent="-342900" algn="l" rtl="0">
              <a:spcBef>
                <a:spcPts val="300"/>
              </a:spcBef>
              <a:spcAft>
                <a:spcPts val="0"/>
              </a:spcAft>
              <a:buClr>
                <a:srgbClr val="434343"/>
              </a:buClr>
              <a:buSzPts val="1800"/>
              <a:buChar char="●"/>
            </a:pPr>
            <a:r>
              <a:rPr lang="en">
                <a:solidFill>
                  <a:srgbClr val="434343"/>
                </a:solidFill>
              </a:rPr>
              <a:t>There are two major challenges with this problem:-</a:t>
            </a:r>
            <a:endParaRPr>
              <a:solidFill>
                <a:srgbClr val="434343"/>
              </a:solidFill>
            </a:endParaRPr>
          </a:p>
          <a:p>
            <a:pPr marL="914400" lvl="1" indent="-342900" algn="l" rtl="0">
              <a:spcBef>
                <a:spcPts val="0"/>
              </a:spcBef>
              <a:spcAft>
                <a:spcPts val="0"/>
              </a:spcAft>
              <a:buClr>
                <a:srgbClr val="434343"/>
              </a:buClr>
              <a:buSzPts val="1800"/>
              <a:buChar char="○"/>
            </a:pPr>
            <a:r>
              <a:rPr lang="en" sz="1800">
                <a:solidFill>
                  <a:srgbClr val="434343"/>
                </a:solidFill>
              </a:rPr>
              <a:t>Musical genres are not very accurately defined. So people are often confused which genre the song belongs to !</a:t>
            </a:r>
            <a:endParaRPr sz="1800">
              <a:solidFill>
                <a:srgbClr val="434343"/>
              </a:solidFill>
            </a:endParaRPr>
          </a:p>
          <a:p>
            <a:pPr marL="914400" lvl="1" indent="-342900" algn="l" rtl="0">
              <a:spcBef>
                <a:spcPts val="0"/>
              </a:spcBef>
              <a:spcAft>
                <a:spcPts val="0"/>
              </a:spcAft>
              <a:buClr>
                <a:srgbClr val="434343"/>
              </a:buClr>
              <a:buSzPts val="1800"/>
              <a:buChar char="○"/>
            </a:pPr>
            <a:r>
              <a:rPr lang="en" sz="1800">
                <a:solidFill>
                  <a:srgbClr val="434343"/>
                </a:solidFill>
              </a:rPr>
              <a:t>It is a not an easy task to extract differentiating features from audio data that could be fed into our model.</a:t>
            </a:r>
            <a:endParaRPr sz="1800">
              <a:solidFill>
                <a:srgbClr val="434343"/>
              </a:solidFill>
            </a:endParaRPr>
          </a:p>
          <a:p>
            <a:pPr marL="0" lvl="0" indent="0" algn="l" rtl="0">
              <a:spcBef>
                <a:spcPts val="0"/>
              </a:spcBef>
              <a:spcAft>
                <a:spcPts val="1200"/>
              </a:spcAft>
              <a:buNone/>
            </a:pP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4444" b="1">
                <a:solidFill>
                  <a:srgbClr val="000000"/>
                </a:solidFill>
              </a:rPr>
              <a:t>Dataset Description</a:t>
            </a:r>
            <a:endParaRPr sz="4444" b="1">
              <a:solidFill>
                <a:srgbClr val="000000"/>
              </a:solidFill>
            </a:endParaRPr>
          </a:p>
          <a:p>
            <a:pPr marL="0" lvl="0" indent="0" algn="ctr" rtl="0">
              <a:spcBef>
                <a:spcPts val="0"/>
              </a:spcBef>
              <a:spcAft>
                <a:spcPts val="0"/>
              </a:spcAft>
              <a:buNone/>
            </a:pPr>
            <a:endParaRPr sz="5622" b="1">
              <a:solidFill>
                <a:srgbClr val="000000"/>
              </a:solidFill>
              <a:latin typeface="Trebuchet MS"/>
              <a:ea typeface="Trebuchet MS"/>
              <a:cs typeface="Trebuchet MS"/>
              <a:sym typeface="Trebuchet MS"/>
            </a:endParaRPr>
          </a:p>
        </p:txBody>
      </p:sp>
      <p:sp>
        <p:nvSpPr>
          <p:cNvPr id="106" name="Google Shape;106;p16"/>
          <p:cNvSpPr txBox="1">
            <a:spLocks noGrp="1"/>
          </p:cNvSpPr>
          <p:nvPr>
            <p:ph type="body" idx="1"/>
          </p:nvPr>
        </p:nvSpPr>
        <p:spPr>
          <a:xfrm>
            <a:off x="0" y="1229875"/>
            <a:ext cx="9144000" cy="3505800"/>
          </a:xfrm>
          <a:prstGeom prst="rect">
            <a:avLst/>
          </a:prstGeom>
        </p:spPr>
        <p:txBody>
          <a:bodyPr spcFirstLastPara="1" wrap="square" lIns="91425" tIns="91425" rIns="91425" bIns="91425" anchor="t" anchorCtr="0">
            <a:normAutofit fontScale="25000" lnSpcReduction="20000"/>
          </a:bodyPr>
          <a:lstStyle/>
          <a:p>
            <a:pPr marL="457200" lvl="0" indent="0" algn="l" rtl="0">
              <a:spcBef>
                <a:spcPts val="300"/>
              </a:spcBef>
              <a:spcAft>
                <a:spcPts val="0"/>
              </a:spcAft>
              <a:buNone/>
            </a:pPr>
            <a:r>
              <a:rPr lang="en" sz="8800" b="1" dirty="0">
                <a:solidFill>
                  <a:srgbClr val="434343"/>
                </a:solidFill>
              </a:rPr>
              <a:t>Source</a:t>
            </a:r>
            <a:r>
              <a:rPr lang="en" sz="8800" dirty="0">
                <a:solidFill>
                  <a:srgbClr val="434343"/>
                </a:solidFill>
              </a:rPr>
              <a:t> :</a:t>
            </a:r>
            <a:endParaRPr sz="8800">
              <a:solidFill>
                <a:srgbClr val="434343"/>
              </a:solidFill>
            </a:endParaRPr>
          </a:p>
          <a:p>
            <a:pPr marL="457200" lvl="0" indent="-342900" algn="l" rtl="0">
              <a:spcBef>
                <a:spcPts val="300"/>
              </a:spcBef>
              <a:spcAft>
                <a:spcPts val="0"/>
              </a:spcAft>
              <a:buClr>
                <a:srgbClr val="434343"/>
              </a:buClr>
              <a:buSzPct val="100000"/>
              <a:buChar char="●"/>
            </a:pPr>
            <a:r>
              <a:rPr lang="en" sz="7200" u="sng" dirty="0">
                <a:solidFill>
                  <a:srgbClr val="00B0F0"/>
                </a:solid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https://www.kaggle.com/andradaolteanu/gtzan-dataset-music-genre-classification</a:t>
            </a:r>
            <a:r>
              <a:rPr lang="en" sz="7200" dirty="0">
                <a:solidFill>
                  <a:srgbClr val="00B0F0"/>
                </a:solidFill>
              </a:rPr>
              <a:t> </a:t>
            </a:r>
            <a:r>
              <a:rPr lang="en" sz="7200" dirty="0">
                <a:solidFill>
                  <a:srgbClr val="434343"/>
                </a:solidFill>
              </a:rPr>
              <a:t>(features_3_sec.csv file)</a:t>
            </a:r>
            <a:endParaRPr sz="7200">
              <a:solidFill>
                <a:srgbClr val="434343"/>
              </a:solidFill>
            </a:endParaRPr>
          </a:p>
          <a:p>
            <a:pPr marL="457200" lvl="0" indent="0" algn="l" rtl="0">
              <a:spcBef>
                <a:spcPts val="300"/>
              </a:spcBef>
              <a:spcAft>
                <a:spcPts val="0"/>
              </a:spcAft>
              <a:buNone/>
            </a:pPr>
            <a:r>
              <a:rPr lang="en" sz="8800" b="1" dirty="0">
                <a:solidFill>
                  <a:srgbClr val="434343"/>
                </a:solidFill>
              </a:rPr>
              <a:t>Description :</a:t>
            </a:r>
            <a:endParaRPr sz="8800" b="1">
              <a:solidFill>
                <a:srgbClr val="434343"/>
              </a:solidFill>
            </a:endParaRPr>
          </a:p>
          <a:p>
            <a:pPr marL="457200" lvl="0" indent="-342900" algn="l" rtl="0">
              <a:spcBef>
                <a:spcPts val="300"/>
              </a:spcBef>
              <a:spcAft>
                <a:spcPts val="0"/>
              </a:spcAft>
              <a:buClr>
                <a:srgbClr val="434343"/>
              </a:buClr>
              <a:buSzPct val="100000"/>
              <a:buChar char="●"/>
            </a:pPr>
            <a:r>
              <a:rPr lang="en" sz="7200" dirty="0">
                <a:solidFill>
                  <a:srgbClr val="434343"/>
                </a:solidFill>
              </a:rPr>
              <a:t>This dataset was used for the well known paper in genre classification " Musical genre classification of audio signals " by G. Tzanetakis and P. Cook in IEEE Transactions on Audio and Speech Processing 2002. </a:t>
            </a:r>
            <a:endParaRPr sz="7200">
              <a:solidFill>
                <a:srgbClr val="434343"/>
              </a:solidFill>
            </a:endParaRPr>
          </a:p>
          <a:p>
            <a:pPr marL="457200" lvl="0" indent="-342900" algn="l" rtl="0">
              <a:spcBef>
                <a:spcPts val="0"/>
              </a:spcBef>
              <a:spcAft>
                <a:spcPts val="0"/>
              </a:spcAft>
              <a:buClr>
                <a:srgbClr val="434343"/>
              </a:buClr>
              <a:buSzPct val="100000"/>
              <a:buChar char="●"/>
            </a:pPr>
            <a:r>
              <a:rPr lang="en" sz="7200" dirty="0">
                <a:solidFill>
                  <a:srgbClr val="434343"/>
                </a:solidFill>
              </a:rPr>
              <a:t>The dataset consists of 1000 audio tracks each 30 seconds long. It contains 10 genres, each represented by 100 tracks. The tracks are all 22050 Hz Mono 16-bit audio files in .wav format.</a:t>
            </a:r>
            <a:endParaRPr sz="7200">
              <a:solidFill>
                <a:srgbClr val="434343"/>
              </a:solidFill>
            </a:endParaRPr>
          </a:p>
          <a:p>
            <a:pPr marL="914400" lvl="0" indent="0" algn="l" rtl="0">
              <a:spcBef>
                <a:spcPts val="300"/>
              </a:spcBef>
              <a:spcAft>
                <a:spcPts val="0"/>
              </a:spcAft>
              <a:buNone/>
            </a:pPr>
            <a:endParaRPr sz="2800">
              <a:solidFill>
                <a:srgbClr val="434343"/>
              </a:solidFill>
              <a:latin typeface="Georgia"/>
              <a:ea typeface="Georgia"/>
              <a:cs typeface="Georgia"/>
              <a:sym typeface="Georgia"/>
            </a:endParaRPr>
          </a:p>
          <a:p>
            <a:pPr marL="914400" lvl="0" indent="0" algn="l" rtl="0">
              <a:spcBef>
                <a:spcPts val="300"/>
              </a:spcBef>
              <a:spcAft>
                <a:spcPts val="0"/>
              </a:spcAft>
              <a:buNone/>
            </a:pPr>
            <a:endParaRPr sz="2800">
              <a:solidFill>
                <a:srgbClr val="000000"/>
              </a:solidFill>
              <a:latin typeface="Georgia"/>
              <a:ea typeface="Georgia"/>
              <a:cs typeface="Georgia"/>
              <a:sym typeface="Georgia"/>
            </a:endParaRPr>
          </a:p>
          <a:p>
            <a:pPr marL="0" lvl="0" indent="0" algn="l" rtl="0">
              <a:spcBef>
                <a:spcPts val="300"/>
              </a:spcBef>
              <a:spcAft>
                <a:spcPts val="0"/>
              </a:spcAft>
              <a:buNone/>
            </a:pPr>
            <a:endParaRPr sz="2800">
              <a:solidFill>
                <a:srgbClr val="000000"/>
              </a:solidFill>
              <a:latin typeface="Georgia"/>
              <a:ea typeface="Georgia"/>
              <a:cs typeface="Georgia"/>
              <a:sym typeface="Georgia"/>
            </a:endParaRPr>
          </a:p>
          <a:p>
            <a:pPr marL="914400" lvl="0" indent="0" algn="l" rtl="0">
              <a:spcBef>
                <a:spcPts val="300"/>
              </a:spcBef>
              <a:spcAft>
                <a:spcPts val="0"/>
              </a:spcAft>
              <a:buNone/>
            </a:pPr>
            <a:endParaRPr sz="2800">
              <a:solidFill>
                <a:srgbClr val="000000"/>
              </a:solidFill>
              <a:latin typeface="Georgia"/>
              <a:ea typeface="Georgia"/>
              <a:cs typeface="Georgia"/>
              <a:sym typeface="Georgia"/>
            </a:endParaRPr>
          </a:p>
          <a:p>
            <a:pPr marL="45720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714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500" b="1">
                <a:solidFill>
                  <a:srgbClr val="000000"/>
                </a:solidFill>
              </a:rPr>
              <a:t>Dataset Description(Continued)</a:t>
            </a:r>
            <a:endParaRPr sz="3500" b="1">
              <a:solidFill>
                <a:srgbClr val="000000"/>
              </a:solidFill>
            </a:endParaRPr>
          </a:p>
        </p:txBody>
      </p:sp>
      <p:sp>
        <p:nvSpPr>
          <p:cNvPr id="112" name="Google Shape;112;p17"/>
          <p:cNvSpPr txBox="1">
            <a:spLocks noGrp="1"/>
          </p:cNvSpPr>
          <p:nvPr>
            <p:ph type="body" idx="1"/>
          </p:nvPr>
        </p:nvSpPr>
        <p:spPr>
          <a:xfrm>
            <a:off x="0" y="673975"/>
            <a:ext cx="9144000" cy="4203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8475"/>
              <a:t>Total number of Training Examples:</a:t>
            </a:r>
            <a:r>
              <a:rPr lang="en" sz="7275"/>
              <a:t> </a:t>
            </a:r>
            <a:r>
              <a:rPr lang="en" sz="7275" b="1"/>
              <a:t>9990</a:t>
            </a:r>
            <a:endParaRPr sz="7275" b="1"/>
          </a:p>
          <a:p>
            <a:pPr marL="0" lvl="0" indent="0" algn="l" rtl="0">
              <a:spcBef>
                <a:spcPts val="1200"/>
              </a:spcBef>
              <a:spcAft>
                <a:spcPts val="0"/>
              </a:spcAft>
              <a:buNone/>
            </a:pPr>
            <a:r>
              <a:rPr lang="en" sz="8475"/>
              <a:t>Total number of Classes: </a:t>
            </a:r>
            <a:r>
              <a:rPr lang="en" sz="8475" b="1"/>
              <a:t>10</a:t>
            </a:r>
            <a:r>
              <a:rPr lang="en" sz="8475"/>
              <a:t> which are</a:t>
            </a:r>
            <a:r>
              <a:rPr lang="en" sz="7275"/>
              <a:t>:</a:t>
            </a:r>
            <a:endParaRPr sz="7275"/>
          </a:p>
          <a:p>
            <a:pPr marL="914400" lvl="0" indent="-344105" algn="l" rtl="0">
              <a:spcBef>
                <a:spcPts val="1200"/>
              </a:spcBef>
              <a:spcAft>
                <a:spcPts val="0"/>
              </a:spcAft>
              <a:buSzPct val="100000"/>
              <a:buChar char="●"/>
            </a:pPr>
            <a:r>
              <a:rPr lang="en" sz="7275" b="1"/>
              <a:t>Blues</a:t>
            </a:r>
            <a:endParaRPr sz="7275" b="1"/>
          </a:p>
          <a:p>
            <a:pPr marL="914400" lvl="0" indent="-344105" algn="l" rtl="0">
              <a:spcBef>
                <a:spcPts val="0"/>
              </a:spcBef>
              <a:spcAft>
                <a:spcPts val="0"/>
              </a:spcAft>
              <a:buSzPct val="100000"/>
              <a:buChar char="●"/>
            </a:pPr>
            <a:r>
              <a:rPr lang="en" sz="7275" b="1"/>
              <a:t>Classical</a:t>
            </a:r>
            <a:endParaRPr sz="7275" b="1"/>
          </a:p>
          <a:p>
            <a:pPr marL="914400" lvl="0" indent="-344105" algn="l" rtl="0">
              <a:spcBef>
                <a:spcPts val="0"/>
              </a:spcBef>
              <a:spcAft>
                <a:spcPts val="0"/>
              </a:spcAft>
              <a:buSzPct val="100000"/>
              <a:buChar char="●"/>
            </a:pPr>
            <a:r>
              <a:rPr lang="en" sz="7275" b="1"/>
              <a:t>Country</a:t>
            </a:r>
            <a:endParaRPr sz="7275" b="1"/>
          </a:p>
          <a:p>
            <a:pPr marL="914400" lvl="0" indent="-344105" algn="l" rtl="0">
              <a:spcBef>
                <a:spcPts val="0"/>
              </a:spcBef>
              <a:spcAft>
                <a:spcPts val="0"/>
              </a:spcAft>
              <a:buSzPct val="100000"/>
              <a:buChar char="●"/>
            </a:pPr>
            <a:r>
              <a:rPr lang="en" sz="7275" b="1"/>
              <a:t>Disco</a:t>
            </a:r>
            <a:endParaRPr sz="7275" b="1"/>
          </a:p>
          <a:p>
            <a:pPr marL="914400" lvl="0" indent="-344105" algn="l" rtl="0">
              <a:spcBef>
                <a:spcPts val="0"/>
              </a:spcBef>
              <a:spcAft>
                <a:spcPts val="0"/>
              </a:spcAft>
              <a:buSzPct val="100000"/>
              <a:buChar char="●"/>
            </a:pPr>
            <a:r>
              <a:rPr lang="en" sz="7275" b="1"/>
              <a:t>Hiphop</a:t>
            </a:r>
            <a:endParaRPr sz="7275" b="1"/>
          </a:p>
          <a:p>
            <a:pPr marL="914400" lvl="0" indent="-344105" algn="l" rtl="0">
              <a:spcBef>
                <a:spcPts val="0"/>
              </a:spcBef>
              <a:spcAft>
                <a:spcPts val="0"/>
              </a:spcAft>
              <a:buSzPct val="100000"/>
              <a:buChar char="●"/>
            </a:pPr>
            <a:r>
              <a:rPr lang="en" sz="7275" b="1"/>
              <a:t>Jazz</a:t>
            </a:r>
            <a:endParaRPr sz="7275" b="1"/>
          </a:p>
          <a:p>
            <a:pPr marL="914400" lvl="0" indent="-344105" algn="l" rtl="0">
              <a:spcBef>
                <a:spcPts val="0"/>
              </a:spcBef>
              <a:spcAft>
                <a:spcPts val="0"/>
              </a:spcAft>
              <a:buSzPct val="100000"/>
              <a:buChar char="●"/>
            </a:pPr>
            <a:r>
              <a:rPr lang="en" sz="7275" b="1"/>
              <a:t>Metal</a:t>
            </a:r>
            <a:endParaRPr sz="7275" b="1"/>
          </a:p>
          <a:p>
            <a:pPr marL="914400" lvl="0" indent="-344105" algn="l" rtl="0">
              <a:spcBef>
                <a:spcPts val="0"/>
              </a:spcBef>
              <a:spcAft>
                <a:spcPts val="0"/>
              </a:spcAft>
              <a:buSzPct val="100000"/>
              <a:buChar char="●"/>
            </a:pPr>
            <a:r>
              <a:rPr lang="en" sz="7275" b="1"/>
              <a:t>Pop</a:t>
            </a:r>
            <a:endParaRPr sz="7275" b="1"/>
          </a:p>
          <a:p>
            <a:pPr marL="914400" lvl="0" indent="-344105" algn="l" rtl="0">
              <a:spcBef>
                <a:spcPts val="0"/>
              </a:spcBef>
              <a:spcAft>
                <a:spcPts val="0"/>
              </a:spcAft>
              <a:buSzPct val="100000"/>
              <a:buChar char="●"/>
            </a:pPr>
            <a:r>
              <a:rPr lang="en" sz="7275" b="1"/>
              <a:t>Reggae</a:t>
            </a:r>
            <a:endParaRPr sz="7275" b="1"/>
          </a:p>
          <a:p>
            <a:pPr marL="914400" lvl="0" indent="-344105" algn="l" rtl="0">
              <a:spcBef>
                <a:spcPts val="0"/>
              </a:spcBef>
              <a:spcAft>
                <a:spcPts val="0"/>
              </a:spcAft>
              <a:buSzPct val="100000"/>
              <a:buChar char="●"/>
            </a:pPr>
            <a:r>
              <a:rPr lang="en" sz="7275" b="1"/>
              <a:t>Rock</a:t>
            </a:r>
            <a:endParaRPr sz="7275" b="1"/>
          </a:p>
          <a:p>
            <a:pPr marL="0" lvl="0" indent="0" algn="l" rtl="0">
              <a:spcBef>
                <a:spcPts val="1200"/>
              </a:spcBef>
              <a:spcAft>
                <a:spcPts val="0"/>
              </a:spcAft>
              <a:buNone/>
            </a:pPr>
            <a:r>
              <a:rPr lang="en" sz="8475"/>
              <a:t>Total number of  Features:</a:t>
            </a:r>
            <a:r>
              <a:rPr lang="en" sz="7275"/>
              <a:t> </a:t>
            </a:r>
            <a:r>
              <a:rPr lang="en" sz="7275" b="1"/>
              <a:t>57</a:t>
            </a:r>
            <a:endParaRPr sz="7275" b="1"/>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aphicFrame>
        <p:nvGraphicFramePr>
          <p:cNvPr id="117" name="Google Shape;117;p18"/>
          <p:cNvGraphicFramePr/>
          <p:nvPr/>
        </p:nvGraphicFramePr>
        <p:xfrm>
          <a:off x="-25" y="-5"/>
          <a:ext cx="9144000" cy="4982100"/>
        </p:xfrm>
        <a:graphic>
          <a:graphicData uri="http://schemas.openxmlformats.org/drawingml/2006/table">
            <a:tbl>
              <a:tblPr>
                <a:noFill/>
                <a:tableStyleId>{0A204D52-7FAF-40B9-8EC7-EAB52779C344}</a:tableStyleId>
              </a:tblPr>
              <a:tblGrid>
                <a:gridCol w="2847600"/>
                <a:gridCol w="2627125"/>
                <a:gridCol w="1768450"/>
                <a:gridCol w="1900825"/>
              </a:tblGrid>
              <a:tr h="999800">
                <a:tc>
                  <a:txBody>
                    <a:bodyPr/>
                    <a:lstStyle/>
                    <a:p>
                      <a:pPr marL="0" lvl="0" indent="0" algn="l" rtl="0">
                        <a:spcBef>
                          <a:spcPts val="0"/>
                        </a:spcBef>
                        <a:spcAft>
                          <a:spcPts val="0"/>
                        </a:spcAft>
                        <a:buNone/>
                      </a:pPr>
                      <a:r>
                        <a:rPr lang="en" sz="1600" b="1"/>
                        <a:t>chroma_stft_mean</a:t>
                      </a:r>
                      <a:endParaRPr sz="1600" b="1"/>
                    </a:p>
                  </a:txBody>
                  <a:tcPr marL="91425" marR="91425" marT="91425" marB="91425"/>
                </a:tc>
                <a:tc>
                  <a:txBody>
                    <a:bodyPr/>
                    <a:lstStyle/>
                    <a:p>
                      <a:pPr marL="0" lvl="0" indent="0" algn="l" rtl="0">
                        <a:spcBef>
                          <a:spcPts val="0"/>
                        </a:spcBef>
                        <a:spcAft>
                          <a:spcPts val="0"/>
                        </a:spcAft>
                        <a:buNone/>
                      </a:pPr>
                      <a:r>
                        <a:rPr lang="en" sz="1600" b="1"/>
                        <a:t>chroma_stft_var</a:t>
                      </a:r>
                      <a:endParaRPr sz="1600" b="1"/>
                    </a:p>
                  </a:txBody>
                  <a:tcPr marL="91425" marR="91425" marT="91425" marB="91425"/>
                </a:tc>
                <a:tc>
                  <a:txBody>
                    <a:bodyPr/>
                    <a:lstStyle/>
                    <a:p>
                      <a:pPr marL="0" lvl="0" indent="0" algn="l" rtl="0">
                        <a:spcBef>
                          <a:spcPts val="0"/>
                        </a:spcBef>
                        <a:spcAft>
                          <a:spcPts val="0"/>
                        </a:spcAft>
                        <a:buNone/>
                      </a:pPr>
                      <a:r>
                        <a:rPr lang="en" sz="1600" b="1"/>
                        <a:t>harmony_mean</a:t>
                      </a:r>
                      <a:endParaRPr sz="1600" b="1"/>
                    </a:p>
                  </a:txBody>
                  <a:tcPr marL="91425" marR="91425" marT="91425" marB="91425"/>
                </a:tc>
                <a:tc>
                  <a:txBody>
                    <a:bodyPr/>
                    <a:lstStyle/>
                    <a:p>
                      <a:pPr marL="0" lvl="0" indent="0" algn="l" rtl="0">
                        <a:spcBef>
                          <a:spcPts val="0"/>
                        </a:spcBef>
                        <a:spcAft>
                          <a:spcPts val="0"/>
                        </a:spcAft>
                        <a:buNone/>
                      </a:pPr>
                      <a:r>
                        <a:rPr lang="en" sz="1600" b="1"/>
                        <a:t>harmony_var</a:t>
                      </a:r>
                      <a:endParaRPr sz="1600" b="1"/>
                    </a:p>
                    <a:p>
                      <a:pPr marL="0" lvl="0" indent="0" algn="l" rtl="0">
                        <a:spcBef>
                          <a:spcPts val="0"/>
                        </a:spcBef>
                        <a:spcAft>
                          <a:spcPts val="0"/>
                        </a:spcAft>
                        <a:buNone/>
                      </a:pPr>
                      <a:endParaRPr sz="1600" b="1"/>
                    </a:p>
                  </a:txBody>
                  <a:tcPr marL="91425" marR="91425" marT="91425" marB="91425"/>
                </a:tc>
              </a:tr>
              <a:tr h="836800">
                <a:tc>
                  <a:txBody>
                    <a:bodyPr/>
                    <a:lstStyle/>
                    <a:p>
                      <a:pPr marL="0" lvl="0" indent="0" algn="l" rtl="0">
                        <a:spcBef>
                          <a:spcPts val="0"/>
                        </a:spcBef>
                        <a:spcAft>
                          <a:spcPts val="0"/>
                        </a:spcAft>
                        <a:buNone/>
                      </a:pPr>
                      <a:r>
                        <a:rPr lang="en" sz="1600" b="1"/>
                        <a:t>zero_crossing_rate_mean</a:t>
                      </a:r>
                      <a:endParaRPr sz="1600" b="1"/>
                    </a:p>
                  </a:txBody>
                  <a:tcPr marL="91425" marR="91425" marT="91425" marB="91425"/>
                </a:tc>
                <a:tc>
                  <a:txBody>
                    <a:bodyPr/>
                    <a:lstStyle/>
                    <a:p>
                      <a:pPr marL="0" lvl="0" indent="0" algn="l" rtl="0">
                        <a:spcBef>
                          <a:spcPts val="0"/>
                        </a:spcBef>
                        <a:spcAft>
                          <a:spcPts val="0"/>
                        </a:spcAft>
                        <a:buNone/>
                      </a:pPr>
                      <a:r>
                        <a:rPr lang="en" sz="1600" b="1"/>
                        <a:t>zero_crossing_rate_var</a:t>
                      </a:r>
                      <a:endParaRPr sz="1600" b="1"/>
                    </a:p>
                  </a:txBody>
                  <a:tcPr marL="91425" marR="91425" marT="91425" marB="91425"/>
                </a:tc>
                <a:tc>
                  <a:txBody>
                    <a:bodyPr/>
                    <a:lstStyle/>
                    <a:p>
                      <a:pPr marL="0" lvl="0" indent="0" algn="l" rtl="0">
                        <a:spcBef>
                          <a:spcPts val="0"/>
                        </a:spcBef>
                        <a:spcAft>
                          <a:spcPts val="0"/>
                        </a:spcAft>
                        <a:buNone/>
                      </a:pPr>
                      <a:r>
                        <a:rPr lang="en" sz="1600" b="1"/>
                        <a:t>perceptr_mean</a:t>
                      </a:r>
                      <a:endParaRPr sz="1600" b="1"/>
                    </a:p>
                  </a:txBody>
                  <a:tcPr marL="91425" marR="91425" marT="91425" marB="91425"/>
                </a:tc>
                <a:tc>
                  <a:txBody>
                    <a:bodyPr/>
                    <a:lstStyle/>
                    <a:p>
                      <a:pPr marL="0" lvl="0" indent="0" algn="l" rtl="0">
                        <a:spcBef>
                          <a:spcPts val="0"/>
                        </a:spcBef>
                        <a:spcAft>
                          <a:spcPts val="0"/>
                        </a:spcAft>
                        <a:buNone/>
                      </a:pPr>
                      <a:r>
                        <a:rPr lang="en" sz="1600" b="1"/>
                        <a:t>perceptr_var</a:t>
                      </a:r>
                      <a:endParaRPr sz="1600" b="1"/>
                    </a:p>
                  </a:txBody>
                  <a:tcPr marL="91425" marR="91425" marT="91425" marB="91425"/>
                </a:tc>
              </a:tr>
              <a:tr h="625325">
                <a:tc>
                  <a:txBody>
                    <a:bodyPr/>
                    <a:lstStyle/>
                    <a:p>
                      <a:pPr marL="0" lvl="0" indent="0" algn="l" rtl="0">
                        <a:spcBef>
                          <a:spcPts val="0"/>
                        </a:spcBef>
                        <a:spcAft>
                          <a:spcPts val="0"/>
                        </a:spcAft>
                        <a:buNone/>
                      </a:pPr>
                      <a:r>
                        <a:rPr lang="en" sz="1600" b="1"/>
                        <a:t>spectral_centroid_mean</a:t>
                      </a:r>
                      <a:endParaRPr sz="1600" b="1"/>
                    </a:p>
                  </a:txBody>
                  <a:tcPr marL="91425" marR="91425" marT="91425" marB="91425"/>
                </a:tc>
                <a:tc>
                  <a:txBody>
                    <a:bodyPr/>
                    <a:lstStyle/>
                    <a:p>
                      <a:pPr marL="0" lvl="0" indent="0" algn="l" rtl="0">
                        <a:spcBef>
                          <a:spcPts val="0"/>
                        </a:spcBef>
                        <a:spcAft>
                          <a:spcPts val="0"/>
                        </a:spcAft>
                        <a:buNone/>
                      </a:pPr>
                      <a:r>
                        <a:rPr lang="en" sz="1600" b="1"/>
                        <a:t>spectral_centroid_var</a:t>
                      </a:r>
                      <a:endParaRPr sz="1600" b="1"/>
                    </a:p>
                  </a:txBody>
                  <a:tcPr marL="91425" marR="91425" marT="91425" marB="91425"/>
                </a:tc>
                <a:tc>
                  <a:txBody>
                    <a:bodyPr/>
                    <a:lstStyle/>
                    <a:p>
                      <a:pPr marL="0" lvl="0" indent="0" algn="l" rtl="0">
                        <a:spcBef>
                          <a:spcPts val="0"/>
                        </a:spcBef>
                        <a:spcAft>
                          <a:spcPts val="0"/>
                        </a:spcAft>
                        <a:buNone/>
                      </a:pPr>
                      <a:r>
                        <a:rPr lang="en" sz="1600" b="1"/>
                        <a:t>mfcc1_mean</a:t>
                      </a:r>
                      <a:endParaRPr sz="1600" b="1"/>
                    </a:p>
                  </a:txBody>
                  <a:tcPr marL="91425" marR="91425" marT="91425" marB="91425"/>
                </a:tc>
                <a:tc>
                  <a:txBody>
                    <a:bodyPr/>
                    <a:lstStyle/>
                    <a:p>
                      <a:pPr marL="0" lvl="0" indent="0" algn="l" rtl="0">
                        <a:spcBef>
                          <a:spcPts val="0"/>
                        </a:spcBef>
                        <a:spcAft>
                          <a:spcPts val="0"/>
                        </a:spcAft>
                        <a:buNone/>
                      </a:pPr>
                      <a:r>
                        <a:rPr lang="en" sz="1600" b="1"/>
                        <a:t>mfcc1_var</a:t>
                      </a:r>
                      <a:endParaRPr sz="1600" b="1"/>
                    </a:p>
                  </a:txBody>
                  <a:tcPr marL="91425" marR="91425" marT="91425" marB="91425"/>
                </a:tc>
              </a:tr>
              <a:tr h="1129725">
                <a:tc>
                  <a:txBody>
                    <a:bodyPr/>
                    <a:lstStyle/>
                    <a:p>
                      <a:pPr marL="0" lvl="0" indent="0" algn="l" rtl="0">
                        <a:spcBef>
                          <a:spcPts val="0"/>
                        </a:spcBef>
                        <a:spcAft>
                          <a:spcPts val="0"/>
                        </a:spcAft>
                        <a:buNone/>
                      </a:pPr>
                      <a:r>
                        <a:rPr lang="en" sz="1600" b="1"/>
                        <a:t>spectral_bandwidth_mean</a:t>
                      </a:r>
                      <a:endParaRPr sz="1600" b="1"/>
                    </a:p>
                    <a:p>
                      <a:pPr marL="0" lvl="0" indent="0" algn="l" rtl="0">
                        <a:spcBef>
                          <a:spcPts val="0"/>
                        </a:spcBef>
                        <a:spcAft>
                          <a:spcPts val="0"/>
                        </a:spcAft>
                        <a:buNone/>
                      </a:pPr>
                      <a:endParaRPr sz="1600" b="1"/>
                    </a:p>
                  </a:txBody>
                  <a:tcPr marL="91425" marR="91425" marT="91425" marB="91425"/>
                </a:tc>
                <a:tc>
                  <a:txBody>
                    <a:bodyPr/>
                    <a:lstStyle/>
                    <a:p>
                      <a:pPr marL="0" lvl="0" indent="0" algn="l" rtl="0">
                        <a:spcBef>
                          <a:spcPts val="0"/>
                        </a:spcBef>
                        <a:spcAft>
                          <a:spcPts val="0"/>
                        </a:spcAft>
                        <a:buNone/>
                      </a:pPr>
                      <a:r>
                        <a:rPr lang="en" sz="1600" b="1"/>
                        <a:t>spectral_bandwidth_var</a:t>
                      </a:r>
                      <a:endParaRPr sz="1600" b="1"/>
                    </a:p>
                  </a:txBody>
                  <a:tcPr marL="91425" marR="91425" marT="91425" marB="91425"/>
                </a:tc>
                <a:tc>
                  <a:txBody>
                    <a:bodyPr/>
                    <a:lstStyle/>
                    <a:p>
                      <a:pPr marL="0" lvl="0" indent="0" algn="l" rtl="0">
                        <a:spcBef>
                          <a:spcPts val="0"/>
                        </a:spcBef>
                        <a:spcAft>
                          <a:spcPts val="0"/>
                        </a:spcAft>
                        <a:buNone/>
                      </a:pPr>
                      <a:r>
                        <a:rPr lang="en" sz="1600" b="1"/>
                        <a:t>………………..</a:t>
                      </a:r>
                      <a:endParaRPr sz="1600" b="1"/>
                    </a:p>
                  </a:txBody>
                  <a:tcPr marL="91425" marR="91425" marT="91425" marB="91425"/>
                </a:tc>
                <a:tc>
                  <a:txBody>
                    <a:bodyPr/>
                    <a:lstStyle/>
                    <a:p>
                      <a:pPr marL="0" lvl="0" indent="0" algn="l" rtl="0">
                        <a:spcBef>
                          <a:spcPts val="0"/>
                        </a:spcBef>
                        <a:spcAft>
                          <a:spcPts val="0"/>
                        </a:spcAft>
                        <a:buNone/>
                      </a:pPr>
                      <a:r>
                        <a:rPr lang="en" sz="1600" b="1"/>
                        <a:t>……………...</a:t>
                      </a:r>
                      <a:endParaRPr sz="1600" b="1"/>
                    </a:p>
                  </a:txBody>
                  <a:tcPr marL="91425" marR="91425" marT="91425" marB="91425"/>
                </a:tc>
              </a:tr>
              <a:tr h="836800">
                <a:tc>
                  <a:txBody>
                    <a:bodyPr/>
                    <a:lstStyle/>
                    <a:p>
                      <a:pPr marL="0" lvl="0" indent="0" algn="l" rtl="0">
                        <a:spcBef>
                          <a:spcPts val="0"/>
                        </a:spcBef>
                        <a:spcAft>
                          <a:spcPts val="0"/>
                        </a:spcAft>
                        <a:buNone/>
                      </a:pPr>
                      <a:r>
                        <a:rPr lang="en" sz="1600" b="1"/>
                        <a:t>rms_mean</a:t>
                      </a:r>
                      <a:endParaRPr sz="1600" b="1"/>
                    </a:p>
                    <a:p>
                      <a:pPr marL="0" lvl="0" indent="0" algn="l" rtl="0">
                        <a:spcBef>
                          <a:spcPts val="0"/>
                        </a:spcBef>
                        <a:spcAft>
                          <a:spcPts val="0"/>
                        </a:spcAft>
                        <a:buNone/>
                      </a:pPr>
                      <a:endParaRPr sz="1600" b="1"/>
                    </a:p>
                  </a:txBody>
                  <a:tcPr marL="91425" marR="91425" marT="91425" marB="91425"/>
                </a:tc>
                <a:tc>
                  <a:txBody>
                    <a:bodyPr/>
                    <a:lstStyle/>
                    <a:p>
                      <a:pPr marL="0" lvl="0" indent="0" algn="l" rtl="0">
                        <a:spcBef>
                          <a:spcPts val="0"/>
                        </a:spcBef>
                        <a:spcAft>
                          <a:spcPts val="0"/>
                        </a:spcAft>
                        <a:buNone/>
                      </a:pPr>
                      <a:r>
                        <a:rPr lang="en" sz="1600" b="1"/>
                        <a:t>rms_var</a:t>
                      </a:r>
                      <a:endParaRPr sz="1600" b="1"/>
                    </a:p>
                    <a:p>
                      <a:pPr marL="0" lvl="0" indent="0" algn="l" rtl="0">
                        <a:spcBef>
                          <a:spcPts val="0"/>
                        </a:spcBef>
                        <a:spcAft>
                          <a:spcPts val="0"/>
                        </a:spcAft>
                        <a:buNone/>
                      </a:pPr>
                      <a:endParaRPr sz="1600" b="1"/>
                    </a:p>
                  </a:txBody>
                  <a:tcPr marL="91425" marR="91425" marT="91425" marB="91425"/>
                </a:tc>
                <a:tc>
                  <a:txBody>
                    <a:bodyPr/>
                    <a:lstStyle/>
                    <a:p>
                      <a:pPr marL="0" lvl="0" indent="0" algn="l" rtl="0">
                        <a:spcBef>
                          <a:spcPts val="0"/>
                        </a:spcBef>
                        <a:spcAft>
                          <a:spcPts val="0"/>
                        </a:spcAft>
                        <a:buNone/>
                      </a:pPr>
                      <a:r>
                        <a:rPr lang="en" sz="1600" b="1"/>
                        <a:t>mfcc20_mean</a:t>
                      </a:r>
                      <a:endParaRPr sz="1600" b="1"/>
                    </a:p>
                  </a:txBody>
                  <a:tcPr marL="91425" marR="91425" marT="91425" marB="91425"/>
                </a:tc>
                <a:tc>
                  <a:txBody>
                    <a:bodyPr/>
                    <a:lstStyle/>
                    <a:p>
                      <a:pPr marL="0" lvl="0" indent="0" algn="l" rtl="0">
                        <a:spcBef>
                          <a:spcPts val="0"/>
                        </a:spcBef>
                        <a:spcAft>
                          <a:spcPts val="0"/>
                        </a:spcAft>
                        <a:buNone/>
                      </a:pPr>
                      <a:r>
                        <a:rPr lang="en" sz="1600" b="1"/>
                        <a:t>mfcc20_var</a:t>
                      </a:r>
                      <a:endParaRPr sz="1600" b="1"/>
                    </a:p>
                  </a:txBody>
                  <a:tcPr marL="91425" marR="91425" marT="91425" marB="91425"/>
                </a:tc>
              </a:tr>
              <a:tr h="553650">
                <a:tc>
                  <a:txBody>
                    <a:bodyPr/>
                    <a:lstStyle/>
                    <a:p>
                      <a:pPr marL="0" lvl="0" indent="0" algn="l" rtl="0">
                        <a:spcBef>
                          <a:spcPts val="0"/>
                        </a:spcBef>
                        <a:spcAft>
                          <a:spcPts val="0"/>
                        </a:spcAft>
                        <a:buNone/>
                      </a:pPr>
                      <a:r>
                        <a:rPr lang="en" sz="1600" b="1"/>
                        <a:t>rolloff_mean</a:t>
                      </a:r>
                      <a:endParaRPr sz="1600" b="1"/>
                    </a:p>
                  </a:txBody>
                  <a:tcPr marL="91425" marR="91425" marT="91425" marB="91425"/>
                </a:tc>
                <a:tc>
                  <a:txBody>
                    <a:bodyPr/>
                    <a:lstStyle/>
                    <a:p>
                      <a:pPr marL="0" lvl="0" indent="0" algn="l" rtl="0">
                        <a:spcBef>
                          <a:spcPts val="0"/>
                        </a:spcBef>
                        <a:spcAft>
                          <a:spcPts val="0"/>
                        </a:spcAft>
                        <a:buNone/>
                      </a:pPr>
                      <a:r>
                        <a:rPr lang="en" sz="1600" b="1"/>
                        <a:t>rolloff_var</a:t>
                      </a:r>
                      <a:endParaRPr sz="1600" b="1"/>
                    </a:p>
                  </a:txBody>
                  <a:tcPr marL="91425" marR="91425" marT="91425" marB="91425"/>
                </a:tc>
                <a:tc>
                  <a:txBody>
                    <a:bodyPr/>
                    <a:lstStyle/>
                    <a:p>
                      <a:pPr marL="0" lvl="0" indent="0" algn="l" rtl="0">
                        <a:spcBef>
                          <a:spcPts val="0"/>
                        </a:spcBef>
                        <a:spcAft>
                          <a:spcPts val="0"/>
                        </a:spcAft>
                        <a:buNone/>
                      </a:pPr>
                      <a:r>
                        <a:rPr lang="en" sz="1600" b="1"/>
                        <a:t>tempo</a:t>
                      </a:r>
                      <a:endParaRPr sz="1600" b="1"/>
                    </a:p>
                  </a:txBody>
                  <a:tcPr marL="91425" marR="91425" marT="91425" marB="91425"/>
                </a:tc>
                <a:tc>
                  <a:txBody>
                    <a:bodyPr/>
                    <a:lstStyle/>
                    <a:p>
                      <a:pPr marL="0" lvl="0" indent="0" algn="l" rtl="0">
                        <a:spcBef>
                          <a:spcPts val="0"/>
                        </a:spcBef>
                        <a:spcAft>
                          <a:spcPts val="0"/>
                        </a:spcAft>
                        <a:buNone/>
                      </a:pPr>
                      <a:endParaRPr sz="1600" b="1"/>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131975"/>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27415"/>
              <a:buFont typeface="Arial"/>
              <a:buNone/>
            </a:pPr>
            <a:r>
              <a:rPr lang="en" sz="3611" b="1">
                <a:solidFill>
                  <a:srgbClr val="000000"/>
                </a:solidFill>
              </a:rPr>
              <a:t>Explanation of some features</a:t>
            </a:r>
            <a:endParaRPr sz="3611" b="1">
              <a:solidFill>
                <a:srgbClr val="000000"/>
              </a:solidFill>
            </a:endParaRPr>
          </a:p>
          <a:p>
            <a:pPr marL="0" lvl="0" indent="0" algn="l" rtl="0">
              <a:spcBef>
                <a:spcPts val="0"/>
              </a:spcBef>
              <a:spcAft>
                <a:spcPts val="0"/>
              </a:spcAft>
              <a:buNone/>
            </a:pPr>
            <a:endParaRPr/>
          </a:p>
        </p:txBody>
      </p:sp>
      <p:sp>
        <p:nvSpPr>
          <p:cNvPr id="123" name="Google Shape;123;p19"/>
          <p:cNvSpPr txBox="1">
            <a:spLocks noGrp="1"/>
          </p:cNvSpPr>
          <p:nvPr>
            <p:ph type="body" idx="1"/>
          </p:nvPr>
        </p:nvSpPr>
        <p:spPr>
          <a:xfrm>
            <a:off x="0" y="836000"/>
            <a:ext cx="91440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700" b="1"/>
              <a:t>Zero crossing rate</a:t>
            </a:r>
            <a:r>
              <a:rPr lang="en"/>
              <a:t> = (Number of time signal crosses x-axis)/(Total samples-1)</a:t>
            </a:r>
            <a:endParaRPr/>
          </a:p>
          <a:p>
            <a:pPr marL="914400" lvl="0" indent="0" algn="l" rtl="0">
              <a:spcBef>
                <a:spcPts val="1200"/>
              </a:spcBef>
              <a:spcAft>
                <a:spcPts val="0"/>
              </a:spcAft>
              <a:buNone/>
            </a:pPr>
            <a:r>
              <a:rPr lang="en"/>
              <a:t>			= 3/13</a:t>
            </a:r>
            <a:endParaRPr/>
          </a:p>
          <a:p>
            <a:pPr marL="914400" lvl="0" indent="0" algn="l" rtl="0">
              <a:spcBef>
                <a:spcPts val="1200"/>
              </a:spcBef>
              <a:spcAft>
                <a:spcPts val="0"/>
              </a:spcAft>
              <a:buNone/>
            </a:pPr>
            <a:r>
              <a:rPr lang="en"/>
              <a:t>			= 0.23</a:t>
            </a:r>
            <a:endParaRPr/>
          </a:p>
          <a:p>
            <a:pPr marL="457200" lvl="0" indent="-342900" algn="l" rtl="0">
              <a:spcBef>
                <a:spcPts val="1200"/>
              </a:spcBef>
              <a:spcAft>
                <a:spcPts val="0"/>
              </a:spcAft>
              <a:buSzPts val="1800"/>
              <a:buChar char="●"/>
            </a:pPr>
            <a:r>
              <a:rPr lang="en" b="1"/>
              <a:t>Chroma </a:t>
            </a:r>
            <a:endParaRPr b="1"/>
          </a:p>
          <a:p>
            <a:pPr marL="914400" lvl="1" indent="-342900" algn="l" rtl="0">
              <a:spcBef>
                <a:spcPts val="0"/>
              </a:spcBef>
              <a:spcAft>
                <a:spcPts val="0"/>
              </a:spcAft>
              <a:buSzPts val="1800"/>
              <a:buChar char="○"/>
            </a:pPr>
            <a:r>
              <a:rPr lang="en" sz="1800"/>
              <a:t>Total 12 notes </a:t>
            </a:r>
            <a:endParaRPr sz="1800"/>
          </a:p>
          <a:p>
            <a:pPr marL="914400" lvl="1" indent="-342900" algn="l" rtl="0">
              <a:spcBef>
                <a:spcPts val="0"/>
              </a:spcBef>
              <a:spcAft>
                <a:spcPts val="0"/>
              </a:spcAft>
              <a:buSzPts val="1800"/>
              <a:buChar char="○"/>
            </a:pPr>
            <a:r>
              <a:rPr lang="en" sz="1800"/>
              <a:t>Accumulation of spectral coefficients of the same harmonic</a:t>
            </a:r>
            <a:endParaRPr sz="1800"/>
          </a:p>
          <a:p>
            <a:pPr marL="914400" lvl="1" indent="-342900" algn="l" rtl="0">
              <a:spcBef>
                <a:spcPts val="0"/>
              </a:spcBef>
              <a:spcAft>
                <a:spcPts val="0"/>
              </a:spcAft>
              <a:buSzPts val="1800"/>
              <a:buChar char="○"/>
            </a:pPr>
            <a:r>
              <a:rPr lang="en" sz="1800"/>
              <a:t>Because human perceives C0, C1, C2, C3, …, C8 as same</a:t>
            </a:r>
            <a:endParaRPr sz="1800"/>
          </a:p>
          <a:p>
            <a:pPr marL="914400" lvl="1" indent="-342900" algn="l" rtl="0">
              <a:spcBef>
                <a:spcPts val="0"/>
              </a:spcBef>
              <a:spcAft>
                <a:spcPts val="0"/>
              </a:spcAft>
              <a:buSzPts val="1800"/>
              <a:buChar char="○"/>
            </a:pPr>
            <a:r>
              <a:rPr lang="en" sz="1800"/>
              <a:t>Coefficient of C note= sum of coefficient of notes C0 to C8</a:t>
            </a:r>
            <a:endParaRPr sz="1800" baseline="-25000"/>
          </a:p>
        </p:txBody>
      </p:sp>
      <p:pic>
        <p:nvPicPr>
          <p:cNvPr id="124" name="Google Shape;124;p19"/>
          <p:cNvPicPr preferRelativeResize="0"/>
          <p:nvPr/>
        </p:nvPicPr>
        <p:blipFill>
          <a:blip r:embed="rId3">
            <a:alphaModFix/>
          </a:blip>
          <a:stretch>
            <a:fillRect/>
          </a:stretch>
        </p:blipFill>
        <p:spPr>
          <a:xfrm>
            <a:off x="5556363" y="1243175"/>
            <a:ext cx="2886075" cy="158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235150" y="1650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250" b="1">
                <a:solidFill>
                  <a:srgbClr val="000000"/>
                </a:solidFill>
              </a:rPr>
              <a:t>Explanation of some features(continued)</a:t>
            </a:r>
            <a:endParaRPr sz="2800"/>
          </a:p>
        </p:txBody>
      </p:sp>
      <p:sp>
        <p:nvSpPr>
          <p:cNvPr id="130" name="Google Shape;130;p20"/>
          <p:cNvSpPr txBox="1">
            <a:spLocks noGrp="1"/>
          </p:cNvSpPr>
          <p:nvPr>
            <p:ph type="body" idx="1"/>
          </p:nvPr>
        </p:nvSpPr>
        <p:spPr>
          <a:xfrm>
            <a:off x="0" y="1270575"/>
            <a:ext cx="9144000" cy="3497400"/>
          </a:xfrm>
          <a:prstGeom prst="rect">
            <a:avLst/>
          </a:prstGeom>
        </p:spPr>
        <p:txBody>
          <a:bodyPr spcFirstLastPara="1" wrap="square" lIns="91425" tIns="91425" rIns="91425" bIns="91425" anchor="t" anchorCtr="0">
            <a:noAutofit/>
          </a:bodyPr>
          <a:lstStyle/>
          <a:p>
            <a:pPr marL="457200" lvl="0" indent="-344805" algn="l" rtl="0">
              <a:lnSpc>
                <a:spcPct val="115000"/>
              </a:lnSpc>
              <a:spcBef>
                <a:spcPts val="0"/>
              </a:spcBef>
              <a:spcAft>
                <a:spcPts val="0"/>
              </a:spcAft>
              <a:buSzPts val="1830"/>
              <a:buChar char="●"/>
            </a:pPr>
            <a:r>
              <a:rPr lang="en" sz="1829" b="1"/>
              <a:t>Spectral centroid(f</a:t>
            </a:r>
            <a:r>
              <a:rPr lang="en" sz="1829" b="1" baseline="-25000"/>
              <a:t>c</a:t>
            </a:r>
            <a:r>
              <a:rPr lang="en" sz="1829" b="1"/>
              <a:t>)</a:t>
            </a:r>
            <a:r>
              <a:rPr lang="en" sz="1829"/>
              <a:t>: Indicates at which frequency the energy of spectrum is centered upon</a:t>
            </a:r>
            <a:endParaRPr sz="1829"/>
          </a:p>
          <a:p>
            <a:pPr marL="457200" lvl="0" indent="-344805" algn="l" rtl="0">
              <a:lnSpc>
                <a:spcPct val="115000"/>
              </a:lnSpc>
              <a:spcBef>
                <a:spcPts val="0"/>
              </a:spcBef>
              <a:spcAft>
                <a:spcPts val="0"/>
              </a:spcAft>
              <a:buSzPts val="1830"/>
              <a:buChar char="●"/>
            </a:pPr>
            <a:r>
              <a:rPr lang="en" sz="1829" b="1"/>
              <a:t>Spectral Bandwidth</a:t>
            </a:r>
            <a:r>
              <a:rPr lang="en" sz="1829"/>
              <a:t>: Indicated the weighted standard deviation from the spectral centroid</a:t>
            </a:r>
            <a:endParaRPr sz="1829"/>
          </a:p>
          <a:p>
            <a:pPr marL="457200" lvl="0" indent="-344805" algn="l" rtl="0">
              <a:lnSpc>
                <a:spcPct val="115000"/>
              </a:lnSpc>
              <a:spcBef>
                <a:spcPts val="0"/>
              </a:spcBef>
              <a:spcAft>
                <a:spcPts val="0"/>
              </a:spcAft>
              <a:buSzPts val="1830"/>
              <a:buChar char="●"/>
            </a:pPr>
            <a:r>
              <a:rPr lang="en" sz="1829" b="1"/>
              <a:t>RMS</a:t>
            </a:r>
            <a:r>
              <a:rPr lang="en" sz="1829"/>
              <a:t> : Represents the average energy of the audio signal</a:t>
            </a:r>
            <a:endParaRPr sz="1829"/>
          </a:p>
          <a:p>
            <a:pPr marL="457200" lvl="0" indent="-344805" algn="l" rtl="0">
              <a:lnSpc>
                <a:spcPct val="115000"/>
              </a:lnSpc>
              <a:spcBef>
                <a:spcPts val="0"/>
              </a:spcBef>
              <a:spcAft>
                <a:spcPts val="0"/>
              </a:spcAft>
              <a:buSzPts val="1830"/>
              <a:buChar char="●"/>
            </a:pPr>
            <a:r>
              <a:rPr lang="en" sz="1829" b="1"/>
              <a:t>Roll-off</a:t>
            </a:r>
            <a:r>
              <a:rPr lang="en" sz="1829"/>
              <a:t>: Is the frequency below which a specified percentage of total energy lies. (default percentage=85 in librosa module of python)</a:t>
            </a:r>
            <a:endParaRPr sz="1829"/>
          </a:p>
          <a:p>
            <a:pPr marL="0" lvl="0" indent="0" algn="l" rtl="0">
              <a:lnSpc>
                <a:spcPct val="95000"/>
              </a:lnSpc>
              <a:spcBef>
                <a:spcPts val="1200"/>
              </a:spcBef>
              <a:spcAft>
                <a:spcPts val="0"/>
              </a:spcAft>
              <a:buSzPts val="935"/>
              <a:buNone/>
            </a:pPr>
            <a:endParaRPr sz="1829"/>
          </a:p>
          <a:p>
            <a:pPr marL="457200" lvl="0" indent="0" algn="l" rtl="0">
              <a:lnSpc>
                <a:spcPct val="95000"/>
              </a:lnSpc>
              <a:spcBef>
                <a:spcPts val="1200"/>
              </a:spcBef>
              <a:spcAft>
                <a:spcPts val="1200"/>
              </a:spcAft>
              <a:buSzPts val="935"/>
              <a:buNone/>
            </a:pPr>
            <a:r>
              <a:rPr lang="en" sz="1829"/>
              <a:t>	</a:t>
            </a:r>
            <a:endParaRPr sz="1829"/>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242200" y="50875"/>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500" b="1">
                <a:solidFill>
                  <a:srgbClr val="000000"/>
                </a:solidFill>
              </a:rPr>
              <a:t>Explanation of some features(continued)</a:t>
            </a:r>
            <a:endParaRPr/>
          </a:p>
        </p:txBody>
      </p:sp>
      <p:pic>
        <p:nvPicPr>
          <p:cNvPr id="136" name="Google Shape;136;p21"/>
          <p:cNvPicPr preferRelativeResize="0"/>
          <p:nvPr/>
        </p:nvPicPr>
        <p:blipFill>
          <a:blip r:embed="rId3">
            <a:alphaModFix/>
          </a:blip>
          <a:stretch>
            <a:fillRect/>
          </a:stretch>
        </p:blipFill>
        <p:spPr>
          <a:xfrm>
            <a:off x="6582775" y="1060100"/>
            <a:ext cx="2365375" cy="3562749"/>
          </a:xfrm>
          <a:prstGeom prst="rect">
            <a:avLst/>
          </a:prstGeom>
          <a:noFill/>
          <a:ln>
            <a:noFill/>
          </a:ln>
        </p:spPr>
      </p:pic>
      <p:pic>
        <p:nvPicPr>
          <p:cNvPr id="137" name="Google Shape;137;p21"/>
          <p:cNvPicPr preferRelativeResize="0"/>
          <p:nvPr/>
        </p:nvPicPr>
        <p:blipFill>
          <a:blip r:embed="rId4">
            <a:alphaModFix/>
          </a:blip>
          <a:stretch>
            <a:fillRect/>
          </a:stretch>
        </p:blipFill>
        <p:spPr>
          <a:xfrm>
            <a:off x="115850" y="991850"/>
            <a:ext cx="6139775" cy="369925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703</Words>
  <PresentationFormat>On-screen Show (16:9)</PresentationFormat>
  <Paragraphs>144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Roboto</vt:lpstr>
      <vt:lpstr>Georgia</vt:lpstr>
      <vt:lpstr>Geometric</vt:lpstr>
      <vt:lpstr>Music Genre Classification IE406: Final Project</vt:lpstr>
      <vt:lpstr>Problem Statement</vt:lpstr>
      <vt:lpstr>Problem Statement (Continued)</vt:lpstr>
      <vt:lpstr>Dataset Description </vt:lpstr>
      <vt:lpstr>Dataset Description(Continued)</vt:lpstr>
      <vt:lpstr>Slide 6</vt:lpstr>
      <vt:lpstr>Explanation of some features </vt:lpstr>
      <vt:lpstr>Explanation of some features(continued)</vt:lpstr>
      <vt:lpstr>Explanation of some features(continued)</vt:lpstr>
      <vt:lpstr>Methodology 1: K-means Algorithm</vt:lpstr>
      <vt:lpstr>Possible reasons for failure of K-means Algorithm</vt:lpstr>
      <vt:lpstr>Slide 12</vt:lpstr>
      <vt:lpstr>Methodology 2: Neural Network</vt:lpstr>
      <vt:lpstr>Results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 IE406: Final Project</dc:title>
  <dc:creator>Dell</dc:creator>
  <cp:lastModifiedBy>Dell</cp:lastModifiedBy>
  <cp:revision>2</cp:revision>
  <dcterms:modified xsi:type="dcterms:W3CDTF">2021-05-10T13:09:39Z</dcterms:modified>
</cp:coreProperties>
</file>