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66179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4195E2-417D-40FA-ADB8-6701C6D66D6C}"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96277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3342239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7671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354083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259319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2839934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2737074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292101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129942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123848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4195E2-417D-40FA-ADB8-6701C6D66D6C}"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242620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195E2-417D-40FA-ADB8-6701C6D66D6C}" type="datetimeFigureOut">
              <a:rPr lang="en-US" smtClean="0"/>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202484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404799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11316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64195E2-417D-40FA-ADB8-6701C6D66D6C}" type="datetimeFigureOut">
              <a:rPr lang="en-US" smtClean="0"/>
              <a:t>10/20/2023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383812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4195E2-417D-40FA-ADB8-6701C6D66D6C}" type="datetimeFigureOut">
              <a:rPr lang="en-US" smtClean="0"/>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664356-4B99-4912-BF43-E9E386F0EC62}" type="slidenum">
              <a:rPr lang="en-US" smtClean="0"/>
              <a:t>‹#›</a:t>
            </a:fld>
            <a:endParaRPr lang="en-US"/>
          </a:p>
        </p:txBody>
      </p:sp>
    </p:spTree>
    <p:extLst>
      <p:ext uri="{BB962C8B-B14F-4D97-AF65-F5344CB8AC3E}">
        <p14:creationId xmlns:p14="http://schemas.microsoft.com/office/powerpoint/2010/main" val="54671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4195E2-417D-40FA-ADB8-6701C6D66D6C}" type="datetimeFigureOut">
              <a:rPr lang="en-US" smtClean="0"/>
              <a:t>10/20/2023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664356-4B99-4912-BF43-E9E386F0EC62}" type="slidenum">
              <a:rPr lang="en-US" smtClean="0"/>
              <a:t>‹#›</a:t>
            </a:fld>
            <a:endParaRPr lang="en-US"/>
          </a:p>
        </p:txBody>
      </p:sp>
    </p:spTree>
    <p:extLst>
      <p:ext uri="{BB962C8B-B14F-4D97-AF65-F5344CB8AC3E}">
        <p14:creationId xmlns:p14="http://schemas.microsoft.com/office/powerpoint/2010/main" val="8418917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818" y="318800"/>
            <a:ext cx="9014691" cy="1159018"/>
          </a:xfrm>
        </p:spPr>
        <p:txBody>
          <a:bodyPr>
            <a:normAutofit fontScale="90000"/>
          </a:bodyPr>
          <a:lstStyle/>
          <a:p>
            <a:r>
              <a:rPr lang="en-US" sz="4000" b="1" dirty="0">
                <a:solidFill>
                  <a:schemeClr val="bg2">
                    <a:lumMod val="60000"/>
                    <a:lumOff val="40000"/>
                  </a:schemeClr>
                </a:solidFill>
              </a:rPr>
              <a:t>Project Report: Comprehensive Analysis of Cricket Player Performance</a:t>
            </a:r>
          </a:p>
        </p:txBody>
      </p:sp>
      <p:sp>
        <p:nvSpPr>
          <p:cNvPr id="3" name="Subtitle 2"/>
          <p:cNvSpPr>
            <a:spLocks noGrp="1"/>
          </p:cNvSpPr>
          <p:nvPr>
            <p:ph type="subTitle" idx="1"/>
          </p:nvPr>
        </p:nvSpPr>
        <p:spPr>
          <a:xfrm>
            <a:off x="517235" y="1782618"/>
            <a:ext cx="11129819" cy="4886036"/>
          </a:xfrm>
        </p:spPr>
        <p:txBody>
          <a:bodyPr/>
          <a:lstStyle/>
          <a:p>
            <a:pPr algn="ctr"/>
            <a:r>
              <a:rPr lang="en-US" b="1" dirty="0" smtClean="0"/>
              <a:t>Introduction</a:t>
            </a:r>
            <a:r>
              <a:rPr lang="en-US" dirty="0" smtClean="0"/>
              <a:t> </a:t>
            </a:r>
          </a:p>
          <a:p>
            <a:endParaRPr lang="en-US" sz="2400" cap="none" dirty="0" smtClean="0"/>
          </a:p>
          <a:p>
            <a:pPr algn="ctr"/>
            <a:r>
              <a:rPr lang="en-US" sz="2400" cap="none" dirty="0" smtClean="0"/>
              <a:t>Cricket, with its rich history and global appeal, requires a nuanced understanding of player performance for effective team management and strategic decision-making. This project set out to leverage advanced data analysis techniques and machine learning algorithms to extract valuable insights from player statistics. By implementing unsupervised and supervised learning models, the aim was to provide a comprehensive analysis of cricket player performance, contributing to a deeper understanding of the sport and its players.</a:t>
            </a:r>
          </a:p>
          <a:p>
            <a:pPr algn="ctr"/>
            <a:endParaRPr lang="en-US" dirty="0"/>
          </a:p>
        </p:txBody>
      </p:sp>
    </p:spTree>
    <p:extLst>
      <p:ext uri="{BB962C8B-B14F-4D97-AF65-F5344CB8AC3E}">
        <p14:creationId xmlns:p14="http://schemas.microsoft.com/office/powerpoint/2010/main" val="69772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solidFill>
                  <a:schemeClr val="bg2">
                    <a:lumMod val="60000"/>
                    <a:lumOff val="40000"/>
                  </a:schemeClr>
                </a:solidFill>
              </a:rPr>
              <a:t>Data Collection and Preprocessing</a:t>
            </a:r>
            <a:endParaRPr lang="en-US" sz="2800" b="1" dirty="0">
              <a:solidFill>
                <a:schemeClr val="bg2">
                  <a:lumMod val="60000"/>
                  <a:lumOff val="40000"/>
                </a:schemeClr>
              </a:solidFill>
            </a:endParaRPr>
          </a:p>
        </p:txBody>
      </p:sp>
      <p:sp>
        <p:nvSpPr>
          <p:cNvPr id="3" name="Content Placeholder 2"/>
          <p:cNvSpPr>
            <a:spLocks noGrp="1"/>
          </p:cNvSpPr>
          <p:nvPr>
            <p:ph idx="1"/>
          </p:nvPr>
        </p:nvSpPr>
        <p:spPr>
          <a:xfrm>
            <a:off x="886691" y="1533236"/>
            <a:ext cx="10187709" cy="5061528"/>
          </a:xfrm>
        </p:spPr>
        <p:txBody>
          <a:bodyPr>
            <a:normAutofit fontScale="70000" lnSpcReduction="20000"/>
          </a:bodyPr>
          <a:lstStyle/>
          <a:p>
            <a:pPr marL="0" indent="0">
              <a:buNone/>
            </a:pPr>
            <a:r>
              <a:rPr lang="en-US" sz="2900" b="1" dirty="0" smtClean="0">
                <a:solidFill>
                  <a:schemeClr val="bg2">
                    <a:lumMod val="40000"/>
                    <a:lumOff val="60000"/>
                  </a:schemeClr>
                </a:solidFill>
              </a:rPr>
              <a:t>Data </a:t>
            </a:r>
            <a:r>
              <a:rPr lang="en-US" sz="2900" b="1" dirty="0">
                <a:solidFill>
                  <a:schemeClr val="bg2">
                    <a:lumMod val="40000"/>
                    <a:lumOff val="60000"/>
                  </a:schemeClr>
                </a:solidFill>
              </a:rPr>
              <a:t>Collection</a:t>
            </a:r>
          </a:p>
          <a:p>
            <a:pPr marL="0" indent="0">
              <a:buNone/>
            </a:pPr>
            <a:r>
              <a:rPr lang="en-US" sz="2900" dirty="0">
                <a:solidFill>
                  <a:schemeClr val="bg2">
                    <a:lumMod val="40000"/>
                    <a:lumOff val="60000"/>
                  </a:schemeClr>
                </a:solidFill>
              </a:rPr>
              <a:t>The data collection process involved gathering comprehensive statistics of a diverse set of cricket players, encompassing various metrics such as the number of matches played, innings, total runs scored, highest individual score, and average score. The data was meticulously curated from reliable and credible sources, ensuring its accuracy and completeness.</a:t>
            </a:r>
          </a:p>
          <a:p>
            <a:pPr marL="0" indent="0" algn="ctr">
              <a:buNone/>
            </a:pPr>
            <a:r>
              <a:rPr lang="en-US" sz="2900" dirty="0">
                <a:solidFill>
                  <a:schemeClr val="bg2">
                    <a:lumMod val="40000"/>
                    <a:lumOff val="60000"/>
                  </a:schemeClr>
                </a:solidFill>
              </a:rPr>
              <a:t> </a:t>
            </a:r>
          </a:p>
          <a:p>
            <a:pPr marL="0" indent="0">
              <a:buNone/>
            </a:pPr>
            <a:r>
              <a:rPr lang="en-US" sz="2900" b="1" dirty="0" smtClean="0">
                <a:solidFill>
                  <a:schemeClr val="bg2">
                    <a:lumMod val="40000"/>
                    <a:lumOff val="60000"/>
                  </a:schemeClr>
                </a:solidFill>
              </a:rPr>
              <a:t>Data </a:t>
            </a:r>
            <a:r>
              <a:rPr lang="en-US" sz="2900" b="1" dirty="0">
                <a:solidFill>
                  <a:schemeClr val="bg2">
                    <a:lumMod val="40000"/>
                    <a:lumOff val="60000"/>
                  </a:schemeClr>
                </a:solidFill>
              </a:rPr>
              <a:t>Preprocessing</a:t>
            </a:r>
          </a:p>
          <a:p>
            <a:pPr marL="0" indent="0">
              <a:buNone/>
            </a:pPr>
            <a:r>
              <a:rPr lang="en-US" sz="2900" dirty="0">
                <a:solidFill>
                  <a:schemeClr val="bg2">
                    <a:lumMod val="40000"/>
                    <a:lumOff val="60000"/>
                  </a:schemeClr>
                </a:solidFill>
              </a:rPr>
              <a:t>Prior to analysis, the dataset was subjected to a series of preprocessing steps to ensure its suitability for machine learning algorithms. Notably, the dataset was thoroughly examined for any missing values or outliers. Fortunately, no null values were found, indicating the high quality and integrity of the data. Outliers, if any, were carefully addressed through appropriate techniques such as scaling and normalization, ensuring that the subsequent analyses were not affected by any anomalous data points.</a:t>
            </a:r>
          </a:p>
          <a:p>
            <a:pPr algn="just"/>
            <a:endParaRPr lang="en-US" dirty="0"/>
          </a:p>
        </p:txBody>
      </p:sp>
    </p:spTree>
    <p:extLst>
      <p:ext uri="{BB962C8B-B14F-4D97-AF65-F5344CB8AC3E}">
        <p14:creationId xmlns:p14="http://schemas.microsoft.com/office/powerpoint/2010/main" val="818352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7236" y="452581"/>
            <a:ext cx="11046691" cy="6160655"/>
          </a:xfrm>
        </p:spPr>
        <p:txBody>
          <a:bodyPr>
            <a:normAutofit fontScale="77500" lnSpcReduction="20000"/>
          </a:bodyPr>
          <a:lstStyle/>
          <a:p>
            <a:pPr marL="0" indent="0" algn="ctr">
              <a:buNone/>
            </a:pPr>
            <a:r>
              <a:rPr lang="en-US" sz="2600" b="1" dirty="0">
                <a:solidFill>
                  <a:schemeClr val="bg2">
                    <a:lumMod val="60000"/>
                    <a:lumOff val="40000"/>
                  </a:schemeClr>
                </a:solidFill>
              </a:rPr>
              <a:t>Unsupervised Machine Learning Analysis</a:t>
            </a:r>
          </a:p>
          <a:p>
            <a:pPr marL="0" indent="0">
              <a:buNone/>
            </a:pPr>
            <a:r>
              <a:rPr lang="en-US" b="1" dirty="0" smtClean="0">
                <a:solidFill>
                  <a:schemeClr val="bg2">
                    <a:lumMod val="40000"/>
                    <a:lumOff val="60000"/>
                  </a:schemeClr>
                </a:solidFill>
              </a:rPr>
              <a:t>K-means </a:t>
            </a:r>
            <a:r>
              <a:rPr lang="en-US" b="1" dirty="0">
                <a:solidFill>
                  <a:schemeClr val="bg2">
                    <a:lumMod val="40000"/>
                    <a:lumOff val="60000"/>
                  </a:schemeClr>
                </a:solidFill>
              </a:rPr>
              <a:t>Clustering</a:t>
            </a:r>
          </a:p>
          <a:p>
            <a:pPr marL="0" indent="0">
              <a:buNone/>
            </a:pPr>
            <a:r>
              <a:rPr lang="en-US" dirty="0">
                <a:solidFill>
                  <a:schemeClr val="bg2">
                    <a:lumMod val="40000"/>
                    <a:lumOff val="60000"/>
                  </a:schemeClr>
                </a:solidFill>
              </a:rPr>
              <a:t>The application of the K-means clustering algorithm provided valuable insights into the inherent patterns and structures within the dataset. By segmenting players into distinct clusters based on their performance attributes, the analysis revealed four distinct player archetypes, each characterized by unique playing styles and strengths. This unsupervised analysis served as a foundation for understanding player categorization, enabling the identification of common trends and tendencies among players, which could inform team selection and strategy development.</a:t>
            </a:r>
          </a:p>
          <a:p>
            <a:pPr marL="0" indent="0">
              <a:buNone/>
            </a:pPr>
            <a:r>
              <a:rPr lang="en-US" dirty="0">
                <a:solidFill>
                  <a:schemeClr val="bg2">
                    <a:lumMod val="40000"/>
                    <a:lumOff val="60000"/>
                  </a:schemeClr>
                </a:solidFill>
              </a:rPr>
              <a:t> </a:t>
            </a:r>
          </a:p>
          <a:p>
            <a:pPr marL="0" indent="0" algn="ctr">
              <a:buNone/>
            </a:pPr>
            <a:r>
              <a:rPr lang="en-US" sz="2600" b="1" dirty="0" smtClean="0">
                <a:solidFill>
                  <a:schemeClr val="bg2">
                    <a:lumMod val="60000"/>
                    <a:lumOff val="40000"/>
                  </a:schemeClr>
                </a:solidFill>
              </a:rPr>
              <a:t>Supervised </a:t>
            </a:r>
            <a:r>
              <a:rPr lang="en-US" sz="2600" b="1" dirty="0">
                <a:solidFill>
                  <a:schemeClr val="bg2">
                    <a:lumMod val="60000"/>
                    <a:lumOff val="40000"/>
                  </a:schemeClr>
                </a:solidFill>
              </a:rPr>
              <a:t>Machine Learning Analysis</a:t>
            </a:r>
          </a:p>
          <a:p>
            <a:pPr marL="0" indent="0">
              <a:buNone/>
            </a:pPr>
            <a:r>
              <a:rPr lang="en-US" b="1" dirty="0" smtClean="0">
                <a:solidFill>
                  <a:schemeClr val="bg2">
                    <a:lumMod val="40000"/>
                    <a:lumOff val="60000"/>
                  </a:schemeClr>
                </a:solidFill>
              </a:rPr>
              <a:t>Logistics </a:t>
            </a:r>
            <a:r>
              <a:rPr lang="en-US" b="1" dirty="0">
                <a:solidFill>
                  <a:schemeClr val="bg2">
                    <a:lumMod val="40000"/>
                    <a:lumOff val="60000"/>
                  </a:schemeClr>
                </a:solidFill>
              </a:rPr>
              <a:t>Regression Analysis</a:t>
            </a:r>
          </a:p>
          <a:p>
            <a:pPr marL="0" indent="0">
              <a:buNone/>
            </a:pPr>
            <a:r>
              <a:rPr lang="en-US" dirty="0">
                <a:solidFill>
                  <a:schemeClr val="bg2">
                    <a:lumMod val="40000"/>
                    <a:lumOff val="60000"/>
                  </a:schemeClr>
                </a:solidFill>
              </a:rPr>
              <a:t>The implementation of a Logistics Regression model facilitated the prediction of player performance based on historical data. By leveraging a binary classification approach, the model effectively identified and categorized players based on their past performance attributes. The Logistics Regression model achieved an impressive accuracy score of 95.56%, highlighting its capability to make accurate predictions based on the input features derived from the dataset.</a:t>
            </a:r>
          </a:p>
          <a:p>
            <a:pPr marL="0" indent="0">
              <a:buNone/>
            </a:pPr>
            <a:r>
              <a:rPr lang="en-US" dirty="0">
                <a:solidFill>
                  <a:schemeClr val="bg2">
                    <a:lumMod val="40000"/>
                    <a:lumOff val="60000"/>
                  </a:schemeClr>
                </a:solidFill>
              </a:rPr>
              <a:t> </a:t>
            </a:r>
          </a:p>
          <a:p>
            <a:pPr marL="0" indent="0">
              <a:buNone/>
            </a:pPr>
            <a:r>
              <a:rPr lang="en-US" b="1" dirty="0" smtClean="0">
                <a:solidFill>
                  <a:schemeClr val="bg2">
                    <a:lumMod val="40000"/>
                    <a:lumOff val="60000"/>
                  </a:schemeClr>
                </a:solidFill>
              </a:rPr>
              <a:t>Random </a:t>
            </a:r>
            <a:r>
              <a:rPr lang="en-US" b="1" dirty="0">
                <a:solidFill>
                  <a:schemeClr val="bg2">
                    <a:lumMod val="40000"/>
                    <a:lumOff val="60000"/>
                  </a:schemeClr>
                </a:solidFill>
              </a:rPr>
              <a:t>Forest Classifier Analysis</a:t>
            </a:r>
          </a:p>
          <a:p>
            <a:pPr marL="0" indent="0">
              <a:buNone/>
            </a:pPr>
            <a:r>
              <a:rPr lang="en-US" dirty="0">
                <a:solidFill>
                  <a:schemeClr val="bg2">
                    <a:lumMod val="40000"/>
                    <a:lumOff val="60000"/>
                  </a:schemeClr>
                </a:solidFill>
              </a:rPr>
              <a:t>The utilization of the Random Forest Classifier further enhanced the predictive capabilities of the model, enabling more precise and reliable predictions of player performance. With its ensemble learning approach and ability to handle complex relationships within the data, the Random Forest Classifier achieved a high accuracy score of 97.22%. The model's robustness and accuracy positioned it as a powerful tool for predicting player performance, providing valuable insights for coaches, selectors, and cricket analysts.</a:t>
            </a:r>
          </a:p>
          <a:p>
            <a:endParaRPr lang="en-US" dirty="0"/>
          </a:p>
        </p:txBody>
      </p:sp>
    </p:spTree>
    <p:extLst>
      <p:ext uri="{BB962C8B-B14F-4D97-AF65-F5344CB8AC3E}">
        <p14:creationId xmlns:p14="http://schemas.microsoft.com/office/powerpoint/2010/main" val="2840389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109" y="544946"/>
            <a:ext cx="11462327" cy="6313054"/>
          </a:xfrm>
        </p:spPr>
        <p:txBody>
          <a:bodyPr/>
          <a:lstStyle/>
          <a:p>
            <a:pPr marL="0" indent="0" algn="ctr">
              <a:buNone/>
            </a:pPr>
            <a:r>
              <a:rPr lang="en-US" dirty="0"/>
              <a:t> </a:t>
            </a:r>
            <a:r>
              <a:rPr lang="en-US" sz="3200" b="1" dirty="0">
                <a:solidFill>
                  <a:schemeClr val="bg2">
                    <a:lumMod val="60000"/>
                    <a:lumOff val="40000"/>
                  </a:schemeClr>
                </a:solidFill>
              </a:rPr>
              <a:t>Model Optimization</a:t>
            </a:r>
          </a:p>
          <a:p>
            <a:pPr marL="0" indent="0">
              <a:buNone/>
            </a:pPr>
            <a:endParaRPr lang="en-US" dirty="0"/>
          </a:p>
          <a:p>
            <a:pPr marL="0" indent="0">
              <a:buNone/>
            </a:pPr>
            <a:r>
              <a:rPr lang="en-US" b="1" dirty="0" err="1" smtClean="0">
                <a:solidFill>
                  <a:schemeClr val="bg2">
                    <a:lumMod val="40000"/>
                    <a:lumOff val="60000"/>
                  </a:schemeClr>
                </a:solidFill>
              </a:rPr>
              <a:t>Hyperparameter</a:t>
            </a:r>
            <a:r>
              <a:rPr lang="en-US" b="1" dirty="0" smtClean="0">
                <a:solidFill>
                  <a:schemeClr val="bg2">
                    <a:lumMod val="40000"/>
                    <a:lumOff val="60000"/>
                  </a:schemeClr>
                </a:solidFill>
              </a:rPr>
              <a:t> </a:t>
            </a:r>
            <a:r>
              <a:rPr lang="en-US" b="1" dirty="0">
                <a:solidFill>
                  <a:schemeClr val="bg2">
                    <a:lumMod val="40000"/>
                    <a:lumOff val="60000"/>
                  </a:schemeClr>
                </a:solidFill>
              </a:rPr>
              <a:t>Tuning with </a:t>
            </a:r>
            <a:r>
              <a:rPr lang="en-US" b="1" dirty="0" err="1">
                <a:solidFill>
                  <a:schemeClr val="bg2">
                    <a:lumMod val="40000"/>
                    <a:lumOff val="60000"/>
                  </a:schemeClr>
                </a:solidFill>
              </a:rPr>
              <a:t>GridSearchCV</a:t>
            </a:r>
            <a:endParaRPr lang="en-US" b="1" dirty="0">
              <a:solidFill>
                <a:schemeClr val="bg2">
                  <a:lumMod val="40000"/>
                  <a:lumOff val="60000"/>
                </a:schemeClr>
              </a:solidFill>
            </a:endParaRPr>
          </a:p>
          <a:p>
            <a:pPr marL="0" indent="0">
              <a:buNone/>
            </a:pPr>
            <a:endParaRPr lang="en-US" dirty="0" smtClean="0">
              <a:solidFill>
                <a:schemeClr val="bg2">
                  <a:lumMod val="40000"/>
                  <a:lumOff val="60000"/>
                </a:schemeClr>
              </a:solidFill>
            </a:endParaRPr>
          </a:p>
          <a:p>
            <a:pPr marL="0" indent="0">
              <a:buNone/>
            </a:pPr>
            <a:r>
              <a:rPr lang="en-US" dirty="0" smtClean="0">
                <a:solidFill>
                  <a:schemeClr val="bg2">
                    <a:lumMod val="40000"/>
                    <a:lumOff val="60000"/>
                  </a:schemeClr>
                </a:solidFill>
              </a:rPr>
              <a:t>To </a:t>
            </a:r>
            <a:r>
              <a:rPr lang="en-US" dirty="0">
                <a:solidFill>
                  <a:schemeClr val="bg2">
                    <a:lumMod val="40000"/>
                    <a:lumOff val="60000"/>
                  </a:schemeClr>
                </a:solidFill>
              </a:rPr>
              <a:t>optimize the Random Forest Classifier model, an extensive </a:t>
            </a:r>
            <a:r>
              <a:rPr lang="en-US" dirty="0" err="1">
                <a:solidFill>
                  <a:schemeClr val="bg2">
                    <a:lumMod val="40000"/>
                    <a:lumOff val="60000"/>
                  </a:schemeClr>
                </a:solidFill>
              </a:rPr>
              <a:t>hyperparameter</a:t>
            </a:r>
            <a:r>
              <a:rPr lang="en-US" dirty="0">
                <a:solidFill>
                  <a:schemeClr val="bg2">
                    <a:lumMod val="40000"/>
                    <a:lumOff val="60000"/>
                  </a:schemeClr>
                </a:solidFill>
              </a:rPr>
              <a:t> tuning process was conducted using the </a:t>
            </a:r>
            <a:r>
              <a:rPr lang="en-US" dirty="0" err="1">
                <a:solidFill>
                  <a:schemeClr val="bg2">
                    <a:lumMod val="40000"/>
                    <a:lumOff val="60000"/>
                  </a:schemeClr>
                </a:solidFill>
              </a:rPr>
              <a:t>GridSearchCV</a:t>
            </a:r>
            <a:r>
              <a:rPr lang="en-US" dirty="0">
                <a:solidFill>
                  <a:schemeClr val="bg2">
                    <a:lumMod val="40000"/>
                    <a:lumOff val="60000"/>
                  </a:schemeClr>
                </a:solidFill>
              </a:rPr>
              <a:t> technique. By systematically evaluating a range of parameters such as the number of estimators, maximum depth, and minimum sample splits and leaves, the optimal configuration was identified. The fine-tuning process led to the selection of specific </a:t>
            </a:r>
            <a:r>
              <a:rPr lang="en-US" dirty="0" err="1">
                <a:solidFill>
                  <a:schemeClr val="bg2">
                    <a:lumMod val="40000"/>
                    <a:lumOff val="60000"/>
                  </a:schemeClr>
                </a:solidFill>
              </a:rPr>
              <a:t>hyperparameters</a:t>
            </a:r>
            <a:r>
              <a:rPr lang="en-US" dirty="0">
                <a:solidFill>
                  <a:schemeClr val="bg2">
                    <a:lumMod val="40000"/>
                    <a:lumOff val="60000"/>
                  </a:schemeClr>
                </a:solidFill>
              </a:rPr>
              <a:t> that significantly enhanced the model's predictive capabilities. The optimized Random Forest Classifier exhibited a precision score of 97.22%, further solidifying its effectiveness in predicting player performance accurately and reliably.</a:t>
            </a:r>
          </a:p>
          <a:p>
            <a:pPr marL="0" indent="0">
              <a:buNone/>
            </a:pPr>
            <a:endParaRPr lang="en-US" dirty="0"/>
          </a:p>
        </p:txBody>
      </p:sp>
    </p:spTree>
    <p:extLst>
      <p:ext uri="{BB962C8B-B14F-4D97-AF65-F5344CB8AC3E}">
        <p14:creationId xmlns:p14="http://schemas.microsoft.com/office/powerpoint/2010/main" val="3813644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036" y="175491"/>
            <a:ext cx="10704946" cy="6345381"/>
          </a:xfrm>
        </p:spPr>
        <p:txBody>
          <a:bodyPr/>
          <a:lstStyle/>
          <a:p>
            <a:pPr marL="0" indent="0" algn="ctr">
              <a:buNone/>
            </a:pPr>
            <a:endParaRPr lang="en-US" sz="3600" b="1" dirty="0" smtClean="0">
              <a:solidFill>
                <a:schemeClr val="bg2">
                  <a:lumMod val="60000"/>
                  <a:lumOff val="40000"/>
                </a:schemeClr>
              </a:solidFill>
            </a:endParaRPr>
          </a:p>
          <a:p>
            <a:pPr marL="0" indent="0" algn="ctr">
              <a:buNone/>
            </a:pPr>
            <a:r>
              <a:rPr lang="en-US" sz="3600" b="1" dirty="0" smtClean="0">
                <a:solidFill>
                  <a:schemeClr val="bg2">
                    <a:lumMod val="60000"/>
                    <a:lumOff val="40000"/>
                  </a:schemeClr>
                </a:solidFill>
              </a:rPr>
              <a:t>Conclusion</a:t>
            </a:r>
            <a:endParaRPr lang="en-US" sz="3600" b="1" dirty="0">
              <a:solidFill>
                <a:schemeClr val="bg2">
                  <a:lumMod val="60000"/>
                  <a:lumOff val="40000"/>
                </a:schemeClr>
              </a:solidFill>
            </a:endParaRPr>
          </a:p>
          <a:p>
            <a:pPr marL="0" indent="0">
              <a:buNone/>
            </a:pPr>
            <a:endParaRPr lang="en-US" dirty="0" smtClean="0">
              <a:solidFill>
                <a:schemeClr val="bg2">
                  <a:lumMod val="40000"/>
                  <a:lumOff val="60000"/>
                </a:schemeClr>
              </a:solidFill>
            </a:endParaRPr>
          </a:p>
          <a:p>
            <a:pPr marL="0" indent="0">
              <a:buNone/>
            </a:pPr>
            <a:endParaRPr lang="en-US" dirty="0">
              <a:solidFill>
                <a:schemeClr val="bg2">
                  <a:lumMod val="40000"/>
                  <a:lumOff val="60000"/>
                </a:schemeClr>
              </a:solidFill>
            </a:endParaRPr>
          </a:p>
          <a:p>
            <a:pPr marL="0" indent="0">
              <a:buNone/>
            </a:pPr>
            <a:r>
              <a:rPr lang="en-US" dirty="0" smtClean="0">
                <a:solidFill>
                  <a:schemeClr val="bg2">
                    <a:lumMod val="40000"/>
                    <a:lumOff val="60000"/>
                  </a:schemeClr>
                </a:solidFill>
              </a:rPr>
              <a:t>In </a:t>
            </a:r>
            <a:r>
              <a:rPr lang="en-US" dirty="0">
                <a:solidFill>
                  <a:schemeClr val="bg2">
                    <a:lumMod val="40000"/>
                    <a:lumOff val="60000"/>
                  </a:schemeClr>
                </a:solidFill>
              </a:rPr>
              <a:t>conclusion, the project successfully demonstrated the applicability and efficacy of machine learning techniques in comprehensively analyzing cricket player performance. The combined application of unsupervised and supervised learning methodologies provided critical insights into player strengths, weaknesses, and areas for improvement. The optimized Random Forest Classifier emerged as a powerful tool for predicting player performance accurately, underlining its significance in cricket performance analysis and decision-making processes.</a:t>
            </a:r>
          </a:p>
          <a:p>
            <a:pPr marL="0" indent="0">
              <a:buNone/>
            </a:pPr>
            <a:endParaRPr lang="en-US" dirty="0">
              <a:solidFill>
                <a:schemeClr val="bg2">
                  <a:lumMod val="40000"/>
                  <a:lumOff val="60000"/>
                </a:schemeClr>
              </a:solidFill>
            </a:endParaRPr>
          </a:p>
        </p:txBody>
      </p:sp>
    </p:spTree>
    <p:extLst>
      <p:ext uri="{BB962C8B-B14F-4D97-AF65-F5344CB8AC3E}">
        <p14:creationId xmlns:p14="http://schemas.microsoft.com/office/powerpoint/2010/main" val="1162566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4471" y="6423890"/>
            <a:ext cx="3537529" cy="434110"/>
          </a:xfrm>
        </p:spPr>
        <p:txBody>
          <a:bodyPr/>
          <a:lstStyle/>
          <a:p>
            <a:r>
              <a:rPr lang="en-US" sz="1800" dirty="0" smtClean="0">
                <a:solidFill>
                  <a:schemeClr val="bg2">
                    <a:lumMod val="40000"/>
                    <a:lumOff val="60000"/>
                  </a:schemeClr>
                </a:solidFill>
              </a:rPr>
              <a:t>                  </a:t>
            </a:r>
            <a:r>
              <a:rPr lang="en-US" sz="1800" dirty="0" err="1" smtClean="0">
                <a:solidFill>
                  <a:schemeClr val="bg2">
                    <a:lumMod val="40000"/>
                    <a:lumOff val="60000"/>
                  </a:schemeClr>
                </a:solidFill>
              </a:rPr>
              <a:t>Shivam</a:t>
            </a:r>
            <a:r>
              <a:rPr lang="en-US" sz="1800" dirty="0" smtClean="0">
                <a:solidFill>
                  <a:schemeClr val="bg2">
                    <a:lumMod val="40000"/>
                    <a:lumOff val="60000"/>
                  </a:schemeClr>
                </a:solidFill>
              </a:rPr>
              <a:t> Chaudhary</a:t>
            </a:r>
            <a:endParaRPr lang="en-US" sz="1800" dirty="0">
              <a:solidFill>
                <a:schemeClr val="bg2">
                  <a:lumMod val="40000"/>
                  <a:lumOff val="60000"/>
                </a:schemeClr>
              </a:solidFill>
            </a:endParaRPr>
          </a:p>
        </p:txBody>
      </p:sp>
      <p:sp>
        <p:nvSpPr>
          <p:cNvPr id="3" name="Content Placeholder 2"/>
          <p:cNvSpPr>
            <a:spLocks noGrp="1"/>
          </p:cNvSpPr>
          <p:nvPr>
            <p:ph idx="4294967295"/>
          </p:nvPr>
        </p:nvSpPr>
        <p:spPr>
          <a:xfrm>
            <a:off x="850467" y="628506"/>
            <a:ext cx="10694987" cy="5726112"/>
          </a:xfrm>
        </p:spPr>
        <p:txBody>
          <a:bodyPr/>
          <a:lstStyle/>
          <a:p>
            <a:pPr marL="0" indent="0" algn="ctr">
              <a:buNone/>
            </a:pPr>
            <a:r>
              <a:rPr lang="en-US" dirty="0">
                <a:solidFill>
                  <a:schemeClr val="bg2">
                    <a:lumMod val="40000"/>
                    <a:lumOff val="60000"/>
                  </a:schemeClr>
                </a:solidFill>
              </a:rPr>
              <a:t> </a:t>
            </a:r>
            <a:r>
              <a:rPr lang="en-US" sz="3200" b="1" dirty="0">
                <a:solidFill>
                  <a:schemeClr val="bg2">
                    <a:lumMod val="60000"/>
                    <a:lumOff val="40000"/>
                  </a:schemeClr>
                </a:solidFill>
              </a:rPr>
              <a:t>Future Work</a:t>
            </a:r>
          </a:p>
          <a:p>
            <a:pPr marL="0" indent="0">
              <a:buNone/>
            </a:pPr>
            <a:endParaRPr lang="en-US" dirty="0" smtClean="0">
              <a:solidFill>
                <a:schemeClr val="bg2">
                  <a:lumMod val="40000"/>
                  <a:lumOff val="60000"/>
                </a:schemeClr>
              </a:solidFill>
            </a:endParaRPr>
          </a:p>
          <a:p>
            <a:pPr marL="0" indent="0">
              <a:buNone/>
            </a:pPr>
            <a:endParaRPr lang="en-US" dirty="0">
              <a:solidFill>
                <a:schemeClr val="bg2">
                  <a:lumMod val="40000"/>
                  <a:lumOff val="60000"/>
                </a:schemeClr>
              </a:solidFill>
            </a:endParaRPr>
          </a:p>
          <a:p>
            <a:pPr marL="0" indent="0">
              <a:buNone/>
            </a:pPr>
            <a:r>
              <a:rPr lang="en-US" dirty="0" smtClean="0">
                <a:solidFill>
                  <a:schemeClr val="bg2">
                    <a:lumMod val="40000"/>
                    <a:lumOff val="60000"/>
                  </a:schemeClr>
                </a:solidFill>
              </a:rPr>
              <a:t>In </a:t>
            </a:r>
            <a:r>
              <a:rPr lang="en-US" dirty="0">
                <a:solidFill>
                  <a:schemeClr val="bg2">
                    <a:lumMod val="40000"/>
                    <a:lumOff val="60000"/>
                  </a:schemeClr>
                </a:solidFill>
              </a:rPr>
              <a:t>future endeavors, we plan to delve deeper into more advanced machine learning techniques, exploring deep learning models and sophisticated algorithms to uncover intricate patterns and trends within the dataset. Additionally, we aim to integrate real-time data feeds and more extensive historical data, thereby enhancing the robustness and accuracy of the predictive models. Moreover, the development of an interactive user interface is envisioned to provide accessible and user-friendly access to the analysis and predictions, catering to the needs of cricket enthusiasts, analysts, and decision-makers.</a:t>
            </a:r>
          </a:p>
          <a:p>
            <a:endParaRPr lang="en-US" dirty="0">
              <a:solidFill>
                <a:schemeClr val="bg2">
                  <a:lumMod val="40000"/>
                  <a:lumOff val="60000"/>
                </a:schemeClr>
              </a:solidFill>
            </a:endParaRPr>
          </a:p>
        </p:txBody>
      </p:sp>
    </p:spTree>
    <p:extLst>
      <p:ext uri="{BB962C8B-B14F-4D97-AF65-F5344CB8AC3E}">
        <p14:creationId xmlns:p14="http://schemas.microsoft.com/office/powerpoint/2010/main" val="24709874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514</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Project Report: Comprehensive Analysis of Cricket Player Performance</vt:lpstr>
      <vt:lpstr>Data Collection and Preprocessing</vt:lpstr>
      <vt:lpstr>PowerPoint Presentation</vt:lpstr>
      <vt:lpstr>PowerPoint Presentation</vt:lpstr>
      <vt:lpstr>PowerPoint Presentation</vt:lpstr>
      <vt:lpstr>                  Shivam Chaudhary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Comprehensive Analysis of Cricket Player Performance</dc:title>
  <dc:creator>HP</dc:creator>
  <cp:lastModifiedBy>HP</cp:lastModifiedBy>
  <cp:revision>5</cp:revision>
  <dcterms:created xsi:type="dcterms:W3CDTF">2023-10-20T06:52:17Z</dcterms:created>
  <dcterms:modified xsi:type="dcterms:W3CDTF">2023-10-20T07:24:40Z</dcterms:modified>
</cp:coreProperties>
</file>