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90" r:id="rId1"/>
  </p:sldMasterIdLst>
  <p:notesMasterIdLst>
    <p:notesMasterId r:id="rId10"/>
  </p:notesMasterIdLst>
  <p:sldIdLst>
    <p:sldId id="256" r:id="rId2"/>
    <p:sldId id="257" r:id="rId3"/>
    <p:sldId id="266" r:id="rId4"/>
    <p:sldId id="267" r:id="rId5"/>
    <p:sldId id="263" r:id="rId6"/>
    <p:sldId id="264" r:id="rId7"/>
    <p:sldId id="265" r:id="rId8"/>
    <p:sldId id="268" r:id="rId9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883" autoAdjust="0"/>
  </p:normalViewPr>
  <p:slideViewPr>
    <p:cSldViewPr snapToGrid="0">
      <p:cViewPr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FF8403-AC0C-408E-8DAF-627C17800F72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73B6C5-B644-4931-A343-1951C5B9026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784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B6C5-B644-4931-A343-1951C5B9026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121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B6C5-B644-4931-A343-1951C5B9026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1228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73B6C5-B644-4931-A343-1951C5B9026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69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&lt;date/time&gt;</a:t>
            </a:r>
            <a:endParaRPr lang="en-IN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&lt;footer&gt;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872F03-5924-4A57-8E26-E963171F5C82}" type="slidenum">
              <a:rPr lang="en-IN" smtClean="0"/>
              <a:pPr/>
              <a:t>‹#›</a:t>
            </a:fld>
            <a:endParaRPr lang="en-IN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94916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&lt;date/time&gt;</a:t>
            </a:r>
            <a:endParaRPr lang="en-IN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&lt;footer&gt;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A1DC2-548E-4281-A895-4D986F5E76B4}" type="slidenum">
              <a:rPr lang="en-IN" smtClean="0"/>
              <a:pPr/>
              <a:t>‹#›</a:t>
            </a:fld>
            <a:endParaRPr lang="en-IN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15407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&lt;date/time&gt;</a:t>
            </a:r>
            <a:endParaRPr lang="en-IN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&lt;footer&gt;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54A03-7C0C-4E2E-8B91-D30CD4E1CFD8}" type="slidenum">
              <a:rPr lang="en-IN" smtClean="0"/>
              <a:pPr/>
              <a:t>‹#›</a:t>
            </a:fld>
            <a:endParaRPr lang="en-IN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84423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&lt;date/time&gt;</a:t>
            </a:r>
            <a:endParaRPr lang="en-IN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&lt;footer&gt;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BC3BF-49F7-4C84-8B9E-76D8261E1989}" type="slidenum">
              <a:rPr lang="en-IN" smtClean="0"/>
              <a:pPr/>
              <a:t>‹#›</a:t>
            </a:fld>
            <a:endParaRPr lang="en-IN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3090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&lt;date/time&gt;</a:t>
            </a:r>
            <a:endParaRPr lang="en-IN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&lt;footer&gt;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4FF27-AEF2-4F88-86DB-080140C4EFFD}" type="slidenum">
              <a:rPr lang="en-IN" smtClean="0"/>
              <a:pPr/>
              <a:t>‹#›</a:t>
            </a:fld>
            <a:endParaRPr lang="en-IN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6922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&lt;date/time&gt;</a:t>
            </a:r>
            <a:endParaRPr lang="en-IN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&lt;footer&gt;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AEF4D-C4D1-4732-A002-A0258ABE6361}" type="slidenum">
              <a:rPr lang="en-IN" smtClean="0"/>
              <a:pPr/>
              <a:t>‹#›</a:t>
            </a:fld>
            <a:endParaRPr lang="en-IN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97645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&lt;date/time&gt;</a:t>
            </a:r>
            <a:endParaRPr lang="en-IN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&lt;footer&gt;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3A3-78AE-4E65-BB19-70E82B16694A}" type="slidenum">
              <a:rPr lang="en-IN" smtClean="0"/>
              <a:pPr/>
              <a:t>‹#›</a:t>
            </a:fld>
            <a:endParaRPr lang="en-IN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43849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&lt;date/time&gt;</a:t>
            </a:r>
            <a:endParaRPr lang="en-IN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&lt;footer&gt;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69358-CD9C-4AA9-AD12-ADE2C9E0B9CC}" type="slidenum">
              <a:rPr lang="en-IN" smtClean="0"/>
              <a:pPr/>
              <a:t>‹#›</a:t>
            </a:fld>
            <a:endParaRPr lang="en-IN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767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6F1F-6870-493E-873E-FE56304B487B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7D65-15B3-4228-B030-949A52D52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6069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IN" smtClean="0"/>
              <a:t>&lt;date/time&gt;</a:t>
            </a:r>
            <a:endParaRPr lang="en-IN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&lt;footer&gt;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0C15A8-6564-4365-89C3-A438AE2347CC}" type="slidenum">
              <a:rPr lang="en-IN" smtClean="0"/>
              <a:pPr/>
              <a:t>‹#›</a:t>
            </a:fld>
            <a:endParaRPr lang="en-IN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6996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56F1F-6870-493E-873E-FE56304B487B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6A7D65-15B3-4228-B030-949A52D52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938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56F1F-6870-493E-873E-FE56304B487B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6A7D65-15B3-4228-B030-949A52D52F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24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1" r:id="rId1"/>
    <p:sldLayoutId id="2147483792" r:id="rId2"/>
    <p:sldLayoutId id="2147483793" r:id="rId3"/>
    <p:sldLayoutId id="2147483794" r:id="rId4"/>
    <p:sldLayoutId id="2147483795" r:id="rId5"/>
    <p:sldLayoutId id="2147483796" r:id="rId6"/>
    <p:sldLayoutId id="2147483797" r:id="rId7"/>
    <p:sldLayoutId id="2147483798" r:id="rId8"/>
    <p:sldLayoutId id="2147483799" r:id="rId9"/>
    <p:sldLayoutId id="2147483800" r:id="rId10"/>
    <p:sldLayoutId id="21474838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ctrTitle"/>
          </p:nvPr>
        </p:nvSpPr>
        <p:spPr>
          <a:xfrm>
            <a:off x="132080" y="1056480"/>
            <a:ext cx="11948160" cy="1437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algn="ctr"/>
            <a:r>
              <a:rPr lang="en-GB" sz="3200" b="1" cap="all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Multimodal  LLM  Based  </a:t>
            </a:r>
            <a:r>
              <a:rPr lang="en-GB" sz="3200" b="1" cap="all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Chatbot</a:t>
            </a:r>
            <a:r>
              <a:rPr lang="en-GB" sz="3200" b="1" cap="all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Planning  documents  using  Retrieval  augmented  generation (rag) </a:t>
            </a:r>
            <a:endParaRPr lang="en-US" sz="3200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719721" y="3991904"/>
            <a:ext cx="2941831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– 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Shivam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Chauhan</a:t>
            </a:r>
          </a:p>
        </p:txBody>
      </p:sp>
      <p:sp>
        <p:nvSpPr>
          <p:cNvPr id="3" name="Rectangle 2"/>
          <p:cNvSpPr/>
          <p:nvPr/>
        </p:nvSpPr>
        <p:spPr>
          <a:xfrm>
            <a:off x="396240" y="4871088"/>
            <a:ext cx="360444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DIAT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 - </a:t>
            </a:r>
            <a:r>
              <a:rPr lang="en-GB" b="1" u="sng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</a:t>
            </a:r>
            <a:r>
              <a:rPr lang="en-GB" b="1" u="sng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C.R.S.  Kumar </a:t>
            </a:r>
          </a:p>
        </p:txBody>
      </p:sp>
      <p:sp>
        <p:nvSpPr>
          <p:cNvPr id="8" name="Rectangle 7"/>
          <p:cNvSpPr/>
          <p:nvPr/>
        </p:nvSpPr>
        <p:spPr>
          <a:xfrm>
            <a:off x="8311792" y="4873632"/>
            <a:ext cx="3377848" cy="3416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RCI 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Guide </a:t>
            </a:r>
            <a:r>
              <a:rPr lang="en-GB" b="1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M.B. Sai </a:t>
            </a:r>
            <a:r>
              <a:rPr lang="en-GB" b="1" u="sng" dirty="0" err="1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Charan</a:t>
            </a:r>
            <a:r>
              <a:rPr lang="en-GB" b="1" u="sng" dirty="0" smtClean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b="1" u="sng" dirty="0">
              <a:solidFill>
                <a:schemeClr val="accent2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08000" y="4475628"/>
            <a:ext cx="11196320" cy="20320"/>
          </a:xfrm>
          <a:prstGeom prst="line">
            <a:avLst/>
          </a:prstGeom>
          <a:ln w="3492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ctrTitle"/>
          </p:nvPr>
        </p:nvSpPr>
        <p:spPr>
          <a:xfrm>
            <a:off x="2344578" y="116957"/>
            <a:ext cx="7475040" cy="562923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r>
              <a:rPr lang="en-US" sz="4000" b="1" cap="all" dirty="0">
                <a:solidFill>
                  <a:schemeClr val="accent1">
                    <a:lumMod val="50000"/>
                  </a:schemeClr>
                </a:solidFill>
                <a:latin typeface="Corbel"/>
              </a:rPr>
              <a:t>Problem Statement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Corbe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ubTitle" idx="1"/>
          </p:nvPr>
        </p:nvSpPr>
        <p:spPr>
          <a:xfrm>
            <a:off x="568998" y="411491"/>
            <a:ext cx="11196320" cy="6805966"/>
          </a:xfrm>
          <a:prstGeom prst="rect">
            <a:avLst/>
          </a:prstGeom>
          <a:noFill/>
          <a:ln w="0">
            <a:noFill/>
          </a:ln>
        </p:spPr>
        <p:txBody>
          <a:bodyPr wrap="square" lIns="91440" tIns="45720" rIns="91440" bIns="45720" numCol="1" spcCol="0" anchor="ctr">
            <a:spAutoFit/>
          </a:bodyPr>
          <a:lstStyle/>
          <a:p>
            <a:pPr algn="just">
              <a:lnSpc>
                <a:spcPct val="100000"/>
              </a:lnSpc>
            </a:pPr>
            <a:endParaRPr lang="en-GB" sz="2800" dirty="0" smtClean="0"/>
          </a:p>
          <a:p>
            <a:pPr algn="just">
              <a:lnSpc>
                <a:spcPct val="100000"/>
              </a:lnSpc>
            </a:pPr>
            <a:r>
              <a:rPr lang="en-GB" sz="2800" dirty="0" smtClean="0"/>
              <a:t>The </a:t>
            </a:r>
            <a:r>
              <a:rPr lang="en-GB" sz="2800" b="1" dirty="0" smtClean="0"/>
              <a:t>Planning Team </a:t>
            </a:r>
            <a:r>
              <a:rPr lang="en-GB" sz="2800" dirty="0" smtClean="0"/>
              <a:t>manages numerous project documents in </a:t>
            </a:r>
            <a:r>
              <a:rPr lang="en-GB" sz="2800" b="1" dirty="0" smtClean="0"/>
              <a:t>PDF, Excel,</a:t>
            </a:r>
            <a:r>
              <a:rPr lang="en-GB" sz="2800" dirty="0" smtClean="0"/>
              <a:t> and </a:t>
            </a:r>
            <a:r>
              <a:rPr lang="en-GB" sz="2800" b="1" dirty="0" smtClean="0"/>
              <a:t>Word</a:t>
            </a:r>
            <a:r>
              <a:rPr lang="en-GB" sz="2800" dirty="0" smtClean="0"/>
              <a:t> formats </a:t>
            </a:r>
            <a:r>
              <a:rPr lang="en-GB" sz="2800" b="1" u="sng" dirty="0" smtClean="0">
                <a:solidFill>
                  <a:schemeClr val="accent4">
                    <a:lumMod val="75000"/>
                  </a:schemeClr>
                </a:solidFill>
              </a:rPr>
              <a:t>containing details </a:t>
            </a:r>
            <a:r>
              <a:rPr lang="en-GB" sz="2800" dirty="0" smtClean="0"/>
              <a:t>on</a:t>
            </a:r>
            <a:r>
              <a:rPr lang="en-GB" sz="2800" b="1" dirty="0" smtClean="0"/>
              <a:t> </a:t>
            </a:r>
            <a:r>
              <a:rPr lang="en-GB" sz="2800" b="1" u="sng" dirty="0" smtClean="0">
                <a:solidFill>
                  <a:schemeClr val="accent4">
                    <a:lumMod val="75000"/>
                  </a:schemeClr>
                </a:solidFill>
              </a:rPr>
              <a:t>upcoming projects</a:t>
            </a:r>
            <a:r>
              <a:rPr lang="en-GB" sz="2800" b="1" dirty="0" smtClean="0"/>
              <a:t>, </a:t>
            </a:r>
            <a:r>
              <a:rPr lang="en-GB" sz="2800" b="1" u="sng" dirty="0" smtClean="0">
                <a:solidFill>
                  <a:schemeClr val="accent4">
                    <a:lumMod val="75000"/>
                  </a:schemeClr>
                </a:solidFill>
              </a:rPr>
              <a:t>ongoing project counts</a:t>
            </a:r>
            <a:r>
              <a:rPr lang="en-GB" sz="2800" b="1" dirty="0" smtClean="0"/>
              <a:t>, </a:t>
            </a:r>
            <a:r>
              <a:rPr lang="en-GB" sz="2800" b="1" dirty="0" smtClean="0">
                <a:solidFill>
                  <a:schemeClr val="accent4">
                    <a:lumMod val="75000"/>
                  </a:schemeClr>
                </a:solidFill>
              </a:rPr>
              <a:t>sanctioned budgets, disbursed funds, expenses, and balances</a:t>
            </a:r>
            <a:r>
              <a:rPr lang="en-GB" sz="2800" dirty="0" smtClean="0"/>
              <a:t>. Due to their unstructured nature, the team </a:t>
            </a:r>
            <a:r>
              <a:rPr lang="en-GB" sz="2800" b="1" dirty="0" smtClean="0">
                <a:solidFill>
                  <a:schemeClr val="accent4">
                    <a:lumMod val="75000"/>
                  </a:schemeClr>
                </a:solidFill>
              </a:rPr>
              <a:t>struggles to quickly retrieve accurate information</a:t>
            </a:r>
            <a:r>
              <a:rPr lang="en-GB" sz="2800" dirty="0" smtClean="0"/>
              <a:t>, leading to delays.</a:t>
            </a:r>
          </a:p>
          <a:p>
            <a:pPr algn="just">
              <a:lnSpc>
                <a:spcPct val="100000"/>
              </a:lnSpc>
            </a:pPr>
            <a:endParaRPr lang="en-GB" dirty="0" smtClean="0"/>
          </a:p>
          <a:p>
            <a:pPr algn="l">
              <a:lnSpc>
                <a:spcPct val="100000"/>
              </a:lnSpc>
            </a:pPr>
            <a:r>
              <a:rPr lang="en-GB" dirty="0" smtClean="0"/>
              <a:t>To address this, the organization requires a secure, entirely offline application that: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/>
              <a:t>P</a:t>
            </a:r>
            <a:r>
              <a:rPr lang="en-GB" dirty="0" smtClean="0"/>
              <a:t>erforms </a:t>
            </a:r>
            <a:r>
              <a:rPr lang="en-GB" b="1" dirty="0"/>
              <a:t>intelligent search </a:t>
            </a:r>
            <a:r>
              <a:rPr lang="en-GB" dirty="0"/>
              <a:t>and </a:t>
            </a:r>
            <a:r>
              <a:rPr lang="en-GB" b="1" dirty="0"/>
              <a:t>question-answering</a:t>
            </a:r>
            <a:r>
              <a:rPr lang="en-GB" dirty="0"/>
              <a:t> over </a:t>
            </a:r>
            <a:r>
              <a:rPr lang="en-GB" b="1" dirty="0" smtClean="0"/>
              <a:t>PDFs/DOCX/XLSX</a:t>
            </a:r>
            <a:r>
              <a:rPr lang="en-GB" dirty="0" smtClean="0"/>
              <a:t>.</a:t>
            </a:r>
            <a:endParaRPr lang="en-GB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b="1" dirty="0" smtClean="0"/>
              <a:t>Automatically </a:t>
            </a:r>
            <a:r>
              <a:rPr lang="en-GB" b="1" dirty="0"/>
              <a:t>extracts </a:t>
            </a:r>
            <a:r>
              <a:rPr lang="en-GB" dirty="0"/>
              <a:t>and normalizes project metadata and financial fields to enable roll-ups (counts, totals) </a:t>
            </a:r>
            <a:r>
              <a:rPr lang="en-GB" dirty="0" smtClean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Generates answers with </a:t>
            </a:r>
            <a:r>
              <a:rPr lang="en-GB" dirty="0"/>
              <a:t>citations to exact source pages/cells for </a:t>
            </a:r>
            <a:r>
              <a:rPr lang="en-GB" dirty="0" smtClean="0"/>
              <a:t>traceability, </a:t>
            </a:r>
            <a:r>
              <a:rPr lang="en-GB" dirty="0"/>
              <a:t>and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smtClean="0"/>
              <a:t>Provides </a:t>
            </a:r>
            <a:r>
              <a:rPr lang="en-GB" b="1" dirty="0"/>
              <a:t>a user-friendly web interface </a:t>
            </a:r>
            <a:r>
              <a:rPr lang="en-GB" dirty="0"/>
              <a:t>with </a:t>
            </a:r>
            <a:r>
              <a:rPr lang="en-GB" b="1" dirty="0"/>
              <a:t>access history </a:t>
            </a:r>
            <a:r>
              <a:rPr lang="en-GB" dirty="0"/>
              <a:t>(who viewed/queried what and when) to support compliance and accountability</a:t>
            </a:r>
          </a:p>
          <a:p>
            <a:pPr marL="342900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GB" b="1" cap="none" dirty="0">
              <a:solidFill>
                <a:schemeClr val="accent2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568998" y="659560"/>
            <a:ext cx="11196320" cy="20320"/>
          </a:xfrm>
          <a:prstGeom prst="line">
            <a:avLst/>
          </a:prstGeom>
          <a:ln w="349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9491" y="903767"/>
            <a:ext cx="11855302" cy="55707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3200" b="1" dirty="0"/>
          </a:p>
          <a:p>
            <a:r>
              <a:rPr lang="en-GB" sz="2800" dirty="0" smtClean="0"/>
              <a:t>The </a:t>
            </a:r>
            <a:r>
              <a:rPr lang="en-GB" sz="2800" dirty="0"/>
              <a:t>objective is to design and implement a </a:t>
            </a:r>
            <a:r>
              <a:rPr lang="en-GB" sz="2800" b="1" dirty="0"/>
              <a:t>Retrieval-Augmented Generation (RAG)-based system</a:t>
            </a:r>
            <a:r>
              <a:rPr lang="en-GB" sz="2800" dirty="0"/>
              <a:t> that</a:t>
            </a:r>
            <a:r>
              <a:rPr lang="en-GB" sz="2800" dirty="0" smtClean="0"/>
              <a:t>:</a:t>
            </a:r>
          </a:p>
          <a:p>
            <a:endParaRPr lang="en-GB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Enables Intelligent Search &amp; QA</a:t>
            </a:r>
            <a:r>
              <a:rPr lang="en-GB" sz="2400" dirty="0"/>
              <a:t> – Allows users to query unstructured/semi-structured documents (PDF, DOCX, Excel) and receive accurate, natural language answers.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Provides Data Aggregation</a:t>
            </a:r>
            <a:r>
              <a:rPr lang="en-GB" sz="2400" dirty="0"/>
              <a:t> – Extracts and summarizes key financial and project metrics (e.g., total sanctioned budget, expenses incurred, remaining balance, project counts).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Ensures Traceability</a:t>
            </a:r>
            <a:r>
              <a:rPr lang="en-GB" sz="2400" dirty="0"/>
              <a:t> – Generates responses with citations linked to exact document sections (pages, tables, or cells).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Operates Securely Offline</a:t>
            </a:r>
            <a:r>
              <a:rPr lang="en-GB" sz="2400" dirty="0"/>
              <a:t> – Works without internet connectivity while maintaining access history for compliance.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/>
              <a:t>Delivers User-Friendly Access</a:t>
            </a:r>
            <a:r>
              <a:rPr lang="en-GB" sz="2400" dirty="0"/>
              <a:t> – Provides a web interface where planning staff can easily query, review, and audit project information.</a:t>
            </a: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329491" y="697726"/>
            <a:ext cx="11196320" cy="20320"/>
          </a:xfrm>
          <a:prstGeom prst="line">
            <a:avLst/>
          </a:prstGeom>
          <a:ln w="349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79335" y="27402"/>
            <a:ext cx="22966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 smtClean="0"/>
              <a:t>Objective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819485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20161" y="274709"/>
            <a:ext cx="8462333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200" b="1" u="sng" dirty="0">
                <a:solidFill>
                  <a:schemeClr val="accent4">
                    <a:lumMod val="75000"/>
                  </a:schemeClr>
                </a:solidFill>
              </a:rPr>
              <a:t>Retrieval-Augmented Generation (RAG</a:t>
            </a:r>
            <a:r>
              <a:rPr lang="en-GB" sz="3200" b="1" dirty="0"/>
              <a:t>)</a:t>
            </a:r>
            <a:r>
              <a:rPr lang="en-GB" sz="3200" dirty="0"/>
              <a:t> </a:t>
            </a:r>
            <a:endParaRPr lang="en-GB" sz="3200" dirty="0" smtClean="0"/>
          </a:p>
          <a:p>
            <a:r>
              <a:rPr lang="en-GB" sz="2400" dirty="0" smtClean="0"/>
              <a:t>is </a:t>
            </a:r>
            <a:r>
              <a:rPr lang="en-GB" sz="2400" dirty="0"/>
              <a:t>an AI technique that combines: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Retrieval</a:t>
            </a:r>
            <a:r>
              <a:rPr lang="en-GB" sz="2400" dirty="0"/>
              <a:t> → The system first searches and retrieves the most relevant information from documents (PDF, Word, Excel, etc.).</a:t>
            </a:r>
          </a:p>
          <a:p>
            <a:pPr>
              <a:buFont typeface="+mj-lt"/>
              <a:buAutoNum type="arabicPeriod"/>
            </a:pPr>
            <a:r>
              <a:rPr lang="en-GB" sz="2400" b="1" dirty="0"/>
              <a:t>Generation</a:t>
            </a:r>
            <a:r>
              <a:rPr lang="en-GB" sz="2400" dirty="0"/>
              <a:t> → It then uses a language model to generate a natural language answer based on the retrieved content.</a:t>
            </a:r>
          </a:p>
          <a:p>
            <a:endParaRPr lang="en-GB" sz="2400" dirty="0" smtClean="0"/>
          </a:p>
          <a:p>
            <a:r>
              <a:rPr lang="en-GB" sz="2400" dirty="0" smtClean="0"/>
              <a:t>RAG </a:t>
            </a:r>
            <a:r>
              <a:rPr lang="en-GB" sz="2400" dirty="0"/>
              <a:t>ensures that answers are </a:t>
            </a:r>
            <a:r>
              <a:rPr lang="en-GB" sz="2400" b="1" dirty="0"/>
              <a:t>accurate, grounded in real documents, and traceable</a:t>
            </a:r>
            <a:r>
              <a:rPr lang="en-GB" sz="2400" dirty="0"/>
              <a:t> with citations</a:t>
            </a:r>
            <a:r>
              <a:rPr lang="en-GB" sz="2400" dirty="0" smtClean="0"/>
              <a:t>.</a:t>
            </a:r>
            <a:endParaRPr lang="en-GB" sz="2400" dirty="0"/>
          </a:p>
          <a:p>
            <a:r>
              <a:rPr lang="en-GB" sz="2400" b="1" dirty="0">
                <a:solidFill>
                  <a:srgbClr val="FFC000"/>
                </a:solidFill>
              </a:rPr>
              <a:t>Example</a:t>
            </a:r>
            <a:r>
              <a:rPr lang="en-GB" sz="2400" dirty="0">
                <a:solidFill>
                  <a:srgbClr val="FFC000"/>
                </a:solidFill>
              </a:rPr>
              <a:t>: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b="1" dirty="0" smtClean="0">
                <a:solidFill>
                  <a:schemeClr val="accent4">
                    <a:lumMod val="75000"/>
                  </a:schemeClr>
                </a:solidFill>
              </a:rPr>
              <a:t>Query: </a:t>
            </a:r>
            <a:r>
              <a:rPr lang="en-GB" sz="2400" b="1" i="1" dirty="0">
                <a:solidFill>
                  <a:schemeClr val="accent4">
                    <a:lumMod val="75000"/>
                  </a:schemeClr>
                </a:solidFill>
              </a:rPr>
              <a:t>“What is the remaining budget for Project A</a:t>
            </a:r>
            <a:r>
              <a:rPr lang="en-GB" sz="2400" b="1" i="1" dirty="0" smtClean="0">
                <a:solidFill>
                  <a:schemeClr val="accent4">
                    <a:lumMod val="75000"/>
                  </a:schemeClr>
                </a:solidFill>
              </a:rPr>
              <a:t>?”</a:t>
            </a:r>
            <a:r>
              <a:rPr lang="en-GB" sz="2400" b="1" dirty="0" smtClean="0">
                <a:solidFill>
                  <a:schemeClr val="accent4">
                    <a:lumMod val="75000"/>
                  </a:schemeClr>
                </a:solidFill>
              </a:rPr>
              <a:t>,</a:t>
            </a:r>
          </a:p>
          <a:p>
            <a:r>
              <a:rPr lang="en-GB" sz="2400" b="1" dirty="0" smtClean="0">
                <a:solidFill>
                  <a:schemeClr val="accent5">
                    <a:lumMod val="40000"/>
                    <a:lumOff val="60000"/>
                  </a:schemeClr>
                </a:solidFill>
              </a:rPr>
              <a:t> </a:t>
            </a:r>
            <a:r>
              <a:rPr lang="en-GB" sz="2400" b="1" dirty="0">
                <a:solidFill>
                  <a:schemeClr val="accent6">
                    <a:lumMod val="75000"/>
                  </a:schemeClr>
                </a:solidFill>
              </a:rPr>
              <a:t>RAG will: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chemeClr val="accent2">
                    <a:lumMod val="50000"/>
                  </a:schemeClr>
                </a:solidFill>
              </a:rPr>
              <a:t>Find the budget and expense details for Project A from Excel/PDF</a:t>
            </a:r>
            <a:r>
              <a:rPr lang="en-GB" sz="2400" b="1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b="1" dirty="0" smtClean="0">
                <a:solidFill>
                  <a:schemeClr val="accent2">
                    <a:lumMod val="50000"/>
                  </a:schemeClr>
                </a:solidFill>
              </a:rPr>
              <a:t>Generate a clear answer like </a:t>
            </a:r>
            <a:r>
              <a:rPr lang="en-GB" sz="2400" b="1" i="1" dirty="0" smtClean="0">
                <a:solidFill>
                  <a:schemeClr val="accent2">
                    <a:lumMod val="50000"/>
                  </a:schemeClr>
                </a:solidFill>
              </a:rPr>
              <a:t>“The remaining budget for Project A is ₹ XX”</a:t>
            </a:r>
            <a:r>
              <a:rPr lang="en-GB" sz="2400" b="1" dirty="0" smtClean="0">
                <a:solidFill>
                  <a:schemeClr val="accent2">
                    <a:lumMod val="50000"/>
                  </a:schemeClr>
                </a:solidFill>
              </a:rPr>
              <a:t> and show the document source.</a:t>
            </a:r>
            <a:endParaRPr lang="en-GB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grpSp>
        <p:nvGrpSpPr>
          <p:cNvPr id="23" name="Group 22"/>
          <p:cNvGrpSpPr/>
          <p:nvPr/>
        </p:nvGrpSpPr>
        <p:grpSpPr>
          <a:xfrm>
            <a:off x="8485372" y="162949"/>
            <a:ext cx="3189768" cy="6508864"/>
            <a:chOff x="8840972" y="274709"/>
            <a:chExt cx="3189768" cy="6508864"/>
          </a:xfrm>
        </p:grpSpPr>
        <p:sp>
          <p:nvSpPr>
            <p:cNvPr id="5" name="Rounded Rectangle 4"/>
            <p:cNvSpPr/>
            <p:nvPr/>
          </p:nvSpPr>
          <p:spPr>
            <a:xfrm>
              <a:off x="9611832" y="274709"/>
              <a:ext cx="1648047" cy="542260"/>
            </a:xfrm>
            <a:prstGeom prst="roundRect">
              <a:avLst/>
            </a:prstGeom>
            <a:noFill/>
            <a:ln w="3175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 smtClean="0">
                  <a:solidFill>
                    <a:schemeClr val="accent4">
                      <a:lumMod val="75000"/>
                    </a:schemeClr>
                  </a:solidFill>
                </a:rPr>
                <a:t>QUERY</a:t>
              </a:r>
              <a:endParaRPr lang="en-IN" sz="28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186528" y="1496112"/>
              <a:ext cx="2498653" cy="646814"/>
            </a:xfrm>
            <a:prstGeom prst="round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RETRIEVER</a:t>
              </a:r>
              <a:endPara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9234375" y="4333072"/>
              <a:ext cx="2402958" cy="786809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LLM GENERATION</a:t>
              </a:r>
              <a:endParaRPr lang="en-IN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163492" y="5695733"/>
              <a:ext cx="2594345" cy="786809"/>
            </a:xfrm>
            <a:prstGeom prst="roundRect">
              <a:avLst/>
            </a:prstGeom>
            <a:noFill/>
            <a:ln w="22225"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The remaining budget for Project Alpha is </a:t>
              </a:r>
              <a:r>
                <a:rPr lang="en-IN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₹ XX</a:t>
              </a:r>
              <a:endParaRPr lang="en-IN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8979196" y="2327672"/>
              <a:ext cx="3051544" cy="1719180"/>
              <a:chOff x="8910084" y="2583341"/>
              <a:chExt cx="3051544" cy="1719180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10084" y="2583341"/>
                <a:ext cx="3051544" cy="1719180"/>
              </a:xfrm>
              <a:prstGeom prst="rect">
                <a:avLst/>
              </a:prstGeom>
            </p:spPr>
          </p:pic>
          <p:sp>
            <p:nvSpPr>
              <p:cNvPr id="10" name="Rounded Rectangle 9"/>
              <p:cNvSpPr/>
              <p:nvPr/>
            </p:nvSpPr>
            <p:spPr>
              <a:xfrm>
                <a:off x="9023497" y="2940428"/>
                <a:ext cx="2736112" cy="1011339"/>
              </a:xfrm>
              <a:prstGeom prst="roundRect">
                <a:avLst/>
              </a:prstGeom>
              <a:noFill/>
              <a:ln w="317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800" b="1" dirty="0">
                  <a:solidFill>
                    <a:schemeClr val="accent4">
                      <a:lumMod val="75000"/>
                    </a:schemeClr>
                  </a:solidFill>
                </a:endParaRPr>
              </a:p>
            </p:txBody>
          </p:sp>
        </p:grpSp>
        <p:sp>
          <p:nvSpPr>
            <p:cNvPr id="12" name="Rounded Rectangle 11"/>
            <p:cNvSpPr/>
            <p:nvPr/>
          </p:nvSpPr>
          <p:spPr>
            <a:xfrm>
              <a:off x="8840972" y="1254643"/>
              <a:ext cx="3189768" cy="552893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0157636" y="1195080"/>
              <a:ext cx="595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 smtClean="0"/>
                <a:t>RAG</a:t>
              </a:r>
              <a:endParaRPr lang="en-IN" dirty="0"/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0429947" y="816969"/>
              <a:ext cx="0" cy="43767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10429947" y="2142926"/>
              <a:ext cx="0" cy="5018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10460663" y="3710934"/>
              <a:ext cx="0" cy="5594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0460663" y="5119881"/>
              <a:ext cx="0" cy="55944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227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17802" y="0"/>
            <a:ext cx="25399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>
                <a:solidFill>
                  <a:schemeClr val="accent2">
                    <a:lumMod val="50000"/>
                  </a:schemeClr>
                </a:solidFill>
                <a:latin typeface="Corbel" panose="020B0503020204020204" pitchFamily="34" charset="0"/>
              </a:rPr>
              <a:t>Literature Review</a:t>
            </a:r>
            <a:endParaRPr lang="en-IN" sz="2400" b="1" dirty="0">
              <a:solidFill>
                <a:schemeClr val="accent2">
                  <a:lumMod val="50000"/>
                </a:schemeClr>
              </a:solidFill>
              <a:latin typeface="Corbel" panose="020B0503020204020204" pitchFamily="34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V="1">
            <a:off x="533320" y="461665"/>
            <a:ext cx="11196320" cy="20320"/>
          </a:xfrm>
          <a:prstGeom prst="line">
            <a:avLst/>
          </a:prstGeom>
          <a:ln w="3492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33320" y="1096026"/>
            <a:ext cx="5359480" cy="2893100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Medallion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Architecture </a:t>
            </a:r>
            <a:r>
              <a:rPr kumimoji="0" lang="en-US" altLang="en-US" sz="1400" b="1" i="0" u="none" strike="noStrike" cap="none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(Bronze → Silver → Gold)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Data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ingestion &amp; transformation pipeline follow: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sng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Bronze Layer</a:t>
            </a:r>
            <a:endParaRPr lang="en-US" altLang="en-US" sz="1400" u="sng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Raw extracted text/tables from files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(PDF, DOCX, Excel).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sng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Silver Layer</a:t>
            </a:r>
            <a:endParaRPr lang="en-US" altLang="en-US" sz="1400" u="sng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Cleaned/structured Markdown + JSON (schema applied, text normalized).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sng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Gold Layer</a:t>
            </a:r>
            <a:endParaRPr lang="en-US" altLang="en-US" sz="1400" u="sng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Chunks + </a:t>
            </a:r>
            <a:r>
              <a:rPr kumimoji="0" lang="en-US" altLang="en-US" sz="1400" b="0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embeddings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in vector DB + structured DB for numeric queries.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This gives:</a:t>
            </a:r>
            <a:r>
              <a:rPr lang="en-US" alt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Version control of transformations.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320" y="4552445"/>
            <a:ext cx="5359480" cy="1600438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Apache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Airflow</a:t>
            </a:r>
            <a:r>
              <a:rPr lang="en-US" altLang="en-US" sz="1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: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Workflow Orchestrator Using</a:t>
            </a:r>
            <a:r>
              <a:rPr kumimoji="0" lang="en-US" altLang="en-US" sz="1400" b="0" i="0" u="none" strike="noStrike" cap="none" normalizeH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DAGs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Handles </a:t>
            </a:r>
            <a:r>
              <a:rPr lang="en-US" altLang="en-US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automation</a:t>
            </a:r>
            <a:r>
              <a:rPr lang="en-US" alt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(no manual ingestion).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Makes pipeline </a:t>
            </a:r>
            <a:r>
              <a:rPr lang="en-US" altLang="en-US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modular</a:t>
            </a:r>
            <a:r>
              <a:rPr lang="en-US" alt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(each DAG = 1 stage).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Provides </a:t>
            </a:r>
            <a:r>
              <a:rPr lang="en-US" altLang="en-US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monitoring &amp; retries</a:t>
            </a:r>
            <a:r>
              <a:rPr lang="en-US" alt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if extraction/indexing fails.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Integrates with </a:t>
            </a:r>
            <a:r>
              <a:rPr lang="en-US" altLang="en-US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databases &amp; cloud storage</a:t>
            </a:r>
            <a:r>
              <a:rPr lang="en-US" alt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131480" y="1096026"/>
            <a:ext cx="5623480" cy="5047536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4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.LangChain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Used in </a:t>
            </a:r>
            <a:r>
              <a:rPr lang="en-US" altLang="en-US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query-time pipeline</a:t>
            </a:r>
            <a:r>
              <a:rPr lang="en-US" altLang="en-US" sz="1400" b="1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Models</a:t>
            </a:r>
            <a:r>
              <a:rPr lang="en-US" alt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→ The core LLMs (like GPT, </a:t>
            </a:r>
            <a:r>
              <a:rPr lang="en-US" altLang="en-US" sz="1400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LLaMA</a:t>
            </a:r>
            <a:r>
              <a:rPr lang="en-US" alt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) that generate text.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Prompts</a:t>
            </a:r>
            <a:r>
              <a:rPr lang="en-US" alt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→ Templates and instructions to guide the LLM’s response.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Chains</a:t>
            </a:r>
            <a:r>
              <a:rPr lang="en-US" alt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→ Sequences of steps (prompt → LLM → output) to solve tasks.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Memory</a:t>
            </a:r>
            <a:r>
              <a:rPr lang="en-US" alt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→ Stores conversation history or past results for context.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Indexes</a:t>
            </a:r>
            <a:r>
              <a:rPr lang="en-US" alt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→ Ways to store and retrieve external knowledge (e.g., vector DBs).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Agents</a:t>
            </a:r>
            <a:r>
              <a:rPr lang="en-US" alt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→ LLMs that decide which tools/actions to use </a:t>
            </a:r>
            <a:r>
              <a:rPr lang="en-US" altLang="en-US" sz="1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dynamically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4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4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4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4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Good </a:t>
            </a:r>
            <a:r>
              <a:rPr lang="en-US" alt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for chaining </a:t>
            </a:r>
            <a:r>
              <a:rPr lang="en-US" altLang="en-US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multi-step reasoning</a:t>
            </a:r>
            <a:r>
              <a:rPr lang="en-US" altLang="en-US" sz="14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 </a:t>
            </a:r>
            <a:endParaRPr lang="en-US" altLang="en-US" sz="1400" dirty="0" smtClean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950737" y="758984"/>
            <a:ext cx="2699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DATA PREPROCESSING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401959" y="4233835"/>
            <a:ext cx="1408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WORKFLOW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249937" y="758984"/>
            <a:ext cx="1554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 smtClean="0">
                <a:solidFill>
                  <a:schemeClr val="accent6">
                    <a:lumMod val="75000"/>
                  </a:schemeClr>
                </a:solidFill>
              </a:rPr>
              <a:t>RAG PIPELINE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793" y="3989126"/>
            <a:ext cx="3586480" cy="164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7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48855" y="0"/>
            <a:ext cx="12043145" cy="6326372"/>
            <a:chOff x="148855" y="0"/>
            <a:chExt cx="12043145" cy="6326372"/>
          </a:xfrm>
        </p:grpSpPr>
        <p:pic>
          <p:nvPicPr>
            <p:cNvPr id="2" name="Picture 2" descr="https://developer-blogs.nvidia.com/wp-content/uploads/2023/12/rag-pipeline-ingest-query-flow-b.png"/>
            <p:cNvPicPr/>
            <p:nvPr/>
          </p:nvPicPr>
          <p:blipFill>
            <a:blip r:embed="rId3"/>
            <a:stretch/>
          </p:blipFill>
          <p:spPr>
            <a:xfrm>
              <a:off x="148855" y="0"/>
              <a:ext cx="12043145" cy="6326372"/>
            </a:xfrm>
            <a:prstGeom prst="rect">
              <a:avLst/>
            </a:prstGeom>
            <a:noFill/>
            <a:ln w="0">
              <a:noFill/>
            </a:ln>
          </p:spPr>
        </p:pic>
        <p:sp>
          <p:nvSpPr>
            <p:cNvPr id="11" name="Rectangle 10"/>
            <p:cNvSpPr/>
            <p:nvPr/>
          </p:nvSpPr>
          <p:spPr>
            <a:xfrm>
              <a:off x="5825223" y="1720644"/>
              <a:ext cx="3621863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1200" dirty="0" smtClean="0">
                  <a:latin typeface="Arial" panose="020B0604020202020204" pitchFamily="34" charset="0"/>
                </a:rPr>
                <a:t>Database for storing </a:t>
              </a:r>
              <a:r>
                <a:rPr lang="en-US" altLang="en-US" sz="1200" dirty="0" smtClean="0">
                  <a:latin typeface="Arial" panose="020B0604020202020204" pitchFamily="34" charset="0"/>
                </a:rPr>
                <a:t>Tables</a:t>
              </a:r>
              <a:endParaRPr lang="en-US" altLang="en-US" sz="1200" dirty="0" smtClean="0">
                <a:latin typeface="Arial" panose="020B0604020202020204" pitchFamily="34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0833984" y="2976307"/>
              <a:ext cx="0" cy="437674"/>
            </a:xfrm>
            <a:prstGeom prst="straightConnector1">
              <a:avLst/>
            </a:prstGeom>
            <a:ln w="222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0768559" y="1604948"/>
              <a:ext cx="1165225" cy="817577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370125" y="378201"/>
              <a:ext cx="9451751" cy="461665"/>
            </a:xfrm>
            <a:prstGeom prst="rect">
              <a:avLst/>
            </a:prstGeom>
            <a:solidFill>
              <a:srgbClr val="92D05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 smtClean="0"/>
                <a:t>Approach to Solution</a:t>
              </a:r>
              <a:endParaRPr lang="en-IN" sz="2400" b="1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265193" y="3225265"/>
              <a:ext cx="1339850" cy="333375"/>
            </a:xfrm>
            <a:prstGeom prst="rect">
              <a:avLst/>
            </a:prstGeom>
            <a:solidFill>
              <a:srgbClr val="CDCD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Can 7"/>
            <p:cNvSpPr/>
            <p:nvPr/>
          </p:nvSpPr>
          <p:spPr>
            <a:xfrm>
              <a:off x="10401081" y="1686440"/>
              <a:ext cx="1303281" cy="1725097"/>
            </a:xfrm>
            <a:prstGeom prst="can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smtClean="0"/>
                <a:t>SQL </a:t>
              </a:r>
              <a:endParaRPr lang="en-IN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V="1">
              <a:off x="4467225" y="2042357"/>
              <a:ext cx="5933856" cy="36778"/>
            </a:xfrm>
            <a:prstGeom prst="straightConnector1">
              <a:avLst/>
            </a:prstGeom>
            <a:ln w="254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10598598" y="3154990"/>
              <a:ext cx="2062" cy="810329"/>
            </a:xfrm>
            <a:prstGeom prst="straightConnector1">
              <a:avLst/>
            </a:prstGeom>
            <a:ln w="2540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580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2880" y="2102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Progress:</a:t>
            </a:r>
            <a:endParaRPr lang="en-US" altLang="en-US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25120" y="772914"/>
            <a:ext cx="1869440" cy="74092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190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PDF Files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49146" y="719399"/>
            <a:ext cx="2733040" cy="772106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Extracting 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Text, Tables &amp; Images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08307" y="2744767"/>
            <a:ext cx="3014718" cy="8715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Extracting tables as JSON </a:t>
            </a:r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433921" y="2771118"/>
            <a:ext cx="2528964" cy="8715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Extracting the text as Markdown</a:t>
            </a:r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4848915" y="4663871"/>
            <a:ext cx="2633271" cy="1815882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If queries are both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semantic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(“which project is over budget?”) and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numeric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(“total expenses in July”).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If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structured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reasoning over tabular data.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4328" y="1580773"/>
            <a:ext cx="1810232" cy="469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sz="1200" dirty="0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Using libraries:</a:t>
            </a:r>
          </a:p>
          <a:p>
            <a:pPr algn="ctr"/>
            <a:r>
              <a:rPr lang="en-US" altLang="en-US" sz="1200" dirty="0" err="1" smtClean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Docling</a:t>
            </a:r>
            <a:endParaRPr lang="en-US" altLang="en-US" sz="12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16" name="Straight Arrow Connector 15"/>
          <p:cNvCxnSpPr>
            <a:endCxn id="4" idx="1"/>
          </p:cNvCxnSpPr>
          <p:nvPr/>
        </p:nvCxnSpPr>
        <p:spPr>
          <a:xfrm>
            <a:off x="2287051" y="1105452"/>
            <a:ext cx="2462095" cy="0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752161" y="4148084"/>
            <a:ext cx="17292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S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emantic Search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361389" y="4039498"/>
            <a:ext cx="17029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E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xact Querying</a:t>
            </a:r>
            <a:r>
              <a:rPr lang="en-IN" dirty="0" smtClean="0">
                <a:solidFill>
                  <a:schemeClr val="accent1">
                    <a:lumMod val="50000"/>
                  </a:schemeClr>
                </a:solidFill>
              </a:rPr>
              <a:t>.</a:t>
            </a:r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1367759" y="4556150"/>
            <a:ext cx="2650521" cy="14465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If queries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are mostly </a:t>
            </a: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contextual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 (“what did the report say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about 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project delays?”).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2616790" y="2030680"/>
            <a:ext cx="5966" cy="674731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H="1">
            <a:off x="6115666" y="1513840"/>
            <a:ext cx="3839" cy="1163137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2616790" y="3683179"/>
            <a:ext cx="1" cy="460577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109278" y="3642638"/>
            <a:ext cx="6388" cy="446762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428251" y="2707950"/>
            <a:ext cx="2985679" cy="1191421"/>
          </a:xfrm>
          <a:prstGeom prst="rect">
            <a:avLst/>
          </a:prstGeom>
          <a:solidFill>
            <a:srgbClr val="92D050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smtClean="0">
                <a:solidFill>
                  <a:schemeClr val="accent1">
                    <a:lumMod val="50000"/>
                  </a:schemeClr>
                </a:solidFill>
              </a:rPr>
              <a:t>Extracting the Images and replace by summary of image and kept the images in separate directory for citation</a:t>
            </a:r>
            <a:endParaRPr lang="en-GB" dirty="0" smtClean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2618118" y="2017390"/>
            <a:ext cx="7450915" cy="3247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10040611" y="2049868"/>
            <a:ext cx="4506" cy="627109"/>
          </a:xfrm>
          <a:prstGeom prst="straightConnector1">
            <a:avLst/>
          </a:prstGeom>
          <a:ln w="254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3386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03200" y="203200"/>
            <a:ext cx="11765280" cy="6400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2426536" y="2393295"/>
            <a:ext cx="7318607" cy="186204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1500" dirty="0" smtClean="0">
                <a:ln w="0"/>
                <a:solidFill>
                  <a:schemeClr val="accent2">
                    <a:lumMod val="75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THANK YOU</a:t>
            </a:r>
            <a:endParaRPr lang="en-US" sz="11500" dirty="0">
              <a:ln w="0"/>
              <a:solidFill>
                <a:schemeClr val="accent2">
                  <a:lumMod val="75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707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784</TotalTime>
  <Words>688</Words>
  <Application>Microsoft Office PowerPoint</Application>
  <PresentationFormat>Widescreen</PresentationFormat>
  <Paragraphs>97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Corbel</vt:lpstr>
      <vt:lpstr>Times New Roman</vt:lpstr>
      <vt:lpstr>Wingdings</vt:lpstr>
      <vt:lpstr>Office Theme</vt:lpstr>
      <vt:lpstr>Multimodal  LLM  Based  Chatbot for Planning  documents  using  Retrieval  augmented  generation (rag) </vt:lpstr>
      <vt:lpstr>Problem Statement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</dc:title>
  <dc:subject/>
  <dc:creator>Shhiv</dc:creator>
  <dc:description>generated using python-pptx</dc:description>
  <cp:lastModifiedBy>Shhivamchauhan@gmail.com</cp:lastModifiedBy>
  <cp:revision>53</cp:revision>
  <dcterms:created xsi:type="dcterms:W3CDTF">2013-01-27T09:14:16Z</dcterms:created>
  <dcterms:modified xsi:type="dcterms:W3CDTF">2025-08-17T07:38:56Z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5</vt:i4>
  </property>
</Properties>
</file>