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0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5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3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F8403-AC0C-408E-8DAF-627C17800F72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3B6C5-B644-4931-A343-1951C5B90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B6C5-B644-4931-A343-1951C5B902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2F03-5924-4A57-8E26-E963171F5C82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9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1DC2-548E-4281-A895-4D986F5E76B4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540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4A03-7C0C-4E2E-8B91-D30CD4E1CFD8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44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3BF-49F7-4C84-8B9E-76D8261E1989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0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7-AEF2-4F88-86DB-080140C4EFFD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2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EF4D-C4D1-4732-A002-A0258ABE6361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76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3A3-78AE-4E65-BB19-70E82B16694A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384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358-CD9C-4AA9-AD12-ADE2C9E0B9CC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767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6F1F-6870-493E-873E-FE56304B487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D65-15B3-4228-B030-949A52D52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5A8-6564-4365-89C3-A438AE2347CC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96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6F1F-6870-493E-873E-FE56304B487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D65-15B3-4228-B030-949A52D52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6F1F-6870-493E-873E-FE56304B487B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7D65-15B3-4228-B030-949A52D52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ctrTitle"/>
          </p:nvPr>
        </p:nvSpPr>
        <p:spPr>
          <a:xfrm>
            <a:off x="132080" y="1056480"/>
            <a:ext cx="11948160" cy="143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/>
            <a:r>
              <a:rPr lang="en-GB" sz="3200" b="1" cap="all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Multimodal  LLM  Based  </a:t>
            </a:r>
            <a:r>
              <a:rPr lang="en-GB" sz="3200" b="1" cap="all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3200" b="1" cap="all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Planning  documents  using  Retrieval  augmented  generation (rag) 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9721" y="3991904"/>
            <a:ext cx="29418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–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Chauhan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" y="4871088"/>
            <a:ext cx="360444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- </a:t>
            </a:r>
            <a:r>
              <a:rPr lang="en-GB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C.R.S.  Kumar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11792" y="4873632"/>
            <a:ext cx="337784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RCI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M.B. Sai </a:t>
            </a:r>
            <a:r>
              <a:rPr lang="en-GB" b="1" u="sng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Charan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b="1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08000" y="4475628"/>
            <a:ext cx="11196320" cy="20320"/>
          </a:xfrm>
          <a:prstGeom prst="line">
            <a:avLst/>
          </a:prstGeom>
          <a:ln w="349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ctrTitle"/>
          </p:nvPr>
        </p:nvSpPr>
        <p:spPr>
          <a:xfrm>
            <a:off x="2363480" y="573801"/>
            <a:ext cx="7475040" cy="862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r>
              <a:rPr lang="en-US" sz="4800" b="1" cap="all" dirty="0">
                <a:solidFill>
                  <a:schemeClr val="accent1">
                    <a:lumMod val="50000"/>
                  </a:schemeClr>
                </a:solidFill>
                <a:latin typeface="Corbel"/>
              </a:rPr>
              <a:t>Problem Statement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 idx="1"/>
          </p:nvPr>
        </p:nvSpPr>
        <p:spPr>
          <a:xfrm>
            <a:off x="452040" y="2020279"/>
            <a:ext cx="11196320" cy="3801041"/>
          </a:xfrm>
          <a:prstGeom prst="rect">
            <a:avLst/>
          </a:prstGeom>
          <a:noFill/>
          <a:ln w="0">
            <a:noFill/>
          </a:ln>
        </p:spPr>
        <p:txBody>
          <a:bodyPr wrap="square" lIns="91440" tIns="45720" rIns="91440" bIns="45720" numCol="1" spcCol="0" anchor="ctr">
            <a:sp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There is a lack of intelligent search and question-answering capabilities for unstructured and semi-structured documents such as PDF, DOCX, and Excel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files.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Furthermore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, there is a need for a secure and user-friendly web interface that maintains access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history.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An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offline, reliable, and efficient Retrieval-Augmented Generation (RAG) system with proper document citations is required to ensure accuracy and traceability of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information.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application must be capable of functioning entirely in an offline environment to ensure data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privacy.</a:t>
            </a:r>
            <a:endParaRPr lang="en-GB" b="1" cap="none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2040" y="1482160"/>
            <a:ext cx="11196320" cy="2032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7802" y="0"/>
            <a:ext cx="2539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Literature Review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3320" y="461665"/>
            <a:ext cx="11196320" cy="2032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320" y="678101"/>
            <a:ext cx="5359480" cy="28931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1.Medallion Architecture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(Bronze → Silver → Gold)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ingestion &amp; transformation pipeline follow: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Bronze Layer</a:t>
            </a:r>
            <a:endParaRPr lang="en-US" altLang="en-US" sz="1400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Raw extracted text/tables from files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(PDF, DOCX, Excel).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Silver Layer</a:t>
            </a:r>
            <a:endParaRPr lang="en-US" altLang="en-US" sz="1400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Cleaned/structured Markdown + JSON (schema applied, text normalized).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Gold Layer</a:t>
            </a:r>
            <a:endParaRPr lang="en-US" altLang="en-US" sz="1400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Chunks 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vector DB + structured DB for numeric queries.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This gives:</a:t>
            </a: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Version control of transformations.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320" y="3719325"/>
            <a:ext cx="5359480" cy="20313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2</a:t>
            </a:r>
            <a:r>
              <a:rPr lang="en-US" altLang="en-US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Apache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Airflow</a:t>
            </a:r>
            <a:r>
              <a:rPr lang="en-US" altLang="en-US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: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Orchestrates ingestion jobs:</a:t>
            </a:r>
            <a:endParaRPr lang="en-US" alt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Watch folder / cloud bucket for new docs.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Run extraction + cleaning jobs.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Store into Bronze/Silver/Gold layers.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Trigger embedding/chunking and indexing jobs.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Handles retry logic, logging, alerts if extraction fails.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Lets you run heavy processing in parallel and on schedule.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6160" y="678101"/>
            <a:ext cx="5623480" cy="203132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.LangChain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lang="en-US" alt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query-time pipeline</a:t>
            </a: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Retrieve relevant chunks (vector search).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Retrieve structured rows (metadata filter or SQL search).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Merge into final prompt for the LLM.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Apply prompt templates &amp; chain logic for answering.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Good for chaining </a:t>
            </a:r>
            <a:r>
              <a:rPr lang="en-US" alt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multi-step reasoning</a:t>
            </a: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e.g., retrieve → aggregate → answer).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6160" y="2905542"/>
            <a:ext cx="5623479" cy="181588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5</a:t>
            </a:r>
            <a:r>
              <a:rPr lang="en-US" altLang="en-US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Haystack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Alternative to LangChain for retrieval.</a:t>
            </a:r>
            <a:endParaRPr lang="en-US" alt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DocumentStore</a:t>
            </a:r>
            <a:r>
              <a:rPr lang="en-US" alt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abstraction — supports hybrid search (dense + keyword).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More “RAG-native” than LangChain for some use cases.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Can integrate directly with </a:t>
            </a:r>
            <a:r>
              <a:rPr lang="en-US" altLang="en-US" sz="14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Elasticsearch</a:t>
            </a: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 / OpenSearch for fast filtering.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1480" y="4917540"/>
            <a:ext cx="5623479" cy="116955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6.Evaluation </a:t>
            </a:r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Sumarization</a:t>
            </a:r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ROUGE-L, BERT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Translation: </a:t>
            </a:r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BLEU Score</a:t>
            </a:r>
            <a:endParaRPr lang="en-GB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GB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Retrieval:Recall@K</a:t>
            </a:r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Precision@k</a:t>
            </a:r>
            <a:endParaRPr lang="en-GB" sz="1400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ROGAS: Relevance, Faithfulness,  hallucination</a:t>
            </a:r>
            <a:endParaRPr lang="en-IN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2285" y="5877509"/>
            <a:ext cx="5359480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4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.LangExtract:Use for structured output</a:t>
            </a:r>
            <a:endParaRPr lang="en-GB" sz="1400" b="1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5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eveloper-blogs.nvidia.com/wp-content/uploads/2023/12/rag-pipeline-ingest-query-flow-b.png"/>
          <p:cNvPicPr/>
          <p:nvPr/>
        </p:nvPicPr>
        <p:blipFill>
          <a:blip r:embed="rId2"/>
          <a:stretch/>
        </p:blipFill>
        <p:spPr>
          <a:xfrm>
            <a:off x="213360" y="152750"/>
            <a:ext cx="11978640" cy="528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Rectangle 2"/>
          <p:cNvSpPr/>
          <p:nvPr/>
        </p:nvSpPr>
        <p:spPr>
          <a:xfrm>
            <a:off x="2590800" y="1676400"/>
            <a:ext cx="1920240" cy="14122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Document Processing </a:t>
            </a:r>
          </a:p>
          <a:p>
            <a:pPr algn="ctr"/>
            <a:r>
              <a:rPr lang="en-GB" sz="1000" dirty="0" smtClean="0"/>
              <a:t>(Using </a:t>
            </a:r>
            <a:r>
              <a:rPr lang="en-GB" sz="1000" dirty="0" err="1" smtClean="0"/>
              <a:t>docling</a:t>
            </a:r>
            <a:r>
              <a:rPr lang="en-GB" sz="1000" dirty="0" smtClean="0"/>
              <a:t> and </a:t>
            </a:r>
            <a:r>
              <a:rPr lang="en-GB" sz="1000" dirty="0" err="1" smtClean="0"/>
              <a:t>langextract</a:t>
            </a:r>
            <a:r>
              <a:rPr lang="en-GB" sz="1000" dirty="0" smtClean="0"/>
              <a:t>.)</a:t>
            </a:r>
          </a:p>
          <a:p>
            <a:pPr algn="ctr"/>
            <a:r>
              <a:rPr lang="en-GB" sz="1000" dirty="0" err="1" smtClean="0"/>
              <a:t>Docling</a:t>
            </a:r>
            <a:r>
              <a:rPr lang="en-GB" sz="1000" dirty="0" smtClean="0"/>
              <a:t>: For markdown</a:t>
            </a:r>
          </a:p>
          <a:p>
            <a:pPr algn="ctr"/>
            <a:r>
              <a:rPr lang="en-GB" sz="1000" dirty="0" err="1" smtClean="0"/>
              <a:t>Langextract</a:t>
            </a:r>
            <a:r>
              <a:rPr lang="en-GB" sz="1000" dirty="0" smtClean="0"/>
              <a:t>: Structured Output</a:t>
            </a:r>
            <a:endParaRPr lang="en-IN" sz="1000" dirty="0"/>
          </a:p>
        </p:txBody>
      </p:sp>
      <p:sp>
        <p:nvSpPr>
          <p:cNvPr id="8" name="Can 7"/>
          <p:cNvSpPr/>
          <p:nvPr/>
        </p:nvSpPr>
        <p:spPr>
          <a:xfrm>
            <a:off x="10699531" y="1470047"/>
            <a:ext cx="1303281" cy="1725097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SQL 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49777" y="1839310"/>
            <a:ext cx="6049754" cy="1051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8479" y="1604762"/>
            <a:ext cx="36218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</a:rPr>
              <a:t>Database for storing JSON 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50329" y="3664844"/>
            <a:ext cx="1151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To Store Textual data</a:t>
            </a:r>
          </a:p>
        </p:txBody>
      </p:sp>
    </p:spTree>
    <p:extLst>
      <p:ext uri="{BB962C8B-B14F-4D97-AF65-F5344CB8AC3E}">
        <p14:creationId xmlns:p14="http://schemas.microsoft.com/office/powerpoint/2010/main" val="19958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2102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Progress:</a:t>
            </a:r>
            <a:endParaRPr lang="en-US" alt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120" y="772914"/>
            <a:ext cx="1869440" cy="74092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PDF Files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5953" y="772914"/>
            <a:ext cx="2733040" cy="7721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Extracting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Text and Tables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0827" y="1997804"/>
            <a:ext cx="3014718" cy="87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accent2">
                    <a:lumMod val="50000"/>
                  </a:schemeClr>
                </a:solidFill>
              </a:rPr>
              <a:t>LangExtract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 for structured </a:t>
            </a:r>
            <a:r>
              <a:rPr lang="en-GB" dirty="0" err="1" smtClean="0">
                <a:solidFill>
                  <a:schemeClr val="accent2">
                    <a:lumMod val="50000"/>
                  </a:schemeClr>
                </a:solidFill>
              </a:rPr>
              <a:t>json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 output for tables.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3658" y="1997804"/>
            <a:ext cx="2528964" cy="87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Markdown files for extracting text 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7434" y="3850456"/>
            <a:ext cx="4498428" cy="12043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Preserves relational and semantic meaning (dates, amounts, categories</a:t>
            </a:r>
            <a:r>
              <a:rPr lang="en-US" altLang="en-US" sz="1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)</a:t>
            </a:r>
            <a:endParaRPr lang="en-US" altLang="en-US" sz="1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3696" y="3850455"/>
            <a:ext cx="3790055" cy="11398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Simpler to implement (works well for text-heavy documents like reports).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Retains formatting, headings, and inline context.</a:t>
            </a:r>
          </a:p>
          <a:p>
            <a:pPr algn="ctr"/>
            <a:endParaRPr lang="en-IN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88642" y="5054802"/>
            <a:ext cx="45960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If queries are both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semantic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(“which project is over budget?”)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numeric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(“total expenses in July”).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If you expect structured reasoning over tabular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4328" y="1580773"/>
            <a:ext cx="1810232" cy="469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Using libraries:</a:t>
            </a:r>
          </a:p>
          <a:p>
            <a:pPr algn="ctr"/>
            <a:r>
              <a:rPr lang="en-US" altLang="en-US" sz="12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Docling</a:t>
            </a:r>
            <a:r>
              <a:rPr lang="en-US" altLang="en-US" sz="12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sz="1200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LangExtract</a:t>
            </a:r>
            <a:endParaRPr lang="en-US" altLang="en-US" sz="1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348011" y="924910"/>
            <a:ext cx="1887658" cy="1051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89542" y="2878069"/>
            <a:ext cx="1697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semantic search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25730" y="2864209"/>
            <a:ext cx="1668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exact querying.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53696" y="5059466"/>
            <a:ext cx="366881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If your queries are mostly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contextual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(“what did the report say about project delays?”).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286703" y="1580773"/>
            <a:ext cx="557048" cy="56730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98311" y="1571560"/>
            <a:ext cx="1164641" cy="675734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48723" y="3210951"/>
            <a:ext cx="52803" cy="507609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98187" y="3223927"/>
            <a:ext cx="88461" cy="49463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8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509</Words>
  <Application>Microsoft Office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Multimodal  LLM  Based  Chatbot for Planning  documents  using  Retrieval  augmented  generation (rag) </vt:lpstr>
      <vt:lpstr>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subject/>
  <dc:creator>Shhiv</dc:creator>
  <dc:description>generated using python-pptx</dc:description>
  <cp:lastModifiedBy>Shhivamchauhan@gmail.com</cp:lastModifiedBy>
  <cp:revision>39</cp:revision>
  <dcterms:created xsi:type="dcterms:W3CDTF">2013-01-27T09:14:16Z</dcterms:created>
  <dcterms:modified xsi:type="dcterms:W3CDTF">2025-08-14T02:34:20Z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