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Droid Sans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DroidSans-bold.fntdata"/><Relationship Id="rId27" Type="http://schemas.openxmlformats.org/officeDocument/2006/relationships/font" Target="fonts/Droid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7595936" y="460225"/>
            <a:ext cx="1081625" cy="11249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rgbClr val="6FA8DC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flipH="1" rot="10800000">
            <a:off x="466425" y="3558324"/>
            <a:ext cx="1081625" cy="11249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rgbClr val="6FA8DC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Economica"/>
              <a:buNone/>
              <a:defRPr b="0" i="0" sz="160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indent="0" lvl="1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86" name="Shape 186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13" name="Shape 213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860925" y="1225225"/>
            <a:ext cx="7971299" cy="18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2744011" y="756700"/>
            <a:ext cx="1081625" cy="11249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1" name="Shape 21"/>
          <p:cNvSpPr/>
          <p:nvPr/>
        </p:nvSpPr>
        <p:spPr>
          <a:xfrm rot="10800000">
            <a:off x="5318349" y="3266724"/>
            <a:ext cx="1081625" cy="11249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2" name="Shape 22"/>
          <p:cNvSpPr txBox="1"/>
          <p:nvPr>
            <p:ph type="ctrTitle"/>
          </p:nvPr>
        </p:nvSpPr>
        <p:spPr>
          <a:xfrm>
            <a:off x="3044700" y="1444254"/>
            <a:ext cx="3054600" cy="1537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3044700" y="3116580"/>
            <a:ext cx="3054600" cy="70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898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898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3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798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4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198" cy="1786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Economica"/>
              <a:buNone/>
              <a:defRPr b="0" i="0" sz="42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indent="0" lvl="1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algn="ctr">
              <a:spcBef>
                <a:spcPts val="0"/>
              </a:spcBef>
              <a:buClr>
                <a:schemeClr val="lt2"/>
              </a:buClr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198" cy="157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shivamchoudhary/eureka" TargetMode="External"/><Relationship Id="rId4" Type="http://schemas.openxmlformats.org/officeDocument/2006/relationships/image" Target="../media/image09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4294967295" type="subTitle"/>
          </p:nvPr>
        </p:nvSpPr>
        <p:spPr>
          <a:xfrm>
            <a:off x="1886250" y="1816175"/>
            <a:ext cx="5702399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i="1" lang="en">
                <a:latin typeface="Droid Sans"/>
                <a:ea typeface="Droid Sans"/>
                <a:cs typeface="Droid Sans"/>
                <a:sym typeface="Droid Sans"/>
              </a:rPr>
              <a:t>Choosing Distribution Parameters for faster</a:t>
            </a:r>
          </a:p>
          <a:p>
            <a:pPr indent="-6985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i="1" lang="en">
                <a:latin typeface="Droid Sans"/>
                <a:ea typeface="Droid Sans"/>
                <a:cs typeface="Droid Sans"/>
                <a:sym typeface="Droid Sans"/>
              </a:rPr>
              <a:t>convergence of Routing Protocols in highly mobile environment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t/>
            </a:r>
            <a:endParaRPr i="1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6628050" y="3781225"/>
            <a:ext cx="2305499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Shivam Choudhary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(sc3973)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76025" y="28737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b="1" lang="en"/>
              <a:t>Result- Normal Distribution 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50" y="1021475"/>
            <a:ext cx="4784849" cy="37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498" y="2229312"/>
            <a:ext cx="3748049" cy="129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5243250" y="1859225"/>
            <a:ext cx="34164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Realm 5*5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b="1" lang="en"/>
              <a:t>Conclusion- Normal Distribution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5000900" y="4350675"/>
            <a:ext cx="456599" cy="263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547375" y="1481700"/>
            <a:ext cx="7890000" cy="3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Reduction in Hop-Count(Iterations) as number of nodes are increased.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Reduction in Hop-Count if the Range(‘R’) of each node is increased.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1635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b="1" lang="en"/>
              <a:t>Result-Log Normal Distribution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00" y="1101300"/>
            <a:ext cx="5001949" cy="315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550" y="1887525"/>
            <a:ext cx="3202124" cy="2000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6194362" y="1557225"/>
            <a:ext cx="1906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Realm 5*5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b="1" lang="en"/>
              <a:t>Conclusion- Log-Normal Distribution</a:t>
            </a:r>
          </a:p>
        </p:txBody>
      </p:sp>
      <p:sp>
        <p:nvSpPr>
          <p:cNvPr id="149" name="Shape 149"/>
          <p:cNvSpPr/>
          <p:nvPr/>
        </p:nvSpPr>
        <p:spPr>
          <a:xfrm>
            <a:off x="5000900" y="4350675"/>
            <a:ext cx="456599" cy="263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547375" y="1481700"/>
            <a:ext cx="7890000" cy="3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Oscillations in Hop-Count(Iterations) as number of nodes are increased.(counterintuitive)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Oscillations in Hop-Count if the Range(‘R’) of each node is increased. (counterintuitive)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1635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b="1" lang="en"/>
              <a:t>Result-Rayleigh Distribution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476412" y="1630700"/>
            <a:ext cx="1906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Realm 5*5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50" y="1961000"/>
            <a:ext cx="432435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5539875" y="1576075"/>
            <a:ext cx="3435299" cy="427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Fastest Convergence in all three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Drastic reduction in number of hops.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2156100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b="0" i="0" lang="en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b="1" i="0" lang="en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Shortcomings &amp; Future Work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861000" y="1313150"/>
            <a:ext cx="7971299" cy="3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Validate more </a:t>
            </a:r>
            <a:r>
              <a:rPr lang="en" sz="1600">
                <a:rtl val="0"/>
              </a:rPr>
              <a:t>distributions.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➔"/>
            </a:pPr>
            <a:r>
              <a:rPr lang="en" sz="1600"/>
              <a:t>Algorithm fails if destination does not accept the message.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➔"/>
            </a:pPr>
            <a:r>
              <a:rPr lang="en" sz="1600"/>
              <a:t>A neighbor node can chose not to accept the data causing more iterations.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Future Work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➔"/>
            </a:pPr>
            <a:r>
              <a:rPr lang="en"/>
              <a:t>Validate data on real devices.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b="1" i="0" lang="en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Questions?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582650" y="1064050"/>
            <a:ext cx="413699" cy="158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744425" y="3846850"/>
            <a:ext cx="8392800" cy="83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Code</a:t>
            </a:r>
            <a:r>
              <a:rPr lang="en" sz="1600">
                <a:rtl val="0"/>
              </a:rPr>
              <a:t> available </a:t>
            </a:r>
            <a: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on Github: </a:t>
            </a:r>
            <a:r>
              <a:rPr lang="en" sz="1600" u="sng">
                <a:solidFill>
                  <a:schemeClr val="hlink"/>
                </a:solidFill>
                <a:hlinkClick r:id="rId3"/>
                <a:rtl val="0"/>
              </a:rPr>
              <a:t>https://github.com/shivamchoudhary/eureka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925" y="2525275"/>
            <a:ext cx="2288382" cy="12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6973" y="1581497"/>
            <a:ext cx="2107449" cy="7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2470" y="2368675"/>
            <a:ext cx="2904374" cy="6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b="1" lang="en"/>
              <a:t>Motivation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71750" y="1277275"/>
            <a:ext cx="7971299" cy="209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-"/>
            </a:pPr>
            <a:r>
              <a:rPr lang="en" sz="1600"/>
              <a:t>Devices are getting smaller 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-"/>
            </a:pPr>
            <a:r>
              <a:rPr lang="en" sz="1600"/>
              <a:t>On Demand Routing requires sender to wait till ACK is received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-"/>
            </a:pPr>
            <a:r>
              <a:rPr lang="en" sz="1600"/>
              <a:t>Quantifying the bounds on message delivery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0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b="1" lang="en"/>
              <a:t>Model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79525"/>
            <a:ext cx="5829723" cy="42103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6209950" y="585125"/>
            <a:ext cx="2812500" cy="404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Destination might/might not be in the range.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 Neighbor can be outside the Realm.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Range of each node is assumed to be constant.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Destination is assumed to be fixed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Nodes change position after each tick.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b="1" lang="en"/>
              <a:t>Realm Definition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564200" y="1283850"/>
            <a:ext cx="4964100" cy="30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➔"/>
            </a:pPr>
            <a:r>
              <a:rPr lang="en"/>
              <a:t>Realm is the boundary in which the devices are present/can interact.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➔"/>
            </a:pPr>
            <a:r>
              <a:rPr lang="en"/>
              <a:t>A device is defined to have two realms:-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Common and Specific.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150" y="399275"/>
            <a:ext cx="3641499" cy="41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b="1" lang="en"/>
              <a:t>Realm Boundary Condition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860925" y="1225225"/>
            <a:ext cx="7971299" cy="3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"/>
              <a:t>Common Realm:-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➔"/>
            </a:pPr>
            <a:r>
              <a:rPr lang="en"/>
              <a:t>Bounded by the euclidean distance between destination and a node,hence for at-least one node the condition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should hold true,where R is the range of node.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Realm:-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➔"/>
            </a:pPr>
            <a:r>
              <a:rPr lang="en"/>
              <a:t>Specific realm is node dependent,defined consisting of a circle of radius R with center at node.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450" y="2320625"/>
            <a:ext cx="213360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b="1" lang="en"/>
              <a:t>Architecture of Simulation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806775" y="1213400"/>
            <a:ext cx="413699" cy="158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6772750" y="2265750"/>
            <a:ext cx="413699" cy="158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6766175" y="3671500"/>
            <a:ext cx="413699" cy="158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50" y="968074"/>
            <a:ext cx="4463224" cy="40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5436075" y="1377900"/>
            <a:ext cx="3321900" cy="3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Grid Generator: Selects the realm and generates the boundary.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Neighbor Selector: Selects neighbor based on some distribution.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Plotter: User interface for plotting the graph.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b="1" lang="en"/>
              <a:t>Algorithm for Simulation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75" y="1147225"/>
            <a:ext cx="3539124" cy="36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4992500" y="1104200"/>
            <a:ext cx="3623999" cy="35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Assumes Nodes are extremely mobile,changes position in every tick.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Hot Potato Routing: Node gets rid of packet as soon as it finds a neighbor in range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Stopping Condition: Algorithm converges when message is delivered to the end node.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Assumed that destination irrespective of number of hops would accept the data.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b="1" lang="en"/>
              <a:t>Neighbor Selection Algorithm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12" y="1345062"/>
            <a:ext cx="511492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5983500" y="1245775"/>
            <a:ext cx="2848799" cy="35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Called Recursively by simulation algorithm.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Returns nodes which are in specific realm of the current source node.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Selects nodes based on certain distribution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b="1" lang="en"/>
              <a:t>Running Simulations 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28500" y="1141950"/>
            <a:ext cx="83523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Destination and Range dictates the selection of Common Realm.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 an experiment distribution for selecting the nodes is kept constant.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Range and Number of Nodes are varied.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>
              <a:spcBef>
                <a:spcPts val="0"/>
              </a:spcBef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Repeated for 3 different types of distribution.(Normal,Log Normal, Rayleigh).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