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ranklin Gothic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ranklinGothic-bold.fnt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9c1a0324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shubham + all </a:t>
            </a:r>
            <a:endParaRPr/>
          </a:p>
        </p:txBody>
      </p:sp>
      <p:sp>
        <p:nvSpPr>
          <p:cNvPr id="53" name="Google Shape;53;g1f9c1a0324d_4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9c1a0324d_7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9c1a0324d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Shubham(little bit) then satyam </a:t>
            </a:r>
            <a:endParaRPr/>
          </a:p>
        </p:txBody>
      </p:sp>
      <p:sp>
        <p:nvSpPr>
          <p:cNvPr id="127" name="Google Shape;127;g1f9c1a0324d_7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ec5d0e5d1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ec5d0e5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Shivam+Rohit</a:t>
            </a:r>
            <a:endParaRPr/>
          </a:p>
        </p:txBody>
      </p:sp>
      <p:sp>
        <p:nvSpPr>
          <p:cNvPr id="135" name="Google Shape;135;g20ec5d0e5d1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c5d0e5d1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ec5d0e5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Anjani</a:t>
            </a:r>
            <a:endParaRPr/>
          </a:p>
        </p:txBody>
      </p:sp>
      <p:sp>
        <p:nvSpPr>
          <p:cNvPr id="143" name="Google Shape;143;g20ec5d0e5d1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ec5d0e5d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ec5d0e5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Satyam</a:t>
            </a:r>
            <a:endParaRPr/>
          </a:p>
        </p:txBody>
      </p:sp>
      <p:sp>
        <p:nvSpPr>
          <p:cNvPr id="151" name="Google Shape;151;g20ec5d0e5d1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ec5d0e5d1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ec5d0e5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Rohit+Shubham</a:t>
            </a:r>
            <a:endParaRPr/>
          </a:p>
        </p:txBody>
      </p:sp>
      <p:sp>
        <p:nvSpPr>
          <p:cNvPr id="158" name="Google Shape;158;g20ec5d0e5d1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ec5d0e5d1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ec5d0e5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0ec5d0e5d1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893e8168_4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3893e816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23893e8168_4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9c1a0324d_5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9c1a0324d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shubham</a:t>
            </a:r>
            <a:endParaRPr/>
          </a:p>
        </p:txBody>
      </p:sp>
      <p:sp>
        <p:nvSpPr>
          <p:cNvPr id="61" name="Google Shape;61;g1f9c1a0324d_5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35715d2dc_3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35715d2d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shubham</a:t>
            </a:r>
            <a:endParaRPr/>
          </a:p>
        </p:txBody>
      </p:sp>
      <p:sp>
        <p:nvSpPr>
          <p:cNvPr id="69" name="Google Shape;69;g2235715d2dc_3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35715d2dc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35715d2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satyam + anjani</a:t>
            </a:r>
            <a:endParaRPr/>
          </a:p>
        </p:txBody>
      </p:sp>
      <p:sp>
        <p:nvSpPr>
          <p:cNvPr id="76" name="Google Shape;76;g2235715d2dc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9c1a0324d_7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9c1a0324d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Shubham</a:t>
            </a:r>
            <a:endParaRPr/>
          </a:p>
        </p:txBody>
      </p:sp>
      <p:sp>
        <p:nvSpPr>
          <p:cNvPr id="83" name="Google Shape;83;g1f9c1a0324d_7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10df5617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10df561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Satyam</a:t>
            </a:r>
            <a:endParaRPr/>
          </a:p>
        </p:txBody>
      </p:sp>
      <p:sp>
        <p:nvSpPr>
          <p:cNvPr id="93" name="Google Shape;93;g2310df56174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10df56174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10df561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Anjani</a:t>
            </a:r>
            <a:endParaRPr/>
          </a:p>
        </p:txBody>
      </p:sp>
      <p:sp>
        <p:nvSpPr>
          <p:cNvPr id="100" name="Google Shape;100;g2310df56174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10df56174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10df561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Rohit pal</a:t>
            </a:r>
            <a:endParaRPr/>
          </a:p>
        </p:txBody>
      </p:sp>
      <p:sp>
        <p:nvSpPr>
          <p:cNvPr id="109" name="Google Shape;109;g2310df56174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10df5617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10df5617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Shivam</a:t>
            </a:r>
            <a:endParaRPr/>
          </a:p>
        </p:txBody>
      </p:sp>
      <p:sp>
        <p:nvSpPr>
          <p:cNvPr id="118" name="Google Shape;118;g2310df56174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ournals.sagepub.com/doi/pdf/10.1177/0020720918775041" TargetMode="External"/><Relationship Id="rId4" Type="http://schemas.openxmlformats.org/officeDocument/2006/relationships/hyperlink" Target="https://medium.com/@priyeshayadav9192/creating-a-dynamic-flow-diagram-using-jsplumb-with-angular-ec1f317f892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4294967295" type="title"/>
          </p:nvPr>
        </p:nvSpPr>
        <p:spPr>
          <a:xfrm>
            <a:off x="1069520" y="1111751"/>
            <a:ext cx="7247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chemeClr val="hlink"/>
                </a:solidFill>
                <a:highlight>
                  <a:schemeClr val="lt1"/>
                </a:highlight>
              </a:rPr>
              <a:t>Development of Simulation Algorithm for Online Electrical Measurements Lab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>
            <p:ph idx="4294967295" type="body"/>
          </p:nvPr>
        </p:nvSpPr>
        <p:spPr>
          <a:xfrm>
            <a:off x="1069520" y="4627886"/>
            <a:ext cx="7247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Under the supervision of 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Prof R.S. Anand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/>
          </a:p>
        </p:txBody>
      </p:sp>
      <p:sp>
        <p:nvSpPr>
          <p:cNvPr id="57" name="Google Shape;57;p7"/>
          <p:cNvSpPr txBox="1"/>
          <p:nvPr>
            <p:ph idx="4294967295" type="body"/>
          </p:nvPr>
        </p:nvSpPr>
        <p:spPr>
          <a:xfrm>
            <a:off x="1069520" y="3005712"/>
            <a:ext cx="7247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/>
              <a:t>By: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/>
              <a:t>Shivam Yadav, Satyam Yadav, Shubham, Rohit Pal, Anjani Kumar Tiwari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300"/>
              <a:t>(Electrical Engineering, UG III Year)</a:t>
            </a:r>
            <a:endParaRPr b="1" i="1" sz="20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4" y="15364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4125"/>
            <a:ext cx="8948752" cy="384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62225" y="188250"/>
            <a:ext cx="8190300" cy="7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Methodology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0" y="1047125"/>
            <a:ext cx="9144000" cy="55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Connections: target &amp; source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Map of connections: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Checking connections of each element with original circuit.</a:t>
            </a:r>
            <a:endParaRPr/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Taking user </a:t>
            </a:r>
            <a:r>
              <a:rPr lang="en-US"/>
              <a:t>input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125" y="2508050"/>
            <a:ext cx="40005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976"/>
            <a:ext cx="9144000" cy="49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Uniqueness in the project…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Dynamic circuit simulation with drag and drop.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Simultaneous changing of labels value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audio detector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printing the report and submit for evaluation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Light weight, fast and easy to use.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87953" y="11444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Numerous research studies have focused on the benefits and importance of virtual lab.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Students are prone to electric shocks and sometimes they do not handle equipment properly.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User can simulate the circuit in real time.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Added observation table, instructions, formulae used, </a:t>
            </a:r>
            <a:r>
              <a:rPr lang="en-US"/>
              <a:t>verifying</a:t>
            </a:r>
            <a:r>
              <a:rPr lang="en-US"/>
              <a:t> algorithm and a print button to obtain report.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Further work include remaining experiments, showing current through galvanometer through needle deflection, rotation of elements.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Yang, Woong Lee, Soo-Hong Zhu, Jin Hwang, Hyun-Tae. (2016).  Development of Web-based Collaborative Framework for the Simulation of Embedded Systems. Journal of Computational Design and Engineering. 3. 10.1016/j.jcde.2016.06.004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https://journals.sagepub.com/doi/pdf/10.1177/0020720918775041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https://docs.jsplumbtoolkit.com/community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https://medium.com/@priyeshayadav9192/creating-a-dynamic-flow-diagram-using-jsplumb-with-angular-ec1f317f892a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-US" sz="800"/>
            </a:br>
            <a:r>
              <a:rPr lang="en-US" sz="1100"/>
              <a:t> 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 				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6000"/>
              <a:t>Thank </a:t>
            </a:r>
            <a:endParaRPr sz="60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6000"/>
              <a:t>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80650" y="1112850"/>
            <a:ext cx="8768100" cy="52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Ab</a:t>
            </a:r>
            <a:r>
              <a:rPr lang="en-US"/>
              <a:t>out the project </a:t>
            </a:r>
            <a:r>
              <a:rPr lang="en-US"/>
              <a:t>                                           3-4                   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Design and </a:t>
            </a:r>
            <a:r>
              <a:rPr lang="en-US"/>
              <a:t>development</a:t>
            </a:r>
            <a:r>
              <a:rPr lang="en-US"/>
              <a:t>                               5-6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Simulated Experiments                                  7-9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Simulation                                                      10-11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Simulation Results                                         12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Conclusion                                                     13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References                                                    14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4191000"/>
            <a:ext cx="3860800" cy="1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About the project</a:t>
            </a:r>
            <a:endParaRPr/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Purpose of the project is to develop a simulation algorithm which provides a virtual environment of the electrical measurement lab.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Includes various web-framework which are discussed in upcoming slides.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Project includes experiments involving bridges like Wheatstone, Carey 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Foster, Maxwell, Owen and few more.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Can be used in online courses that involves practical componen</a:t>
            </a:r>
            <a:r>
              <a:rPr lang="en-US" sz="2100"/>
              <a:t>t and also when there is resource constraint.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Design and Development:</a:t>
            </a:r>
            <a:endParaRPr sz="4400">
              <a:highlight>
                <a:schemeClr val="lt1"/>
              </a:highlight>
            </a:endParaRPr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Web-framework used here includes HTML5, CSS, Javascript, jquery and jsPlumb Toolkit.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Also tried schemdraw which is a python package for producing high-quality electrical circuit schematic diagrams.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Since it was for static content, we shifted to jsPlumb toolkit which helped us in dynamic simulation of the circuits.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We are using jsplumb that ensures the user gets the feel of making circuit connections in real-time.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There is a algorithm ensuring that the circuit connections made by users are valid and functional.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Simulated Experiments</a:t>
            </a:r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25" y="1391051"/>
            <a:ext cx="4116775" cy="361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725" y="1391050"/>
            <a:ext cx="4009691" cy="35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/>
        </p:nvSpPr>
        <p:spPr>
          <a:xfrm>
            <a:off x="5575450" y="52014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WR Frequency Bridge</a:t>
            </a:r>
            <a:endParaRPr b="1" sz="1900"/>
          </a:p>
        </p:txBody>
      </p:sp>
      <p:sp>
        <p:nvSpPr>
          <p:cNvPr id="89" name="Google Shape;89;p11"/>
          <p:cNvSpPr txBox="1"/>
          <p:nvPr/>
        </p:nvSpPr>
        <p:spPr>
          <a:xfrm>
            <a:off x="864900" y="52014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Maxwell Bridge</a:t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75" y="1114325"/>
            <a:ext cx="4164275" cy="42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 txBox="1"/>
          <p:nvPr/>
        </p:nvSpPr>
        <p:spPr>
          <a:xfrm>
            <a:off x="3072000" y="56645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Hays Bridge</a:t>
            </a:r>
            <a:endParaRPr b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5" y="1506200"/>
            <a:ext cx="4082250" cy="32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970050" y="48095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Owen’s Bridge</a:t>
            </a:r>
            <a:endParaRPr b="1" sz="1900"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825" y="1666525"/>
            <a:ext cx="3647200" cy="28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5712025" y="47323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Schering’s Bridge</a:t>
            </a:r>
            <a:endParaRPr b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31427"/>
            <a:ext cx="4134600" cy="25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5139300" y="4622363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Anderson Bridge</a:t>
            </a:r>
            <a:endParaRPr b="1" sz="1900"/>
          </a:p>
        </p:txBody>
      </p:sp>
      <p:sp>
        <p:nvSpPr>
          <p:cNvPr id="113" name="Google Shape;113;p14"/>
          <p:cNvSpPr txBox="1"/>
          <p:nvPr/>
        </p:nvSpPr>
        <p:spPr>
          <a:xfrm>
            <a:off x="882025" y="48220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Carey Foster Bridge</a:t>
            </a:r>
            <a:endParaRPr b="1" sz="1900"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50" y="1813475"/>
            <a:ext cx="4267200" cy="25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0" y="1434925"/>
            <a:ext cx="4229000" cy="32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855950" y="46967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Wien’s Series Bridge</a:t>
            </a:r>
            <a:endParaRPr b="1" sz="1900"/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150" y="1627550"/>
            <a:ext cx="3696875" cy="28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5454025" y="47956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Wheatstone Bridge</a:t>
            </a:r>
            <a:endParaRPr b="1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