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17" r:id="rId5"/>
    <p:sldId id="307" r:id="rId6"/>
    <p:sldId id="308" r:id="rId7"/>
    <p:sldId id="278" r:id="rId8"/>
    <p:sldId id="309" r:id="rId9"/>
    <p:sldId id="263" r:id="rId10"/>
    <p:sldId id="310" r:id="rId11"/>
    <p:sldId id="311" r:id="rId12"/>
    <p:sldId id="318" r:id="rId13"/>
    <p:sldId id="312" r:id="rId14"/>
    <p:sldId id="316" r:id="rId15"/>
    <p:sldId id="314" r:id="rId16"/>
    <p:sldId id="315" r:id="rId17"/>
    <p:sldId id="319" r:id="rId18"/>
    <p:sldId id="304" r:id="rId19"/>
    <p:sldId id="323" r:id="rId20"/>
    <p:sldId id="320" r:id="rId21"/>
    <p:sldId id="321"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000000"/>
    <a:srgbClr val="636A58"/>
    <a:srgbClr val="505A47"/>
    <a:srgbClr val="D1D8B7"/>
    <a:srgbClr val="A09D79"/>
    <a:srgbClr val="AD5C4D"/>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5" autoAdjust="0"/>
  </p:normalViewPr>
  <p:slideViewPr>
    <p:cSldViewPr snapToGrid="0">
      <p:cViewPr>
        <p:scale>
          <a:sx n="66" d="100"/>
          <a:sy n="66" d="100"/>
        </p:scale>
        <p:origin x="900" y="17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1" dirty="0"/>
              <a:t>Machine Learning </a:t>
            </a:r>
            <a:r>
              <a:rPr lang="en-US" b="1" dirty="0" err="1"/>
              <a:t>Assighnment</a:t>
            </a:r>
            <a:br>
              <a:rPr lang="en-US" b="1" dirty="0"/>
            </a:br>
            <a:r>
              <a:rPr lang="en-US" b="1" dirty="0"/>
              <a:t>Customer Transactions</a:t>
            </a:r>
            <a:br>
              <a:rPr lang="en-US" dirty="0"/>
            </a:br>
            <a:br>
              <a:rPr lang="en-US" dirty="0"/>
            </a:br>
            <a:r>
              <a:rPr lang="en-US" dirty="0"/>
              <a:t>by </a:t>
            </a:r>
            <a:r>
              <a:rPr lang="en-US" b="1" dirty="0"/>
              <a:t>SHIVAM DHUMAL</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043953" y="80684"/>
            <a:ext cx="7490012" cy="712692"/>
          </a:xfrm>
        </p:spPr>
        <p:txBody>
          <a:bodyPr/>
          <a:lstStyle/>
          <a:p>
            <a:pPr algn="ctr"/>
            <a:r>
              <a:rPr lang="en-US" dirty="0"/>
              <a:t>Retail Product Team </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510988" y="1062318"/>
            <a:ext cx="11322424" cy="5593976"/>
          </a:xfrm>
        </p:spPr>
        <p:txBody>
          <a:bodyPr>
            <a:normAutofit/>
          </a:bodyPr>
          <a:lstStyle/>
          <a:p>
            <a:pPr algn="ctr"/>
            <a:r>
              <a:rPr lang="en-US" sz="3200" b="1" dirty="0"/>
              <a:t>How it works</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The Model performs a market basket analysis on sales data to identify the next best product (weekly) to recommend for the top 10 selling products based on the Average Basket Index (ABI). Here's a brief explanation of each step:</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Calculate ABI Index</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Group sales data by invoices to determine which items were bought together.</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Create pairs of items bought together and count their occurrences.</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Divide the count of each pair by the total number of transactions to get the ABI index for each pair.</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b="1" kern="100" dirty="0">
                <a:effectLst/>
                <a:latin typeface="Calibri" panose="020F0502020204030204" pitchFamily="34" charset="0"/>
                <a:ea typeface="Calibri" panose="020F0502020204030204" pitchFamily="34" charset="0"/>
                <a:cs typeface="Times New Roman" panose="02020603050405020304" pitchFamily="18" charset="0"/>
              </a:rPr>
              <a:t>Identify Top 10 Selling Stock Codes</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Sum the quantities sold for each stock code.</a:t>
            </a:r>
          </a:p>
          <a:p>
            <a:r>
              <a:rPr lang="en-IN" kern="100" dirty="0">
                <a:effectLst/>
                <a:latin typeface="Calibri" panose="020F0502020204030204" pitchFamily="34" charset="0"/>
                <a:ea typeface="Calibri" panose="020F0502020204030204" pitchFamily="34" charset="0"/>
                <a:cs typeface="Times New Roman" panose="02020603050405020304" pitchFamily="18" charset="0"/>
              </a:rPr>
              <a:t>Sort the stock codes by total quantity sold and select the top 10.</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230573" y="207085"/>
            <a:ext cx="11629733" cy="1890656"/>
          </a:xfrm>
        </p:spPr>
        <p:txBody>
          <a:bodyPr>
            <a:normAutofit fontScale="85000" lnSpcReduction="20000"/>
          </a:bodyPr>
          <a:lstStyle/>
          <a:p>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Find Next Best Product for Each Top-Selling Product</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2600" kern="100" dirty="0">
                <a:effectLst/>
                <a:latin typeface="Calibri" panose="020F0502020204030204" pitchFamily="34" charset="0"/>
                <a:ea typeface="Calibri" panose="020F0502020204030204" pitchFamily="34" charset="0"/>
                <a:cs typeface="Times New Roman" panose="02020603050405020304" pitchFamily="18" charset="0"/>
              </a:rPr>
              <a:t>For each top-selling product, filter the ABI index to find pairs involving the product.</a:t>
            </a:r>
          </a:p>
          <a:p>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Select the product with the highest ABI index as the next best product, excluding pairs of the product with itself.</a:t>
            </a:r>
          </a:p>
          <a:p>
            <a:r>
              <a:rPr lang="en-IN" sz="2600" kern="100" dirty="0">
                <a:effectLst/>
                <a:latin typeface="Calibri" panose="020F0502020204030204" pitchFamily="34" charset="0"/>
                <a:ea typeface="Calibri" panose="020F0502020204030204" pitchFamily="34" charset="0"/>
                <a:cs typeface="Times New Roman" panose="02020603050405020304" pitchFamily="18" charset="0"/>
              </a:rPr>
              <a:t>Finally, the results are displayed in a table showing each top-selling product and its next best product recommendation.</a:t>
            </a:r>
          </a:p>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8" name="Title 7">
            <a:extLst>
              <a:ext uri="{FF2B5EF4-FFF2-40B4-BE49-F238E27FC236}">
                <a16:creationId xmlns:a16="http://schemas.microsoft.com/office/drawing/2014/main" id="{86016038-FD55-AF53-833F-620A34D3F6CC}"/>
              </a:ext>
            </a:extLst>
          </p:cNvPr>
          <p:cNvSpPr>
            <a:spLocks noGrp="1"/>
          </p:cNvSpPr>
          <p:nvPr>
            <p:ph type="title"/>
          </p:nvPr>
        </p:nvSpPr>
        <p:spPr/>
        <p:txBody>
          <a:bodyPr/>
          <a:lstStyle/>
          <a:p>
            <a:endParaRPr lang="en-IN" dirty="0"/>
          </a:p>
        </p:txBody>
      </p:sp>
      <p:pic>
        <p:nvPicPr>
          <p:cNvPr id="10" name="Picture 9">
            <a:extLst>
              <a:ext uri="{FF2B5EF4-FFF2-40B4-BE49-F238E27FC236}">
                <a16:creationId xmlns:a16="http://schemas.microsoft.com/office/drawing/2014/main" id="{2E21BEBC-6C5A-4E54-28AE-464BAD9B7FA9}"/>
              </a:ext>
            </a:extLst>
          </p:cNvPr>
          <p:cNvPicPr>
            <a:picLocks noChangeAspect="1"/>
          </p:cNvPicPr>
          <p:nvPr/>
        </p:nvPicPr>
        <p:blipFill>
          <a:blip r:embed="rId2"/>
          <a:stretch>
            <a:fillRect/>
          </a:stretch>
        </p:blipFill>
        <p:spPr>
          <a:xfrm>
            <a:off x="356409" y="2097741"/>
            <a:ext cx="3664261" cy="45831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C5641707-1217-161B-230B-5C8F2C5240CC}"/>
              </a:ext>
            </a:extLst>
          </p:cNvPr>
          <p:cNvSpPr txBox="1"/>
          <p:nvPr/>
        </p:nvSpPr>
        <p:spPr>
          <a:xfrm>
            <a:off x="4146506" y="2328002"/>
            <a:ext cx="6239434" cy="3416320"/>
          </a:xfrm>
          <a:prstGeom prst="rect">
            <a:avLst/>
          </a:prstGeom>
          <a:noFill/>
        </p:spPr>
        <p:txBody>
          <a:bodyPr wrap="square" rtlCol="0">
            <a:spAutoFit/>
          </a:bodyPr>
          <a:lstStyle/>
          <a:p>
            <a:r>
              <a:rPr lang="en-IN" sz="2800" b="1" dirty="0"/>
              <a:t>This is the list of the Top selling Products and Next Best products there (</a:t>
            </a:r>
            <a:r>
              <a:rPr lang="en-IN" sz="2800" b="1" dirty="0" err="1"/>
              <a:t>stockCode</a:t>
            </a:r>
            <a:r>
              <a:rPr lang="en-IN" sz="2800" b="1" dirty="0"/>
              <a:t>)</a:t>
            </a:r>
          </a:p>
          <a:p>
            <a:r>
              <a:rPr lang="en-IN" sz="1600" b="1" dirty="0">
                <a:highlight>
                  <a:srgbClr val="FFF4ED"/>
                </a:highlight>
              </a:rPr>
              <a:t>We can extract there names also with the model</a:t>
            </a:r>
          </a:p>
          <a:p>
            <a:r>
              <a:rPr lang="en-IN" sz="2400" b="1" dirty="0"/>
              <a:t>Best Strategies = </a:t>
            </a:r>
          </a:p>
          <a:p>
            <a:pPr marL="457200" indent="-457200">
              <a:buAutoNum type="arabicParenR"/>
            </a:pPr>
            <a:r>
              <a:rPr lang="en-IN" sz="2400" b="1" dirty="0"/>
              <a:t>Keep the products side by side but in most spacious corners of the store , it should be visible  </a:t>
            </a:r>
          </a:p>
          <a:p>
            <a:pPr marL="457200" indent="-457200">
              <a:buAutoNum type="arabicParenR"/>
            </a:pPr>
            <a:r>
              <a:rPr lang="en-IN" sz="2400" b="1" dirty="0"/>
              <a:t>Keep them in one place but keep other products like the same index in between them</a:t>
            </a:r>
          </a:p>
        </p:txBody>
      </p:sp>
    </p:spTree>
    <p:extLst>
      <p:ext uri="{BB962C8B-B14F-4D97-AF65-F5344CB8AC3E}">
        <p14:creationId xmlns:p14="http://schemas.microsoft.com/office/powerpoint/2010/main" val="53780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sz="3200" dirty="0"/>
              <a:t>final tips &amp; takeaways</a:t>
            </a:r>
            <a:endParaRPr lang="en-US" dirty="0"/>
          </a:p>
        </p:txBody>
      </p:sp>
      <p:pic>
        <p:nvPicPr>
          <p:cNvPr id="6" name="Content Placeholder 5">
            <a:extLst>
              <a:ext uri="{FF2B5EF4-FFF2-40B4-BE49-F238E27FC236}">
                <a16:creationId xmlns:a16="http://schemas.microsoft.com/office/drawing/2014/main" id="{4E31B447-428F-6EAE-E2BD-E86D80137FAE}"/>
              </a:ext>
            </a:extLst>
          </p:cNvPr>
          <p:cNvPicPr>
            <a:picLocks noGrp="1" noChangeAspect="1"/>
          </p:cNvPicPr>
          <p:nvPr>
            <p:ph sz="quarter" idx="13"/>
          </p:nvPr>
        </p:nvPicPr>
        <p:blipFill>
          <a:blip r:embed="rId3"/>
          <a:stretch>
            <a:fillRect/>
          </a:stretch>
        </p:blipFill>
        <p:spPr>
          <a:xfrm>
            <a:off x="136354" y="195470"/>
            <a:ext cx="5659328" cy="3327659"/>
          </a:xfrm>
          <a:prstGeom prst="rect">
            <a:avLst/>
          </a:prstGeom>
          <a:ln>
            <a:noFill/>
          </a:ln>
          <a:effectLst>
            <a:outerShdw blurRad="190500" algn="tl" rotWithShape="0">
              <a:srgbClr val="000000">
                <a:alpha val="70000"/>
              </a:srgbClr>
            </a:outerShdw>
          </a:effectLst>
        </p:spPr>
      </p:pic>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6096000" y="1210236"/>
            <a:ext cx="5181296" cy="1452282"/>
          </a:xfrm>
        </p:spPr>
        <p:txBody>
          <a:bodyPr>
            <a:normAutofit/>
          </a:bodyPr>
          <a:lstStyle/>
          <a:p>
            <a:r>
              <a:rPr lang="en-US" b="1" dirty="0"/>
              <a:t>These are the Top selling products of the 2011 and 2010 , extracted by the model , this need to kept in the place where other products are easily available</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pic>
        <p:nvPicPr>
          <p:cNvPr id="8" name="Picture 7">
            <a:extLst>
              <a:ext uri="{FF2B5EF4-FFF2-40B4-BE49-F238E27FC236}">
                <a16:creationId xmlns:a16="http://schemas.microsoft.com/office/drawing/2014/main" id="{14AFC279-77B9-1E91-46B0-496626430331}"/>
              </a:ext>
            </a:extLst>
          </p:cNvPr>
          <p:cNvPicPr>
            <a:picLocks noChangeAspect="1"/>
          </p:cNvPicPr>
          <p:nvPr/>
        </p:nvPicPr>
        <p:blipFill>
          <a:blip r:embed="rId4"/>
          <a:stretch>
            <a:fillRect/>
          </a:stretch>
        </p:blipFill>
        <p:spPr>
          <a:xfrm>
            <a:off x="5569583" y="3704177"/>
            <a:ext cx="6445633" cy="2958353"/>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0578D473-B521-83F2-9782-E54B442AAD13}"/>
              </a:ext>
            </a:extLst>
          </p:cNvPr>
          <p:cNvSpPr txBox="1"/>
          <p:nvPr/>
        </p:nvSpPr>
        <p:spPr>
          <a:xfrm>
            <a:off x="1513736" y="3704177"/>
            <a:ext cx="2904564" cy="369332"/>
          </a:xfrm>
          <a:prstGeom prst="rect">
            <a:avLst/>
          </a:prstGeom>
          <a:noFill/>
        </p:spPr>
        <p:txBody>
          <a:bodyPr wrap="square" rtlCol="0">
            <a:spAutoFit/>
          </a:bodyPr>
          <a:lstStyle/>
          <a:p>
            <a:r>
              <a:rPr lang="en-IN" dirty="0"/>
              <a:t>Model code in pdf (link)</a:t>
            </a:r>
          </a:p>
        </p:txBody>
      </p:sp>
      <p:sp>
        <p:nvSpPr>
          <p:cNvPr id="11" name="TextBox 10">
            <a:extLst>
              <a:ext uri="{FF2B5EF4-FFF2-40B4-BE49-F238E27FC236}">
                <a16:creationId xmlns:a16="http://schemas.microsoft.com/office/drawing/2014/main" id="{117AD3A6-C95A-5322-B2B7-BAEF3D543B00}"/>
              </a:ext>
            </a:extLst>
          </p:cNvPr>
          <p:cNvSpPr txBox="1"/>
          <p:nvPr/>
        </p:nvSpPr>
        <p:spPr>
          <a:xfrm>
            <a:off x="6094476" y="2520400"/>
            <a:ext cx="4182035" cy="646331"/>
          </a:xfrm>
          <a:prstGeom prst="rect">
            <a:avLst/>
          </a:prstGeom>
          <a:noFill/>
        </p:spPr>
        <p:txBody>
          <a:bodyPr wrap="square" rtlCol="0">
            <a:spAutoFit/>
          </a:bodyPr>
          <a:lstStyle/>
          <a:p>
            <a:r>
              <a:rPr lang="en-IN" dirty="0"/>
              <a:t>WOLD WAR 2 GLIDERS WON THE MOST SELLING AWARD </a:t>
            </a:r>
          </a:p>
        </p:txBody>
      </p:sp>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273" y="658906"/>
            <a:ext cx="10360152" cy="578224"/>
          </a:xfrm>
        </p:spPr>
        <p:txBody>
          <a:bodyPr/>
          <a:lstStyle/>
          <a:p>
            <a:pPr algn="ctr"/>
            <a:r>
              <a:rPr lang="en-US" dirty="0"/>
              <a:t>Another Model for ABI directly gives the values and graph</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5" name="TextBox 4">
            <a:extLst>
              <a:ext uri="{FF2B5EF4-FFF2-40B4-BE49-F238E27FC236}">
                <a16:creationId xmlns:a16="http://schemas.microsoft.com/office/drawing/2014/main" id="{B48DFC21-EC1F-6200-9150-776DDD9A80E4}"/>
              </a:ext>
            </a:extLst>
          </p:cNvPr>
          <p:cNvSpPr txBox="1"/>
          <p:nvPr/>
        </p:nvSpPr>
        <p:spPr>
          <a:xfrm>
            <a:off x="461893" y="1237130"/>
            <a:ext cx="11264912" cy="5909310"/>
          </a:xfrm>
          <a:prstGeom prst="rect">
            <a:avLst/>
          </a:prstGeom>
          <a:noFill/>
        </p:spPr>
        <p:txBody>
          <a:bodyPr wrap="square" rtlCol="0">
            <a:spAutoFit/>
          </a:bodyPr>
          <a:lstStyle/>
          <a:p>
            <a:r>
              <a:rPr lang="en-IN" sz="1800" b="1" kern="100" dirty="0">
                <a:solidFill>
                  <a:srgbClr val="000000"/>
                </a:solidFill>
                <a:effectLst/>
                <a:latin typeface="Aptos" panose="020B0004020202020204" pitchFamily="34" charset="0"/>
                <a:ea typeface="Calibri" panose="020F0502020204030204" pitchFamily="34" charset="0"/>
                <a:cs typeface="Times New Roman" panose="02020603050405020304" pitchFamily="18" charset="0"/>
              </a:rPr>
              <a:t>Second  data model using ABI index and matplotlib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code analyses customer transaction data for the year 2010 to calculate the Average Basket Item (ABI) index for each product pair. The ABI index indicates the likelihood of two products being purchased together in the same transaction. Here's a breakdown:</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Loading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Transaction data is loaded from an Excel file into a Pandas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Date Formatting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InvoiceDate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is converted into datetime format for ease of manipulation.</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Year Filtering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Data is filtered to include transactions only from the year 2010.</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ABI Index Calculation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function </a:t>
            </a:r>
            <a:r>
              <a:rPr lang="en-IN" sz="1800" b="1" kern="100" dirty="0" err="1">
                <a:effectLst/>
                <a:latin typeface="Ubuntu Mono" panose="020F0502020204030204" pitchFamily="49" charset="0"/>
                <a:ea typeface="Calibri" panose="020F0502020204030204" pitchFamily="34" charset="0"/>
                <a:cs typeface="Courier New" panose="02070309020205020404" pitchFamily="49" charset="0"/>
              </a:rPr>
              <a:t>calculate_abi_index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defined to compute the ABI index for each product pair. It iterates through unique stock codes, calculates the co-occurrence of each pair in transactions, and computes the ABI index based on the proportion of occurrences of one product alongside another.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ABI Index Visualization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ABI index matrix for 2010 is visualized using a heatmap. Each cell in the heatmap represents the ABI index between two products, with higher values indicating a stronger association between them.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Seaborn's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heatmap function is utilized for visualization, annotating each cell with the ABI index value.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Plot Customization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heatmap is customized with titles, labels, and rotation of x and</a:t>
            </a:r>
          </a:p>
          <a:p>
            <a:r>
              <a:rPr lang="en-IN" sz="1800" b="1" kern="100" dirty="0">
                <a:solidFill>
                  <a:srgbClr val="000000"/>
                </a:solidFill>
                <a:effectLst/>
                <a:latin typeface="Aptos Narrow" panose="020B00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34E1-6409-9431-3BDF-02996279119B}"/>
              </a:ext>
            </a:extLst>
          </p:cNvPr>
          <p:cNvSpPr>
            <a:spLocks noGrp="1"/>
          </p:cNvSpPr>
          <p:nvPr>
            <p:ph type="title"/>
          </p:nvPr>
        </p:nvSpPr>
        <p:spPr>
          <a:xfrm>
            <a:off x="914400" y="403412"/>
            <a:ext cx="10125762" cy="551329"/>
          </a:xfrm>
        </p:spPr>
        <p:txBody>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Customer relationship management model:</a:t>
            </a:r>
            <a:endParaRPr lang="en-IN" sz="2800" dirty="0"/>
          </a:p>
        </p:txBody>
      </p:sp>
      <p:sp>
        <p:nvSpPr>
          <p:cNvPr id="4" name="Slide Number Placeholder 3">
            <a:extLst>
              <a:ext uri="{FF2B5EF4-FFF2-40B4-BE49-F238E27FC236}">
                <a16:creationId xmlns:a16="http://schemas.microsoft.com/office/drawing/2014/main" id="{790F8C92-D6FD-E015-E8B5-3F6D2C6D1ECD}"/>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5" name="TextBox 4">
            <a:extLst>
              <a:ext uri="{FF2B5EF4-FFF2-40B4-BE49-F238E27FC236}">
                <a16:creationId xmlns:a16="http://schemas.microsoft.com/office/drawing/2014/main" id="{2110475F-AE96-1D89-DC58-F9493843E443}"/>
              </a:ext>
            </a:extLst>
          </p:cNvPr>
          <p:cNvSpPr txBox="1"/>
          <p:nvPr/>
        </p:nvSpPr>
        <p:spPr>
          <a:xfrm>
            <a:off x="537029" y="1304364"/>
            <a:ext cx="11103428" cy="4524315"/>
          </a:xfrm>
          <a:prstGeom prst="rect">
            <a:avLst/>
          </a:prstGeom>
          <a:noFill/>
        </p:spPr>
        <p:txBody>
          <a:bodyPr wrap="square" rtlCol="0">
            <a:spAutoFit/>
          </a:bodyPr>
          <a:lstStyle/>
          <a:p>
            <a:r>
              <a:rPr lang="en-US" sz="1800" b="0" i="0" u="none" strike="noStrike" dirty="0">
                <a:solidFill>
                  <a:srgbClr val="000000"/>
                </a:solidFill>
                <a:effectLst/>
                <a:latin typeface="Aptos" panose="020B0004020202020204" pitchFamily="34" charset="0"/>
              </a:rPr>
              <a:t>“</a:t>
            </a:r>
            <a:r>
              <a:rPr lang="en-US" sz="2400" b="0" i="0" u="none" strike="noStrike" dirty="0">
                <a:solidFill>
                  <a:srgbClr val="000000"/>
                </a:solidFill>
                <a:effectLst/>
                <a:latin typeface="Aptos" panose="020B0004020202020204" pitchFamily="34" charset="0"/>
              </a:rPr>
              <a:t>How can we know which customers are about to churn?</a:t>
            </a:r>
          </a:p>
          <a:p>
            <a:r>
              <a:rPr lang="en-US" sz="2400" dirty="0">
                <a:solidFill>
                  <a:srgbClr val="000000"/>
                </a:solidFill>
                <a:latin typeface="Aptos" panose="020B0004020202020204" pitchFamily="34" charset="0"/>
              </a:rPr>
              <a:t>This model is the answer </a:t>
            </a:r>
            <a:endParaRPr lang="en-US" sz="2400" b="0" i="0" u="none" strike="noStrike" dirty="0">
              <a:solidFill>
                <a:srgbClr val="000000"/>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of the model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Loading the Dataset</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dataset containing customer transactions is loaded from an Excel file.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Converting </a:t>
            </a:r>
            <a:r>
              <a:rPr kumimoji="0" lang="en-US" altLang="en-US" sz="2400" b="1" i="0" u="none" strike="noStrike" cap="none" normalizeH="0" baseline="0" dirty="0" err="1">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InvoiceDate</a:t>
            </a:r>
            <a:r>
              <a:rPr kumimoji="0" lang="en-US" altLang="en-US" sz="24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to Datetime Format</a:t>
            </a:r>
            <a:r>
              <a:rPr kumimoji="0" lang="en-US" altLang="en-US" sz="24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The </a:t>
            </a:r>
            <a:r>
              <a:rPr kumimoji="0" lang="en-US" altLang="en-US" sz="2400" b="1" i="0" u="none" strike="noStrike" cap="none" normalizeH="0" baseline="0" dirty="0" err="1">
                <a:ln>
                  <a:noFill/>
                </a:ln>
                <a:solidFill>
                  <a:srgbClr val="0D0D0D"/>
                </a:solidFill>
                <a:effectLst/>
                <a:latin typeface="Ubuntu Mono" panose="020F0502020204030204" pitchFamily="49" charset="0"/>
                <a:ea typeface="Calibri" panose="020F0502020204030204" pitchFamily="34" charset="0"/>
                <a:cs typeface="Courier New" panose="02070309020205020404" pitchFamily="49" charset="0"/>
              </a:rPr>
              <a:t>InvoiceDate</a:t>
            </a:r>
            <a:r>
              <a:rPr kumimoji="0" lang="en-US" altLang="en-US" sz="24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column is converted to a datetime format for easier manipulation and calculation.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Calculate Recency: Recency, defined as the number of days since the last purchase, is calculated for each customer. This involves: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Finding the most recent purchase date for each customer.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Calculating the number of days between the current date and the most recent purchase date.</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1485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D8869-D2AE-CD9E-84C0-38281AB9DB34}"/>
              </a:ext>
            </a:extLst>
          </p:cNvPr>
          <p:cNvSpPr>
            <a:spLocks noGrp="1"/>
          </p:cNvSpPr>
          <p:nvPr>
            <p:ph sz="quarter" idx="13"/>
          </p:nvPr>
        </p:nvSpPr>
        <p:spPr>
          <a:xfrm>
            <a:off x="566057" y="435429"/>
            <a:ext cx="11306629" cy="574765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Calculating the Monetary Value</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The total spending for each customer is calculated by multiplying the quantity of items purchased by their price.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Merge Recency and Monetary Data</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The Recency and Monetary values are merged into a single </a:t>
            </a:r>
            <a:r>
              <a:rPr kumimoji="0" lang="en-US" altLang="en-US" sz="2000" b="0" i="0" u="none" strike="noStrike" cap="none" normalizeH="0" baseline="0" dirty="0" err="1">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DataFrame</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Set Thresholds and Filter Churn Candidates</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Customers are filtered based on specified thresholds for Recency (90 days) and Monetary value (1000 currency units).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Add Customer Information</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Customer names and countries are added to the filtered churn candidates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Display and Export Churn Candidate Information</a:t>
            </a:r>
            <a:r>
              <a:rPr kumimoji="0" lang="en-US" altLang="en-US" sz="20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The churn candidate information is displayed and then exported</a:t>
            </a:r>
          </a:p>
          <a:p>
            <a:pPr marL="0" marR="0" lvl="0" indent="0" algn="l" defTabSz="914400" rtl="0" eaLnBrk="0" fontAlgn="base" latinLnBrk="0" hangingPunct="0">
              <a:lnSpc>
                <a:spcPct val="100000"/>
              </a:lnSpc>
              <a:spcBef>
                <a:spcPct val="0"/>
              </a:spcBef>
              <a:spcAft>
                <a:spcPct val="0"/>
              </a:spcAft>
              <a:buClrTx/>
              <a:buSzTx/>
              <a:buFontTx/>
              <a:buNone/>
              <a:tabLst/>
            </a:pPr>
            <a:endParaRPr lang="en-US" cap="none" dirty="0">
              <a:solidFill>
                <a:srgbClr val="0D0D0D"/>
              </a:solidFill>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cap="none" dirty="0">
                <a:solidFill>
                  <a:srgbClr val="0D0D0D"/>
                </a:solidFill>
                <a:latin typeface="Segoe UI" panose="020B0502040204020203" pitchFamily="34" charset="0"/>
                <a:ea typeface="Calibri" panose="020F0502020204030204" pitchFamily="34" charset="0"/>
                <a:cs typeface="Segoe UI" panose="020B0502040204020203" pitchFamily="34" charset="0"/>
              </a:rPr>
              <a:t>Next slide consist of the POWER BI dashboard and excel file is in drive</a:t>
            </a:r>
            <a:endParaRPr lang="en-IN" sz="2000" dirty="0"/>
          </a:p>
          <a:p>
            <a:endParaRPr lang="en-IN" dirty="0"/>
          </a:p>
        </p:txBody>
      </p:sp>
    </p:spTree>
    <p:extLst>
      <p:ext uri="{BB962C8B-B14F-4D97-AF65-F5344CB8AC3E}">
        <p14:creationId xmlns:p14="http://schemas.microsoft.com/office/powerpoint/2010/main" val="218882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ADFA-609E-B421-E2C4-023D88C81174}"/>
              </a:ext>
            </a:extLst>
          </p:cNvPr>
          <p:cNvSpPr>
            <a:spLocks noGrp="1"/>
          </p:cNvSpPr>
          <p:nvPr>
            <p:ph type="ctrTitle"/>
          </p:nvPr>
        </p:nvSpPr>
        <p:spPr>
          <a:xfrm>
            <a:off x="319314" y="603305"/>
            <a:ext cx="7721600" cy="159657"/>
          </a:xfrm>
        </p:spPr>
        <p:txBody>
          <a:bodyPr/>
          <a:lstStyle/>
          <a:p>
            <a:r>
              <a:rPr lang="en-IN" sz="2400" dirty="0"/>
              <a:t>The dataset contains the customer IDs</a:t>
            </a:r>
            <a:br>
              <a:rPr lang="en-IN" sz="2400" dirty="0"/>
            </a:br>
            <a:r>
              <a:rPr lang="en-IN" sz="2400" dirty="0"/>
              <a:t>extracted with the help of models</a:t>
            </a:r>
          </a:p>
        </p:txBody>
      </p:sp>
      <p:pic>
        <p:nvPicPr>
          <p:cNvPr id="5" name="Content Placeholder 4">
            <a:extLst>
              <a:ext uri="{FF2B5EF4-FFF2-40B4-BE49-F238E27FC236}">
                <a16:creationId xmlns:a16="http://schemas.microsoft.com/office/drawing/2014/main" id="{FAB28431-E0A4-8349-E104-81809DAD4AB2}"/>
              </a:ext>
            </a:extLst>
          </p:cNvPr>
          <p:cNvPicPr>
            <a:picLocks noGrp="1" noChangeAspect="1"/>
          </p:cNvPicPr>
          <p:nvPr>
            <p:ph sz="quarter" idx="13"/>
          </p:nvPr>
        </p:nvPicPr>
        <p:blipFill>
          <a:blip r:embed="rId2"/>
          <a:stretch>
            <a:fillRect/>
          </a:stretch>
        </p:blipFill>
        <p:spPr>
          <a:xfrm>
            <a:off x="6451717" y="334791"/>
            <a:ext cx="5116167" cy="6188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F4D4446-0E65-1903-E6D7-D1246CC65920}"/>
              </a:ext>
            </a:extLst>
          </p:cNvPr>
          <p:cNvPicPr>
            <a:picLocks noChangeAspect="1"/>
          </p:cNvPicPr>
          <p:nvPr/>
        </p:nvPicPr>
        <p:blipFill>
          <a:blip r:embed="rId3"/>
          <a:stretch>
            <a:fillRect/>
          </a:stretch>
        </p:blipFill>
        <p:spPr>
          <a:xfrm>
            <a:off x="624116" y="1180785"/>
            <a:ext cx="3701141" cy="51992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25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CF35-B2CD-34A3-5483-13FF803EB61E}"/>
              </a:ext>
            </a:extLst>
          </p:cNvPr>
          <p:cNvSpPr>
            <a:spLocks noGrp="1"/>
          </p:cNvSpPr>
          <p:nvPr>
            <p:ph type="ctrTitle"/>
          </p:nvPr>
        </p:nvSpPr>
        <p:spPr/>
        <p:txBody>
          <a:bodyPr/>
          <a:lstStyle/>
          <a:p>
            <a:endParaRPr lang="en-IN" dirty="0"/>
          </a:p>
        </p:txBody>
      </p:sp>
      <p:pic>
        <p:nvPicPr>
          <p:cNvPr id="5" name="Content Placeholder 4">
            <a:extLst>
              <a:ext uri="{FF2B5EF4-FFF2-40B4-BE49-F238E27FC236}">
                <a16:creationId xmlns:a16="http://schemas.microsoft.com/office/drawing/2014/main" id="{B3E0C5E1-0AAE-C933-51CE-2B77BEAA2C99}"/>
              </a:ext>
            </a:extLst>
          </p:cNvPr>
          <p:cNvPicPr>
            <a:picLocks noGrp="1" noChangeAspect="1"/>
          </p:cNvPicPr>
          <p:nvPr>
            <p:ph sz="quarter" idx="13"/>
          </p:nvPr>
        </p:nvPicPr>
        <p:blipFill>
          <a:blip r:embed="rId2"/>
          <a:stretch>
            <a:fillRect/>
          </a:stretch>
        </p:blipFill>
        <p:spPr>
          <a:xfrm>
            <a:off x="683408" y="720912"/>
            <a:ext cx="10825183" cy="5834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C81D89EC-F16D-3143-B49F-1E7C0BB3D53D}"/>
              </a:ext>
            </a:extLst>
          </p:cNvPr>
          <p:cNvSpPr txBox="1"/>
          <p:nvPr/>
        </p:nvSpPr>
        <p:spPr>
          <a:xfrm>
            <a:off x="1897781" y="302345"/>
            <a:ext cx="9316933" cy="369332"/>
          </a:xfrm>
          <a:prstGeom prst="rect">
            <a:avLst/>
          </a:prstGeom>
          <a:noFill/>
        </p:spPr>
        <p:txBody>
          <a:bodyPr wrap="square" rtlCol="0">
            <a:spAutoFit/>
          </a:bodyPr>
          <a:lstStyle/>
          <a:p>
            <a:r>
              <a:rPr lang="en-IN" b="1" dirty="0"/>
              <a:t>THIS IS THE </a:t>
            </a:r>
            <a:r>
              <a:rPr lang="en-IN" b="1" u="sng" dirty="0">
                <a:highlight>
                  <a:srgbClr val="FFF4ED"/>
                </a:highlight>
              </a:rPr>
              <a:t>POWER BI </a:t>
            </a:r>
            <a:r>
              <a:rPr lang="en-IN" b="1" dirty="0"/>
              <a:t>DASHBOARD SO YOU CAN FOCUS ON THE CHURN CUSTOMERS</a:t>
            </a:r>
          </a:p>
        </p:txBody>
      </p:sp>
      <p:sp>
        <p:nvSpPr>
          <p:cNvPr id="7" name="TextBox 6">
            <a:extLst>
              <a:ext uri="{FF2B5EF4-FFF2-40B4-BE49-F238E27FC236}">
                <a16:creationId xmlns:a16="http://schemas.microsoft.com/office/drawing/2014/main" id="{1672C2BE-22D1-B3AC-3079-6BB63B830AEB}"/>
              </a:ext>
            </a:extLst>
          </p:cNvPr>
          <p:cNvSpPr txBox="1"/>
          <p:nvPr/>
        </p:nvSpPr>
        <p:spPr>
          <a:xfrm>
            <a:off x="3334075" y="1930400"/>
            <a:ext cx="3222172" cy="369332"/>
          </a:xfrm>
          <a:prstGeom prst="rect">
            <a:avLst/>
          </a:prstGeom>
          <a:noFill/>
        </p:spPr>
        <p:txBody>
          <a:bodyPr wrap="square" rtlCol="0">
            <a:spAutoFit/>
          </a:bodyPr>
          <a:lstStyle/>
          <a:p>
            <a:r>
              <a:rPr lang="en-IN" dirty="0"/>
              <a:t>This is the country dropdown</a:t>
            </a:r>
          </a:p>
        </p:txBody>
      </p:sp>
    </p:spTree>
    <p:extLst>
      <p:ext uri="{BB962C8B-B14F-4D97-AF65-F5344CB8AC3E}">
        <p14:creationId xmlns:p14="http://schemas.microsoft.com/office/powerpoint/2010/main" val="261003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1203-E96D-03F7-8565-D31E7371A813}"/>
              </a:ext>
            </a:extLst>
          </p:cNvPr>
          <p:cNvSpPr>
            <a:spLocks noGrp="1"/>
          </p:cNvSpPr>
          <p:nvPr>
            <p:ph type="ctrTitle"/>
          </p:nvPr>
        </p:nvSpPr>
        <p:spPr/>
        <p:txBody>
          <a:bodyPr/>
          <a:lstStyle/>
          <a:p>
            <a:endParaRPr lang="en-IN"/>
          </a:p>
        </p:txBody>
      </p:sp>
      <p:pic>
        <p:nvPicPr>
          <p:cNvPr id="5" name="Content Placeholder 4">
            <a:extLst>
              <a:ext uri="{FF2B5EF4-FFF2-40B4-BE49-F238E27FC236}">
                <a16:creationId xmlns:a16="http://schemas.microsoft.com/office/drawing/2014/main" id="{C211D5D9-C0C5-BEAE-2256-CC0A2F969FF4}"/>
              </a:ext>
            </a:extLst>
          </p:cNvPr>
          <p:cNvPicPr>
            <a:picLocks noGrp="1" noChangeAspect="1"/>
          </p:cNvPicPr>
          <p:nvPr>
            <p:ph sz="quarter" idx="13"/>
          </p:nvPr>
        </p:nvPicPr>
        <p:blipFill>
          <a:blip r:embed="rId2"/>
          <a:stretch>
            <a:fillRect/>
          </a:stretch>
        </p:blipFill>
        <p:spPr>
          <a:xfrm>
            <a:off x="1904998" y="914400"/>
            <a:ext cx="8382003" cy="5029200"/>
          </a:xfrm>
          <a:prstGeom prst="rect">
            <a:avLst/>
          </a:prstGeom>
          <a:ln>
            <a:noFill/>
          </a:ln>
          <a:effectLst>
            <a:softEdge rad="112500"/>
          </a:effectLst>
        </p:spPr>
      </p:pic>
      <p:sp>
        <p:nvSpPr>
          <p:cNvPr id="6" name="TextBox 5">
            <a:extLst>
              <a:ext uri="{FF2B5EF4-FFF2-40B4-BE49-F238E27FC236}">
                <a16:creationId xmlns:a16="http://schemas.microsoft.com/office/drawing/2014/main" id="{27096478-E592-6E9B-1B8C-DB75221104A4}"/>
              </a:ext>
            </a:extLst>
          </p:cNvPr>
          <p:cNvSpPr txBox="1"/>
          <p:nvPr/>
        </p:nvSpPr>
        <p:spPr>
          <a:xfrm>
            <a:off x="1904998" y="391180"/>
            <a:ext cx="8050891" cy="523220"/>
          </a:xfrm>
          <a:prstGeom prst="rect">
            <a:avLst/>
          </a:prstGeom>
          <a:noFill/>
        </p:spPr>
        <p:txBody>
          <a:bodyPr wrap="square" rtlCol="0">
            <a:spAutoFit/>
          </a:bodyPr>
          <a:lstStyle/>
          <a:p>
            <a:pPr algn="ctr"/>
            <a:r>
              <a:rPr lang="en-IN" sz="2800" b="1" dirty="0">
                <a:latin typeface="+mj-lt"/>
              </a:rPr>
              <a:t>Monthly Churn Rate of 2010 with compared to year  </a:t>
            </a:r>
          </a:p>
        </p:txBody>
      </p:sp>
    </p:spTree>
    <p:extLst>
      <p:ext uri="{BB962C8B-B14F-4D97-AF65-F5344CB8AC3E}">
        <p14:creationId xmlns:p14="http://schemas.microsoft.com/office/powerpoint/2010/main" val="232091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A878-14AB-0FAB-1DF1-95619F39F420}"/>
              </a:ext>
            </a:extLst>
          </p:cNvPr>
          <p:cNvSpPr>
            <a:spLocks noGrp="1"/>
          </p:cNvSpPr>
          <p:nvPr>
            <p:ph type="ctrTitle"/>
          </p:nvPr>
        </p:nvSpPr>
        <p:spPr/>
        <p:txBody>
          <a:bodyPr/>
          <a:lstStyle/>
          <a:p>
            <a:endParaRPr lang="en-IN"/>
          </a:p>
        </p:txBody>
      </p:sp>
      <p:pic>
        <p:nvPicPr>
          <p:cNvPr id="5" name="Content Placeholder 4">
            <a:extLst>
              <a:ext uri="{FF2B5EF4-FFF2-40B4-BE49-F238E27FC236}">
                <a16:creationId xmlns:a16="http://schemas.microsoft.com/office/drawing/2014/main" id="{87B6E71E-1022-2508-C306-2E7FA87D6C17}"/>
              </a:ext>
            </a:extLst>
          </p:cNvPr>
          <p:cNvPicPr>
            <a:picLocks noGrp="1" noChangeAspect="1"/>
          </p:cNvPicPr>
          <p:nvPr>
            <p:ph sz="quarter" idx="13"/>
          </p:nvPr>
        </p:nvPicPr>
        <p:blipFill>
          <a:blip r:embed="rId2"/>
          <a:stretch>
            <a:fillRect/>
          </a:stretch>
        </p:blipFill>
        <p:spPr>
          <a:xfrm>
            <a:off x="1669141" y="914400"/>
            <a:ext cx="8853718" cy="5312229"/>
          </a:xfrm>
          <a:prstGeom prst="rect">
            <a:avLst/>
          </a:prstGeom>
          <a:ln>
            <a:noFill/>
          </a:ln>
          <a:effectLst>
            <a:softEdge rad="112500"/>
          </a:effectLst>
        </p:spPr>
      </p:pic>
      <p:sp>
        <p:nvSpPr>
          <p:cNvPr id="6" name="TextBox 5">
            <a:extLst>
              <a:ext uri="{FF2B5EF4-FFF2-40B4-BE49-F238E27FC236}">
                <a16:creationId xmlns:a16="http://schemas.microsoft.com/office/drawing/2014/main" id="{5CA62F3F-82DF-A24D-AE47-42FB7355CB3A}"/>
              </a:ext>
            </a:extLst>
          </p:cNvPr>
          <p:cNvSpPr txBox="1"/>
          <p:nvPr/>
        </p:nvSpPr>
        <p:spPr>
          <a:xfrm>
            <a:off x="2369073" y="231261"/>
            <a:ext cx="7812217" cy="800219"/>
          </a:xfrm>
          <a:prstGeom prst="rect">
            <a:avLst/>
          </a:prstGeom>
          <a:noFill/>
        </p:spPr>
        <p:txBody>
          <a:bodyPr wrap="square" rtlCol="0">
            <a:spAutoFit/>
          </a:bodyPr>
          <a:lstStyle/>
          <a:p>
            <a:r>
              <a:rPr lang="en-IN" sz="2800" b="1" dirty="0">
                <a:latin typeface="+mj-lt"/>
              </a:rPr>
              <a:t>Monthly Churn Rate of 2011 with compared to year  </a:t>
            </a:r>
          </a:p>
          <a:p>
            <a:endParaRPr lang="en-IN" dirty="0"/>
          </a:p>
        </p:txBody>
      </p:sp>
    </p:spTree>
    <p:extLst>
      <p:ext uri="{BB962C8B-B14F-4D97-AF65-F5344CB8AC3E}">
        <p14:creationId xmlns:p14="http://schemas.microsoft.com/office/powerpoint/2010/main" val="279853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6" y="914400"/>
            <a:ext cx="10900021" cy="1085850"/>
          </a:xfrm>
        </p:spPr>
        <p:txBody>
          <a:bodyPr/>
          <a:lstStyle/>
          <a:p>
            <a:r>
              <a:rPr lang="en-US" sz="2800" dirty="0">
                <a:solidFill>
                  <a:schemeClr val="accent6">
                    <a:lumMod val="10000"/>
                  </a:schemeClr>
                </a:solidFill>
                <a:latin typeface="Sitka Banner Semibold" pitchFamily="2" charset="0"/>
              </a:rPr>
              <a:t>Q) </a:t>
            </a:r>
            <a:r>
              <a:rPr lang="en-US" sz="2800" b="0" i="0" u="none" strike="noStrike" dirty="0">
                <a:solidFill>
                  <a:schemeClr val="accent6">
                    <a:lumMod val="10000"/>
                  </a:schemeClr>
                </a:solidFill>
                <a:effectLst/>
                <a:latin typeface="Sitka Banner Semibold" pitchFamily="2" charset="0"/>
              </a:rPr>
              <a:t>“How can we best cluster our customers and get a view on </a:t>
            </a:r>
            <a:r>
              <a:rPr lang="en-US" sz="2800" b="0" i="0" u="none" strike="noStrike" dirty="0" err="1">
                <a:solidFill>
                  <a:schemeClr val="accent6">
                    <a:lumMod val="10000"/>
                  </a:schemeClr>
                </a:solidFill>
                <a:effectLst/>
                <a:latin typeface="Sitka Banner Semibold" pitchFamily="2" charset="0"/>
              </a:rPr>
              <a:t>Cluster_Customer</a:t>
            </a:r>
            <a:r>
              <a:rPr lang="en-US" sz="2800" b="0" i="0" u="none" strike="noStrike" dirty="0">
                <a:solidFill>
                  <a:schemeClr val="accent6">
                    <a:lumMod val="10000"/>
                  </a:schemeClr>
                </a:solidFill>
                <a:effectLst/>
                <a:latin typeface="Sitka Banner Semibold" pitchFamily="2" charset="0"/>
              </a:rPr>
              <a:t> x (Recency, Frequency &amp; Monetary)”. </a:t>
            </a:r>
            <a:br>
              <a:rPr lang="en-US" sz="1800" b="0" i="0" u="none" strike="noStrike" dirty="0">
                <a:solidFill>
                  <a:schemeClr val="accent6">
                    <a:lumMod val="10000"/>
                  </a:schemeClr>
                </a:solidFill>
                <a:effectLst/>
                <a:latin typeface="Sitka Banner Semibold" pitchFamily="2" charset="0"/>
              </a:rPr>
            </a:br>
            <a:endParaRPr lang="en-US" dirty="0">
              <a:solidFill>
                <a:schemeClr val="accent6">
                  <a:lumMod val="10000"/>
                </a:schemeClr>
              </a:solidFill>
              <a:latin typeface="Sitka Banner Semibold" pitchFamily="2" charset="0"/>
            </a:endParaRPr>
          </a:p>
        </p:txBody>
      </p:sp>
      <p:sp>
        <p:nvSpPr>
          <p:cNvPr id="4" name="Content Placeholder 3">
            <a:extLst>
              <a:ext uri="{FF2B5EF4-FFF2-40B4-BE49-F238E27FC236}">
                <a16:creationId xmlns:a16="http://schemas.microsoft.com/office/drawing/2014/main" id="{B32AB98A-6B02-DD9B-1ACD-1E07397605E6}"/>
              </a:ext>
            </a:extLst>
          </p:cNvPr>
          <p:cNvSpPr>
            <a:spLocks noGrp="1"/>
          </p:cNvSpPr>
          <p:nvPr>
            <p:ph idx="1"/>
          </p:nvPr>
        </p:nvSpPr>
        <p:spPr>
          <a:xfrm>
            <a:off x="4754405" y="400050"/>
            <a:ext cx="2646519" cy="514350"/>
          </a:xfrm>
        </p:spPr>
        <p:txBody>
          <a:bodyPr>
            <a:noAutofit/>
          </a:bodyPr>
          <a:lstStyle/>
          <a:p>
            <a:pPr algn="l"/>
            <a:r>
              <a:rPr lang="en-IN" sz="3600" b="1" dirty="0">
                <a:solidFill>
                  <a:schemeClr val="accent6">
                    <a:lumMod val="10000"/>
                  </a:schemeClr>
                </a:solidFill>
                <a:latin typeface="Sitka Banner Semibold" pitchFamily="2" charset="0"/>
              </a:rPr>
              <a:t>marketing</a:t>
            </a:r>
          </a:p>
        </p:txBody>
      </p:sp>
      <p:sp>
        <p:nvSpPr>
          <p:cNvPr id="5" name="TextBox 4">
            <a:extLst>
              <a:ext uri="{FF2B5EF4-FFF2-40B4-BE49-F238E27FC236}">
                <a16:creationId xmlns:a16="http://schemas.microsoft.com/office/drawing/2014/main" id="{901807F4-7D4B-7E38-9B0B-A26BC230369C}"/>
              </a:ext>
            </a:extLst>
          </p:cNvPr>
          <p:cNvSpPr txBox="1"/>
          <p:nvPr/>
        </p:nvSpPr>
        <p:spPr>
          <a:xfrm>
            <a:off x="1001466" y="1744504"/>
            <a:ext cx="10072687" cy="4770537"/>
          </a:xfrm>
          <a:prstGeom prst="rect">
            <a:avLst/>
          </a:prstGeom>
          <a:noFill/>
        </p:spPr>
        <p:txBody>
          <a:bodyPr wrap="square" rtlCol="0">
            <a:spAutoFit/>
          </a:bodyPr>
          <a:lstStyle/>
          <a:p>
            <a:r>
              <a:rPr lang="en-IN" sz="2200" dirty="0">
                <a:solidFill>
                  <a:schemeClr val="accent6">
                    <a:lumMod val="10000"/>
                  </a:schemeClr>
                </a:solidFill>
                <a:latin typeface="Aptos Display" panose="020B0004020202020204" pitchFamily="34" charset="0"/>
              </a:rPr>
              <a:t>By Analysing the data  we can say that we can use (</a:t>
            </a:r>
            <a:r>
              <a:rPr lang="en-US" sz="2200" b="1" dirty="0">
                <a:solidFill>
                  <a:schemeClr val="accent6">
                    <a:lumMod val="10000"/>
                  </a:schemeClr>
                </a:solidFill>
                <a:latin typeface="Aptos Display" panose="020B0004020202020204" pitchFamily="34" charset="0"/>
              </a:rPr>
              <a:t>Model Description): RFM Segmentation</a:t>
            </a:r>
            <a:endParaRPr lang="en-US" sz="2200" dirty="0">
              <a:solidFill>
                <a:schemeClr val="accent6">
                  <a:lumMod val="10000"/>
                </a:schemeClr>
              </a:solidFill>
              <a:latin typeface="Aptos Display" panose="020B0004020202020204" pitchFamily="34" charset="0"/>
            </a:endParaRPr>
          </a:p>
          <a:p>
            <a:r>
              <a:rPr lang="en-US" sz="2200" dirty="0">
                <a:solidFill>
                  <a:schemeClr val="accent6">
                    <a:lumMod val="10000"/>
                  </a:schemeClr>
                </a:solidFill>
                <a:latin typeface="Aptos Display" panose="020B0004020202020204" pitchFamily="34" charset="0"/>
              </a:rPr>
              <a:t>The code implements a customer segmentation technique called RFM segmentation. RFM stands for Recency, Frequency, and Monetary value. This approach categorizes customers based on these three key behavioral aspects:</a:t>
            </a:r>
          </a:p>
          <a:p>
            <a:endParaRPr lang="en-US" sz="2200" dirty="0">
              <a:solidFill>
                <a:schemeClr val="accent6">
                  <a:lumMod val="10000"/>
                </a:schemeClr>
              </a:solidFill>
              <a:latin typeface="Aptos Display" panose="020B0004020202020204" pitchFamily="34" charset="0"/>
            </a:endParaRPr>
          </a:p>
          <a:p>
            <a:pPr>
              <a:buFont typeface="Arial" panose="020B0604020202020204" pitchFamily="34" charset="0"/>
              <a:buChar char="•"/>
            </a:pPr>
            <a:r>
              <a:rPr lang="en-US" sz="2200" b="1" dirty="0">
                <a:solidFill>
                  <a:schemeClr val="accent6">
                    <a:lumMod val="10000"/>
                  </a:schemeClr>
                </a:solidFill>
                <a:latin typeface="Aptos Display" panose="020B0004020202020204" pitchFamily="34" charset="0"/>
              </a:rPr>
              <a:t>Recency:</a:t>
            </a:r>
            <a:r>
              <a:rPr lang="en-US" sz="2200" dirty="0">
                <a:solidFill>
                  <a:schemeClr val="accent6">
                    <a:lumMod val="10000"/>
                  </a:schemeClr>
                </a:solidFill>
                <a:latin typeface="Aptos Display" panose="020B0004020202020204" pitchFamily="34" charset="0"/>
              </a:rPr>
              <a:t> How recently a customer made a purchase (in days for this code).</a:t>
            </a:r>
          </a:p>
          <a:p>
            <a:pPr>
              <a:buFont typeface="Arial" panose="020B0604020202020204" pitchFamily="34" charset="0"/>
              <a:buChar char="•"/>
            </a:pPr>
            <a:r>
              <a:rPr lang="en-US" sz="2200" b="1" dirty="0">
                <a:solidFill>
                  <a:schemeClr val="accent6">
                    <a:lumMod val="10000"/>
                  </a:schemeClr>
                </a:solidFill>
                <a:latin typeface="Aptos Display" panose="020B0004020202020204" pitchFamily="34" charset="0"/>
              </a:rPr>
              <a:t>Frequency:</a:t>
            </a:r>
            <a:r>
              <a:rPr lang="en-US" sz="2200" dirty="0">
                <a:solidFill>
                  <a:schemeClr val="accent6">
                    <a:lumMod val="10000"/>
                  </a:schemeClr>
                </a:solidFill>
                <a:latin typeface="Aptos Display" panose="020B0004020202020204" pitchFamily="34" charset="0"/>
              </a:rPr>
              <a:t> How often a customer makes purchases (number of transactions in this code).</a:t>
            </a:r>
          </a:p>
          <a:p>
            <a:pPr>
              <a:buFont typeface="Arial" panose="020B0604020202020204" pitchFamily="34" charset="0"/>
              <a:buChar char="•"/>
            </a:pPr>
            <a:r>
              <a:rPr lang="en-US" sz="2200" b="1" dirty="0">
                <a:solidFill>
                  <a:schemeClr val="accent6">
                    <a:lumMod val="10000"/>
                  </a:schemeClr>
                </a:solidFill>
                <a:latin typeface="Aptos Display" panose="020B0004020202020204" pitchFamily="34" charset="0"/>
              </a:rPr>
              <a:t>Monetary:</a:t>
            </a:r>
            <a:r>
              <a:rPr lang="en-US" sz="2200" dirty="0">
                <a:solidFill>
                  <a:schemeClr val="accent6">
                    <a:lumMod val="10000"/>
                  </a:schemeClr>
                </a:solidFill>
                <a:latin typeface="Aptos Display" panose="020B0004020202020204" pitchFamily="34" charset="0"/>
              </a:rPr>
              <a:t> How much a customer spends in total (total spending in this code).</a:t>
            </a:r>
          </a:p>
          <a:p>
            <a:pPr>
              <a:buFont typeface="Arial" panose="020B0604020202020204" pitchFamily="34" charset="0"/>
              <a:buChar char="•"/>
            </a:pPr>
            <a:endParaRPr lang="en-US" sz="2200" dirty="0">
              <a:solidFill>
                <a:schemeClr val="accent6">
                  <a:lumMod val="10000"/>
                </a:schemeClr>
              </a:solidFill>
              <a:latin typeface="Aptos Display" panose="020B0004020202020204" pitchFamily="34" charset="0"/>
            </a:endParaRPr>
          </a:p>
          <a:p>
            <a:r>
              <a:rPr lang="en-US" sz="2200" dirty="0">
                <a:solidFill>
                  <a:schemeClr val="accent6">
                    <a:lumMod val="10000"/>
                  </a:schemeClr>
                </a:solidFill>
                <a:latin typeface="Aptos Display" panose="020B0004020202020204" pitchFamily="34" charset="0"/>
              </a:rPr>
              <a:t>By analyzing these factors, the model assigns customers to different segments, allowing businesses to tailor marketing strategies to each group's specific needs and behaviors.</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116806" y="257175"/>
            <a:ext cx="9958388" cy="979954"/>
          </a:xfrm>
        </p:spPr>
        <p:txBody>
          <a:bodyPr/>
          <a:lstStyle/>
          <a:p>
            <a:pPr algn="ctr"/>
            <a:r>
              <a:rPr lang="en-US" sz="3600" b="1" dirty="0"/>
              <a:t>RFM Model by </a:t>
            </a:r>
            <a:r>
              <a:rPr lang="en-IN" sz="3600" b="1" i="0" dirty="0">
                <a:solidFill>
                  <a:srgbClr val="0D0D0D"/>
                </a:solidFill>
                <a:effectLst/>
                <a:latin typeface="Söhne"/>
              </a:rPr>
              <a:t>K-Means clustering Algorithm</a:t>
            </a:r>
            <a:r>
              <a:rPr lang="en-IN" sz="3600" b="0" i="0" dirty="0">
                <a:solidFill>
                  <a:srgbClr val="0D0D0D"/>
                </a:solidFill>
                <a:effectLst/>
                <a:latin typeface="Söhne"/>
              </a:rPr>
              <a:t>.</a:t>
            </a:r>
            <a:endParaRPr lang="en-US" sz="3600" b="1" dirty="0"/>
          </a:p>
        </p:txBody>
      </p:sp>
      <p:sp>
        <p:nvSpPr>
          <p:cNvPr id="5" name="TextBox 4">
            <a:extLst>
              <a:ext uri="{FF2B5EF4-FFF2-40B4-BE49-F238E27FC236}">
                <a16:creationId xmlns:a16="http://schemas.microsoft.com/office/drawing/2014/main" id="{049102F5-BE28-6160-D355-29D4586A00E9}"/>
              </a:ext>
            </a:extLst>
          </p:cNvPr>
          <p:cNvSpPr txBox="1"/>
          <p:nvPr/>
        </p:nvSpPr>
        <p:spPr>
          <a:xfrm>
            <a:off x="497541" y="1048051"/>
            <a:ext cx="10927976" cy="3170099"/>
          </a:xfrm>
          <a:prstGeom prst="rect">
            <a:avLst/>
          </a:prstGeom>
          <a:noFill/>
        </p:spPr>
        <p:txBody>
          <a:bodyPr wrap="square" rtlCol="0">
            <a:spAutoFit/>
          </a:bodyPr>
          <a:lstStyle/>
          <a:p>
            <a:pPr algn="l"/>
            <a:r>
              <a:rPr lang="en-US" sz="2000" b="1" i="0" dirty="0">
                <a:solidFill>
                  <a:srgbClr val="0D0D0D"/>
                </a:solidFill>
                <a:effectLst/>
                <a:latin typeface="Söhne"/>
              </a:rPr>
              <a:t>K-Means Clustering</a:t>
            </a:r>
          </a:p>
          <a:p>
            <a:pPr algn="l">
              <a:buFont typeface="Arial" panose="020B0604020202020204" pitchFamily="34" charset="0"/>
              <a:buChar char="•"/>
            </a:pPr>
            <a:r>
              <a:rPr lang="en-US" sz="2000" b="1" i="0" dirty="0">
                <a:solidFill>
                  <a:srgbClr val="0D0D0D"/>
                </a:solidFill>
                <a:effectLst/>
                <a:latin typeface="Söhne"/>
              </a:rPr>
              <a:t>Algorithm</a:t>
            </a:r>
            <a:r>
              <a:rPr lang="en-US" sz="2000" b="0" i="0" dirty="0">
                <a:solidFill>
                  <a:srgbClr val="0D0D0D"/>
                </a:solidFill>
                <a:effectLst/>
                <a:latin typeface="Söhne"/>
              </a:rPr>
              <a:t>: K-Means clustering is a partitioning method that divides data into K distinct clusters based on their features.</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Mechanism</a:t>
            </a:r>
            <a:r>
              <a:rPr lang="en-US" sz="2000" b="0" i="0" dirty="0">
                <a:solidFill>
                  <a:srgbClr val="0D0D0D"/>
                </a:solidFill>
                <a:effectLst/>
                <a:latin typeface="Söhne"/>
              </a:rPr>
              <a:t>: It iteratively assigns data points to one of K clusters by minimizing the within-cluster sum of squares (variance). Each cluster is defined by its centroid, which is the mean of all points in that cluster.</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Choice of K</a:t>
            </a:r>
            <a:r>
              <a:rPr lang="en-US" sz="2000" b="0" i="0" dirty="0">
                <a:solidFill>
                  <a:srgbClr val="0D0D0D"/>
                </a:solidFill>
                <a:effectLst/>
                <a:latin typeface="Söhne"/>
              </a:rPr>
              <a:t>: For this analysis, K=4 was chosen to create four distinct customer segments based on Recency, Frequency, and Monetary value (RFM).</a:t>
            </a:r>
          </a:p>
        </p:txBody>
      </p:sp>
      <p:sp>
        <p:nvSpPr>
          <p:cNvPr id="6" name="TextBox 5">
            <a:extLst>
              <a:ext uri="{FF2B5EF4-FFF2-40B4-BE49-F238E27FC236}">
                <a16:creationId xmlns:a16="http://schemas.microsoft.com/office/drawing/2014/main" id="{6C8520E4-3E20-39B6-7C90-59B3394C661F}"/>
              </a:ext>
            </a:extLst>
          </p:cNvPr>
          <p:cNvSpPr txBox="1"/>
          <p:nvPr/>
        </p:nvSpPr>
        <p:spPr>
          <a:xfrm>
            <a:off x="497541" y="4419857"/>
            <a:ext cx="10125637" cy="2246769"/>
          </a:xfrm>
          <a:prstGeom prst="rect">
            <a:avLst/>
          </a:prstGeom>
          <a:noFill/>
        </p:spPr>
        <p:txBody>
          <a:bodyPr wrap="square" rtlCol="0">
            <a:spAutoFit/>
          </a:bodyPr>
          <a:lstStyle/>
          <a:p>
            <a:pPr algn="l"/>
            <a:r>
              <a:rPr lang="en-US" sz="2000" b="1" i="0" dirty="0">
                <a:solidFill>
                  <a:srgbClr val="0D0D0D"/>
                </a:solidFill>
                <a:effectLst/>
                <a:latin typeface="Söhne"/>
              </a:rPr>
              <a:t>Why K-Means?</a:t>
            </a:r>
          </a:p>
          <a:p>
            <a:pPr algn="l"/>
            <a:endParaRPr lang="en-US" sz="2000" b="1"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Simplicity</a:t>
            </a:r>
            <a:r>
              <a:rPr lang="en-US" sz="2000" b="0" i="0" dirty="0">
                <a:solidFill>
                  <a:srgbClr val="0D0D0D"/>
                </a:solidFill>
                <a:effectLst/>
                <a:latin typeface="Söhne"/>
              </a:rPr>
              <a:t>: Easy to implement and interpret, making it suitable for customer segmentation.</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Efficiently handles large datasets, which is often the case with customer transaction data.</a:t>
            </a:r>
          </a:p>
          <a:p>
            <a:pPr algn="l">
              <a:buFont typeface="Arial" panose="020B0604020202020204" pitchFamily="34" charset="0"/>
              <a:buChar char="•"/>
            </a:pPr>
            <a:r>
              <a:rPr lang="en-US" sz="2000" b="1" i="0" dirty="0">
                <a:solidFill>
                  <a:srgbClr val="0D0D0D"/>
                </a:solidFill>
                <a:effectLst/>
                <a:latin typeface="Söhne"/>
              </a:rPr>
              <a:t>Effectiveness</a:t>
            </a:r>
            <a:r>
              <a:rPr lang="en-US" sz="2000" b="0" i="0" dirty="0">
                <a:solidFill>
                  <a:srgbClr val="0D0D0D"/>
                </a:solidFill>
                <a:effectLst/>
                <a:latin typeface="Söhne"/>
              </a:rPr>
              <a:t>: Provides clear and actionable segmentation, which can be directly utilized for marketing strategies.</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684205" y="127478"/>
            <a:ext cx="1824171" cy="768634"/>
          </a:xfrm>
        </p:spPr>
        <p:txBody>
          <a:bodyPr anchor="b"/>
          <a:lstStyle/>
          <a:p>
            <a:r>
              <a:rPr lang="en-US" b="1" dirty="0"/>
              <a:t>VIEW</a:t>
            </a:r>
          </a:p>
        </p:txBody>
      </p:sp>
      <p:pic>
        <p:nvPicPr>
          <p:cNvPr id="7" name="Content Placeholder 6">
            <a:extLst>
              <a:ext uri="{FF2B5EF4-FFF2-40B4-BE49-F238E27FC236}">
                <a16:creationId xmlns:a16="http://schemas.microsoft.com/office/drawing/2014/main" id="{E567974A-A966-F549-D793-D2BFA65BADA7}"/>
              </a:ext>
            </a:extLst>
          </p:cNvPr>
          <p:cNvPicPr>
            <a:picLocks noGrp="1" noChangeAspect="1"/>
          </p:cNvPicPr>
          <p:nvPr>
            <p:ph idx="10"/>
          </p:nvPr>
        </p:nvPicPr>
        <p:blipFill>
          <a:blip r:embed="rId3"/>
          <a:stretch>
            <a:fillRect/>
          </a:stretch>
        </p:blipFill>
        <p:spPr>
          <a:xfrm>
            <a:off x="6122429" y="1173828"/>
            <a:ext cx="5887740" cy="353264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5F1A9E36-1264-01B2-774B-138F85D5AAC0}"/>
              </a:ext>
            </a:extLst>
          </p:cNvPr>
          <p:cNvPicPr>
            <a:picLocks noChangeAspect="1"/>
          </p:cNvPicPr>
          <p:nvPr/>
        </p:nvPicPr>
        <p:blipFill>
          <a:blip r:embed="rId4"/>
          <a:stretch>
            <a:fillRect/>
          </a:stretch>
        </p:blipFill>
        <p:spPr>
          <a:xfrm>
            <a:off x="100687" y="1173828"/>
            <a:ext cx="5887738" cy="3532643"/>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0628F195-5AC1-B646-7F57-6AD6F2025F85}"/>
              </a:ext>
            </a:extLst>
          </p:cNvPr>
          <p:cNvSpPr txBox="1"/>
          <p:nvPr/>
        </p:nvSpPr>
        <p:spPr>
          <a:xfrm>
            <a:off x="100687" y="4868564"/>
            <a:ext cx="7940654" cy="1631216"/>
          </a:xfrm>
          <a:prstGeom prst="rect">
            <a:avLst/>
          </a:prstGeom>
          <a:noFill/>
        </p:spPr>
        <p:txBody>
          <a:bodyPr wrap="square" rtlCol="0">
            <a:spAutoFit/>
          </a:bodyPr>
          <a:lstStyle/>
          <a:p>
            <a:r>
              <a:rPr lang="en-IN" sz="2000" dirty="0">
                <a:latin typeface="+mj-lt"/>
                <a:ea typeface="Microsoft Sans Serif" panose="020B0604020202020204" pitchFamily="34" charset="0"/>
                <a:cs typeface="Microsoft Sans Serif" panose="020B0604020202020204" pitchFamily="34" charset="0"/>
              </a:rPr>
              <a:t>The clusters are divided into 4 types of 2010 and 2011 dataset</a:t>
            </a:r>
          </a:p>
          <a:p>
            <a:pPr marL="342900" indent="-342900">
              <a:buAutoNum type="arabicParenR"/>
            </a:pPr>
            <a:r>
              <a:rPr lang="en-IN" sz="2000" dirty="0">
                <a:latin typeface="+mj-lt"/>
                <a:ea typeface="Microsoft Sans Serif" panose="020B0604020202020204" pitchFamily="34" charset="0"/>
                <a:cs typeface="Microsoft Sans Serif" panose="020B0604020202020204" pitchFamily="34" charset="0"/>
              </a:rPr>
              <a:t>High value Customers </a:t>
            </a:r>
          </a:p>
          <a:p>
            <a:pPr marL="342900" indent="-342900">
              <a:buAutoNum type="arabicParenR"/>
            </a:pPr>
            <a:r>
              <a:rPr lang="en-IN" sz="2000" dirty="0">
                <a:latin typeface="+mj-lt"/>
                <a:ea typeface="Microsoft Sans Serif" panose="020B0604020202020204" pitchFamily="34" charset="0"/>
                <a:cs typeface="Microsoft Sans Serif" panose="020B0604020202020204" pitchFamily="34" charset="0"/>
              </a:rPr>
              <a:t>Medium value customers</a:t>
            </a:r>
          </a:p>
          <a:p>
            <a:pPr marL="342900" indent="-342900">
              <a:buAutoNum type="arabicParenR"/>
            </a:pPr>
            <a:r>
              <a:rPr lang="en-IN" sz="2000" dirty="0">
                <a:latin typeface="+mj-lt"/>
                <a:ea typeface="Microsoft Sans Serif" panose="020B0604020202020204" pitchFamily="34" charset="0"/>
                <a:cs typeface="Microsoft Sans Serif" panose="020B0604020202020204" pitchFamily="34" charset="0"/>
              </a:rPr>
              <a:t>New customers </a:t>
            </a:r>
          </a:p>
          <a:p>
            <a:pPr marL="342900" indent="-342900">
              <a:buAutoNum type="arabicParenR"/>
            </a:pPr>
            <a:r>
              <a:rPr lang="en-IN" sz="2000" dirty="0">
                <a:latin typeface="+mj-lt"/>
                <a:ea typeface="Microsoft Sans Serif" panose="020B0604020202020204" pitchFamily="34" charset="0"/>
                <a:cs typeface="Microsoft Sans Serif" panose="020B0604020202020204" pitchFamily="34" charset="0"/>
              </a:rPr>
              <a:t>Low value customers   ( details on the next slide)</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949823" y="457200"/>
            <a:ext cx="7534656" cy="238125"/>
          </a:xfrm>
        </p:spPr>
        <p:txBody>
          <a:bodyPr/>
          <a:lstStyle/>
          <a:p>
            <a:pPr algn="ctr"/>
            <a:r>
              <a:rPr lang="en-US" dirty="0"/>
              <a:t>Marketing Strategies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618565" y="994723"/>
            <a:ext cx="10439400" cy="5271606"/>
          </a:xfrm>
        </p:spPr>
        <p:txBody>
          <a:bodyPr>
            <a:normAutofit lnSpcReduction="10000"/>
          </a:bodyPr>
          <a:lstStyle/>
          <a:p>
            <a:pPr algn="ctr"/>
            <a:r>
              <a:rPr lang="en-US" b="1" i="0" dirty="0">
                <a:solidFill>
                  <a:srgbClr val="0D0D0D"/>
                </a:solidFill>
                <a:effectLst/>
                <a:latin typeface="Söhne"/>
              </a:rPr>
              <a:t>1. High Value Customers</a:t>
            </a:r>
          </a:p>
          <a:p>
            <a:pPr algn="l"/>
            <a:r>
              <a:rPr lang="en-US" b="1" i="0" dirty="0">
                <a:solidFill>
                  <a:srgbClr val="0D0D0D"/>
                </a:solidFill>
                <a:effectLst/>
                <a:latin typeface="Söhne"/>
              </a:rPr>
              <a:t>Characteristics</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Recency</a:t>
            </a:r>
            <a:r>
              <a:rPr lang="en-US" b="0" i="0" dirty="0">
                <a:solidFill>
                  <a:srgbClr val="0D0D0D"/>
                </a:solidFill>
                <a:effectLst/>
                <a:latin typeface="Söhne"/>
              </a:rPr>
              <a:t>: Low (recent purchases)</a:t>
            </a:r>
          </a:p>
          <a:p>
            <a:pPr algn="l">
              <a:buFont typeface="Arial" panose="020B0604020202020204" pitchFamily="34" charset="0"/>
              <a:buChar char="•"/>
            </a:pPr>
            <a:r>
              <a:rPr lang="en-US" b="1" i="0" dirty="0">
                <a:solidFill>
                  <a:srgbClr val="0D0D0D"/>
                </a:solidFill>
                <a:effectLst/>
                <a:latin typeface="Söhne"/>
              </a:rPr>
              <a:t>Frequency</a:t>
            </a:r>
            <a:r>
              <a:rPr lang="en-US" b="0" i="0" dirty="0">
                <a:solidFill>
                  <a:srgbClr val="0D0D0D"/>
                </a:solidFill>
                <a:effectLst/>
                <a:latin typeface="Söhne"/>
              </a:rPr>
              <a:t>: High (frequent purchases)</a:t>
            </a:r>
          </a:p>
          <a:p>
            <a:pPr algn="l">
              <a:buFont typeface="Arial" panose="020B0604020202020204" pitchFamily="34" charset="0"/>
              <a:buChar char="•"/>
            </a:pPr>
            <a:r>
              <a:rPr lang="en-US" b="1" i="0" dirty="0">
                <a:solidFill>
                  <a:srgbClr val="0D0D0D"/>
                </a:solidFill>
                <a:effectLst/>
                <a:latin typeface="Söhne"/>
              </a:rPr>
              <a:t>Monetary</a:t>
            </a:r>
            <a:r>
              <a:rPr lang="en-US" b="0" i="0" dirty="0">
                <a:solidFill>
                  <a:srgbClr val="0D0D0D"/>
                </a:solidFill>
                <a:effectLst/>
                <a:latin typeface="Söhne"/>
              </a:rPr>
              <a:t>: High (high total spending)</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Marketing Strategies</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Loyalty Programs</a:t>
            </a:r>
            <a:r>
              <a:rPr lang="en-US" b="0" i="0" dirty="0">
                <a:solidFill>
                  <a:srgbClr val="0D0D0D"/>
                </a:solidFill>
                <a:effectLst/>
                <a:latin typeface="Söhne"/>
              </a:rPr>
              <a:t>: Implement loyalty rewards (e.g., points, exclusive deals) to retain these valuable customers use discount for them</a:t>
            </a:r>
          </a:p>
          <a:p>
            <a:pPr algn="l">
              <a:buFont typeface="Arial" panose="020B0604020202020204" pitchFamily="34" charset="0"/>
              <a:buChar char="•"/>
            </a:pPr>
            <a:r>
              <a:rPr lang="en-US" b="1" i="0" dirty="0">
                <a:solidFill>
                  <a:srgbClr val="0D0D0D"/>
                </a:solidFill>
                <a:effectLst/>
                <a:latin typeface="Söhne"/>
              </a:rPr>
              <a:t>Exclusive Offers</a:t>
            </a:r>
            <a:r>
              <a:rPr lang="en-US" b="0" i="0" dirty="0">
                <a:solidFill>
                  <a:srgbClr val="0D0D0D"/>
                </a:solidFill>
                <a:effectLst/>
                <a:latin typeface="Söhne"/>
              </a:rPr>
              <a:t>: Provide exclusive discounts, early access to new products, and special promotions to show appreciation and encourage continued loyalty.</a:t>
            </a:r>
          </a:p>
          <a:p>
            <a:pPr algn="l">
              <a:buFont typeface="Arial" panose="020B0604020202020204" pitchFamily="34" charset="0"/>
              <a:buChar char="•"/>
            </a:pPr>
            <a:r>
              <a:rPr lang="en-US" b="1" i="0" dirty="0">
                <a:solidFill>
                  <a:srgbClr val="0D0D0D"/>
                </a:solidFill>
                <a:effectLst/>
                <a:latin typeface="Söhne"/>
              </a:rPr>
              <a:t>Personalized Communication</a:t>
            </a:r>
            <a:r>
              <a:rPr lang="en-US" b="0" i="0" dirty="0">
                <a:solidFill>
                  <a:srgbClr val="0D0D0D"/>
                </a:solidFill>
                <a:effectLst/>
                <a:latin typeface="Söhne"/>
              </a:rPr>
              <a:t>: Use personalized marketing messages, leveraging their purchase history to suggest new or complementary products.</a:t>
            </a:r>
          </a:p>
          <a:p>
            <a:pPr algn="l">
              <a:buFont typeface="Arial" panose="020B0604020202020204" pitchFamily="34" charset="0"/>
              <a:buChar char="•"/>
            </a:pPr>
            <a:r>
              <a:rPr lang="en-US" b="1" i="0" dirty="0">
                <a:solidFill>
                  <a:srgbClr val="0D0D0D"/>
                </a:solidFill>
                <a:effectLst/>
                <a:latin typeface="Söhne"/>
              </a:rPr>
              <a:t>Premium Services</a:t>
            </a:r>
            <a:r>
              <a:rPr lang="en-US" b="0" i="0" dirty="0">
                <a:solidFill>
                  <a:srgbClr val="0D0D0D"/>
                </a:solidFill>
                <a:effectLst/>
                <a:latin typeface="Söhne"/>
              </a:rPr>
              <a:t>: Offer premium services or memberships, such as priority customer service, to enhance their experience.</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C2B5E-C4B0-1238-E518-018D578B5FBC}"/>
              </a:ext>
            </a:extLst>
          </p:cNvPr>
          <p:cNvSpPr txBox="1"/>
          <p:nvPr/>
        </p:nvSpPr>
        <p:spPr>
          <a:xfrm>
            <a:off x="184879" y="510988"/>
            <a:ext cx="11822242" cy="5632311"/>
          </a:xfrm>
          <a:prstGeom prst="rect">
            <a:avLst/>
          </a:prstGeom>
          <a:noFill/>
        </p:spPr>
        <p:txBody>
          <a:bodyPr wrap="square" rtlCol="0">
            <a:spAutoFit/>
          </a:bodyPr>
          <a:lstStyle/>
          <a:p>
            <a:pPr algn="ctr"/>
            <a:r>
              <a:rPr lang="en-US" sz="2400" b="1" dirty="0">
                <a:solidFill>
                  <a:srgbClr val="000000"/>
                </a:solidFill>
                <a:latin typeface="+mj-lt"/>
              </a:rPr>
              <a:t>Medium Value Customers Characteristics: </a:t>
            </a:r>
          </a:p>
          <a:p>
            <a:pPr algn="ctr"/>
            <a:endParaRPr lang="en-US" sz="2400" b="1" dirty="0">
              <a:latin typeface="Aptos Display" panose="020B0004020202020204" pitchFamily="34" charset="0"/>
            </a:endParaRPr>
          </a:p>
          <a:p>
            <a:r>
              <a:rPr lang="en-US" sz="2400" b="1" dirty="0">
                <a:solidFill>
                  <a:schemeClr val="accent6">
                    <a:lumMod val="10000"/>
                  </a:schemeClr>
                </a:solidFill>
                <a:latin typeface="Aptos Display" panose="020B0004020202020204" pitchFamily="34" charset="0"/>
              </a:rPr>
              <a:t>Recency</a:t>
            </a:r>
            <a:r>
              <a:rPr lang="en-US" sz="2400" dirty="0">
                <a:solidFill>
                  <a:schemeClr val="accent6">
                    <a:lumMod val="10000"/>
                  </a:schemeClr>
                </a:solidFill>
                <a:latin typeface="Aptos Display" panose="020B0004020202020204" pitchFamily="34" charset="0"/>
              </a:rPr>
              <a:t>: Moderate (purchases within a reasonable time frame)</a:t>
            </a:r>
          </a:p>
          <a:p>
            <a:r>
              <a:rPr lang="en-US" sz="2400" dirty="0">
                <a:solidFill>
                  <a:schemeClr val="accent6">
                    <a:lumMod val="10000"/>
                  </a:schemeClr>
                </a:solidFill>
                <a:latin typeface="Aptos Display" panose="020B0004020202020204" pitchFamily="34" charset="0"/>
              </a:rPr>
              <a:t> Frequency: Moderate (occasional purchases) </a:t>
            </a:r>
          </a:p>
          <a:p>
            <a:r>
              <a:rPr lang="en-US" sz="2400" dirty="0">
                <a:solidFill>
                  <a:schemeClr val="accent6">
                    <a:lumMod val="10000"/>
                  </a:schemeClr>
                </a:solidFill>
                <a:latin typeface="Aptos Display" panose="020B0004020202020204" pitchFamily="34" charset="0"/>
              </a:rPr>
              <a:t>Monetary: Moderate (moderate total spending) </a:t>
            </a:r>
          </a:p>
          <a:p>
            <a:endParaRPr lang="en-US" sz="2400" dirty="0">
              <a:solidFill>
                <a:schemeClr val="accent6">
                  <a:lumMod val="10000"/>
                </a:schemeClr>
              </a:solidFill>
              <a:latin typeface="Aptos Display" panose="020B0004020202020204" pitchFamily="34" charset="0"/>
            </a:endParaRPr>
          </a:p>
          <a:p>
            <a:r>
              <a:rPr lang="en-US" sz="2400" b="1" dirty="0">
                <a:solidFill>
                  <a:schemeClr val="accent6">
                    <a:lumMod val="10000"/>
                  </a:schemeClr>
                </a:solidFill>
                <a:latin typeface="Aptos Display" panose="020B0004020202020204" pitchFamily="34" charset="0"/>
              </a:rPr>
              <a:t>Marketing Strategies</a:t>
            </a:r>
            <a:r>
              <a:rPr lang="en-US" sz="2400" dirty="0">
                <a:solidFill>
                  <a:schemeClr val="accent6">
                    <a:lumMod val="10000"/>
                  </a:schemeClr>
                </a:solidFill>
                <a:latin typeface="Aptos Display" panose="020B0004020202020204" pitchFamily="34" charset="0"/>
              </a:rPr>
              <a:t>: Upsell and Cross-sell: Recommend products that complement previous purchases to increase their average order value. </a:t>
            </a:r>
          </a:p>
          <a:p>
            <a:r>
              <a:rPr lang="en-US" sz="2400" dirty="0">
                <a:solidFill>
                  <a:schemeClr val="accent6">
                    <a:lumMod val="10000"/>
                  </a:schemeClr>
                </a:solidFill>
                <a:latin typeface="Aptos Display" panose="020B0004020202020204" pitchFamily="34" charset="0"/>
              </a:rPr>
              <a:t>Engagement Campaigns: Send targeted emails and newsletters to keep them engaged and encourage more frequent purchases. </a:t>
            </a:r>
          </a:p>
          <a:p>
            <a:endParaRPr lang="en-US" sz="2400" dirty="0">
              <a:solidFill>
                <a:schemeClr val="accent6">
                  <a:lumMod val="10000"/>
                </a:schemeClr>
              </a:solidFill>
              <a:latin typeface="Aptos Display" panose="020B0004020202020204" pitchFamily="34" charset="0"/>
            </a:endParaRPr>
          </a:p>
          <a:p>
            <a:r>
              <a:rPr lang="en-US" sz="2400" b="1" dirty="0">
                <a:solidFill>
                  <a:schemeClr val="accent6">
                    <a:lumMod val="10000"/>
                  </a:schemeClr>
                </a:solidFill>
                <a:latin typeface="Aptos Display" panose="020B0004020202020204" pitchFamily="34" charset="0"/>
              </a:rPr>
              <a:t>Incentive Programs:</a:t>
            </a:r>
            <a:r>
              <a:rPr lang="en-US" sz="2400" dirty="0">
                <a:solidFill>
                  <a:schemeClr val="accent6">
                    <a:lumMod val="10000"/>
                  </a:schemeClr>
                </a:solidFill>
                <a:latin typeface="Aptos Display" panose="020B0004020202020204" pitchFamily="34" charset="0"/>
              </a:rPr>
              <a:t> Offer incentives, such as discounts or free shipping, for reaching a certain spending threshold.</a:t>
            </a:r>
          </a:p>
          <a:p>
            <a:r>
              <a:rPr lang="en-US" sz="2400" dirty="0">
                <a:solidFill>
                  <a:schemeClr val="accent6">
                    <a:lumMod val="10000"/>
                  </a:schemeClr>
                </a:solidFill>
                <a:latin typeface="Aptos Display" panose="020B0004020202020204" pitchFamily="34" charset="0"/>
              </a:rPr>
              <a:t> Feedback Surveys: Conduct surveys to gather insights on their preferences and satisfaction, using this information to tailor future marketing efforts.</a:t>
            </a:r>
            <a:endParaRPr lang="en-IN" sz="2400" dirty="0">
              <a:solidFill>
                <a:schemeClr val="accent6">
                  <a:lumMod val="10000"/>
                </a:schemeClr>
              </a:solidFill>
              <a:latin typeface="Aptos Display" panose="020B00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872780" y="403412"/>
            <a:ext cx="10758925" cy="6372291"/>
          </a:xfrm>
        </p:spPr>
        <p:txBody>
          <a:bodyPr>
            <a:normAutofit/>
          </a:bodyPr>
          <a:lstStyle/>
          <a:p>
            <a:pPr algn="ctr"/>
            <a:r>
              <a:rPr lang="en-US" sz="2800" b="1" i="0" dirty="0">
                <a:solidFill>
                  <a:srgbClr val="0D0D0D"/>
                </a:solidFill>
                <a:effectLst/>
                <a:latin typeface="Söhne"/>
              </a:rPr>
              <a:t>Low Value Customers</a:t>
            </a:r>
          </a:p>
          <a:p>
            <a:pPr algn="l"/>
            <a:r>
              <a:rPr lang="en-US" sz="2300" b="1" i="0" dirty="0">
                <a:solidFill>
                  <a:srgbClr val="0D0D0D"/>
                </a:solidFill>
                <a:effectLst/>
                <a:latin typeface="Söhne"/>
              </a:rPr>
              <a:t>Characteristics</a:t>
            </a:r>
            <a:r>
              <a:rPr lang="en-US" sz="2300" b="0" i="0" dirty="0">
                <a:solidFill>
                  <a:srgbClr val="0D0D0D"/>
                </a:solidFill>
                <a:effectLst/>
                <a:latin typeface="Söhne"/>
              </a:rPr>
              <a:t>:</a:t>
            </a:r>
          </a:p>
          <a:p>
            <a:pPr algn="l">
              <a:buFont typeface="Arial" panose="020B0604020202020204" pitchFamily="34" charset="0"/>
              <a:buChar char="•"/>
            </a:pPr>
            <a:r>
              <a:rPr lang="en-US" sz="2300" b="1" i="0" dirty="0">
                <a:solidFill>
                  <a:srgbClr val="0D0D0D"/>
                </a:solidFill>
                <a:effectLst/>
                <a:latin typeface="Söhne"/>
              </a:rPr>
              <a:t>Recency</a:t>
            </a:r>
            <a:r>
              <a:rPr lang="en-US" sz="2300" b="0" i="0" dirty="0">
                <a:solidFill>
                  <a:srgbClr val="0D0D0D"/>
                </a:solidFill>
                <a:effectLst/>
                <a:latin typeface="Söhne"/>
              </a:rPr>
              <a:t>: High (long time since last purchase)</a:t>
            </a:r>
          </a:p>
          <a:p>
            <a:pPr algn="l">
              <a:buFont typeface="Arial" panose="020B0604020202020204" pitchFamily="34" charset="0"/>
              <a:buChar char="•"/>
            </a:pPr>
            <a:r>
              <a:rPr lang="en-US" sz="2300" b="1" i="0" dirty="0">
                <a:solidFill>
                  <a:srgbClr val="0D0D0D"/>
                </a:solidFill>
                <a:effectLst/>
                <a:latin typeface="Söhne"/>
              </a:rPr>
              <a:t>Frequency</a:t>
            </a:r>
            <a:r>
              <a:rPr lang="en-US" sz="2300" b="0" i="0" dirty="0">
                <a:solidFill>
                  <a:srgbClr val="0D0D0D"/>
                </a:solidFill>
                <a:effectLst/>
                <a:latin typeface="Söhne"/>
              </a:rPr>
              <a:t>: Low (infrequent purchases)</a:t>
            </a:r>
          </a:p>
          <a:p>
            <a:pPr algn="l">
              <a:buFont typeface="Arial" panose="020B0604020202020204" pitchFamily="34" charset="0"/>
              <a:buChar char="•"/>
            </a:pPr>
            <a:r>
              <a:rPr lang="en-US" sz="2300" b="1" i="0" dirty="0">
                <a:solidFill>
                  <a:srgbClr val="0D0D0D"/>
                </a:solidFill>
                <a:effectLst/>
                <a:latin typeface="Söhne"/>
              </a:rPr>
              <a:t>Monetary</a:t>
            </a:r>
            <a:r>
              <a:rPr lang="en-US" sz="2300" b="0" i="0" dirty="0">
                <a:solidFill>
                  <a:srgbClr val="0D0D0D"/>
                </a:solidFill>
                <a:effectLst/>
                <a:latin typeface="Söhne"/>
              </a:rPr>
              <a:t>: Low (low total spending)</a:t>
            </a:r>
          </a:p>
          <a:p>
            <a:pPr algn="l"/>
            <a:r>
              <a:rPr lang="en-US" sz="2300" b="1" i="0" dirty="0">
                <a:solidFill>
                  <a:srgbClr val="0D0D0D"/>
                </a:solidFill>
                <a:effectLst/>
                <a:latin typeface="Söhne"/>
              </a:rPr>
              <a:t>Marketing Strategies</a:t>
            </a:r>
            <a:r>
              <a:rPr lang="en-US" sz="2300" b="0" i="0" dirty="0">
                <a:solidFill>
                  <a:srgbClr val="0D0D0D"/>
                </a:solidFill>
                <a:effectLst/>
                <a:latin typeface="Söhne"/>
              </a:rPr>
              <a:t>:</a:t>
            </a:r>
          </a:p>
          <a:p>
            <a:pPr algn="l">
              <a:buFont typeface="Arial" panose="020B0604020202020204" pitchFamily="34" charset="0"/>
              <a:buChar char="•"/>
            </a:pPr>
            <a:r>
              <a:rPr lang="en-US" sz="2300" b="1" i="0" dirty="0">
                <a:solidFill>
                  <a:srgbClr val="0D0D0D"/>
                </a:solidFill>
                <a:effectLst/>
                <a:latin typeface="Söhne"/>
              </a:rPr>
              <a:t>Re-engagement Campaigns</a:t>
            </a:r>
            <a:r>
              <a:rPr lang="en-US" sz="2300" b="0" i="0" dirty="0">
                <a:solidFill>
                  <a:srgbClr val="0D0D0D"/>
                </a:solidFill>
                <a:effectLst/>
                <a:latin typeface="Söhne"/>
              </a:rPr>
              <a:t>: Use email marketing campaigns with special offers, discounts, or personalized messages to re-engage these customers.</a:t>
            </a:r>
          </a:p>
          <a:p>
            <a:pPr algn="l">
              <a:buFont typeface="Arial" panose="020B0604020202020204" pitchFamily="34" charset="0"/>
              <a:buChar char="•"/>
            </a:pPr>
            <a:r>
              <a:rPr lang="en-US" sz="2300" b="1" dirty="0">
                <a:solidFill>
                  <a:srgbClr val="0D0D0D"/>
                </a:solidFill>
                <a:latin typeface="Söhne"/>
              </a:rPr>
              <a:t>Comeback messages , discounts and referrals </a:t>
            </a:r>
            <a:endParaRPr lang="en-US" sz="2300" b="0" i="0" dirty="0">
              <a:solidFill>
                <a:srgbClr val="0D0D0D"/>
              </a:solidFill>
              <a:effectLst/>
              <a:latin typeface="Söhne"/>
            </a:endParaRPr>
          </a:p>
          <a:p>
            <a:pPr algn="l">
              <a:buFont typeface="Arial" panose="020B0604020202020204" pitchFamily="34" charset="0"/>
              <a:buChar char="•"/>
            </a:pPr>
            <a:r>
              <a:rPr lang="en-US" sz="2300" b="1" i="0" dirty="0">
                <a:solidFill>
                  <a:srgbClr val="0D0D0D"/>
                </a:solidFill>
                <a:effectLst/>
                <a:latin typeface="Söhne"/>
              </a:rPr>
              <a:t>Win-back Strategies</a:t>
            </a:r>
            <a:r>
              <a:rPr lang="en-US" sz="2300" b="0" i="0" dirty="0">
                <a:solidFill>
                  <a:srgbClr val="0D0D0D"/>
                </a:solidFill>
                <a:effectLst/>
                <a:latin typeface="Söhne"/>
              </a:rPr>
              <a:t>: Identify why these customers have low engagement and address those reasons. Offer limited-time offers or bundles to incentivize a return purchase.</a:t>
            </a:r>
          </a:p>
          <a:p>
            <a:pPr algn="l">
              <a:buFont typeface="Arial" panose="020B0604020202020204" pitchFamily="34" charset="0"/>
              <a:buChar char="•"/>
            </a:pPr>
            <a:r>
              <a:rPr lang="en-US" sz="2300" b="1" i="0" dirty="0">
                <a:solidFill>
                  <a:srgbClr val="0D0D0D"/>
                </a:solidFill>
                <a:effectLst/>
                <a:latin typeface="Söhne"/>
              </a:rPr>
              <a:t>Educational Content</a:t>
            </a:r>
            <a:r>
              <a:rPr lang="en-US" sz="2300" b="0" i="0" dirty="0">
                <a:solidFill>
                  <a:srgbClr val="0D0D0D"/>
                </a:solidFill>
                <a:effectLst/>
                <a:latin typeface="Söhne"/>
              </a:rPr>
              <a:t>: Share content that educates them about product benefits, usage tips, and other relevant information to increase perceived value.</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4" name="Title 3">
            <a:extLst>
              <a:ext uri="{FF2B5EF4-FFF2-40B4-BE49-F238E27FC236}">
                <a16:creationId xmlns:a16="http://schemas.microsoft.com/office/drawing/2014/main" id="{C26D27A8-BD1A-16B6-CFEC-C7CA37525669}"/>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675375" y="211336"/>
            <a:ext cx="10452847" cy="384153"/>
          </a:xfrm>
        </p:spPr>
        <p:txBody>
          <a:bodyPr/>
          <a:lstStyle/>
          <a:p>
            <a:pPr algn="ctr"/>
            <a:r>
              <a:rPr lang="en-US" dirty="0"/>
              <a:t>Going more deep in … with Recency model</a:t>
            </a:r>
          </a:p>
        </p:txBody>
      </p:sp>
      <p:pic>
        <p:nvPicPr>
          <p:cNvPr id="14" name="Content Placeholder 13">
            <a:extLst>
              <a:ext uri="{FF2B5EF4-FFF2-40B4-BE49-F238E27FC236}">
                <a16:creationId xmlns:a16="http://schemas.microsoft.com/office/drawing/2014/main" id="{3146D87B-CDED-0961-8D9F-7A806EECDB06}"/>
              </a:ext>
            </a:extLst>
          </p:cNvPr>
          <p:cNvPicPr>
            <a:picLocks noGrp="1" noChangeAspect="1"/>
          </p:cNvPicPr>
          <p:nvPr>
            <p:ph sz="quarter" idx="13"/>
          </p:nvPr>
        </p:nvPicPr>
        <p:blipFill>
          <a:blip r:embed="rId3"/>
          <a:stretch>
            <a:fillRect/>
          </a:stretch>
        </p:blipFill>
        <p:spPr>
          <a:xfrm>
            <a:off x="176784" y="3434036"/>
            <a:ext cx="5622783" cy="3020551"/>
          </a:xfrm>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10" name="Content Placeholder 9">
            <a:extLst>
              <a:ext uri="{FF2B5EF4-FFF2-40B4-BE49-F238E27FC236}">
                <a16:creationId xmlns:a16="http://schemas.microsoft.com/office/drawing/2014/main" id="{E2C2887C-D195-AA00-5D19-294123992119}"/>
              </a:ext>
            </a:extLst>
          </p:cNvPr>
          <p:cNvPicPr>
            <a:picLocks noGrp="1" noChangeAspect="1"/>
          </p:cNvPicPr>
          <p:nvPr>
            <p:ph sz="quarter" idx="12"/>
          </p:nvPr>
        </p:nvPicPr>
        <p:blipFill>
          <a:blip r:embed="rId4"/>
          <a:stretch>
            <a:fillRect/>
          </a:stretch>
        </p:blipFill>
        <p:spPr>
          <a:xfrm>
            <a:off x="5874905" y="854761"/>
            <a:ext cx="6140311" cy="3160057"/>
          </a:xfrm>
        </p:spPr>
      </p:pic>
      <p:sp>
        <p:nvSpPr>
          <p:cNvPr id="15" name="TextBox 14">
            <a:extLst>
              <a:ext uri="{FF2B5EF4-FFF2-40B4-BE49-F238E27FC236}">
                <a16:creationId xmlns:a16="http://schemas.microsoft.com/office/drawing/2014/main" id="{FE4C5807-7E57-DD2E-24AF-DF490AAF25FA}"/>
              </a:ext>
            </a:extLst>
          </p:cNvPr>
          <p:cNvSpPr txBox="1"/>
          <p:nvPr/>
        </p:nvSpPr>
        <p:spPr>
          <a:xfrm>
            <a:off x="176784" y="1788459"/>
            <a:ext cx="5771516" cy="923330"/>
          </a:xfrm>
          <a:prstGeom prst="rect">
            <a:avLst/>
          </a:prstGeom>
          <a:noFill/>
        </p:spPr>
        <p:txBody>
          <a:bodyPr wrap="none" rtlCol="0">
            <a:spAutoFit/>
          </a:bodyPr>
          <a:lstStyle/>
          <a:p>
            <a:r>
              <a:rPr lang="en-IN" dirty="0">
                <a:solidFill>
                  <a:srgbClr val="000000"/>
                </a:solidFill>
                <a:latin typeface="+mj-lt"/>
              </a:rPr>
              <a:t>Another model is only based on the Recency which </a:t>
            </a:r>
          </a:p>
          <a:p>
            <a:r>
              <a:rPr lang="en-IN" dirty="0">
                <a:solidFill>
                  <a:srgbClr val="000000"/>
                </a:solidFill>
                <a:latin typeface="+mj-lt"/>
              </a:rPr>
              <a:t>Actually gives exact values of the customer types </a:t>
            </a:r>
          </a:p>
          <a:p>
            <a:r>
              <a:rPr lang="en-IN" dirty="0">
                <a:solidFill>
                  <a:srgbClr val="000000"/>
                </a:solidFill>
                <a:latin typeface="+mj-lt"/>
              </a:rPr>
              <a:t>(Code is available in pdf)</a:t>
            </a:r>
          </a:p>
        </p:txBody>
      </p:sp>
      <p:sp>
        <p:nvSpPr>
          <p:cNvPr id="17" name="TextBox 16">
            <a:extLst>
              <a:ext uri="{FF2B5EF4-FFF2-40B4-BE49-F238E27FC236}">
                <a16:creationId xmlns:a16="http://schemas.microsoft.com/office/drawing/2014/main" id="{057869E0-C1A8-4BC8-84C0-1FF131FC3B17}"/>
              </a:ext>
            </a:extLst>
          </p:cNvPr>
          <p:cNvSpPr txBox="1"/>
          <p:nvPr/>
        </p:nvSpPr>
        <p:spPr>
          <a:xfrm>
            <a:off x="6392435" y="4746812"/>
            <a:ext cx="4961365" cy="1015663"/>
          </a:xfrm>
          <a:prstGeom prst="rect">
            <a:avLst/>
          </a:prstGeom>
          <a:noFill/>
        </p:spPr>
        <p:txBody>
          <a:bodyPr wrap="square" rtlCol="0">
            <a:spAutoFit/>
          </a:bodyPr>
          <a:lstStyle/>
          <a:p>
            <a:r>
              <a:rPr lang="en-IN" sz="2000" dirty="0">
                <a:latin typeface="Georgia" panose="02040502050405020303" pitchFamily="18" charset="0"/>
              </a:rPr>
              <a:t>This is actually the customer types and there perfect number count in 2010 and 2011</a:t>
            </a:r>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7160-AA83-B819-90FE-5249B260303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E3E7784-D249-FB71-AF2F-90C9EDECB7A8}"/>
              </a:ext>
            </a:extLst>
          </p:cNvPr>
          <p:cNvPicPr>
            <a:picLocks noGrp="1" noChangeAspect="1"/>
          </p:cNvPicPr>
          <p:nvPr>
            <p:ph sz="quarter" idx="13"/>
          </p:nvPr>
        </p:nvPicPr>
        <p:blipFill>
          <a:blip r:embed="rId2"/>
          <a:stretch>
            <a:fillRect/>
          </a:stretch>
        </p:blipFill>
        <p:spPr>
          <a:xfrm>
            <a:off x="1902758" y="457200"/>
            <a:ext cx="7994277" cy="47965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Content Placeholder 3">
            <a:extLst>
              <a:ext uri="{FF2B5EF4-FFF2-40B4-BE49-F238E27FC236}">
                <a16:creationId xmlns:a16="http://schemas.microsoft.com/office/drawing/2014/main" id="{1C513189-2F7D-5245-F5E2-742DBBFF22A2}"/>
              </a:ext>
            </a:extLst>
          </p:cNvPr>
          <p:cNvSpPr>
            <a:spLocks noGrp="1"/>
          </p:cNvSpPr>
          <p:nvPr>
            <p:ph sz="quarter" idx="12"/>
          </p:nvPr>
        </p:nvSpPr>
        <p:spPr>
          <a:xfrm>
            <a:off x="1401452" y="5486400"/>
            <a:ext cx="9386047" cy="914400"/>
          </a:xfrm>
        </p:spPr>
        <p:txBody>
          <a:bodyPr>
            <a:normAutofit/>
          </a:bodyPr>
          <a:lstStyle/>
          <a:p>
            <a:pPr algn="ctr"/>
            <a:r>
              <a:rPr lang="en-IN" sz="2800" b="1" dirty="0"/>
              <a:t>Well this is actually the segmentation </a:t>
            </a:r>
            <a:r>
              <a:rPr lang="en-IN" sz="2800" b="1" dirty="0" err="1"/>
              <a:t>graaph</a:t>
            </a:r>
            <a:r>
              <a:rPr lang="en-IN" sz="2800" b="1" dirty="0"/>
              <a:t> for more clarity and understanding purposes </a:t>
            </a:r>
          </a:p>
        </p:txBody>
      </p:sp>
      <p:sp>
        <p:nvSpPr>
          <p:cNvPr id="5" name="Slide Number Placeholder 4">
            <a:extLst>
              <a:ext uri="{FF2B5EF4-FFF2-40B4-BE49-F238E27FC236}">
                <a16:creationId xmlns:a16="http://schemas.microsoft.com/office/drawing/2014/main" id="{C0024EBF-FE6E-7EA5-3634-27625EFEBAAF}"/>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40877165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{B6426203-C2AB-4FF4-BB77-78E9457083DB}tf11964407_win32</Template>
  <TotalTime>140</TotalTime>
  <Words>1618</Words>
  <Application>Microsoft Office PowerPoint</Application>
  <PresentationFormat>Widescreen</PresentationFormat>
  <Paragraphs>149</Paragraphs>
  <Slides>19</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Aptos</vt:lpstr>
      <vt:lpstr>Aptos Display</vt:lpstr>
      <vt:lpstr>Aptos Narrow</vt:lpstr>
      <vt:lpstr>Arial</vt:lpstr>
      <vt:lpstr>Calibri</vt:lpstr>
      <vt:lpstr>Courier New</vt:lpstr>
      <vt:lpstr>Georgia</vt:lpstr>
      <vt:lpstr>Gill Sans Nova Light</vt:lpstr>
      <vt:lpstr>Sagona Book</vt:lpstr>
      <vt:lpstr>Segoe UI</vt:lpstr>
      <vt:lpstr>Sitka Banner Semibold</vt:lpstr>
      <vt:lpstr>Söhne</vt:lpstr>
      <vt:lpstr>Ubuntu Mono</vt:lpstr>
      <vt:lpstr>Custom</vt:lpstr>
      <vt:lpstr>Machine Learning Assighnment Customer Transactions  by SHIVAM DHUMAL</vt:lpstr>
      <vt:lpstr>Q) “How can we best cluster our customers and get a view on Cluster_Customer x (Recency, Frequency &amp; Monetary)”.  </vt:lpstr>
      <vt:lpstr>RFM Model by K-Means clustering Algorithm.</vt:lpstr>
      <vt:lpstr>VIEW</vt:lpstr>
      <vt:lpstr>Marketing Strategies</vt:lpstr>
      <vt:lpstr>PowerPoint Presentation</vt:lpstr>
      <vt:lpstr>PowerPoint Presentation</vt:lpstr>
      <vt:lpstr>Going more deep in … with Recency model</vt:lpstr>
      <vt:lpstr>PowerPoint Presentation</vt:lpstr>
      <vt:lpstr>Retail Product Team </vt:lpstr>
      <vt:lpstr>PowerPoint Presentation</vt:lpstr>
      <vt:lpstr>final tips &amp; takeaways</vt:lpstr>
      <vt:lpstr>Another Model for ABI directly gives the values and graph</vt:lpstr>
      <vt:lpstr>Customer relationship management model:</vt:lpstr>
      <vt:lpstr>PowerPoint Presentation</vt:lpstr>
      <vt:lpstr>The dataset contains the customer IDs extracted with the help of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Assighnment Customer Transactions  by SHIVAM DHUMAL</dc:title>
  <dc:creator>shivam dhumal</dc:creator>
  <cp:lastModifiedBy>shivam dhumal</cp:lastModifiedBy>
  <cp:revision>1</cp:revision>
  <dcterms:created xsi:type="dcterms:W3CDTF">2024-05-17T03:12:23Z</dcterms:created>
  <dcterms:modified xsi:type="dcterms:W3CDTF">2024-05-17T05:32:25Z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