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1"/>
  </p:notesMasterIdLst>
  <p:sldIdLst>
    <p:sldId id="256" r:id="rId3"/>
    <p:sldId id="257" r:id="rId4"/>
    <p:sldId id="265" r:id="rId5"/>
    <p:sldId id="259" r:id="rId6"/>
    <p:sldId id="260" r:id="rId7"/>
    <p:sldId id="261" r:id="rId8"/>
    <p:sldId id="262" r:id="rId9"/>
    <p:sldId id="264" r:id="rId10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2"/>
      <p:bold r:id="rId13"/>
      <p:italic r:id="rId14"/>
      <p:boldItalic r:id="rId15"/>
    </p:embeddedFont>
    <p:embeddedFont>
      <p:font typeface="Lato Black" panose="020B0604020202020204" charset="0"/>
      <p:bold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8525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 </a:t>
            </a:r>
            <a:r>
              <a:rPr lang="en" sz="2900" b="1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Ctrl Alt Elite</a:t>
            </a:r>
            <a:endParaRPr sz="29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992500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SzPts val="1800"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</a:t>
            </a:r>
            <a:r>
              <a:rPr lang="en" sz="170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17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We are bunch of data scientists with a straightforward vision, passion, and great potential</a:t>
            </a:r>
            <a:endParaRPr sz="17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</a:t>
            </a:r>
            <a:r>
              <a:rPr lang="en" sz="120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1/09/2022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436175" y="109034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 panose="020B0604020202020204" charset="0"/>
                <a:ea typeface="Lato"/>
                <a:cs typeface="Lato"/>
                <a:sym typeface="Lato"/>
              </a:rPr>
              <a:t>Why did you decide to solve this Problem statement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 panose="020B0604020202020204" charset="0"/>
                <a:ea typeface="Lato"/>
                <a:cs typeface="Lato"/>
                <a:sym typeface="Lato"/>
              </a:rPr>
              <a:t>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 panose="020B0604020202020204" charset="0"/>
              <a:ea typeface="Lato"/>
              <a:cs typeface="Lato"/>
              <a:sym typeface="Lato"/>
            </a:endParaRPr>
          </a:p>
          <a:p>
            <a:pPr lvl="0">
              <a:buSzPts val="1400"/>
            </a:pPr>
            <a:r>
              <a:rPr lang="en-US" dirty="0">
                <a:latin typeface="Lato" panose="020B0604020202020204" charset="0"/>
              </a:rPr>
              <a:t>Considering that </a:t>
            </a:r>
            <a:r>
              <a:rPr lang="en-US" dirty="0" smtClean="0">
                <a:latin typeface="Lato" panose="020B0604020202020204" charset="0"/>
              </a:rPr>
              <a:t>call </a:t>
            </a:r>
            <a:r>
              <a:rPr lang="en-US" dirty="0">
                <a:latin typeface="Lato" panose="020B0604020202020204" charset="0"/>
              </a:rPr>
              <a:t>centers </a:t>
            </a:r>
            <a:r>
              <a:rPr lang="en-US" dirty="0" smtClean="0">
                <a:latin typeface="Lato" panose="020B0604020202020204" charset="0"/>
              </a:rPr>
              <a:t>are second most important after company’s actual service/product, </a:t>
            </a:r>
            <a:r>
              <a:rPr lang="en-US" dirty="0">
                <a:latin typeface="Lato" panose="020B0604020202020204" charset="0"/>
              </a:rPr>
              <a:t>it is vital to focus on agent performance, turnaround time, </a:t>
            </a:r>
            <a:r>
              <a:rPr lang="en-US" dirty="0" smtClean="0">
                <a:latin typeface="Lato" panose="020B0604020202020204" charset="0"/>
              </a:rPr>
              <a:t>privacy</a:t>
            </a:r>
            <a:r>
              <a:rPr lang="en-US" dirty="0">
                <a:latin typeface="Lato" panose="020B0604020202020204" charset="0"/>
              </a:rPr>
              <a:t>, analytics and explore various techniques for enhancing services while reducing call volume. </a:t>
            </a:r>
            <a:r>
              <a:rPr lang="en-US" dirty="0" smtClean="0">
                <a:latin typeface="Lato" panose="020B0604020202020204" charset="0"/>
              </a:rPr>
              <a:t>Which means it is expected to </a:t>
            </a:r>
            <a:r>
              <a:rPr lang="en-US" dirty="0">
                <a:latin typeface="Lato" panose="020B0604020202020204" charset="0"/>
              </a:rPr>
              <a:t>ensure that every call center meets the required criteria for performance, services, and customer satisfaction.</a:t>
            </a:r>
            <a:endParaRPr sz="1400" b="0" i="0" u="none" strike="noStrike" cap="none" dirty="0">
              <a:solidFill>
                <a:srgbClr val="000000"/>
              </a:solidFill>
              <a:latin typeface="Lato" panose="020B0604020202020204" charset="0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 dirty="0"/>
          </a:p>
        </p:txBody>
      </p:sp>
      <p:sp>
        <p:nvSpPr>
          <p:cNvPr id="354" name="Google Shape;354;p3"/>
          <p:cNvSpPr txBox="1"/>
          <p:nvPr/>
        </p:nvSpPr>
        <p:spPr>
          <a:xfrm>
            <a:off x="494629" y="587420"/>
            <a:ext cx="8238600" cy="435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</a:t>
            </a:r>
            <a:r>
              <a:rPr lang="en" sz="11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Bank of Baroda Management’s Pain Points</a:t>
            </a:r>
            <a:endParaRPr sz="11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171450" lvl="0" indent="-17145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FontTx/>
              <a:buChar char="-"/>
            </a:pPr>
            <a:r>
              <a:rPr lang="en-US" sz="1100" b="1" dirty="0" smtClean="0">
                <a:latin typeface="Lato"/>
                <a:ea typeface="Lato"/>
                <a:cs typeface="Lato"/>
                <a:sym typeface="Lato"/>
              </a:rPr>
              <a:t>Agent activity insights </a:t>
            </a:r>
            <a:endParaRPr lang="en-US" sz="1100" dirty="0" smtClean="0">
              <a:latin typeface="Lato"/>
              <a:ea typeface="Lato"/>
              <a:cs typeface="Lato"/>
              <a:sym typeface="Lato"/>
            </a:endParaRPr>
          </a:p>
          <a:p>
            <a:pPr marL="171450" indent="-17145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FontTx/>
              <a:buChar char="-"/>
            </a:pPr>
            <a:r>
              <a:rPr lang="en-US" sz="1100" b="1" dirty="0" smtClean="0">
                <a:latin typeface="Lato"/>
                <a:ea typeface="Lato"/>
                <a:cs typeface="Lato"/>
                <a:sym typeface="Lato"/>
              </a:rPr>
              <a:t>Dashboard with various aspects</a:t>
            </a:r>
          </a:p>
          <a:p>
            <a:pPr marL="171450" indent="-17145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FontTx/>
              <a:buChar char="-"/>
            </a:pPr>
            <a:r>
              <a:rPr lang="en-US" sz="1100" b="1" dirty="0" smtClean="0">
                <a:latin typeface="Lato"/>
                <a:ea typeface="Lato"/>
                <a:cs typeface="Lato"/>
                <a:sym typeface="Lato"/>
              </a:rPr>
              <a:t>Real time analytic with existing digital channel</a:t>
            </a: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</a:pPr>
            <a:r>
              <a:rPr lang="en-US" sz="1100" dirty="0" smtClean="0">
                <a:latin typeface="Lato"/>
                <a:ea typeface="Lato"/>
                <a:cs typeface="Lato"/>
                <a:sym typeface="Lato"/>
              </a:rPr>
              <a:t>Customer’s Pain Points</a:t>
            </a:r>
          </a:p>
          <a:p>
            <a:pPr marL="171450" indent="-17145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FontTx/>
              <a:buChar char="-"/>
            </a:pPr>
            <a:r>
              <a:rPr lang="en-US" sz="1100" b="1" dirty="0" smtClean="0">
                <a:latin typeface="Lato"/>
                <a:ea typeface="Lato"/>
                <a:cs typeface="Lato"/>
                <a:sym typeface="Lato"/>
              </a:rPr>
              <a:t>Delay in resolution time </a:t>
            </a:r>
          </a:p>
          <a:p>
            <a:pPr marL="171450" indent="-17145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FontTx/>
              <a:buChar char="-"/>
            </a:pPr>
            <a:r>
              <a:rPr lang="en-US" sz="1100" b="1" dirty="0">
                <a:latin typeface="Lato"/>
                <a:ea typeface="Lato"/>
                <a:cs typeface="Lato"/>
                <a:sym typeface="Lato"/>
              </a:rPr>
              <a:t>Leakage in  </a:t>
            </a:r>
            <a:r>
              <a:rPr lang="en-US" sz="1100" b="1" dirty="0" smtClean="0">
                <a:latin typeface="Lato"/>
                <a:ea typeface="Lato"/>
                <a:cs typeface="Lato"/>
                <a:sym typeface="Lato"/>
              </a:rPr>
              <a:t>PII (Personal Identifiable Information</a:t>
            </a:r>
            <a:r>
              <a:rPr lang="en-US" sz="1100" dirty="0" smtClean="0">
                <a:latin typeface="Lato"/>
                <a:ea typeface="Lato"/>
                <a:cs typeface="Lato"/>
                <a:sym typeface="Lato"/>
              </a:rPr>
              <a:t>)</a:t>
            </a:r>
            <a:endParaRPr lang="en-US" sz="1100" b="1" dirty="0" smtClean="0">
              <a:latin typeface="Lato"/>
              <a:ea typeface="Lato"/>
              <a:cs typeface="Lato"/>
              <a:sym typeface="Lato"/>
            </a:endParaRPr>
          </a:p>
          <a:p>
            <a:pPr marL="171450" indent="-17145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FontTx/>
              <a:buChar char="-"/>
            </a:pPr>
            <a:r>
              <a:rPr lang="en-US" sz="1100" b="1" dirty="0" smtClean="0">
                <a:latin typeface="Lato"/>
                <a:ea typeface="Lato"/>
                <a:cs typeface="Lato"/>
                <a:sym typeface="Lato"/>
              </a:rPr>
              <a:t>Repetitive conversation</a:t>
            </a:r>
            <a:endParaRPr lang="en-US" sz="1100" b="1" dirty="0">
              <a:latin typeface="Lato"/>
              <a:ea typeface="Lato"/>
              <a:cs typeface="Lato"/>
              <a:sym typeface="Lato"/>
            </a:endParaRPr>
          </a:p>
          <a:p>
            <a:pPr marL="171450" lvl="0" indent="-17145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FontTx/>
              <a:buChar char="-"/>
            </a:pPr>
            <a:endParaRPr lang="en-US" sz="1100" dirty="0" smtClean="0">
              <a:latin typeface="Lato"/>
              <a:ea typeface="Lato"/>
              <a:cs typeface="Lato"/>
              <a:sym typeface="Lato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Tx/>
              <a:buChar char="-"/>
            </a:pPr>
            <a:endParaRPr lang="en-US" sz="1100" dirty="0" smtClean="0">
              <a:latin typeface="Lato"/>
              <a:ea typeface="Lato"/>
              <a:cs typeface="Lato"/>
              <a:sym typeface="Lato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Tx/>
              <a:buChar char="-"/>
            </a:pPr>
            <a:endParaRPr lang="en-US" sz="1100" dirty="0" smtClean="0">
              <a:latin typeface="Lato"/>
              <a:ea typeface="Lato"/>
              <a:cs typeface="Lato"/>
              <a:sym typeface="Lato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Tx/>
              <a:buChar char="-"/>
            </a:pPr>
            <a:endParaRPr lang="en-US" sz="1100" dirty="0" smtClean="0">
              <a:latin typeface="Lato"/>
              <a:ea typeface="Lato"/>
              <a:cs typeface="Lato"/>
              <a:sym typeface="Lato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Tx/>
              <a:buChar char="-"/>
            </a:pPr>
            <a:endParaRPr lang="en-US" sz="1100" dirty="0" smtClean="0">
              <a:latin typeface="Lato"/>
              <a:ea typeface="Lato"/>
              <a:cs typeface="Lato"/>
              <a:sym typeface="Lato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Tx/>
              <a:buChar char="-"/>
            </a:pPr>
            <a:endParaRPr sz="11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154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Ameyo</a:t>
            </a:r>
          </a:p>
          <a:p>
            <a:pPr marL="285750" lvl="0" indent="-28575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Tx/>
              <a:buChar char="-"/>
            </a:pPr>
            <a:r>
              <a:rPr lang="en-US" dirty="0" err="1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Teckinfo</a:t>
            </a:r>
            <a:endParaRPr lang="en-US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Tx/>
              <a:buChar char="-"/>
            </a:pPr>
            <a:r>
              <a:rPr lang="en-US" dirty="0" err="1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Deepcall</a:t>
            </a:r>
            <a:endParaRPr lang="en-US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Tx/>
              <a:buChar char="-"/>
            </a:pPr>
            <a:r>
              <a:rPr lang="en-US" dirty="0" err="1"/>
              <a:t>Calabrio</a:t>
            </a:r>
            <a:endParaRPr lang="en-US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Tx/>
              <a:buChar char="-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" y="2019825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which are likely to be used by you for the prototype, if your idea gets </a:t>
            </a: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selected</a:t>
            </a:r>
            <a:b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/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/>
            </a:r>
            <a:b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Azure Cognitive Services</a:t>
            </a:r>
            <a:b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Azure Api Management </a:t>
            </a:r>
            <a:b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Azure Blockchain</a:t>
            </a:r>
            <a:b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-US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Synapse Analytics</a:t>
            </a:r>
            <a:br>
              <a:rPr lang="en-US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-US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Web </a:t>
            </a:r>
            <a:r>
              <a:rPr lang="en-US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Apps</a:t>
            </a:r>
            <a:br>
              <a:rPr lang="en-US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Power </a:t>
            </a: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Platforms on Azure</a:t>
            </a:r>
            <a:b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/>
            </a:r>
            <a:b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/>
            </a:r>
            <a:b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705" y="1650381"/>
            <a:ext cx="5953123" cy="31660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311040" y="716960"/>
            <a:ext cx="8238600" cy="419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Key Differentiators</a:t>
            </a: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SzPts val="1400"/>
              <a:buFontTx/>
              <a:buChar char="-"/>
            </a:pP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Supports combination of multiple regional languages.  </a:t>
            </a:r>
          </a:p>
          <a:p>
            <a:pPr marL="285750" lvl="0" indent="-285750">
              <a:buSzPts val="1400"/>
              <a:buFontTx/>
              <a:buChar char="-"/>
            </a:pPr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Quick turnaround time by leveraging technology. </a:t>
            </a:r>
          </a:p>
          <a:p>
            <a:pPr marL="285750" lvl="0" indent="-285750">
              <a:buSzPts val="1400"/>
              <a:buFontTx/>
              <a:buChar char="-"/>
            </a:pPr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Real Time Monitoring. </a:t>
            </a:r>
          </a:p>
          <a:p>
            <a:pPr marL="285750" lvl="0" indent="-285750">
              <a:buSzPts val="1400"/>
              <a:buFontTx/>
              <a:buChar char="-"/>
            </a:pPr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Representation of Dashboard.</a:t>
            </a:r>
          </a:p>
          <a:p>
            <a:pPr marL="285750" lvl="0" indent="-285750">
              <a:buSzPts val="1400"/>
              <a:buFontTx/>
              <a:buChar char="-"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lvl="0">
              <a:buSzPts val="1400"/>
            </a:pPr>
            <a:r>
              <a:rPr lang="en-US" dirty="0" smtClean="0">
                <a:latin typeface="Lato" panose="020B0604020202020204" charset="0"/>
                <a:ea typeface="Lato"/>
                <a:cs typeface="Lato"/>
                <a:sym typeface="Lato"/>
              </a:rPr>
              <a:t>Adoption Plan</a:t>
            </a:r>
          </a:p>
          <a:p>
            <a:pPr lvl="0">
              <a:buSzPts val="1400"/>
            </a:pPr>
            <a:endParaRPr lang="en-US" dirty="0">
              <a:latin typeface="Lato" panose="020B0604020202020204" charset="0"/>
              <a:sym typeface="Lato"/>
            </a:endParaRPr>
          </a:p>
          <a:p>
            <a:pPr lvl="0">
              <a:buSzPts val="1400"/>
            </a:pPr>
            <a:r>
              <a:rPr lang="en-US" dirty="0" smtClean="0">
                <a:latin typeface="Lato" panose="020B0604020202020204" charset="0"/>
                <a:sym typeface="Lato"/>
              </a:rPr>
              <a:t>A. </a:t>
            </a:r>
            <a:r>
              <a:rPr lang="en-US" dirty="0" smtClean="0">
                <a:latin typeface="Lato" panose="020B0604020202020204" charset="0"/>
              </a:rPr>
              <a:t>PLAN </a:t>
            </a:r>
          </a:p>
          <a:p>
            <a:pPr lvl="0">
              <a:buSzPts val="1400"/>
            </a:pPr>
            <a:r>
              <a:rPr lang="en-US" dirty="0" smtClean="0">
                <a:latin typeface="Lato" panose="020B0604020202020204" charset="0"/>
              </a:rPr>
              <a:t>Prepare </a:t>
            </a:r>
            <a:r>
              <a:rPr lang="en-US" dirty="0">
                <a:latin typeface="Lato" panose="020B0604020202020204" charset="0"/>
              </a:rPr>
              <a:t>your organization to support user adoption </a:t>
            </a:r>
            <a:endParaRPr lang="en-US" dirty="0" smtClean="0">
              <a:latin typeface="Lato" panose="020B0604020202020204" charset="0"/>
            </a:endParaRPr>
          </a:p>
          <a:p>
            <a:pPr lvl="0">
              <a:buSzPts val="1400"/>
            </a:pPr>
            <a:r>
              <a:rPr lang="en-US" dirty="0" smtClean="0">
                <a:latin typeface="Lato" panose="020B0604020202020204" charset="0"/>
              </a:rPr>
              <a:t>B. MANAGE </a:t>
            </a:r>
          </a:p>
          <a:p>
            <a:pPr lvl="0">
              <a:buSzPts val="1400"/>
            </a:pPr>
            <a:r>
              <a:rPr lang="en-US" dirty="0" smtClean="0">
                <a:latin typeface="Lato" panose="020B0604020202020204" charset="0"/>
              </a:rPr>
              <a:t>Build </a:t>
            </a:r>
            <a:r>
              <a:rPr lang="en-US" dirty="0">
                <a:latin typeface="Lato" panose="020B0604020202020204" charset="0"/>
              </a:rPr>
              <a:t>acceptance through communication, training and feedback loops </a:t>
            </a:r>
            <a:endParaRPr lang="en-US" dirty="0" smtClean="0">
              <a:latin typeface="Lato" panose="020B0604020202020204" charset="0"/>
            </a:endParaRPr>
          </a:p>
          <a:p>
            <a:pPr lvl="0">
              <a:buSzPts val="1400"/>
            </a:pPr>
            <a:r>
              <a:rPr lang="en-US" dirty="0" smtClean="0">
                <a:latin typeface="Lato" panose="020B0604020202020204" charset="0"/>
              </a:rPr>
              <a:t>C. SUSTAIN </a:t>
            </a:r>
          </a:p>
          <a:p>
            <a:pPr lvl="0">
              <a:buSzPts val="1400"/>
            </a:pPr>
            <a:r>
              <a:rPr lang="en-US" dirty="0" smtClean="0">
                <a:latin typeface="Lato" panose="020B0604020202020204" charset="0"/>
              </a:rPr>
              <a:t>Establish </a:t>
            </a:r>
            <a:r>
              <a:rPr lang="en-US" dirty="0">
                <a:latin typeface="Lato" panose="020B0604020202020204" charset="0"/>
              </a:rPr>
              <a:t>metrics, monitor performance and create a culture open to change</a:t>
            </a:r>
            <a:endParaRPr lang="en-US" dirty="0" smtClean="0">
              <a:latin typeface="Lato" panose="020B0604020202020204" charset="0"/>
              <a:ea typeface="Lato"/>
              <a:cs typeface="Lato"/>
              <a:sym typeface="Lato"/>
            </a:endParaRPr>
          </a:p>
          <a:p>
            <a:pPr lvl="0">
              <a:buSzPts val="1400"/>
            </a:pPr>
            <a:endParaRPr lang="en-US" dirty="0" smtClean="0"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SzPts val="1400"/>
              <a:buFontTx/>
              <a:buChar char="-"/>
            </a:pPr>
            <a:endParaRPr lang="en-US" sz="1400" b="0" i="0" u="none" strike="noStrike" cap="none" dirty="0" smtClean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SzPts val="1400"/>
              <a:buFontTx/>
              <a:buChar char="-"/>
            </a:pPr>
            <a:endParaRPr lang="en-US" sz="1400" b="0" i="0" u="none" strike="noStrike" cap="none" dirty="0" smtClean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SzPts val="1400"/>
              <a:buFontTx/>
              <a:buChar char="-"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 smtClean="0"/>
              <a:t>SHIVAM MEHTA</a:t>
            </a:r>
            <a:br>
              <a:rPr lang="en" sz="1500" dirty="0" smtClean="0"/>
            </a:br>
            <a:r>
              <a:rPr lang="en" sz="1500" dirty="0" smtClean="0"/>
              <a:t>AARYA URANKAR</a:t>
            </a:r>
            <a:br>
              <a:rPr lang="en" sz="1500" dirty="0" smtClean="0"/>
            </a:br>
            <a:r>
              <a:rPr lang="en" sz="1500" dirty="0" smtClean="0"/>
              <a:t>ASHISH SINGH</a:t>
            </a:r>
            <a:br>
              <a:rPr lang="en" sz="1500" dirty="0" smtClean="0"/>
            </a:br>
            <a:r>
              <a:rPr lang="en" sz="1500" dirty="0" smtClean="0"/>
              <a:t>S</a:t>
            </a:r>
            <a:r>
              <a:rPr lang="en-US" sz="1500" dirty="0" smtClean="0"/>
              <a:t>HIVANI SHREE</a:t>
            </a: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4700</TotalTime>
  <Words>362</Words>
  <Application>Microsoft Office PowerPoint</Application>
  <PresentationFormat>On-screen Show (16:9)</PresentationFormat>
  <Paragraphs>54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Trebuchet MS</vt:lpstr>
      <vt:lpstr>Lato Black</vt:lpstr>
      <vt:lpstr>Lato</vt:lpstr>
      <vt:lpstr>Arial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Shivam Mehta</dc:creator>
  <cp:lastModifiedBy>Shivam Mehta</cp:lastModifiedBy>
  <cp:revision>36</cp:revision>
  <dcterms:modified xsi:type="dcterms:W3CDTF">2022-09-01T06:41:32Z</dcterms:modified>
</cp:coreProperties>
</file>