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18"/>
  </p:handoutMasterIdLst>
  <p:sldIdLst>
    <p:sldId id="305" r:id="rId3"/>
    <p:sldId id="304" r:id="rId4"/>
    <p:sldId id="303" r:id="rId5"/>
    <p:sldId id="287" r:id="rId6"/>
    <p:sldId id="301" r:id="rId7"/>
    <p:sldId id="290" r:id="rId8"/>
    <p:sldId id="291" r:id="rId9"/>
    <p:sldId id="266" r:id="rId10"/>
    <p:sldId id="292" r:id="rId11"/>
    <p:sldId id="293" r:id="rId12"/>
    <p:sldId id="294" r:id="rId13"/>
    <p:sldId id="296" r:id="rId14"/>
    <p:sldId id="302" r:id="rId15"/>
    <p:sldId id="300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06A74A-D8B5-4A50-9FFB-68066B49ED3E}">
          <p14:sldIdLst>
            <p14:sldId id="305"/>
            <p14:sldId id="304"/>
            <p14:sldId id="303"/>
            <p14:sldId id="287"/>
            <p14:sldId id="301"/>
            <p14:sldId id="290"/>
            <p14:sldId id="291"/>
            <p14:sldId id="266"/>
            <p14:sldId id="292"/>
          </p14:sldIdLst>
        </p14:section>
        <p14:section name="Untitled Section" id="{B8E7690D-96F1-4461-A964-B5BB415F0472}">
          <p14:sldIdLst>
            <p14:sldId id="293"/>
            <p14:sldId id="294"/>
            <p14:sldId id="296"/>
            <p14:sldId id="302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A7DF02-6F0C-A711-56F6-5F84E02094D5}" name="Aaron Wislang" initials="AW" userId="S::aawislan@microsoft.com::db36354e-522f-4e50-98e7-4f600ede97b3" providerId="AD"/>
  <p188:author id="{18BBA0BC-4EAA-7E75-35D7-1701AA566841}" name="Rabeea Emad" initials="" userId="S::raahmed@microsoft.com::2125a0e4-17ec-4e25-a6ad-ec530eeaac21" providerId="AD"/>
  <p188:author id="{6D1642FD-A69D-ABF1-6D26-519A468F8D76}" name="Byron Tardif" initials="BT" userId="S::byvinyal@microsoft.com::44d6ecda-7f33-4b7e-aace-a08c14535d6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8/10/relationships/authors" Target="authors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9061B0-626D-4A47-87E8-3C76A23DEF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250BA-74A2-1E41-8C01-2D0418EB7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08906-26D8-8A41-A30C-193BA7DA045F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A01F7-2834-7949-B098-25582D9AD7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8B860-6383-AF45-A471-D6CA23446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F2A0B-C1D8-F747-8396-98AFF4165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71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8457-7B59-D142-871B-FF171899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EF262-20E6-3D4C-A45B-96C2A8574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E959-C2D2-6D46-B1B3-8B036760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588F-457E-6246-AF97-A45198C5007D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FC2CB-DAF9-5B41-8625-442FDB7D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79FEC-F312-B74A-B46E-5F1BBC62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49F1-E289-BE42-BAC1-ADE5A59B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1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491A-1EF6-A74D-BBB3-C2574DA2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BF299-6DDE-EB45-AE01-814018732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49EC3-ED83-4740-8E7D-4D6EE319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588F-457E-6246-AF97-A45198C5007D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F2C4-42CB-2840-97D0-30FE279C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9BA2-1F06-EF40-B01D-EEB23037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49F1-E289-BE42-BAC1-ADE5A59B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1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7E80C-C584-EF49-8F03-4538E6697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52842-01B1-ED4F-8DBA-0918E542C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A5D44-75F0-B54B-A9AC-41BFF7EF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588F-457E-6246-AF97-A45198C5007D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3B1C7-88B1-1343-BB60-BBD0F655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E52F1-32A6-5349-A9EE-021F5720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49F1-E289-BE42-BAC1-ADE5A59B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2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195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180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4879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5283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524000"/>
            <a:ext cx="5283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767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95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404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801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323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CD36-9A95-0446-AD51-331C637D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B1BD-83AD-E447-8917-3664E74A1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D2F84-4FE9-0343-BC6B-855D464C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588F-457E-6246-AF97-A45198C5007D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FD3C7-2780-7B49-87F3-7B696D52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D31E-EF55-1845-9593-3EBE071E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49F1-E289-BE42-BAC1-ADE5A59B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87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40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984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609600"/>
            <a:ext cx="2692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8740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951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000" y="1367999"/>
            <a:ext cx="10704000" cy="478800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308730"/>
            <a:ext cx="12192000" cy="5492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en-US" sz="4000">
                <a:solidFill>
                  <a:srgbClr val="000000"/>
                </a:solidFill>
              </a:rPr>
              <a:t>  </a:t>
            </a:r>
            <a:fld id="{C9197BA5-0B1A-423A-8968-83D3C81C1F6E}" type="slidenum">
              <a:rPr lang="en-US" sz="4000">
                <a:solidFill>
                  <a:srgbClr val="000000"/>
                </a:solidFill>
              </a:rPr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defRPr/>
              </a:pPr>
              <a:t>‹#›</a:t>
            </a:fld>
            <a:endParaRPr lang="en-US" sz="4000">
              <a:solidFill>
                <a:srgbClr val="000000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00153" y="6308730"/>
            <a:ext cx="10752667" cy="549275"/>
          </a:xfrm>
          <a:prstGeom prst="rect">
            <a:avLst/>
          </a:prstGeom>
        </p:spPr>
        <p:txBody>
          <a:bodyPr/>
          <a:lstStyle>
            <a:lvl1pPr algn="l">
              <a:defRPr sz="1200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en-GB">
                <a:solidFill>
                  <a:srgbClr val="0000FF"/>
                </a:solidFill>
              </a:rPr>
              <a:t>Changes to MenC conjugate vaccine schedule</a:t>
            </a:r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63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733" y="431800"/>
            <a:ext cx="8771467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75733" y="1727200"/>
            <a:ext cx="5435600" cy="4114800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14536" y="1727200"/>
            <a:ext cx="543771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983567" y="6308730"/>
            <a:ext cx="3860800" cy="549275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defRPr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GB" sz="4000"/>
          </a:p>
          <a:p>
            <a:pPr fontAlgn="base">
              <a:spcAft>
                <a:spcPct val="0"/>
              </a:spcAft>
              <a:defRPr/>
            </a:pPr>
            <a:r>
              <a:rPr lang="en-GB" sz="4000"/>
              <a:t>Immunisation Department, Centre for Infections</a:t>
            </a:r>
          </a:p>
          <a:p>
            <a:pPr fontAlgn="base">
              <a:spcAft>
                <a:spcPct val="0"/>
              </a:spcAft>
              <a:defRPr/>
            </a:pPr>
            <a:r>
              <a:rPr lang="en-GB" sz="4000"/>
              <a:t>© Health Protection Agency</a:t>
            </a:r>
          </a:p>
          <a:p>
            <a:pPr fontAlgn="base">
              <a:spcAft>
                <a:spcPct val="0"/>
              </a:spcAft>
              <a:defRPr/>
            </a:pPr>
            <a:r>
              <a:rPr lang="en-GB" sz="4000"/>
              <a:t>        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defRPr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27427B16-7723-4019-8CB1-9760A9585738}" type="slidenum">
              <a:rPr lang="en-GB" sz="4000"/>
              <a:pPr fontAlgn="base">
                <a:spcAft>
                  <a:spcPct val="0"/>
                </a:spcAft>
                <a:defRPr/>
              </a:pPr>
              <a:t>‹#›</a:t>
            </a:fld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1999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7CA3-00C7-5C48-B9A6-E72655FD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5D2C9-7C55-554E-9300-FBF2503AF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B2658-06AA-2E40-8917-007C37DC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588F-457E-6246-AF97-A45198C5007D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4A92E-70AF-D643-9C54-C7D3AF7C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6A78B-CD53-444C-A6CE-6EFBBBCE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49F1-E289-BE42-BAC1-ADE5A59B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DD37-341B-F84B-A1AD-509C5611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18F9-0161-0848-8A0D-3450C7FFA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ACBA4-0F56-5A4A-B4BB-047C0A60B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7C93F-241E-7744-AF76-87605AA3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588F-457E-6246-AF97-A45198C5007D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6B1B3-7B58-C948-80CB-155B29DF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1A4C4-597F-FB41-8149-C37BEF05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49F1-E289-BE42-BAC1-ADE5A59B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7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DD50-F2CA-2840-9AEA-D0DFFFFB5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C1472-861E-754D-A82C-99D412B62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320CB-6886-854D-BF17-363F4FED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097E8-F78D-4740-B815-99B912742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5C0EA-E5F7-8647-A5D1-7A898F0B3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273F2-9BF1-754C-A870-255687C3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588F-457E-6246-AF97-A45198C5007D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CC880-61F9-194F-B021-FACE6165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A7180-EB0E-484A-9FC1-62539A37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49F1-E289-BE42-BAC1-ADE5A59B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6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979F-D00A-4F40-A0CC-47515DB7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1360D-D954-CD43-8CD3-287FE92C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588F-457E-6246-AF97-A45198C5007D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74040-C8A1-1947-AB6F-69A68FF1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079A8-E3A3-3D43-945E-E546C9AE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49F1-E289-BE42-BAC1-ADE5A59B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8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4BE04-01ED-B046-BD44-345FF46D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588F-457E-6246-AF97-A45198C5007D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A8D36-988D-7644-9344-CF214D20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F9ABF-E1A1-FB4E-AED6-B294F025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49F1-E289-BE42-BAC1-ADE5A59B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4F19-3A31-9248-996D-40351F47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3ADC-562B-B440-A1BB-5F4AA120A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6F6F0-3A85-814B-9916-E165A81F0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E8338-72D1-9F4B-93C5-17FEA7F4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588F-457E-6246-AF97-A45198C5007D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F3BE5-D27D-6D44-BB24-234D01A8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62530-BD98-664F-AC69-B87AA142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49F1-E289-BE42-BAC1-ADE5A59B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8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B9B9-F678-264E-B56E-53F99F1C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8C915-75DD-1E4B-AD57-81884D3C0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0D4D1-E671-8446-9478-B1D5475E6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3EF11-0ACD-984D-96FF-4ED24485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588F-457E-6246-AF97-A45198C5007D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B371B-577F-FA44-9D86-05411D55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4C758-49AF-574F-8000-A98A0EC2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49F1-E289-BE42-BAC1-ADE5A59B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0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377D6-A45B-8749-BD5A-F0B48A0D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63D81-F46F-BA44-945C-E9B84FEC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7D36-8BD4-9D4D-A0C7-C9FB4E59C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C588F-457E-6246-AF97-A45198C5007D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E3A1B-3A3E-A74C-B64F-1537AF03D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196F8-8CEE-C34A-9B28-1E4E2630D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D49F1-E289-BE42-BAC1-ADE5A59B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0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 descr="curves-blue-white bkg_sized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4" y="3962400"/>
            <a:ext cx="1858433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10769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17"/>
          <p:cNvSpPr>
            <a:spLocks noChangeShapeType="1"/>
          </p:cNvSpPr>
          <p:nvPr userDrawn="1"/>
        </p:nvSpPr>
        <p:spPr bwMode="auto">
          <a:xfrm>
            <a:off x="0" y="1219200"/>
            <a:ext cx="12192000" cy="1588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</a:pPr>
            <a:endParaRPr lang="en-GB" sz="4000">
              <a:solidFill>
                <a:srgbClr val="000000"/>
              </a:solidFill>
            </a:endParaRPr>
          </a:p>
        </p:txBody>
      </p:sp>
      <p:sp>
        <p:nvSpPr>
          <p:cNvPr id="1029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76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0" name="Picture 29" descr="PHA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867405"/>
            <a:ext cx="34544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30" descr="PHAstrapline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6334130"/>
            <a:ext cx="46736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91951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B5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B5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B5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B5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B5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B5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B5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B5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B5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8CA"/>
        </a:buClr>
        <a:buSzPct val="65000"/>
        <a:buFont typeface="Wingdings" pitchFamily="2" charset="2"/>
        <a:defRPr sz="3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bg2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bg2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2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2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2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2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FARHAN/cowin.gov.in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000">
              <a:schemeClr val="accent1">
                <a:lumMod val="40000"/>
                <a:lumOff val="60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3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DA05FB-C053-F5DC-CB46-2BAD41F52287}"/>
              </a:ext>
            </a:extLst>
          </p:cNvPr>
          <p:cNvSpPr txBox="1"/>
          <p:nvPr/>
        </p:nvSpPr>
        <p:spPr>
          <a:xfrm>
            <a:off x="1331976" y="621792"/>
            <a:ext cx="9528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Covid Vaccination Restful Web-Services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04964-A293-1C3C-436C-9FCE31733902}"/>
              </a:ext>
            </a:extLst>
          </p:cNvPr>
          <p:cNvSpPr txBox="1"/>
          <p:nvPr/>
        </p:nvSpPr>
        <p:spPr>
          <a:xfrm>
            <a:off x="905256" y="32004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bg2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Team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466D0-1092-CB1B-0003-6656E4F33A3E}"/>
              </a:ext>
            </a:extLst>
          </p:cNvPr>
          <p:cNvSpPr txBox="1"/>
          <p:nvPr/>
        </p:nvSpPr>
        <p:spPr>
          <a:xfrm>
            <a:off x="1051560" y="3931920"/>
            <a:ext cx="3794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Md Farhan Nawaz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Gaurav Singh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err="1">
                <a:solidFill>
                  <a:schemeClr val="bg2">
                    <a:lumMod val="95000"/>
                    <a:lumOff val="5000"/>
                  </a:schemeClr>
                </a:solidFill>
              </a:rPr>
              <a:t>Moh</a:t>
            </a:r>
            <a:r>
              <a:rPr lang="en-IN" sz="24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 Shahrukh Khan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err="1">
                <a:solidFill>
                  <a:schemeClr val="bg2">
                    <a:lumMod val="95000"/>
                    <a:lumOff val="5000"/>
                  </a:schemeClr>
                </a:solidFill>
              </a:rPr>
              <a:t>Micheal</a:t>
            </a:r>
            <a:r>
              <a:rPr lang="en-IN" sz="24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 George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err="1">
                <a:solidFill>
                  <a:schemeClr val="bg2">
                    <a:lumMod val="95000"/>
                    <a:lumOff val="5000"/>
                  </a:schemeClr>
                </a:solidFill>
              </a:rPr>
              <a:t>Avinash</a:t>
            </a:r>
            <a:r>
              <a:rPr lang="en-IN" sz="24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 Kumar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Shivam Maheshwari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7BA03-3A4B-E7A3-00E9-2460C2DB142B}"/>
              </a:ext>
            </a:extLst>
          </p:cNvPr>
          <p:cNvSpPr txBox="1"/>
          <p:nvPr/>
        </p:nvSpPr>
        <p:spPr>
          <a:xfrm>
            <a:off x="7004304" y="3200400"/>
            <a:ext cx="39776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bg2">
                    <a:lumMod val="95000"/>
                    <a:lumOff val="5000"/>
                  </a:schemeClr>
                </a:solidFill>
              </a:rPr>
              <a:t>Under the guidance of</a:t>
            </a:r>
          </a:p>
          <a:p>
            <a:endParaRPr lang="en-IN" sz="2800" b="1" dirty="0">
              <a:solidFill>
                <a:schemeClr val="bg2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Mr. Ratan Lal Gupta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Mr. Abhinav Gujral (IA)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70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46252">
              <a:srgbClr val="AEC2E5"/>
            </a:gs>
            <a:gs pos="81000">
              <a:schemeClr val="accent1">
                <a:lumMod val="45000"/>
                <a:lumOff val="55000"/>
              </a:schemeClr>
            </a:gs>
            <a:gs pos="4000">
              <a:schemeClr val="accent1">
                <a:lumMod val="87000"/>
                <a:lumOff val="1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34E251C-87EC-E346-92B0-7CEC12C84601}"/>
              </a:ext>
            </a:extLst>
          </p:cNvPr>
          <p:cNvSpPr txBox="1">
            <a:spLocks/>
          </p:cNvSpPr>
          <p:nvPr/>
        </p:nvSpPr>
        <p:spPr>
          <a:xfrm>
            <a:off x="381000" y="98425"/>
            <a:ext cx="11239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Services That We Are Providing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8C2A8-E851-CF3B-ECB3-9381EBB8B758}"/>
              </a:ext>
            </a:extLst>
          </p:cNvPr>
          <p:cNvSpPr txBox="1"/>
          <p:nvPr/>
        </p:nvSpPr>
        <p:spPr>
          <a:xfrm>
            <a:off x="505838" y="1702340"/>
            <a:ext cx="110408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-apple-system"/>
              </a:rPr>
              <a:t>User Signup and Login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-apple-system"/>
              </a:rPr>
              <a:t>See different lists of vaccines and vaccination </a:t>
            </a:r>
            <a:r>
              <a:rPr lang="en-US" sz="3200" b="0" i="0" dirty="0" err="1">
                <a:effectLst/>
                <a:latin typeface="-apple-system"/>
              </a:rPr>
              <a:t>centres</a:t>
            </a:r>
            <a:r>
              <a:rPr lang="en-US" sz="3200" b="0" i="0" dirty="0">
                <a:effectLst/>
                <a:latin typeface="-apple-system"/>
              </a:rPr>
              <a:t> available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-apple-system"/>
              </a:rPr>
              <a:t>Enter your details, choose your desired time slot and register for vaccination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-apple-system"/>
              </a:rPr>
              <a:t>Generate Appointment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-apple-system"/>
              </a:rPr>
              <a:t>Get Vaccination Details (Date and time of vaccination as per dose)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-apple-system"/>
              </a:rPr>
              <a:t>User Logout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latin typeface="-apple-system"/>
              </a:rPr>
              <a:t>Admin Features</a:t>
            </a:r>
            <a:endParaRPr lang="en-US" sz="3200" b="0" i="0" dirty="0"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87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8E60-715B-1244-8FA7-C56B65F7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10B56-A71C-5F48-A888-3688143CC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B9DE305-FBCE-C049-98F2-14A72E108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768CDD-A7B3-0447-AD9E-8AB50774C971}"/>
              </a:ext>
            </a:extLst>
          </p:cNvPr>
          <p:cNvSpPr txBox="1">
            <a:spLocks/>
          </p:cNvSpPr>
          <p:nvPr/>
        </p:nvSpPr>
        <p:spPr>
          <a:xfrm>
            <a:off x="106877" y="2097459"/>
            <a:ext cx="7196447" cy="2853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899AA-38F8-86FB-215F-FA7ACE08FC15}"/>
              </a:ext>
            </a:extLst>
          </p:cNvPr>
          <p:cNvSpPr txBox="1"/>
          <p:nvPr/>
        </p:nvSpPr>
        <p:spPr>
          <a:xfrm>
            <a:off x="311285" y="335942"/>
            <a:ext cx="6643992" cy="6740307"/>
          </a:xfrm>
          <a:prstGeom prst="rect">
            <a:avLst/>
          </a:prstGeom>
          <a:gradFill>
            <a:gsLst>
              <a:gs pos="46252">
                <a:srgbClr val="AEC2E5"/>
              </a:gs>
              <a:gs pos="81000">
                <a:schemeClr val="accent1">
                  <a:lumMod val="45000"/>
                  <a:lumOff val="55000"/>
                </a:schemeClr>
              </a:gs>
              <a:gs pos="4000">
                <a:schemeClr val="accent1">
                  <a:lumMod val="87000"/>
                  <a:lumOff val="13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A user is signed into the portal and has a unique ID like (SSN), name, location and a phone number.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Each county or a district has different vaccination centers each of which has a unique ID, which records the track of people vaccinated, the dose of the vaccine and the stock of vaccination left.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A person can get the vaccine from any center but has to get the same 2 doses of vaccine. Each vaccine has a unique number which can be used to track the person who has received the vaccine and the date they got the vaccine.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There is also information about the type of vaccine and the possible side effects caused by the vaccine in each dose.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49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8E60-715B-1244-8FA7-C56B65F7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8823EE-9EA8-19D0-452C-E564B0158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573" y="1825625"/>
            <a:ext cx="9282854" cy="4351338"/>
          </a:xfr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0B9DE305-FBCE-C049-98F2-14A72E108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768CDD-A7B3-0447-AD9E-8AB50774C971}"/>
              </a:ext>
            </a:extLst>
          </p:cNvPr>
          <p:cNvSpPr txBox="1">
            <a:spLocks/>
          </p:cNvSpPr>
          <p:nvPr/>
        </p:nvSpPr>
        <p:spPr>
          <a:xfrm>
            <a:off x="476656" y="584187"/>
            <a:ext cx="6344329" cy="166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Launch Rest API Backend on Covid-19 Application Service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22225D-D5D5-AA7E-CE6A-C0083EC7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" y="2506781"/>
            <a:ext cx="7281374" cy="341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55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man using computer icon image Royalty Free Vector Image">
            <a:extLst>
              <a:ext uri="{FF2B5EF4-FFF2-40B4-BE49-F238E27FC236}">
                <a16:creationId xmlns:a16="http://schemas.microsoft.com/office/drawing/2014/main" id="{B61B5146-4665-7249-A210-7F76620E7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8"/>
          <a:stretch/>
        </p:blipFill>
        <p:spPr bwMode="auto">
          <a:xfrm>
            <a:off x="54798" y="593972"/>
            <a:ext cx="1709739" cy="209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0D7E13-7EEB-254B-94F4-F2C1763EC768}"/>
              </a:ext>
            </a:extLst>
          </p:cNvPr>
          <p:cNvCxnSpPr>
            <a:cxnSpLocks/>
          </p:cNvCxnSpPr>
          <p:nvPr/>
        </p:nvCxnSpPr>
        <p:spPr>
          <a:xfrm flipV="1">
            <a:off x="2092411" y="6196641"/>
            <a:ext cx="6273113" cy="382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FDF4CF-CED8-504E-804D-C65BC7A2BA8D}"/>
              </a:ext>
            </a:extLst>
          </p:cNvPr>
          <p:cNvSpPr txBox="1"/>
          <p:nvPr/>
        </p:nvSpPr>
        <p:spPr>
          <a:xfrm>
            <a:off x="2416137" y="1643208"/>
            <a:ext cx="6307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5BB044-7FEB-D047-BBF5-B07E7FA64FBF}"/>
              </a:ext>
            </a:extLst>
          </p:cNvPr>
          <p:cNvCxnSpPr>
            <a:cxnSpLocks/>
          </p:cNvCxnSpPr>
          <p:nvPr/>
        </p:nvCxnSpPr>
        <p:spPr>
          <a:xfrm flipH="1">
            <a:off x="2092412" y="6415220"/>
            <a:ext cx="6273112" cy="66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5BC6F9-47B3-6840-A66B-0A3CE5965911}"/>
              </a:ext>
            </a:extLst>
          </p:cNvPr>
          <p:cNvSpPr txBox="1"/>
          <p:nvPr/>
        </p:nvSpPr>
        <p:spPr>
          <a:xfrm>
            <a:off x="1482329" y="143881"/>
            <a:ext cx="3935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Did We Build?</a:t>
            </a:r>
          </a:p>
        </p:txBody>
      </p:sp>
      <p:pic>
        <p:nvPicPr>
          <p:cNvPr id="8194" name="Picture 2" descr="Free Vector | People holding world wide web icons">
            <a:extLst>
              <a:ext uri="{FF2B5EF4-FFF2-40B4-BE49-F238E27FC236}">
                <a16:creationId xmlns:a16="http://schemas.microsoft.com/office/drawing/2014/main" id="{E58DEBE2-BE5B-1341-88E6-7A918CA56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135" y="5378153"/>
            <a:ext cx="1623114" cy="129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n 25">
            <a:extLst>
              <a:ext uri="{FF2B5EF4-FFF2-40B4-BE49-F238E27FC236}">
                <a16:creationId xmlns:a16="http://schemas.microsoft.com/office/drawing/2014/main" id="{DBB74E91-77F1-AC46-8657-F0FEE988BF08}"/>
              </a:ext>
            </a:extLst>
          </p:cNvPr>
          <p:cNvSpPr/>
          <p:nvPr/>
        </p:nvSpPr>
        <p:spPr>
          <a:xfrm>
            <a:off x="10377670" y="908889"/>
            <a:ext cx="1408671" cy="1918707"/>
          </a:xfrm>
          <a:prstGeom prst="ca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CC5216-5EB3-CA42-B416-718151605207}"/>
              </a:ext>
            </a:extLst>
          </p:cNvPr>
          <p:cNvCxnSpPr>
            <a:cxnSpLocks/>
          </p:cNvCxnSpPr>
          <p:nvPr/>
        </p:nvCxnSpPr>
        <p:spPr>
          <a:xfrm>
            <a:off x="10784025" y="3085332"/>
            <a:ext cx="0" cy="20798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D8481B-D864-664B-8A31-FAD89FB31339}"/>
              </a:ext>
            </a:extLst>
          </p:cNvPr>
          <p:cNvCxnSpPr>
            <a:cxnSpLocks/>
          </p:cNvCxnSpPr>
          <p:nvPr/>
        </p:nvCxnSpPr>
        <p:spPr>
          <a:xfrm flipV="1">
            <a:off x="11080981" y="3062972"/>
            <a:ext cx="0" cy="20798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9404C5-CE39-9D43-A883-34FF06F72011}"/>
              </a:ext>
            </a:extLst>
          </p:cNvPr>
          <p:cNvCxnSpPr>
            <a:cxnSpLocks/>
          </p:cNvCxnSpPr>
          <p:nvPr/>
        </p:nvCxnSpPr>
        <p:spPr>
          <a:xfrm>
            <a:off x="655686" y="2737161"/>
            <a:ext cx="8340" cy="27761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A2F99A-B4AF-584F-A6DC-90B2DE736C18}"/>
              </a:ext>
            </a:extLst>
          </p:cNvPr>
          <p:cNvCxnSpPr>
            <a:cxnSpLocks/>
          </p:cNvCxnSpPr>
          <p:nvPr/>
        </p:nvCxnSpPr>
        <p:spPr>
          <a:xfrm flipV="1">
            <a:off x="866184" y="2737161"/>
            <a:ext cx="14566" cy="27314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7990F44-3E7F-0F4D-95D4-2A41CB68C15C}"/>
              </a:ext>
            </a:extLst>
          </p:cNvPr>
          <p:cNvSpPr txBox="1">
            <a:spLocks/>
          </p:cNvSpPr>
          <p:nvPr/>
        </p:nvSpPr>
        <p:spPr>
          <a:xfrm>
            <a:off x="1914200" y="1459808"/>
            <a:ext cx="9370204" cy="3225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DFE49-9A1A-51DF-396B-88D12EAA6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869" y="1643208"/>
            <a:ext cx="8284150" cy="388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32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5C2F-C6ED-C34D-8A8D-762B495B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A73D-18AA-C541-8A8B-EB3AB63D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A735AC1C-5D9F-6A4C-91A4-140E5DBE0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B5055B4-87E6-F047-808A-7007699FBA78}"/>
              </a:ext>
            </a:extLst>
          </p:cNvPr>
          <p:cNvSpPr txBox="1">
            <a:spLocks/>
          </p:cNvSpPr>
          <p:nvPr/>
        </p:nvSpPr>
        <p:spPr>
          <a:xfrm>
            <a:off x="102704" y="-2312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Resources: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69C99D-79F0-714C-BCFD-0420FB631B03}"/>
              </a:ext>
            </a:extLst>
          </p:cNvPr>
          <p:cNvSpPr/>
          <p:nvPr/>
        </p:nvSpPr>
        <p:spPr>
          <a:xfrm>
            <a:off x="102704" y="840473"/>
            <a:ext cx="69512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  <a:p>
            <a:r>
              <a:rPr lang="en-US" sz="3200" dirty="0"/>
              <a:t>Code on GitHub:</a:t>
            </a:r>
          </a:p>
          <a:p>
            <a:r>
              <a:rPr lang="en-US" sz="2000" dirty="0">
                <a:hlinkClick r:id="rId3"/>
              </a:rPr>
              <a:t>https://github.com/nvFARHAN/cowin.gov.in/</a:t>
            </a:r>
            <a:br>
              <a:rPr lang="en-US" sz="2000" dirty="0"/>
            </a:br>
            <a:endParaRPr lang="en-US" sz="2000" dirty="0"/>
          </a:p>
          <a:p>
            <a:endParaRPr lang="en-US" sz="2800" dirty="0"/>
          </a:p>
          <a:p>
            <a:r>
              <a:rPr lang="en-US" sz="2800" dirty="0"/>
              <a:t>README Instructions:</a:t>
            </a:r>
          </a:p>
          <a:p>
            <a:r>
              <a:rPr lang="en-US" sz="2000" dirty="0">
                <a:hlinkClick r:id="rId4" action="ppaction://hlinksldjump"/>
              </a:rPr>
              <a:t>https://github.com/nvFARHAN/cowin.gov.in/edit/master/README.md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7440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6252">
              <a:srgbClr val="AEC2E5"/>
            </a:gs>
            <a:gs pos="81000">
              <a:schemeClr val="accent1">
                <a:lumMod val="45000"/>
                <a:lumOff val="55000"/>
              </a:schemeClr>
            </a:gs>
            <a:gs pos="4000">
              <a:schemeClr val="accent1">
                <a:lumMod val="87000"/>
                <a:lumOff val="1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4D1787-D2FD-2B48-90FD-E2F989375D01}"/>
              </a:ext>
            </a:extLst>
          </p:cNvPr>
          <p:cNvSpPr txBox="1">
            <a:spLocks/>
          </p:cNvSpPr>
          <p:nvPr/>
        </p:nvSpPr>
        <p:spPr>
          <a:xfrm>
            <a:off x="3594941" y="2364339"/>
            <a:ext cx="3806323" cy="1735745"/>
          </a:xfrm>
          <a:prstGeom prst="rect">
            <a:avLst/>
          </a:prstGeom>
          <a:gradFill>
            <a:gsLst>
              <a:gs pos="46252">
                <a:srgbClr val="AEC2E5"/>
              </a:gs>
              <a:gs pos="81000">
                <a:schemeClr val="accent1">
                  <a:lumMod val="45000"/>
                  <a:lumOff val="55000"/>
                </a:schemeClr>
              </a:gs>
              <a:gs pos="4000">
                <a:schemeClr val="accent1">
                  <a:lumMod val="87000"/>
                  <a:lumOff val="13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4800" dirty="0"/>
              <a:t>Thank you!</a:t>
            </a:r>
            <a:r>
              <a:rPr lang="en-US" dirty="0"/>
              <a:t>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EA9FD9-B085-214B-860B-6CAB3FB36FB7}"/>
              </a:ext>
            </a:extLst>
          </p:cNvPr>
          <p:cNvSpPr txBox="1">
            <a:spLocks/>
          </p:cNvSpPr>
          <p:nvPr/>
        </p:nvSpPr>
        <p:spPr>
          <a:xfrm>
            <a:off x="-30314" y="1196585"/>
            <a:ext cx="7250511" cy="390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91A1C-BE15-EC34-53EB-CA6048A1A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6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0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C20C8C-910F-F93C-D8F8-19CCF0E02545}"/>
              </a:ext>
            </a:extLst>
          </p:cNvPr>
          <p:cNvSpPr txBox="1"/>
          <p:nvPr/>
        </p:nvSpPr>
        <p:spPr>
          <a:xfrm>
            <a:off x="885217" y="515565"/>
            <a:ext cx="5807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bg2"/>
                </a:solidFill>
              </a:rPr>
              <a:t>Table Of 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02A06-6A59-1F8D-23D1-55BE890673BD}"/>
              </a:ext>
            </a:extLst>
          </p:cNvPr>
          <p:cNvSpPr txBox="1"/>
          <p:nvPr/>
        </p:nvSpPr>
        <p:spPr>
          <a:xfrm>
            <a:off x="885217" y="1566153"/>
            <a:ext cx="1024322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4000" b="0" i="0" dirty="0">
                <a:solidFill>
                  <a:schemeClr val="bg2"/>
                </a:solidFill>
                <a:effectLst/>
                <a:latin typeface="-apple-system"/>
              </a:rPr>
              <a:t>Project information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4000" b="0" i="0" dirty="0">
                <a:solidFill>
                  <a:schemeClr val="bg2"/>
                </a:solidFill>
                <a:effectLst/>
                <a:latin typeface="-apple-system"/>
              </a:rPr>
              <a:t>Technologies Used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2"/>
                </a:solidFill>
                <a:latin typeface="-apple-system"/>
              </a:rPr>
              <a:t>What We Are Building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2"/>
                </a:solidFill>
                <a:latin typeface="-apple-system"/>
              </a:rPr>
              <a:t>Pre-Requisites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4000" b="0" i="0" dirty="0">
                <a:solidFill>
                  <a:schemeClr val="bg2"/>
                </a:solidFill>
                <a:effectLst/>
                <a:latin typeface="-apple-system"/>
              </a:rPr>
              <a:t>Understanding ER-Diagram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4000" b="0" i="0" dirty="0">
                <a:solidFill>
                  <a:schemeClr val="bg2"/>
                </a:solidFill>
                <a:effectLst/>
                <a:latin typeface="-apple-system"/>
              </a:rPr>
              <a:t>Setup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2"/>
                </a:solidFill>
                <a:latin typeface="-apple-system"/>
              </a:rPr>
              <a:t>Services</a:t>
            </a:r>
            <a:endParaRPr lang="en-IN" sz="4000" b="0" i="0" dirty="0">
              <a:solidFill>
                <a:schemeClr val="bg2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40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50" y="486967"/>
            <a:ext cx="10582405" cy="1206229"/>
          </a:xfrm>
        </p:spPr>
        <p:txBody>
          <a:bodyPr>
            <a:normAutofit fontScale="90000"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chemeClr val="bg2"/>
                </a:solidFill>
              </a:rPr>
              <a:t>COVID-19 Vaccination Backend Application</a:t>
            </a:r>
            <a:br>
              <a:rPr lang="en-GB" dirty="0">
                <a:solidFill>
                  <a:schemeClr val="bg2"/>
                </a:solidFill>
              </a:rPr>
            </a:br>
            <a:br>
              <a:rPr lang="en-GB" dirty="0"/>
            </a:br>
            <a:r>
              <a:rPr lang="en-US" b="0" i="0" dirty="0">
                <a:solidFill>
                  <a:schemeClr val="bg2"/>
                </a:solidFill>
                <a:effectLst/>
                <a:latin typeface="-apple-system"/>
              </a:rPr>
              <a:t>This application aims to deliver a system to manage </a:t>
            </a:r>
            <a:br>
              <a:rPr lang="en-US" b="0" i="0" dirty="0">
                <a:solidFill>
                  <a:schemeClr val="bg2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chemeClr val="bg2"/>
                </a:solidFill>
                <a:effectLst/>
                <a:latin typeface="-apple-system"/>
              </a:rPr>
              <a:t>the vaccination process. </a:t>
            </a:r>
            <a:b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</a:br>
            <a:b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chemeClr val="bg2"/>
                </a:solidFill>
                <a:effectLst/>
                <a:latin typeface="-apple-system"/>
              </a:rPr>
              <a:t>The application aims to provide a user-friendly</a:t>
            </a:r>
            <a:br>
              <a:rPr lang="en-US" b="0" i="0" dirty="0">
                <a:solidFill>
                  <a:schemeClr val="bg2"/>
                </a:solidFill>
                <a:effectLst/>
                <a:latin typeface="-apple-system"/>
              </a:rPr>
            </a:br>
            <a:br>
              <a:rPr lang="en-US" b="0" i="0" dirty="0">
                <a:solidFill>
                  <a:schemeClr val="bg2"/>
                </a:solidFill>
                <a:effectLst/>
                <a:latin typeface="-apple-system"/>
              </a:rPr>
            </a:br>
            <a:br>
              <a:rPr lang="en-GB" sz="2800" dirty="0">
                <a:solidFill>
                  <a:schemeClr val="bg2"/>
                </a:solidFill>
              </a:rPr>
            </a:br>
            <a:r>
              <a:rPr lang="en-GB" sz="1600" dirty="0"/>
              <a:t> </a:t>
            </a:r>
            <a:br>
              <a:rPr lang="en-GB" sz="1600" dirty="0"/>
            </a:br>
            <a:br>
              <a:rPr lang="en-US" sz="1600" b="0" kern="1200" dirty="0">
                <a:solidFill>
                  <a:prstClr val="white"/>
                </a:solidFill>
                <a:latin typeface="Arial" pitchFamily="34" charset="0"/>
              </a:rPr>
            </a:b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0279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chemeClr val="tx1">
                <a:lumMod val="95000"/>
                <a:lumOff val="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32848E-587E-3347-8A8B-1E60E2EE6110}"/>
              </a:ext>
            </a:extLst>
          </p:cNvPr>
          <p:cNvSpPr txBox="1">
            <a:spLocks/>
          </p:cNvSpPr>
          <p:nvPr/>
        </p:nvSpPr>
        <p:spPr>
          <a:xfrm>
            <a:off x="573618" y="-15687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solidFill>
                  <a:schemeClr val="bg2"/>
                </a:solidFill>
              </a:rPr>
              <a:t>Technology That We  Used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51CC581-F8C9-5142-BCB1-1C2E5A221D71}"/>
              </a:ext>
            </a:extLst>
          </p:cNvPr>
          <p:cNvSpPr txBox="1">
            <a:spLocks/>
          </p:cNvSpPr>
          <p:nvPr/>
        </p:nvSpPr>
        <p:spPr>
          <a:xfrm>
            <a:off x="1218790" y="2142320"/>
            <a:ext cx="10763003" cy="188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A44D47-5976-31E9-310F-4734AFC79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661" y="5100588"/>
            <a:ext cx="2388229" cy="12440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0A740C-53DA-CF93-AE12-663E28E79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968" y="2079237"/>
            <a:ext cx="3479922" cy="918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279DBF-2207-5A8A-E1CF-45172A2F5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566" y="5185382"/>
            <a:ext cx="2498725" cy="11996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695372-CD7F-952E-6E80-CC4A7E1C7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20462"/>
            <a:ext cx="2498725" cy="1206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91B6E3-97F9-05FD-6B4C-64E1D554C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225" y="4706207"/>
            <a:ext cx="2619375" cy="17430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A2FAE4-D3E4-0660-7920-44C751CF73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0208" y="3570783"/>
            <a:ext cx="3444682" cy="9185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A1291D-A1CA-1789-197A-63ACBBC92D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793" y="2230724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3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48000">
              <a:schemeClr val="accent1">
                <a:lumMod val="45000"/>
                <a:lumOff val="55000"/>
              </a:schemeClr>
            </a:gs>
            <a:gs pos="2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man using computer icon image Royalty Free Vector Image">
            <a:extLst>
              <a:ext uri="{FF2B5EF4-FFF2-40B4-BE49-F238E27FC236}">
                <a16:creationId xmlns:a16="http://schemas.microsoft.com/office/drawing/2014/main" id="{B61B5146-4665-7249-A210-7F76620E7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8"/>
          <a:stretch/>
        </p:blipFill>
        <p:spPr bwMode="auto">
          <a:xfrm>
            <a:off x="54798" y="593972"/>
            <a:ext cx="1709739" cy="209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0D7E13-7EEB-254B-94F4-F2C1763EC768}"/>
              </a:ext>
            </a:extLst>
          </p:cNvPr>
          <p:cNvCxnSpPr>
            <a:cxnSpLocks/>
          </p:cNvCxnSpPr>
          <p:nvPr/>
        </p:nvCxnSpPr>
        <p:spPr>
          <a:xfrm flipV="1">
            <a:off x="2685798" y="6117516"/>
            <a:ext cx="6273113" cy="382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FDF4CF-CED8-504E-804D-C65BC7A2BA8D}"/>
              </a:ext>
            </a:extLst>
          </p:cNvPr>
          <p:cNvSpPr txBox="1"/>
          <p:nvPr/>
        </p:nvSpPr>
        <p:spPr>
          <a:xfrm>
            <a:off x="2416137" y="1643208"/>
            <a:ext cx="6307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5BB044-7FEB-D047-BBF5-B07E7FA64FBF}"/>
              </a:ext>
            </a:extLst>
          </p:cNvPr>
          <p:cNvCxnSpPr>
            <a:cxnSpLocks/>
          </p:cNvCxnSpPr>
          <p:nvPr/>
        </p:nvCxnSpPr>
        <p:spPr>
          <a:xfrm flipH="1">
            <a:off x="2685798" y="6424948"/>
            <a:ext cx="6273112" cy="66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5BC6F9-47B3-6840-A66B-0A3CE5965911}"/>
              </a:ext>
            </a:extLst>
          </p:cNvPr>
          <p:cNvSpPr txBox="1"/>
          <p:nvPr/>
        </p:nvSpPr>
        <p:spPr>
          <a:xfrm>
            <a:off x="1482329" y="143881"/>
            <a:ext cx="5715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Are We Building Today?</a:t>
            </a:r>
          </a:p>
        </p:txBody>
      </p:sp>
      <p:pic>
        <p:nvPicPr>
          <p:cNvPr id="8194" name="Picture 2" descr="Free Vector | People holding world wide web icons">
            <a:extLst>
              <a:ext uri="{FF2B5EF4-FFF2-40B4-BE49-F238E27FC236}">
                <a16:creationId xmlns:a16="http://schemas.microsoft.com/office/drawing/2014/main" id="{E58DEBE2-BE5B-1341-88E6-7A918CA56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588" y="5430277"/>
            <a:ext cx="1623114" cy="129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n 25">
            <a:extLst>
              <a:ext uri="{FF2B5EF4-FFF2-40B4-BE49-F238E27FC236}">
                <a16:creationId xmlns:a16="http://schemas.microsoft.com/office/drawing/2014/main" id="{DBB74E91-77F1-AC46-8657-F0FEE988BF08}"/>
              </a:ext>
            </a:extLst>
          </p:cNvPr>
          <p:cNvSpPr/>
          <p:nvPr/>
        </p:nvSpPr>
        <p:spPr>
          <a:xfrm>
            <a:off x="10277800" y="953608"/>
            <a:ext cx="1408671" cy="1918707"/>
          </a:xfrm>
          <a:prstGeom prst="ca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MySql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CC5216-5EB3-CA42-B416-718151605207}"/>
              </a:ext>
            </a:extLst>
          </p:cNvPr>
          <p:cNvCxnSpPr>
            <a:cxnSpLocks/>
          </p:cNvCxnSpPr>
          <p:nvPr/>
        </p:nvCxnSpPr>
        <p:spPr>
          <a:xfrm>
            <a:off x="10879392" y="3111394"/>
            <a:ext cx="0" cy="20798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D8481B-D864-664B-8A31-FAD89FB31339}"/>
              </a:ext>
            </a:extLst>
          </p:cNvPr>
          <p:cNvCxnSpPr>
            <a:cxnSpLocks/>
          </p:cNvCxnSpPr>
          <p:nvPr/>
        </p:nvCxnSpPr>
        <p:spPr>
          <a:xfrm flipV="1">
            <a:off x="11158803" y="3062972"/>
            <a:ext cx="0" cy="20798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9404C5-CE39-9D43-A883-34FF06F72011}"/>
              </a:ext>
            </a:extLst>
          </p:cNvPr>
          <p:cNvCxnSpPr>
            <a:cxnSpLocks/>
          </p:cNvCxnSpPr>
          <p:nvPr/>
        </p:nvCxnSpPr>
        <p:spPr>
          <a:xfrm>
            <a:off x="655686" y="2737161"/>
            <a:ext cx="8340" cy="27761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A2F99A-B4AF-584F-A6DC-90B2DE736C18}"/>
              </a:ext>
            </a:extLst>
          </p:cNvPr>
          <p:cNvCxnSpPr>
            <a:cxnSpLocks/>
          </p:cNvCxnSpPr>
          <p:nvPr/>
        </p:nvCxnSpPr>
        <p:spPr>
          <a:xfrm flipV="1">
            <a:off x="866184" y="2737161"/>
            <a:ext cx="14566" cy="27314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7990F44-3E7F-0F4D-95D4-2A41CB68C15C}"/>
              </a:ext>
            </a:extLst>
          </p:cNvPr>
          <p:cNvSpPr txBox="1">
            <a:spLocks/>
          </p:cNvSpPr>
          <p:nvPr/>
        </p:nvSpPr>
        <p:spPr>
          <a:xfrm>
            <a:off x="1914200" y="1459808"/>
            <a:ext cx="9370204" cy="32251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Store User-Vaccination data to database.</a:t>
            </a:r>
          </a:p>
          <a:p>
            <a:r>
              <a:rPr lang="en-US" sz="2400" dirty="0"/>
              <a:t>Use Swagger to visualize the data from the backend.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03AFF-3A42-5953-4376-74212A2B6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26" y="5725342"/>
            <a:ext cx="1623114" cy="94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6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48000">
              <a:schemeClr val="accent1">
                <a:lumMod val="45000"/>
                <a:lumOff val="55000"/>
              </a:schemeClr>
            </a:gs>
            <a:gs pos="2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F60CD1E-7D4A-AC4F-B406-977D45D5CCC9}"/>
              </a:ext>
            </a:extLst>
          </p:cNvPr>
          <p:cNvSpPr txBox="1">
            <a:spLocks/>
          </p:cNvSpPr>
          <p:nvPr/>
        </p:nvSpPr>
        <p:spPr>
          <a:xfrm>
            <a:off x="570016" y="184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6600" dirty="0"/>
              <a:t>Pre-Requisites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E5FFD1-D9E5-A84A-8A75-C6BEC37688EA}"/>
              </a:ext>
            </a:extLst>
          </p:cNvPr>
          <p:cNvSpPr txBox="1">
            <a:spLocks/>
          </p:cNvSpPr>
          <p:nvPr/>
        </p:nvSpPr>
        <p:spPr>
          <a:xfrm>
            <a:off x="570016" y="1825625"/>
            <a:ext cx="118868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MySQL</a:t>
            </a:r>
          </a:p>
          <a:p>
            <a:r>
              <a:rPr lang="en-US" sz="3600" dirty="0"/>
              <a:t>JSON </a:t>
            </a:r>
          </a:p>
          <a:p>
            <a:r>
              <a:rPr lang="en-US" sz="3600" dirty="0"/>
              <a:t>Swagger UI </a:t>
            </a:r>
          </a:p>
          <a:p>
            <a:r>
              <a:rPr lang="en-US" sz="3600" dirty="0"/>
              <a:t>GitHub For Code Collaboration</a:t>
            </a:r>
          </a:p>
          <a:p>
            <a:r>
              <a:rPr lang="en-US" sz="3600" dirty="0"/>
              <a:t>Required Dependencies Installed and Virtual Environment Activated</a:t>
            </a:r>
          </a:p>
          <a:p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5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8E60-715B-1244-8FA7-C56B65F7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10B56-A71C-5F48-A888-3688143CC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B9DE305-FBCE-C049-98F2-14A72E108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F223208-4D31-724D-870D-85699B0A1049}"/>
              </a:ext>
            </a:extLst>
          </p:cNvPr>
          <p:cNvSpPr txBox="1">
            <a:spLocks/>
          </p:cNvSpPr>
          <p:nvPr/>
        </p:nvSpPr>
        <p:spPr>
          <a:xfrm>
            <a:off x="138705" y="1930735"/>
            <a:ext cx="6915238" cy="28864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Understanding ER Diagram &amp; Relevant Components</a:t>
            </a:r>
          </a:p>
        </p:txBody>
      </p:sp>
    </p:spTree>
    <p:extLst>
      <p:ext uri="{BB962C8B-B14F-4D97-AF65-F5344CB8AC3E}">
        <p14:creationId xmlns:p14="http://schemas.microsoft.com/office/powerpoint/2010/main" val="74402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2060">
                <a:lumMod val="0"/>
                <a:lumOff val="100000"/>
                <a:alpha val="59000"/>
              </a:srgbClr>
            </a:gs>
            <a:gs pos="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man using computer icon image Royalty Free Vector Image">
            <a:extLst>
              <a:ext uri="{FF2B5EF4-FFF2-40B4-BE49-F238E27FC236}">
                <a16:creationId xmlns:a16="http://schemas.microsoft.com/office/drawing/2014/main" id="{B61B5146-4665-7249-A210-7F76620E7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8"/>
          <a:stretch/>
        </p:blipFill>
        <p:spPr bwMode="auto">
          <a:xfrm>
            <a:off x="41243" y="4318458"/>
            <a:ext cx="1946997" cy="238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F1B911-20AA-1C4C-A1D0-B9B5F3D3AE92}"/>
              </a:ext>
            </a:extLst>
          </p:cNvPr>
          <p:cNvSpPr txBox="1"/>
          <p:nvPr/>
        </p:nvSpPr>
        <p:spPr>
          <a:xfrm>
            <a:off x="985178" y="530378"/>
            <a:ext cx="10221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Understanding ER Diagram and Relevant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F41A8-A75D-63FA-234B-5FDBEADB7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240" y="1516380"/>
            <a:ext cx="9753600" cy="53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8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8E60-715B-1244-8FA7-C56B65F7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10B56-A71C-5F48-A888-3688143CC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B9DE305-FBCE-C049-98F2-14A72E108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F223208-4D31-724D-870D-85699B0A1049}"/>
              </a:ext>
            </a:extLst>
          </p:cNvPr>
          <p:cNvSpPr txBox="1">
            <a:spLocks/>
          </p:cNvSpPr>
          <p:nvPr/>
        </p:nvSpPr>
        <p:spPr>
          <a:xfrm>
            <a:off x="175973" y="200133"/>
            <a:ext cx="7100315" cy="1888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Set up Relational Database &amp; Mapping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4C90A-034D-73CB-D2D3-7A83D42997B7}"/>
              </a:ext>
            </a:extLst>
          </p:cNvPr>
          <p:cNvSpPr txBox="1"/>
          <p:nvPr/>
        </p:nvSpPr>
        <p:spPr>
          <a:xfrm>
            <a:off x="175972" y="2223979"/>
            <a:ext cx="70224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solidFill>
                  <a:srgbClr val="608B4E"/>
                </a:solidFill>
                <a:latin typeface="Courier New" panose="02070309020205020404" pitchFamily="49" charset="0"/>
              </a:rPr>
              <a:t>#ORM s/w specific properties</a:t>
            </a:r>
          </a:p>
          <a:p>
            <a:pPr algn="l"/>
            <a:endParaRPr lang="en-IN" sz="28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pPr algn="l"/>
            <a:r>
              <a:rPr lang="en-IN" sz="2800" dirty="0" err="1">
                <a:solidFill>
                  <a:srgbClr val="AAAAAA"/>
                </a:solidFill>
                <a:latin typeface="Courier New" panose="02070309020205020404" pitchFamily="49" charset="0"/>
              </a:rPr>
              <a:t>spring.jpa.hibernate.ddl</a:t>
            </a:r>
            <a:r>
              <a:rPr lang="en-IN" sz="2800" dirty="0">
                <a:solidFill>
                  <a:srgbClr val="AAAAAA"/>
                </a:solidFill>
                <a:latin typeface="Courier New" panose="02070309020205020404" pitchFamily="49" charset="0"/>
              </a:rPr>
              <a:t>-auto=</a:t>
            </a:r>
            <a:r>
              <a:rPr lang="en-IN" sz="2800" dirty="0">
                <a:solidFill>
                  <a:srgbClr val="CE9178"/>
                </a:solidFill>
                <a:latin typeface="Courier New" panose="02070309020205020404" pitchFamily="49" charset="0"/>
              </a:rPr>
              <a:t>update</a:t>
            </a:r>
          </a:p>
          <a:p>
            <a:pPr algn="l"/>
            <a:r>
              <a:rPr lang="en-IN" sz="2800" dirty="0" err="1">
                <a:solidFill>
                  <a:srgbClr val="AAAAAA"/>
                </a:solidFill>
                <a:latin typeface="Courier New" panose="02070309020205020404" pitchFamily="49" charset="0"/>
              </a:rPr>
              <a:t>spring.jpa.show-sql</a:t>
            </a:r>
            <a:r>
              <a:rPr lang="en-IN" sz="2800" dirty="0">
                <a:solidFill>
                  <a:srgbClr val="AAAAAA"/>
                </a:solidFill>
                <a:latin typeface="Courier New" panose="02070309020205020404" pitchFamily="49" charset="0"/>
              </a:rPr>
              <a:t>=</a:t>
            </a:r>
            <a:r>
              <a:rPr lang="en-IN" sz="2800" dirty="0">
                <a:solidFill>
                  <a:srgbClr val="CE9178"/>
                </a:solidFill>
                <a:latin typeface="Courier New" panose="02070309020205020404" pitchFamily="49" charset="0"/>
              </a:rPr>
              <a:t>true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4007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HSCT_white">
  <a:themeElements>
    <a:clrScheme name="BHSCT_white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BHSCT_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HSCT_white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SCT_white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SCT_whi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SCT_white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SCT_white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420</Words>
  <Application>Microsoft Office PowerPoint</Application>
  <PresentationFormat>Widescreen</PresentationFormat>
  <Paragraphs>66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Calibri</vt:lpstr>
      <vt:lpstr>Courier New</vt:lpstr>
      <vt:lpstr>Segoe UI</vt:lpstr>
      <vt:lpstr>Wingdings</vt:lpstr>
      <vt:lpstr>Office Theme</vt:lpstr>
      <vt:lpstr>2_BHSCT_white</vt:lpstr>
      <vt:lpstr>PowerPoint Presentation</vt:lpstr>
      <vt:lpstr>PowerPoint Presentation</vt:lpstr>
      <vt:lpstr>      COVID-19 Vaccination Backend Application  This application aims to deliver a system to manage  the vaccination process.   The application aims to provide a user-friendly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Rabeea Emad</dc:creator>
  <cp:lastModifiedBy>Shivam Maheshwari</cp:lastModifiedBy>
  <cp:revision>32</cp:revision>
  <dcterms:created xsi:type="dcterms:W3CDTF">2021-07-15T20:51:05Z</dcterms:created>
  <dcterms:modified xsi:type="dcterms:W3CDTF">2022-08-17T05:06:27Z</dcterms:modified>
</cp:coreProperties>
</file>