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Programming -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-By </a:t>
            </a:r>
            <a:r>
              <a:rPr lang="en-US" dirty="0" err="1" smtClean="0"/>
              <a:t>Nimesh</a:t>
            </a:r>
            <a:r>
              <a:rPr lang="en-US" dirty="0" smtClean="0"/>
              <a:t> Kumar </a:t>
            </a:r>
            <a:r>
              <a:rPr lang="en-US" dirty="0" err="1" smtClean="0"/>
              <a:t>Dagur</a:t>
            </a:r>
            <a:r>
              <a:rPr lang="en-US" dirty="0" smtClean="0"/>
              <a:t>, CDAC, India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025" y="3258344"/>
            <a:ext cx="4933950" cy="1209675"/>
          </a:xfrm>
        </p:spPr>
      </p:pic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b="1" smtClean="0"/>
              <a:t>Working With Numbers</a:t>
            </a:r>
            <a:endParaRPr lang="en-US" smtClean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33400" y="1752600"/>
            <a:ext cx="7924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Variables must be “defined” (assigned a value) before they can be used, or an error will occur: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Working With Numbers</a:t>
            </a:r>
            <a:endParaRPr 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 eaLnBrk="1" hangingPunct="1"/>
            <a:r>
              <a:rPr lang="en-US" sz="2800" smtClean="0"/>
              <a:t>There is full support for floating point; operators with mixed type operands convert the integer operand to floating point: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352800"/>
            <a:ext cx="35052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a+bj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0+1j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smtClean="0"/>
              <a:t>Working With Numbers</a:t>
            </a:r>
            <a:endParaRPr 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2590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Complex numbers are also supported; </a:t>
            </a:r>
          </a:p>
          <a:p>
            <a:pPr eaLnBrk="1" hangingPunct="1"/>
            <a:r>
              <a:rPr lang="en-US" sz="2400" dirty="0" smtClean="0"/>
              <a:t>imaginary numbers are written with a suffix of j or J. </a:t>
            </a:r>
          </a:p>
          <a:p>
            <a:pPr eaLnBrk="1" hangingPunct="1"/>
            <a:r>
              <a:rPr lang="en-US" sz="2400" dirty="0" smtClean="0"/>
              <a:t>Complex numbers with a nonzero real component are written as </a:t>
            </a:r>
            <a:r>
              <a:rPr lang="en-US" sz="2400" b="1" i="1" dirty="0" smtClean="0"/>
              <a:t>(</a:t>
            </a:r>
            <a:r>
              <a:rPr lang="en-US" sz="2400" b="1" i="1" dirty="0" err="1" smtClean="0"/>
              <a:t>real+imagj</a:t>
            </a:r>
            <a:r>
              <a:rPr lang="en-US" sz="2400" b="1" i="1" dirty="0" smtClean="0"/>
              <a:t>), </a:t>
            </a:r>
            <a:r>
              <a:rPr lang="en-US" sz="2400" dirty="0" smtClean="0"/>
              <a:t>or can be created with the </a:t>
            </a:r>
            <a:r>
              <a:rPr lang="en-US" sz="2400" b="1" i="1" dirty="0" smtClean="0"/>
              <a:t>complex(real, </a:t>
            </a:r>
            <a:r>
              <a:rPr lang="en-US" sz="2400" b="1" i="1" dirty="0" err="1" smtClean="0"/>
              <a:t>imag</a:t>
            </a:r>
            <a:r>
              <a:rPr lang="en-US" sz="2400" b="1" i="1" dirty="0" smtClean="0"/>
              <a:t>)</a:t>
            </a:r>
            <a:r>
              <a:rPr lang="en-US" sz="2400" dirty="0" smtClean="0"/>
              <a:t> function.</a:t>
            </a: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429000"/>
            <a:ext cx="3657600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Working With Numbers</a:t>
            </a:r>
            <a:endParaRPr 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eaLnBrk="1" hangingPunct="1"/>
            <a:r>
              <a:rPr lang="en-US" sz="2400" smtClean="0"/>
              <a:t>Complex numbers are always represented as two floating point numbers, the real and imaginary part. </a:t>
            </a:r>
          </a:p>
          <a:p>
            <a:pPr eaLnBrk="1" hangingPunct="1"/>
            <a:r>
              <a:rPr lang="en-US" sz="2400" smtClean="0"/>
              <a:t>To extract these parts from a complex number </a:t>
            </a:r>
            <a:r>
              <a:rPr lang="en-US" sz="2400" i="1" smtClean="0"/>
              <a:t>z, use </a:t>
            </a:r>
            <a:r>
              <a:rPr lang="en-US" sz="2400" b="1" i="1" smtClean="0"/>
              <a:t>z.real</a:t>
            </a:r>
            <a:r>
              <a:rPr lang="en-US" sz="2400" i="1" smtClean="0"/>
              <a:t> and </a:t>
            </a:r>
            <a:r>
              <a:rPr lang="en-US" sz="2400" b="1" i="1" smtClean="0"/>
              <a:t>z.imag</a:t>
            </a:r>
            <a:r>
              <a:rPr lang="en-US" sz="2400" i="1" smtClean="0"/>
              <a:t>.</a:t>
            </a:r>
            <a:endParaRPr lang="en-US" sz="2400" smtClean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581400"/>
            <a:ext cx="32004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smtClean="0"/>
              <a:t>Working With Numbers</a:t>
            </a:r>
            <a:endParaRPr lang="en-US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2514600"/>
          </a:xfrm>
        </p:spPr>
        <p:txBody>
          <a:bodyPr/>
          <a:lstStyle/>
          <a:p>
            <a:pPr eaLnBrk="1" hangingPunct="1"/>
            <a:r>
              <a:rPr lang="en-US" sz="2400" smtClean="0"/>
              <a:t>The conversion functions to floating point and integer (float(), int() and long()) don’t work for complex numbers — there is no one correct way to convert a complex number to a real number. </a:t>
            </a:r>
          </a:p>
          <a:p>
            <a:pPr eaLnBrk="1" hangingPunct="1"/>
            <a:r>
              <a:rPr lang="en-US" sz="2400" smtClean="0"/>
              <a:t>Use </a:t>
            </a:r>
            <a:r>
              <a:rPr lang="en-US" sz="2400" b="1" smtClean="0"/>
              <a:t>abs(z) </a:t>
            </a:r>
            <a:r>
              <a:rPr lang="en-US" sz="2400" smtClean="0"/>
              <a:t>to get its magnitude (as a float) or </a:t>
            </a:r>
            <a:r>
              <a:rPr lang="en-US" sz="2400" b="1" i="1" smtClean="0"/>
              <a:t>z.real</a:t>
            </a:r>
            <a:r>
              <a:rPr lang="en-US" sz="2400" smtClean="0"/>
              <a:t> to get its real part.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925" y="3505200"/>
            <a:ext cx="723741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Mathematical Functions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abs() : </a:t>
            </a:r>
            <a:r>
              <a:rPr lang="en-US" sz="2400" dirty="0" smtClean="0"/>
              <a:t>The method </a:t>
            </a:r>
            <a:r>
              <a:rPr lang="en-US" sz="2400" b="1" dirty="0" smtClean="0"/>
              <a:t>abs()</a:t>
            </a:r>
            <a:r>
              <a:rPr lang="en-US" sz="2400" dirty="0" smtClean="0"/>
              <a:t> returns absolute value of </a:t>
            </a:r>
            <a:r>
              <a:rPr lang="en-US" sz="2400" b="1" dirty="0" smtClean="0"/>
              <a:t>x</a:t>
            </a:r>
            <a:r>
              <a:rPr lang="en-US" sz="2400" dirty="0" smtClean="0"/>
              <a:t> - the (positive) distance between x and zero.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990600" y="2514600"/>
            <a:ext cx="816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Syntax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895600"/>
            <a:ext cx="1371600" cy="63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90600" y="3733800"/>
            <a:ext cx="995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4038600"/>
            <a:ext cx="456946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own Arrow 7"/>
          <p:cNvSpPr/>
          <p:nvPr/>
        </p:nvSpPr>
        <p:spPr>
          <a:xfrm>
            <a:off x="4648200" y="51054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5486400"/>
            <a:ext cx="3429000" cy="128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Mathematical Functions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8382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ceil()</a:t>
            </a:r>
            <a:r>
              <a:rPr lang="en-US" sz="2400" dirty="0" smtClean="0"/>
              <a:t> : The method </a:t>
            </a:r>
            <a:r>
              <a:rPr lang="en-US" sz="2400" b="1" dirty="0" smtClean="0"/>
              <a:t>ceil()</a:t>
            </a:r>
            <a:r>
              <a:rPr lang="en-US" sz="2400" dirty="0" smtClean="0"/>
              <a:t> returns ceiling value of </a:t>
            </a:r>
            <a:r>
              <a:rPr lang="en-US" sz="2400" b="1" dirty="0" smtClean="0"/>
              <a:t>x</a:t>
            </a:r>
            <a:r>
              <a:rPr lang="en-US" sz="2400" dirty="0" smtClean="0"/>
              <a:t> - the smallest integer not less than x.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990600" y="2286000"/>
            <a:ext cx="816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Syntax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667000"/>
            <a:ext cx="2209800" cy="1096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524000" y="3810000"/>
            <a:ext cx="2642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x</a:t>
            </a:r>
            <a:r>
              <a:rPr lang="en-US" dirty="0" smtClean="0"/>
              <a:t>  is a numeric expression.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876800"/>
            <a:ext cx="880737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228600" y="4267200"/>
            <a:ext cx="995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Mathematical Functions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83819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floor()</a:t>
            </a:r>
            <a:r>
              <a:rPr lang="en-US" sz="2400" dirty="0" smtClean="0"/>
              <a:t> : The method </a:t>
            </a:r>
            <a:r>
              <a:rPr lang="en-US" sz="2400" b="1" dirty="0" smtClean="0"/>
              <a:t>floor()</a:t>
            </a:r>
            <a:r>
              <a:rPr lang="en-US" sz="2400" dirty="0" smtClean="0"/>
              <a:t> returns floor of </a:t>
            </a:r>
            <a:r>
              <a:rPr lang="en-US" sz="2400" b="1" dirty="0" smtClean="0"/>
              <a:t>x</a:t>
            </a:r>
            <a:r>
              <a:rPr lang="en-US" sz="2400" dirty="0" smtClean="0"/>
              <a:t> - the largest integer not greater than x.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590800"/>
            <a:ext cx="2438400" cy="115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068" y="4648200"/>
            <a:ext cx="897673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8600" y="3886200"/>
            <a:ext cx="995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Mathematical Functions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39907"/>
            <a:ext cx="8839200" cy="3741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Strings in Python are identified as a contiguous set of characters in between quotation marks. </a:t>
            </a:r>
          </a:p>
          <a:p>
            <a:r>
              <a:rPr lang="en-US" sz="2400" dirty="0" smtClean="0"/>
              <a:t>Python allows for either pairs of single or double quotes. </a:t>
            </a:r>
          </a:p>
          <a:p>
            <a:r>
              <a:rPr lang="en-US" sz="2400" dirty="0" smtClean="0"/>
              <a:t>Subsets of strings can be taken using the slice operator ( [ ] and [ : ] ) with indexes starting at 0 in the beginning of the string and working their way from -1 at the end.</a:t>
            </a:r>
          </a:p>
          <a:p>
            <a:r>
              <a:rPr lang="en-US" sz="2400" dirty="0" smtClean="0"/>
              <a:t>The plus ( + ) sign is the string concatenation operator and the asterisk ( * ) is the repetition operator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 smtClean="0"/>
              <a:t>Python Strings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6096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address,</a:t>
            </a:r>
          </a:p>
          <a:p>
            <a:pPr algn="ctr"/>
            <a:r>
              <a:rPr lang="en-US" dirty="0" err="1" smtClean="0"/>
              <a:t>EmailID</a:t>
            </a:r>
            <a:r>
              <a:rPr lang="en-US" dirty="0" smtClean="0"/>
              <a:t>,</a:t>
            </a:r>
          </a:p>
          <a:p>
            <a:pPr algn="ctr"/>
            <a:r>
              <a:rPr lang="en-US" dirty="0" err="1" smtClean="0"/>
              <a:t>contactno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228600"/>
            <a:ext cx="1123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</a:t>
            </a:r>
            <a:endParaRPr lang="en-US" b="1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rot="5400000">
            <a:off x="2667000" y="1295400"/>
            <a:ext cx="6858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</p:cNvCxnSpPr>
          <p:nvPr/>
        </p:nvCxnSpPr>
        <p:spPr>
          <a:xfrm rot="16200000" flipH="1">
            <a:off x="4495800" y="1371600"/>
            <a:ext cx="7620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19600" y="228600"/>
            <a:ext cx="361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(Base class/Parent class/Super Class)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2667000"/>
            <a:ext cx="2743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salaryMode_monthly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2133600"/>
            <a:ext cx="144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FT_Employee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73010" y="2286000"/>
            <a:ext cx="145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/>
              <a:t>T_Employee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48200" y="2743200"/>
            <a:ext cx="2743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salaryMode_hourly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001000" y="1143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8077200" y="838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05800" y="2286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b="1" smtClean="0"/>
              <a:t>Working With  Strings</a:t>
            </a:r>
            <a:endParaRPr lang="en-US" sz="3200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1981200"/>
          </a:xfrm>
        </p:spPr>
        <p:txBody>
          <a:bodyPr/>
          <a:lstStyle/>
          <a:p>
            <a:pPr eaLnBrk="1" hangingPunct="1"/>
            <a:r>
              <a:rPr lang="en-US" sz="2400" smtClean="0"/>
              <a:t>Besides numbers, Python can also manipulate strings, which can be expressed in several ways. </a:t>
            </a:r>
          </a:p>
          <a:p>
            <a:pPr eaLnBrk="1" hangingPunct="1"/>
            <a:r>
              <a:rPr lang="en-US" sz="2400" smtClean="0"/>
              <a:t>They can be enclosed in single quotes or double quotes:</a:t>
            </a:r>
            <a:endParaRPr lang="en-US" sz="2400" u="sng" smtClean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667000"/>
            <a:ext cx="44958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String literals can span multiple lines in several ways. </a:t>
            </a:r>
          </a:p>
          <a:p>
            <a:pPr eaLnBrk="1" hangingPunct="1"/>
            <a:r>
              <a:rPr lang="en-US" sz="2400" dirty="0" smtClean="0"/>
              <a:t>Continuation lines can be used, with a backslash as the last character on the line indicating that the next line is a logical continuation of the line:</a:t>
            </a:r>
          </a:p>
          <a:p>
            <a:pPr eaLnBrk="1" hangingPunct="1"/>
            <a:r>
              <a:rPr lang="en-US" sz="2400" dirty="0" smtClean="0"/>
              <a:t>Note that newlines still need to be embedded in the string using \n; the newline following the trailing backslash is discarded.</a:t>
            </a:r>
          </a:p>
          <a:p>
            <a:pPr eaLnBrk="1" hangingPunct="1"/>
            <a:r>
              <a:rPr lang="en-US" sz="2400" dirty="0" smtClean="0"/>
              <a:t>strings can be surrounded in a pair of matching triple-quotes: """ or ”’. </a:t>
            </a:r>
          </a:p>
          <a:p>
            <a:pPr eaLnBrk="1" hangingPunct="1"/>
            <a:r>
              <a:rPr lang="en-US" sz="2400" dirty="0" smtClean="0"/>
              <a:t>End of lines do not need to be escaped when using triple-quotes, but they will be included in the string.</a:t>
            </a:r>
          </a:p>
        </p:txBody>
      </p:sp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b="1" smtClean="0"/>
              <a:t>Working With  Strings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837" y="1809750"/>
            <a:ext cx="6410325" cy="1009650"/>
          </a:xfrm>
        </p:spPr>
      </p:pic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b="1" smtClean="0"/>
              <a:t>Working With  Strings</a:t>
            </a:r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381000" y="1600200"/>
            <a:ext cx="8305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038600" y="3200400"/>
            <a:ext cx="762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072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038600"/>
            <a:ext cx="76104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Working With  Strings</a:t>
            </a:r>
            <a:endParaRPr 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Strings can be concatenated with the + operator, and repeated with *: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514600"/>
            <a:ext cx="44878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Working With  Strings</a:t>
            </a:r>
            <a:endParaRPr lang="en-US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 eaLnBrk="1" hangingPunct="1"/>
            <a:r>
              <a:rPr lang="en-US" sz="2400" smtClean="0"/>
              <a:t>Two string literals next to each other are automatically concatenated;</a:t>
            </a:r>
          </a:p>
          <a:p>
            <a:pPr eaLnBrk="1" hangingPunct="1"/>
            <a:r>
              <a:rPr lang="en-US" sz="2400" smtClean="0"/>
              <a:t> the first line above could also have been written </a:t>
            </a:r>
          </a:p>
          <a:p>
            <a:pPr eaLnBrk="1" hangingPunct="1">
              <a:buFont typeface="Arial" charset="0"/>
              <a:buNone/>
            </a:pPr>
            <a:r>
              <a:rPr lang="en-US" sz="2400" b="1" i="1" smtClean="0">
                <a:solidFill>
                  <a:srgbClr val="0070C0"/>
                </a:solidFill>
              </a:rPr>
              <a:t>                 word = ’Help’ ’A’; </a:t>
            </a:r>
          </a:p>
          <a:p>
            <a:pPr eaLnBrk="1" hangingPunct="1"/>
            <a:r>
              <a:rPr lang="en-US" sz="2400" smtClean="0"/>
              <a:t>this only works with two literals, not with arbitrary string expressions: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724400"/>
            <a:ext cx="65341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Working With  Strings</a:t>
            </a:r>
            <a:endParaRPr 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eaLnBrk="1" hangingPunct="1"/>
            <a:r>
              <a:rPr lang="en-US" sz="2400" smtClean="0"/>
              <a:t>Strings can be subscripted (indexed); like in C, the first character of a string has subscript (index) 0.</a:t>
            </a:r>
          </a:p>
          <a:p>
            <a:pPr eaLnBrk="1" hangingPunct="1"/>
            <a:r>
              <a:rPr lang="en-US" sz="2400" smtClean="0"/>
              <a:t>substrings can be specified with the </a:t>
            </a:r>
            <a:r>
              <a:rPr lang="en-US" sz="2400" b="1" i="1" smtClean="0"/>
              <a:t>slice notation:</a:t>
            </a:r>
            <a:r>
              <a:rPr lang="en-US" sz="2400" i="1" smtClean="0"/>
              <a:t> two indices separated by a colon.</a:t>
            </a:r>
            <a:endParaRPr lang="en-US" sz="2400" smtClean="0"/>
          </a:p>
          <a:p>
            <a:pPr eaLnBrk="1" hangingPunct="1"/>
            <a:endParaRPr lang="en-US" smtClean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267200"/>
            <a:ext cx="30480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3657600"/>
            <a:ext cx="2384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Word=“</a:t>
            </a:r>
            <a:r>
              <a:rPr lang="en-IN" sz="2800" b="1" dirty="0" err="1" smtClean="0">
                <a:solidFill>
                  <a:srgbClr val="FF0000"/>
                </a:solidFill>
              </a:rPr>
              <a:t>HelpA</a:t>
            </a:r>
            <a:r>
              <a:rPr lang="en-IN" sz="2800" b="1" dirty="0" smtClean="0">
                <a:solidFill>
                  <a:srgbClr val="FF0000"/>
                </a:solidFill>
              </a:rPr>
              <a:t>”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Working With  Strings</a:t>
            </a:r>
            <a:endParaRPr lang="en-US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eaLnBrk="1" hangingPunct="1"/>
            <a:r>
              <a:rPr lang="en-US" sz="2800" smtClean="0"/>
              <a:t>Slice indices have useful defaults; an omitted first index defaults to zero, an omitted second index defaults to the size of the string being sliced.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429000"/>
            <a:ext cx="78120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2895600"/>
            <a:ext cx="2384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Word=“</a:t>
            </a:r>
            <a:r>
              <a:rPr lang="en-IN" sz="2800" b="1" dirty="0" err="1" smtClean="0">
                <a:solidFill>
                  <a:srgbClr val="FF0000"/>
                </a:solidFill>
              </a:rPr>
              <a:t>HelpA</a:t>
            </a:r>
            <a:r>
              <a:rPr lang="en-IN" sz="2800" b="1" dirty="0" smtClean="0">
                <a:solidFill>
                  <a:srgbClr val="FF0000"/>
                </a:solidFill>
              </a:rPr>
              <a:t>”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Working With  Strings</a:t>
            </a:r>
            <a:endParaRPr lang="en-US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 eaLnBrk="1" hangingPunct="1"/>
            <a:r>
              <a:rPr lang="en-US" sz="2800" smtClean="0"/>
              <a:t>creating a new string with the combined content is easy and efficient: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743200"/>
            <a:ext cx="3632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4191000"/>
            <a:ext cx="80772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  <a:cs typeface="+mn-cs"/>
              </a:rPr>
              <a:t> Here’s a useful invariant of slice operations: </a:t>
            </a:r>
          </a:p>
          <a:p>
            <a:pPr>
              <a:defRPr/>
            </a:pPr>
            <a:r>
              <a:rPr lang="en-US" sz="2800" dirty="0">
                <a:solidFill>
                  <a:srgbClr val="0070C0"/>
                </a:solidFill>
                <a:latin typeface="+mn-lt"/>
                <a:cs typeface="+mn-cs"/>
              </a:rPr>
              <a:t>                   s[:i] + s[i:] equals s.</a:t>
            </a:r>
          </a:p>
        </p:txBody>
      </p:sp>
      <p:pic>
        <p:nvPicPr>
          <p:cNvPr id="3584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5334000"/>
            <a:ext cx="41148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Working With  Strings</a:t>
            </a:r>
            <a:endParaRPr lang="en-US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914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smtClean="0"/>
              <a:t>Indices may be negative numbers, to start counting from the right.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590800"/>
            <a:ext cx="85582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Working With  Strings</a:t>
            </a:r>
            <a:endParaRPr lang="en-US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 eaLnBrk="1" hangingPunct="1"/>
            <a:r>
              <a:rPr lang="en-US" sz="2800" smtClean="0"/>
              <a:t>The built-in function </a:t>
            </a:r>
            <a:r>
              <a:rPr lang="en-US" sz="2800" b="1" i="1" smtClean="0"/>
              <a:t>len() </a:t>
            </a:r>
            <a:r>
              <a:rPr lang="en-US" sz="2800" smtClean="0"/>
              <a:t>returns the length of a string: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95600"/>
            <a:ext cx="823753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data stored in memory can be of many types. </a:t>
            </a:r>
          </a:p>
          <a:p>
            <a:r>
              <a:rPr lang="en-US" sz="2400" dirty="0" smtClean="0"/>
              <a:t>For example, a person's age is stored as a numeric value and his or her address is stored as alphanumeric characters.</a:t>
            </a:r>
          </a:p>
          <a:p>
            <a:r>
              <a:rPr lang="en-US" sz="2400" dirty="0" smtClean="0"/>
              <a:t>Python has various standard types that are used to define the operations possible on them and the storage method for each of them.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 smtClean="0"/>
              <a:t>Standard Data Types: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87" y="2105819"/>
            <a:ext cx="6143625" cy="3514725"/>
          </a:xfrm>
        </p:spPr>
      </p:pic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mtClean="0"/>
              <a:t>String Data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Built-in String Methods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sz="2400" b="1" dirty="0" smtClean="0"/>
              <a:t>capitalize(): </a:t>
            </a:r>
            <a:r>
              <a:rPr lang="en-US" sz="2400" dirty="0" smtClean="0"/>
              <a:t>It returns a copy of the string with only its first character capitalized.</a:t>
            </a:r>
          </a:p>
          <a:p>
            <a:pPr>
              <a:buNone/>
            </a:pPr>
            <a:r>
              <a:rPr lang="en-US" sz="2400" b="1" i="1" dirty="0" smtClean="0"/>
              <a:t>                           </a:t>
            </a:r>
            <a:r>
              <a:rPr lang="en-US" sz="2400" b="1" i="1" dirty="0" err="1" smtClean="0"/>
              <a:t>str.capitalize</a:t>
            </a:r>
            <a:r>
              <a:rPr lang="en-US" sz="2400" b="1" i="1" dirty="0" smtClean="0"/>
              <a:t> ( )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429000"/>
            <a:ext cx="657513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own Arrow 4"/>
          <p:cNvSpPr/>
          <p:nvPr/>
        </p:nvSpPr>
        <p:spPr>
          <a:xfrm>
            <a:off x="4572000" y="48006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5257800"/>
            <a:ext cx="662448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133600" y="412646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0" y="41910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Built-in String Methods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sz="2400" b="1" dirty="0" smtClean="0"/>
              <a:t>count(): </a:t>
            </a:r>
            <a:r>
              <a:rPr lang="en-US" sz="2400" dirty="0" smtClean="0"/>
              <a:t>The method </a:t>
            </a:r>
            <a:r>
              <a:rPr lang="en-US" sz="2400" b="1" dirty="0" smtClean="0"/>
              <a:t>count()</a:t>
            </a:r>
            <a:r>
              <a:rPr lang="en-US" sz="2400" dirty="0" smtClean="0"/>
              <a:t> returns the number of occurrences of substring sub in the range [start, end]. </a:t>
            </a:r>
            <a:endParaRPr lang="en-US" sz="2400" b="1" dirty="0" smtClean="0"/>
          </a:p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90800"/>
            <a:ext cx="470078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962400"/>
            <a:ext cx="6477000" cy="169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5943600"/>
            <a:ext cx="2514600" cy="65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own Arrow 7"/>
          <p:cNvSpPr/>
          <p:nvPr/>
        </p:nvSpPr>
        <p:spPr>
          <a:xfrm>
            <a:off x="3810000" y="56388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2171700" y="42291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Built-in String Methods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sz="2400" b="1" dirty="0" smtClean="0"/>
              <a:t>find(): </a:t>
            </a:r>
            <a:r>
              <a:rPr lang="en-US" sz="2400" dirty="0" smtClean="0"/>
              <a:t>It determines if string </a:t>
            </a:r>
            <a:r>
              <a:rPr lang="en-US" sz="2400" i="1" dirty="0" err="1" smtClean="0"/>
              <a:t>str</a:t>
            </a:r>
            <a:r>
              <a:rPr lang="en-US" sz="2400" dirty="0" smtClean="0"/>
              <a:t> occurs in string, or in a substring of string if starting index </a:t>
            </a:r>
            <a:r>
              <a:rPr lang="en-US" sz="2400" i="1" dirty="0" smtClean="0"/>
              <a:t>beg</a:t>
            </a:r>
            <a:r>
              <a:rPr lang="en-US" sz="2400" dirty="0" smtClean="0"/>
              <a:t> and ending index </a:t>
            </a:r>
            <a:r>
              <a:rPr lang="en-US" sz="2400" i="1" dirty="0" smtClean="0"/>
              <a:t>end</a:t>
            </a:r>
            <a:r>
              <a:rPr lang="en-US" sz="2400" dirty="0" smtClean="0"/>
              <a:t> are given.</a:t>
            </a:r>
            <a:endParaRPr lang="en-US" sz="2400" b="1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971800"/>
            <a:ext cx="41805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" y="4267200"/>
            <a:ext cx="388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Index if found and -1 otherwise.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2014" y="2895600"/>
            <a:ext cx="4365786" cy="380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590800" y="36576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6934200" y="2895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Built-in String Methods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sz="2400" b="1" dirty="0" smtClean="0"/>
              <a:t>lower(): </a:t>
            </a:r>
            <a:r>
              <a:rPr lang="en-US" sz="2400" dirty="0" smtClean="0"/>
              <a:t>The method </a:t>
            </a:r>
            <a:r>
              <a:rPr lang="en-US" sz="2400" b="1" dirty="0" smtClean="0"/>
              <a:t>lower()</a:t>
            </a:r>
            <a:r>
              <a:rPr lang="en-US" sz="2400" dirty="0" smtClean="0"/>
              <a:t> returns a copy of the string in which all case-based characters have been lowercased.</a:t>
            </a:r>
            <a:endParaRPr lang="en-US" sz="2400" b="1" dirty="0" smtClean="0"/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438400"/>
            <a:ext cx="1981200" cy="729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733800"/>
            <a:ext cx="54326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3581400" y="4648200"/>
            <a:ext cx="457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5105400"/>
            <a:ext cx="4089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Built-in String Methods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038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upper()</a:t>
            </a:r>
            <a:r>
              <a:rPr lang="en-US" sz="2400" dirty="0" smtClean="0"/>
              <a:t> :The method </a:t>
            </a:r>
            <a:r>
              <a:rPr lang="en-US" sz="2400" b="1" dirty="0" smtClean="0"/>
              <a:t>upper()</a:t>
            </a:r>
            <a:r>
              <a:rPr lang="en-US" sz="2400" dirty="0" smtClean="0"/>
              <a:t> returns a copy of the string in which all case-based characters have been uppercased.</a:t>
            </a:r>
          </a:p>
          <a:p>
            <a:r>
              <a:rPr lang="en-US" sz="2400" b="1" dirty="0" smtClean="0"/>
              <a:t>swapcase(): </a:t>
            </a:r>
            <a:r>
              <a:rPr lang="en-US" sz="2400" dirty="0" smtClean="0"/>
              <a:t>The method </a:t>
            </a:r>
            <a:r>
              <a:rPr lang="en-US" sz="2400" b="1" dirty="0" smtClean="0"/>
              <a:t>swapcase()</a:t>
            </a:r>
            <a:r>
              <a:rPr lang="en-US" sz="2400" dirty="0" smtClean="0"/>
              <a:t> returns a copy of the string in which all the case-based characters have had their case swapped.</a:t>
            </a:r>
          </a:p>
          <a:p>
            <a:r>
              <a:rPr lang="en-US" sz="2400" b="1" dirty="0" smtClean="0"/>
              <a:t>title(): </a:t>
            </a:r>
            <a:r>
              <a:rPr lang="en-US" sz="2400" dirty="0" smtClean="0"/>
              <a:t>The method </a:t>
            </a:r>
            <a:r>
              <a:rPr lang="en-US" sz="2400" b="1" dirty="0" smtClean="0"/>
              <a:t>title()</a:t>
            </a:r>
            <a:r>
              <a:rPr lang="en-US" sz="2400" dirty="0" smtClean="0"/>
              <a:t> returns a copy of the string in which first characters of all the words are capitalized.</a:t>
            </a:r>
          </a:p>
          <a:p>
            <a:r>
              <a:rPr lang="en-US" sz="2400" b="1" dirty="0" smtClean="0"/>
              <a:t>replace()</a:t>
            </a:r>
            <a:r>
              <a:rPr lang="en-US" sz="2400" dirty="0" smtClean="0"/>
              <a:t> : The method </a:t>
            </a:r>
            <a:r>
              <a:rPr lang="en-US" sz="2400" b="1" dirty="0" smtClean="0"/>
              <a:t>replace()</a:t>
            </a:r>
            <a:r>
              <a:rPr lang="en-US" sz="2400" dirty="0" smtClean="0"/>
              <a:t> returns a copy of the string in which the occurrences of </a:t>
            </a:r>
            <a:r>
              <a:rPr lang="en-US" sz="2400" i="1" dirty="0" smtClean="0"/>
              <a:t>old</a:t>
            </a:r>
            <a:r>
              <a:rPr lang="en-US" sz="2400" dirty="0" smtClean="0"/>
              <a:t> have been replaced with </a:t>
            </a:r>
            <a:r>
              <a:rPr lang="en-US" sz="2400" i="1" dirty="0" smtClean="0"/>
              <a:t>new</a:t>
            </a:r>
            <a:r>
              <a:rPr lang="en-US" sz="2400" dirty="0" smtClean="0"/>
              <a:t>, optionally restricting the number of replacements to </a:t>
            </a:r>
            <a:r>
              <a:rPr lang="en-US" sz="2400" i="1" dirty="0" smtClean="0"/>
              <a:t>max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5715000"/>
            <a:ext cx="3962400" cy="7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3886200" cy="614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533399"/>
            <a:ext cx="4114800" cy="2249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rot="5400000">
            <a:off x="1257300" y="3467100"/>
            <a:ext cx="6172200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Data Type Conversion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Sometimes, you may need to perform conversions between the built-in types. </a:t>
            </a:r>
          </a:p>
          <a:p>
            <a:r>
              <a:rPr lang="en-US" sz="2400" dirty="0" smtClean="0"/>
              <a:t>To convert between types, you simply use the type name as a function.</a:t>
            </a:r>
          </a:p>
          <a:p>
            <a:r>
              <a:rPr lang="en-US" sz="2400" dirty="0" smtClean="0"/>
              <a:t>There are several built-in functions to perform conversion from one data type to another. </a:t>
            </a:r>
          </a:p>
          <a:p>
            <a:r>
              <a:rPr lang="en-US" sz="2400" dirty="0" smtClean="0"/>
              <a:t>These functions return a new object representing the converted value.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Data Type Conversion</a:t>
            </a:r>
            <a:endParaRPr lang="en-US" sz="32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599" y="1066800"/>
            <a:ext cx="860956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28600" y="2438400"/>
            <a:ext cx="86868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66031"/>
            <a:ext cx="8438147" cy="4506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Data Type Conversion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Python has following  standard data types:</a:t>
            </a:r>
          </a:p>
          <a:p>
            <a:endParaRPr lang="en-US" sz="2800" dirty="0" smtClean="0"/>
          </a:p>
          <a:p>
            <a:r>
              <a:rPr lang="en-US" sz="2800" dirty="0" smtClean="0"/>
              <a:t>Numbers </a:t>
            </a:r>
          </a:p>
          <a:p>
            <a:r>
              <a:rPr lang="en-US" sz="2800" dirty="0" smtClean="0"/>
              <a:t>String </a:t>
            </a:r>
          </a:p>
          <a:p>
            <a:r>
              <a:rPr lang="en-US" sz="2800" dirty="0" smtClean="0"/>
              <a:t>List </a:t>
            </a:r>
          </a:p>
          <a:p>
            <a:r>
              <a:rPr lang="en-US" sz="2800" dirty="0" smtClean="0"/>
              <a:t>Tuple </a:t>
            </a:r>
          </a:p>
          <a:p>
            <a:r>
              <a:rPr lang="en-US" sz="2800" dirty="0" smtClean="0"/>
              <a:t>Dictionary</a:t>
            </a:r>
          </a:p>
          <a:p>
            <a:r>
              <a:rPr lang="en-US" sz="2800" dirty="0" smtClean="0"/>
              <a:t>set </a:t>
            </a:r>
          </a:p>
          <a:p>
            <a:pPr>
              <a:buNone/>
            </a:pPr>
            <a:endParaRPr lang="en-US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944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 smtClean="0"/>
              <a:t>Standard Data Types: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interpreter acts as a simple calculator: you can type an expression at it and it will write the value. </a:t>
            </a:r>
          </a:p>
          <a:p>
            <a:pPr eaLnBrk="1" hangingPunct="1"/>
            <a:r>
              <a:rPr lang="en-US" sz="2800" dirty="0" smtClean="0"/>
              <a:t>Expression syntax is straightforward: </a:t>
            </a:r>
          </a:p>
          <a:p>
            <a:pPr eaLnBrk="1" hangingPunct="1"/>
            <a:r>
              <a:rPr lang="en-US" sz="2800" dirty="0" smtClean="0"/>
              <a:t>operators +, -, * and / work just like in most other languages (for example, C); </a:t>
            </a:r>
          </a:p>
          <a:p>
            <a:pPr eaLnBrk="1" hangingPunct="1"/>
            <a:r>
              <a:rPr lang="en-US" sz="2800" dirty="0" smtClean="0"/>
              <a:t>parentheses can be used for grouping.</a:t>
            </a:r>
            <a:endParaRPr lang="en-US" sz="2800" u="sng" dirty="0" smtClean="0"/>
          </a:p>
        </p:txBody>
      </p:sp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b="1" smtClean="0"/>
              <a:t>Working With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673576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Python Numbers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b="1" dirty="0" smtClean="0"/>
              <a:t>Python supports following different numerical types </a:t>
            </a:r>
          </a:p>
          <a:p>
            <a:r>
              <a:rPr lang="en-US" sz="2400" b="1" dirty="0" err="1" smtClean="0"/>
              <a:t>int</a:t>
            </a:r>
            <a:r>
              <a:rPr lang="en-US" sz="2400" b="1" dirty="0" smtClean="0"/>
              <a:t> (signed integers)</a:t>
            </a:r>
            <a:r>
              <a:rPr lang="en-US" sz="2400" dirty="0" smtClean="0"/>
              <a:t>: positive or negative whole numbers with no decimal point. </a:t>
            </a:r>
          </a:p>
          <a:p>
            <a:endParaRPr lang="en-US" sz="2400" dirty="0" smtClean="0"/>
          </a:p>
          <a:p>
            <a:r>
              <a:rPr lang="en-US" sz="2400" b="1" dirty="0" smtClean="0"/>
              <a:t>long (long integers )</a:t>
            </a:r>
            <a:r>
              <a:rPr lang="en-US" sz="2400" dirty="0" smtClean="0"/>
              <a:t>: integers of unlimited size, written like integers and followed by an uppercase or lowercase L. </a:t>
            </a:r>
            <a:r>
              <a:rPr lang="en-US" sz="2400" dirty="0" smtClean="0">
                <a:solidFill>
                  <a:srgbClr val="FF0000"/>
                </a:solidFill>
              </a:rPr>
              <a:t>It is not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supported in Python 3.x version.</a:t>
            </a:r>
          </a:p>
          <a:p>
            <a:endParaRPr lang="en-US" sz="2400" dirty="0" smtClean="0"/>
          </a:p>
          <a:p>
            <a:r>
              <a:rPr lang="en-US" sz="2400" b="1" dirty="0" smtClean="0"/>
              <a:t>float (floating point real values)</a:t>
            </a:r>
            <a:r>
              <a:rPr lang="en-US" sz="2400" dirty="0" smtClean="0"/>
              <a:t> :represent real numbers and are written with a decimal point dividing the integer and fractional parts.</a:t>
            </a:r>
          </a:p>
          <a:p>
            <a:r>
              <a:rPr lang="en-US" sz="2400" dirty="0" smtClean="0"/>
              <a:t>Floats may also be in scientific notation, with E or e indicating the power of 10 (2.5e2 = 2.5 x 10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250). </a:t>
            </a:r>
          </a:p>
          <a:p>
            <a:endParaRPr lang="en-US" sz="2400" dirty="0" smtClean="0"/>
          </a:p>
          <a:p>
            <a:r>
              <a:rPr lang="en-US" sz="2400" b="1" dirty="0" smtClean="0"/>
              <a:t>complex (complex numbers)</a:t>
            </a:r>
            <a:r>
              <a:rPr lang="en-US" sz="2400" dirty="0" smtClean="0"/>
              <a:t> : are of the form a + </a:t>
            </a:r>
            <a:r>
              <a:rPr lang="en-US" sz="2400" dirty="0" err="1" smtClean="0"/>
              <a:t>bJ</a:t>
            </a:r>
            <a:r>
              <a:rPr lang="en-US" sz="2400" dirty="0" smtClean="0"/>
              <a:t>, where a and b are floats and J (or j) represents the square root of -1 (which is an imaginary number). </a:t>
            </a:r>
          </a:p>
          <a:p>
            <a:r>
              <a:rPr lang="en-US" sz="2400" dirty="0" smtClean="0"/>
              <a:t>The real part of the number is a, and the imaginary part is b. </a:t>
            </a:r>
          </a:p>
          <a:p>
            <a:pPr>
              <a:buNone/>
            </a:pP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Working With Numbers</a:t>
            </a:r>
            <a:endParaRPr 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eaLnBrk="1" hangingPunct="1"/>
            <a:r>
              <a:rPr lang="en-US" sz="2800" smtClean="0"/>
              <a:t>The equal sign (’=’) is used to assign a value to a variable. Afterwards, no result is displayed before the next interactive prompt: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429000"/>
            <a:ext cx="43640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Working With Numbers</a:t>
            </a:r>
            <a:endParaRPr 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/>
          <a:lstStyle/>
          <a:p>
            <a:pPr eaLnBrk="1" hangingPunct="1"/>
            <a:r>
              <a:rPr lang="en-US" sz="2800" smtClean="0"/>
              <a:t>A value can be assigned to several variables simultaneously: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124200"/>
            <a:ext cx="604043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1370</Words>
  <Application>Microsoft Office PowerPoint</Application>
  <PresentationFormat>On-screen Show (4:3)</PresentationFormat>
  <Paragraphs>141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Python Programming - II</vt:lpstr>
      <vt:lpstr>Slide 2</vt:lpstr>
      <vt:lpstr>Standard Data Types:</vt:lpstr>
      <vt:lpstr>Standard Data Types:</vt:lpstr>
      <vt:lpstr>Working With Numbers</vt:lpstr>
      <vt:lpstr>Examples</vt:lpstr>
      <vt:lpstr>Python Numbers</vt:lpstr>
      <vt:lpstr>Working With Numbers</vt:lpstr>
      <vt:lpstr>Working With Numbers</vt:lpstr>
      <vt:lpstr>Working With Numbers</vt:lpstr>
      <vt:lpstr>Working With Numbers</vt:lpstr>
      <vt:lpstr>Working With Numbers</vt:lpstr>
      <vt:lpstr>Working With Numbers</vt:lpstr>
      <vt:lpstr>Working With Numbers</vt:lpstr>
      <vt:lpstr>Mathematical Functions</vt:lpstr>
      <vt:lpstr>Mathematical Functions</vt:lpstr>
      <vt:lpstr>Mathematical Functions</vt:lpstr>
      <vt:lpstr>Mathematical Functions</vt:lpstr>
      <vt:lpstr>Python Strings</vt:lpstr>
      <vt:lpstr>Working With  Strings</vt:lpstr>
      <vt:lpstr>Working With  Strings</vt:lpstr>
      <vt:lpstr>Working With  Strings</vt:lpstr>
      <vt:lpstr>Working With  Strings</vt:lpstr>
      <vt:lpstr>Working With  Strings</vt:lpstr>
      <vt:lpstr>Working With  Strings</vt:lpstr>
      <vt:lpstr>Working With  Strings</vt:lpstr>
      <vt:lpstr>Working With  Strings</vt:lpstr>
      <vt:lpstr>Working With  Strings</vt:lpstr>
      <vt:lpstr>Working With  Strings</vt:lpstr>
      <vt:lpstr>String Data Type</vt:lpstr>
      <vt:lpstr>Built-in String Methods</vt:lpstr>
      <vt:lpstr>Built-in String Methods</vt:lpstr>
      <vt:lpstr>Built-in String Methods</vt:lpstr>
      <vt:lpstr>Built-in String Methods</vt:lpstr>
      <vt:lpstr>Built-in String Methods</vt:lpstr>
      <vt:lpstr>Slide 36</vt:lpstr>
      <vt:lpstr>Data Type Conversion</vt:lpstr>
      <vt:lpstr>Data Type Conversion</vt:lpstr>
      <vt:lpstr>Data Type Conversion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- II</dc:title>
  <dc:creator>nimesh</dc:creator>
  <cp:lastModifiedBy>CDAC</cp:lastModifiedBy>
  <cp:revision>7</cp:revision>
  <dcterms:created xsi:type="dcterms:W3CDTF">2006-08-16T00:00:00Z</dcterms:created>
  <dcterms:modified xsi:type="dcterms:W3CDTF">2024-08-30T05:31:27Z</dcterms:modified>
</cp:coreProperties>
</file>