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9260800" cx="36576000"/>
  <p:notesSz cx="9296400" cy="7010400"/>
  <p:embeddedFontLst>
    <p:embeddedFont>
      <p:font typeface="Candara"/>
      <p:regular r:id="rId7"/>
      <p:bold r:id="rId8"/>
      <p:italic r:id="rId9"/>
      <p:boldItalic r:id="rId10"/>
    </p:embeddedFon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521">
          <p15:clr>
            <a:srgbClr val="A4A3A4"/>
          </p15:clr>
        </p15:guide>
        <p15:guide id="2" pos="144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521" orient="horz"/>
        <p:guide pos="1440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font" Target="fonts/Candara-boldItalic.fntdata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andara-italic.fntdata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andara-regular.fntdata"/><Relationship Id="rId8" Type="http://schemas.openxmlformats.org/officeDocument/2006/relationships/font" Target="fonts/Canda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54500" cy="34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0350" spcFirstLastPara="1" rIns="90350" wrap="square" tIns="451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67774" y="0"/>
            <a:ext cx="4054151" cy="34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0350" spcFirstLastPara="1" rIns="90350" wrap="square" tIns="451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52750" y="517525"/>
            <a:ext cx="3309938" cy="2647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6770" y="3337048"/>
            <a:ext cx="6891182" cy="3165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0350" spcFirstLastPara="1" rIns="90350" wrap="square" tIns="45175">
            <a:noAutofit/>
          </a:bodyPr>
          <a:lstStyle>
            <a:lvl1pPr indent="-228600" lvl="0" marL="457200" marR="0" rtl="0" algn="l">
              <a:spcBef>
                <a:spcPts val="241"/>
              </a:spcBef>
              <a:spcAft>
                <a:spcPts val="0"/>
              </a:spcAft>
              <a:buSzPts val="1400"/>
              <a:buNone/>
              <a:defRPr b="0" i="0" sz="804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241"/>
              </a:spcBef>
              <a:spcAft>
                <a:spcPts val="0"/>
              </a:spcAft>
              <a:buSzPts val="1400"/>
              <a:buNone/>
              <a:defRPr b="0" i="0" sz="804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241"/>
              </a:spcBef>
              <a:spcAft>
                <a:spcPts val="0"/>
              </a:spcAft>
              <a:buSzPts val="1400"/>
              <a:buNone/>
              <a:defRPr b="0" i="0" sz="804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241"/>
              </a:spcBef>
              <a:spcAft>
                <a:spcPts val="0"/>
              </a:spcAft>
              <a:buSzPts val="1400"/>
              <a:buNone/>
              <a:defRPr b="0" i="0" sz="804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241"/>
              </a:spcBef>
              <a:spcAft>
                <a:spcPts val="0"/>
              </a:spcAft>
              <a:buSzPts val="1400"/>
              <a:buNone/>
              <a:defRPr b="0" i="0" sz="804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675829"/>
            <a:ext cx="4054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175" lIns="90350" spcFirstLastPara="1" rIns="90350" wrap="square" tIns="451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43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67774" y="6675829"/>
            <a:ext cx="4054151" cy="3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175" lIns="90350" spcFirstLastPara="1" rIns="90350" wrap="square" tIns="451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19f7764a64_0_0:notes"/>
          <p:cNvSpPr/>
          <p:nvPr>
            <p:ph idx="2" type="sldImg"/>
          </p:nvPr>
        </p:nvSpPr>
        <p:spPr>
          <a:xfrm>
            <a:off x="2952750" y="517525"/>
            <a:ext cx="3309900" cy="264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" name="Google Shape;51;g219f7764a64_0_0:notes"/>
          <p:cNvSpPr txBox="1"/>
          <p:nvPr>
            <p:ph idx="1" type="body"/>
          </p:nvPr>
        </p:nvSpPr>
        <p:spPr>
          <a:xfrm>
            <a:off x="1216770" y="3337048"/>
            <a:ext cx="68913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0350" spcFirstLastPara="1" rIns="90350" wrap="square" tIns="45175">
            <a:noAutofit/>
          </a:bodyPr>
          <a:lstStyle/>
          <a:p>
            <a:pPr indent="0" lvl="0" marL="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219f7764a64_0_0:notes"/>
          <p:cNvSpPr txBox="1"/>
          <p:nvPr>
            <p:ph idx="12" type="sldNum"/>
          </p:nvPr>
        </p:nvSpPr>
        <p:spPr>
          <a:xfrm>
            <a:off x="5267774" y="6675829"/>
            <a:ext cx="4054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175" lIns="90350" spcFirstLastPara="1" rIns="90350" wrap="square" tIns="4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828279" y="1171222"/>
            <a:ext cx="32919458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1828279" y="6826959"/>
            <a:ext cx="32919458" cy="19311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22"/>
              </a:spcBef>
              <a:spcAft>
                <a:spcPts val="0"/>
              </a:spcAft>
              <a:buSzPts val="1400"/>
              <a:buNone/>
              <a:defRPr b="1" i="0" sz="4608" u="none" cap="none" strike="noStrike">
                <a:solidFill>
                  <a:srgbClr val="999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8647" lvl="1" marL="914400" marR="0" rtl="0" algn="l">
              <a:spcBef>
                <a:spcPts val="819"/>
              </a:spcBef>
              <a:spcAft>
                <a:spcPts val="0"/>
              </a:spcAft>
              <a:buClr>
                <a:srgbClr val="0066FF"/>
              </a:buClr>
              <a:buSzPts val="2048"/>
              <a:buFont typeface="Helvetica Neue"/>
              <a:buChar char="•"/>
              <a:defRPr b="0" i="0" sz="409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4311" lvl="2" marL="1371600" marR="0" rtl="0" algn="l">
              <a:spcBef>
                <a:spcPts val="742"/>
              </a:spcBef>
              <a:spcAft>
                <a:spcPts val="0"/>
              </a:spcAft>
              <a:buClr>
                <a:srgbClr val="0066FF"/>
              </a:buClr>
              <a:buSzPts val="3712"/>
              <a:buFont typeface="Helvetica Neue"/>
              <a:buChar char="­"/>
              <a:defRPr b="0" i="0" sz="371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4904" lvl="3" marL="18288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4904" lvl="4" marL="22860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4904" lvl="5" marL="27432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4904" lvl="6" marL="32004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4903" lvl="7" marL="36576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4903" lvl="8" marL="41148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828279" y="1171222"/>
            <a:ext cx="32919458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 rot="5400000">
            <a:off x="8632479" y="22758"/>
            <a:ext cx="19311057" cy="32919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22"/>
              </a:spcBef>
              <a:spcAft>
                <a:spcPts val="0"/>
              </a:spcAft>
              <a:buSzPts val="1400"/>
              <a:buNone/>
              <a:defRPr b="1" i="0" sz="4608" u="none" cap="none" strike="noStrike">
                <a:solidFill>
                  <a:srgbClr val="999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8647" lvl="1" marL="914400" marR="0" rtl="0" algn="l">
              <a:spcBef>
                <a:spcPts val="819"/>
              </a:spcBef>
              <a:spcAft>
                <a:spcPts val="0"/>
              </a:spcAft>
              <a:buClr>
                <a:srgbClr val="0066FF"/>
              </a:buClr>
              <a:buSzPts val="2048"/>
              <a:buFont typeface="Helvetica Neue"/>
              <a:buChar char="•"/>
              <a:defRPr b="0" i="0" sz="409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4311" lvl="2" marL="1371600" marR="0" rtl="0" algn="l">
              <a:spcBef>
                <a:spcPts val="742"/>
              </a:spcBef>
              <a:spcAft>
                <a:spcPts val="0"/>
              </a:spcAft>
              <a:buClr>
                <a:srgbClr val="0066FF"/>
              </a:buClr>
              <a:buSzPts val="3712"/>
              <a:buFont typeface="Helvetica Neue"/>
              <a:buChar char="­"/>
              <a:defRPr b="0" i="0" sz="371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4904" lvl="3" marL="18288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4904" lvl="4" marL="22860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4904" lvl="5" marL="27432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4904" lvl="6" marL="32004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4903" lvl="7" marL="36576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4903" lvl="8" marL="41148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 rot="5400000">
            <a:off x="18149406" y="9539691"/>
            <a:ext cx="24966789" cy="82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 rot="5400000">
            <a:off x="1626183" y="1373325"/>
            <a:ext cx="24966789" cy="24562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22"/>
              </a:spcBef>
              <a:spcAft>
                <a:spcPts val="0"/>
              </a:spcAft>
              <a:buSzPts val="1400"/>
              <a:buNone/>
              <a:defRPr b="1" i="0" sz="4608" u="none" cap="none" strike="noStrike">
                <a:solidFill>
                  <a:srgbClr val="999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8647" lvl="1" marL="914400" marR="0" rtl="0" algn="l">
              <a:spcBef>
                <a:spcPts val="819"/>
              </a:spcBef>
              <a:spcAft>
                <a:spcPts val="0"/>
              </a:spcAft>
              <a:buClr>
                <a:srgbClr val="0066FF"/>
              </a:buClr>
              <a:buSzPts val="2048"/>
              <a:buFont typeface="Helvetica Neue"/>
              <a:buChar char="•"/>
              <a:defRPr b="0" i="0" sz="409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4311" lvl="2" marL="1371600" marR="0" rtl="0" algn="l">
              <a:spcBef>
                <a:spcPts val="742"/>
              </a:spcBef>
              <a:spcAft>
                <a:spcPts val="0"/>
              </a:spcAft>
              <a:buClr>
                <a:srgbClr val="0066FF"/>
              </a:buClr>
              <a:buSzPts val="3712"/>
              <a:buFont typeface="Helvetica Neue"/>
              <a:buChar char="­"/>
              <a:defRPr b="0" i="0" sz="371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4904" lvl="3" marL="18288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4904" lvl="4" marL="22860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4904" lvl="5" marL="27432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4904" lvl="6" marL="32004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4903" lvl="7" marL="36576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4903" lvl="8" marL="4114800" marR="0" rtl="0" algn="l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Char char="•"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2743731" y="9090377"/>
            <a:ext cx="31088542" cy="6270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486146" y="16580562"/>
            <a:ext cx="25603729" cy="747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922"/>
              </a:spcBef>
              <a:spcAft>
                <a:spcPts val="0"/>
              </a:spcAft>
              <a:buClr>
                <a:srgbClr val="9999FF"/>
              </a:buClr>
              <a:buSzPts val="4608"/>
              <a:buFont typeface="Helvetica Neue"/>
              <a:buNone/>
              <a:defRPr b="1" i="0" sz="4608" u="none" cap="none" strike="noStrike">
                <a:solidFill>
                  <a:srgbClr val="999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819"/>
              </a:spcBef>
              <a:spcAft>
                <a:spcPts val="0"/>
              </a:spcAft>
              <a:buClr>
                <a:srgbClr val="0066FF"/>
              </a:buClr>
              <a:buSzPts val="2048"/>
              <a:buFont typeface="Helvetica Neue"/>
              <a:buNone/>
              <a:defRPr b="0" i="0" sz="409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742"/>
              </a:spcBef>
              <a:spcAft>
                <a:spcPts val="0"/>
              </a:spcAft>
              <a:buClr>
                <a:srgbClr val="0066FF"/>
              </a:buClr>
              <a:buSzPts val="3712"/>
              <a:buFont typeface="Helvetica Neue"/>
              <a:buNone/>
              <a:defRPr b="0" i="0" sz="371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None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None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None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None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None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922"/>
              </a:spcBef>
              <a:spcAft>
                <a:spcPts val="0"/>
              </a:spcAft>
              <a:buClr>
                <a:srgbClr val="0066FF"/>
              </a:buClr>
              <a:buSzPts val="2304"/>
              <a:buFont typeface="Helvetica Neue"/>
              <a:buNone/>
              <a:defRPr b="0" i="0" sz="460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2889260" y="18803065"/>
            <a:ext cx="31089865" cy="5810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6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889260" y="12402257"/>
            <a:ext cx="31089865" cy="64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56"/>
              </a:spcBef>
              <a:spcAft>
                <a:spcPts val="0"/>
              </a:spcAft>
              <a:buClr>
                <a:srgbClr val="9999FF"/>
              </a:buClr>
              <a:buSzPts val="1280"/>
              <a:buFont typeface="Helvetica Neue"/>
              <a:buNone/>
              <a:defRPr b="1" i="0" sz="1280" u="none" cap="none" strike="noStrike">
                <a:solidFill>
                  <a:srgbClr val="999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30"/>
              </a:spcBef>
              <a:spcAft>
                <a:spcPts val="0"/>
              </a:spcAft>
              <a:buClr>
                <a:srgbClr val="0066FF"/>
              </a:buClr>
              <a:buSzPts val="576"/>
              <a:buFont typeface="Helvetica Neue"/>
              <a:buNone/>
              <a:defRPr b="0" i="0" sz="115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1024"/>
              <a:buFont typeface="Helvetica Neue"/>
              <a:buNone/>
              <a:defRPr b="0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79"/>
              </a:spcBef>
              <a:spcAft>
                <a:spcPts val="0"/>
              </a:spcAft>
              <a:buClr>
                <a:srgbClr val="0066FF"/>
              </a:buClr>
              <a:buSzPts val="448"/>
              <a:buFont typeface="Helvetica Neue"/>
              <a:buNone/>
              <a:defRPr b="0" i="0" sz="89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79"/>
              </a:spcBef>
              <a:spcAft>
                <a:spcPts val="0"/>
              </a:spcAft>
              <a:buClr>
                <a:srgbClr val="0066FF"/>
              </a:buClr>
              <a:buSzPts val="448"/>
              <a:buFont typeface="Helvetica Neue"/>
              <a:buNone/>
              <a:defRPr b="0" i="0" sz="89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79"/>
              </a:spcBef>
              <a:spcAft>
                <a:spcPts val="0"/>
              </a:spcAft>
              <a:buClr>
                <a:srgbClr val="0066FF"/>
              </a:buClr>
              <a:buSzPts val="448"/>
              <a:buFont typeface="Helvetica Neue"/>
              <a:buNone/>
              <a:defRPr b="0" i="0" sz="89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79"/>
              </a:spcBef>
              <a:spcAft>
                <a:spcPts val="0"/>
              </a:spcAft>
              <a:buClr>
                <a:srgbClr val="0066FF"/>
              </a:buClr>
              <a:buSzPts val="448"/>
              <a:buFont typeface="Helvetica Neue"/>
              <a:buNone/>
              <a:defRPr b="0" i="0" sz="89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79"/>
              </a:spcBef>
              <a:spcAft>
                <a:spcPts val="0"/>
              </a:spcAft>
              <a:buClr>
                <a:srgbClr val="0066FF"/>
              </a:buClr>
              <a:buSzPts val="448"/>
              <a:buFont typeface="Helvetica Neue"/>
              <a:buNone/>
              <a:defRPr b="0" i="0" sz="89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79"/>
              </a:spcBef>
              <a:spcAft>
                <a:spcPts val="0"/>
              </a:spcAft>
              <a:buClr>
                <a:srgbClr val="0066FF"/>
              </a:buClr>
              <a:buSzPts val="448"/>
              <a:buFont typeface="Helvetica Neue"/>
              <a:buNone/>
              <a:defRPr b="0" i="0" sz="89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828279" y="1171222"/>
            <a:ext cx="32919458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828275" y="6826959"/>
            <a:ext cx="16396229" cy="19311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58"/>
              </a:spcBef>
              <a:spcAft>
                <a:spcPts val="0"/>
              </a:spcAft>
              <a:buSzPts val="1400"/>
              <a:buNone/>
              <a:defRPr b="1" i="0" sz="1792" u="none" cap="none" strike="noStrike">
                <a:solidFill>
                  <a:srgbClr val="999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7368" lvl="1" marL="914400" marR="0" rtl="0" algn="l">
              <a:spcBef>
                <a:spcPts val="307"/>
              </a:spcBef>
              <a:spcAft>
                <a:spcPts val="0"/>
              </a:spcAft>
              <a:buClr>
                <a:srgbClr val="0066FF"/>
              </a:buClr>
              <a:buSzPts val="768"/>
              <a:buFont typeface="Helvetica Neue"/>
              <a:buChar char="•"/>
              <a:defRPr b="0" i="0" sz="153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9880" lvl="2" marL="1371600" marR="0" rtl="0" algn="l">
              <a:spcBef>
                <a:spcPts val="256"/>
              </a:spcBef>
              <a:spcAft>
                <a:spcPts val="0"/>
              </a:spcAft>
              <a:buClr>
                <a:srgbClr val="0066FF"/>
              </a:buClr>
              <a:buSzPts val="1280"/>
              <a:buFont typeface="Helvetica Neue"/>
              <a:buChar char="­"/>
              <a:defRPr b="0" i="0" sz="1280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5175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0066FF"/>
              </a:buClr>
              <a:buSzPts val="576"/>
              <a:buFont typeface="Helvetica Neue"/>
              <a:buChar char="•"/>
              <a:defRPr b="0" i="0" sz="115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5176" lvl="4" marL="2286000" marR="0" rtl="0" algn="l">
              <a:spcBef>
                <a:spcPts val="230"/>
              </a:spcBef>
              <a:spcAft>
                <a:spcPts val="0"/>
              </a:spcAft>
              <a:buClr>
                <a:srgbClr val="0066FF"/>
              </a:buClr>
              <a:buSzPts val="576"/>
              <a:buFont typeface="Helvetica Neue"/>
              <a:buChar char="•"/>
              <a:defRPr b="0" i="0" sz="115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5176" lvl="5" marL="2743200" marR="0" rtl="0" algn="l">
              <a:spcBef>
                <a:spcPts val="230"/>
              </a:spcBef>
              <a:spcAft>
                <a:spcPts val="0"/>
              </a:spcAft>
              <a:buClr>
                <a:srgbClr val="0066FF"/>
              </a:buClr>
              <a:buSzPts val="576"/>
              <a:buFont typeface="Helvetica Neue"/>
              <a:buChar char="•"/>
              <a:defRPr b="0" i="0" sz="115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5176" lvl="6" marL="3200400" marR="0" rtl="0" algn="l">
              <a:spcBef>
                <a:spcPts val="230"/>
              </a:spcBef>
              <a:spcAft>
                <a:spcPts val="0"/>
              </a:spcAft>
              <a:buClr>
                <a:srgbClr val="0066FF"/>
              </a:buClr>
              <a:buSzPts val="576"/>
              <a:buFont typeface="Helvetica Neue"/>
              <a:buChar char="•"/>
              <a:defRPr b="0" i="0" sz="115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5176" lvl="7" marL="3657600" marR="0" rtl="0" algn="l">
              <a:spcBef>
                <a:spcPts val="230"/>
              </a:spcBef>
              <a:spcAft>
                <a:spcPts val="0"/>
              </a:spcAft>
              <a:buClr>
                <a:srgbClr val="0066FF"/>
              </a:buClr>
              <a:buSzPts val="576"/>
              <a:buFont typeface="Helvetica Neue"/>
              <a:buChar char="•"/>
              <a:defRPr b="0" i="0" sz="115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5176" lvl="8" marL="4114800" marR="0" rtl="0" algn="l">
              <a:spcBef>
                <a:spcPts val="230"/>
              </a:spcBef>
              <a:spcAft>
                <a:spcPts val="0"/>
              </a:spcAft>
              <a:buClr>
                <a:srgbClr val="0066FF"/>
              </a:buClr>
              <a:buSzPts val="576"/>
              <a:buFont typeface="Helvetica Neue"/>
              <a:buChar char="•"/>
              <a:defRPr b="0" i="0" sz="115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18351505" y="6826959"/>
            <a:ext cx="16396229" cy="19311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58"/>
              </a:spcBef>
              <a:spcAft>
                <a:spcPts val="0"/>
              </a:spcAft>
              <a:buSzPts val="1400"/>
              <a:buNone/>
              <a:defRPr b="1" i="0" sz="1792" u="none" cap="none" strike="noStrike">
                <a:solidFill>
                  <a:srgbClr val="999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7368" lvl="1" marL="914400" marR="0" rtl="0" algn="l">
              <a:spcBef>
                <a:spcPts val="307"/>
              </a:spcBef>
              <a:spcAft>
                <a:spcPts val="0"/>
              </a:spcAft>
              <a:buClr>
                <a:srgbClr val="0066FF"/>
              </a:buClr>
              <a:buSzPts val="768"/>
              <a:buFont typeface="Helvetica Neue"/>
              <a:buChar char="•"/>
              <a:defRPr b="0" i="0" sz="153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9880" lvl="2" marL="1371600" marR="0" rtl="0" algn="l">
              <a:spcBef>
                <a:spcPts val="256"/>
              </a:spcBef>
              <a:spcAft>
                <a:spcPts val="0"/>
              </a:spcAft>
              <a:buClr>
                <a:srgbClr val="0066FF"/>
              </a:buClr>
              <a:buSzPts val="1280"/>
              <a:buFont typeface="Helvetica Neue"/>
              <a:buChar char="­"/>
              <a:defRPr b="0" i="0" sz="1280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5175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0066FF"/>
              </a:buClr>
              <a:buSzPts val="576"/>
              <a:buFont typeface="Helvetica Neue"/>
              <a:buChar char="•"/>
              <a:defRPr b="0" i="0" sz="115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5176" lvl="4" marL="2286000" marR="0" rtl="0" algn="l">
              <a:spcBef>
                <a:spcPts val="230"/>
              </a:spcBef>
              <a:spcAft>
                <a:spcPts val="0"/>
              </a:spcAft>
              <a:buClr>
                <a:srgbClr val="0066FF"/>
              </a:buClr>
              <a:buSzPts val="576"/>
              <a:buFont typeface="Helvetica Neue"/>
              <a:buChar char="•"/>
              <a:defRPr b="0" i="0" sz="115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5176" lvl="5" marL="2743200" marR="0" rtl="0" algn="l">
              <a:spcBef>
                <a:spcPts val="230"/>
              </a:spcBef>
              <a:spcAft>
                <a:spcPts val="0"/>
              </a:spcAft>
              <a:buClr>
                <a:srgbClr val="0066FF"/>
              </a:buClr>
              <a:buSzPts val="576"/>
              <a:buFont typeface="Helvetica Neue"/>
              <a:buChar char="•"/>
              <a:defRPr b="0" i="0" sz="115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5176" lvl="6" marL="3200400" marR="0" rtl="0" algn="l">
              <a:spcBef>
                <a:spcPts val="230"/>
              </a:spcBef>
              <a:spcAft>
                <a:spcPts val="0"/>
              </a:spcAft>
              <a:buClr>
                <a:srgbClr val="0066FF"/>
              </a:buClr>
              <a:buSzPts val="576"/>
              <a:buFont typeface="Helvetica Neue"/>
              <a:buChar char="•"/>
              <a:defRPr b="0" i="0" sz="115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5176" lvl="7" marL="3657600" marR="0" rtl="0" algn="l">
              <a:spcBef>
                <a:spcPts val="230"/>
              </a:spcBef>
              <a:spcAft>
                <a:spcPts val="0"/>
              </a:spcAft>
              <a:buClr>
                <a:srgbClr val="0066FF"/>
              </a:buClr>
              <a:buSzPts val="576"/>
              <a:buFont typeface="Helvetica Neue"/>
              <a:buChar char="•"/>
              <a:defRPr b="0" i="0" sz="115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5176" lvl="8" marL="4114800" marR="0" rtl="0" algn="l">
              <a:spcBef>
                <a:spcPts val="230"/>
              </a:spcBef>
              <a:spcAft>
                <a:spcPts val="0"/>
              </a:spcAft>
              <a:buClr>
                <a:srgbClr val="0066FF"/>
              </a:buClr>
              <a:buSzPts val="576"/>
              <a:buFont typeface="Helvetica Neue"/>
              <a:buChar char="•"/>
              <a:defRPr b="0" i="0" sz="115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828279" y="1171222"/>
            <a:ext cx="32919458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1828271" y="6550391"/>
            <a:ext cx="16160750" cy="27290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07"/>
              </a:spcBef>
              <a:spcAft>
                <a:spcPts val="0"/>
              </a:spcAft>
              <a:buClr>
                <a:srgbClr val="9999FF"/>
              </a:buClr>
              <a:buSzPts val="1536"/>
              <a:buFont typeface="Helvetica Neue"/>
              <a:buNone/>
              <a:defRPr b="1" i="0" sz="1536" u="none" cap="none" strike="noStrike">
                <a:solidFill>
                  <a:srgbClr val="999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56"/>
              </a:spcBef>
              <a:spcAft>
                <a:spcPts val="0"/>
              </a:spcAft>
              <a:buClr>
                <a:srgbClr val="0066FF"/>
              </a:buClr>
              <a:buSzPts val="640"/>
              <a:buFont typeface="Helvetica Neue"/>
              <a:buNone/>
              <a:defRPr b="1" i="0" sz="1280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30"/>
              </a:spcBef>
              <a:spcAft>
                <a:spcPts val="0"/>
              </a:spcAft>
              <a:buClr>
                <a:srgbClr val="0066FF"/>
              </a:buClr>
              <a:buSzPts val="1152"/>
              <a:buFont typeface="Helvetica Neue"/>
              <a:buNone/>
              <a:defRPr b="1" i="0" sz="115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None/>
              <a:defRPr b="1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None/>
              <a:defRPr b="1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None/>
              <a:defRPr b="1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None/>
              <a:defRPr b="1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None/>
              <a:defRPr b="1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None/>
              <a:defRPr b="1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1828271" y="9279474"/>
            <a:ext cx="16160750" cy="168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07"/>
              </a:spcBef>
              <a:spcAft>
                <a:spcPts val="0"/>
              </a:spcAft>
              <a:buSzPts val="1400"/>
              <a:buNone/>
              <a:defRPr b="1" i="0" sz="1536" u="none" cap="none" strike="noStrike">
                <a:solidFill>
                  <a:srgbClr val="999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9240" lvl="1" marL="914400" marR="0" rtl="0" algn="l">
              <a:spcBef>
                <a:spcPts val="256"/>
              </a:spcBef>
              <a:spcAft>
                <a:spcPts val="0"/>
              </a:spcAft>
              <a:buClr>
                <a:srgbClr val="0066FF"/>
              </a:buClr>
              <a:buSzPts val="640"/>
              <a:buFont typeface="Helvetica Neue"/>
              <a:buChar char="•"/>
              <a:defRPr b="0" i="0" sz="1280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1752" lvl="2" marL="1371600" marR="0" rtl="0" algn="l">
              <a:spcBef>
                <a:spcPts val="230"/>
              </a:spcBef>
              <a:spcAft>
                <a:spcPts val="0"/>
              </a:spcAft>
              <a:buClr>
                <a:srgbClr val="0066FF"/>
              </a:buClr>
              <a:buSzPts val="1152"/>
              <a:buFont typeface="Helvetica Neue"/>
              <a:buChar char="­"/>
              <a:defRPr b="0" i="0" sz="115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1111" lvl="3" marL="18288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Char char="•"/>
              <a:defRPr b="0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1111" lvl="4" marL="22860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Char char="•"/>
              <a:defRPr b="0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1111" lvl="5" marL="27432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Char char="•"/>
              <a:defRPr b="0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1111" lvl="6" marL="32004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Char char="•"/>
              <a:defRPr b="0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1111" lvl="7" marL="36576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Char char="•"/>
              <a:defRPr b="0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1111" lvl="8" marL="41148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Char char="•"/>
              <a:defRPr b="0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18580371" y="6550391"/>
            <a:ext cx="16167364" cy="27290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07"/>
              </a:spcBef>
              <a:spcAft>
                <a:spcPts val="0"/>
              </a:spcAft>
              <a:buClr>
                <a:srgbClr val="9999FF"/>
              </a:buClr>
              <a:buSzPts val="1536"/>
              <a:buFont typeface="Helvetica Neue"/>
              <a:buNone/>
              <a:defRPr b="1" i="0" sz="1536" u="none" cap="none" strike="noStrike">
                <a:solidFill>
                  <a:srgbClr val="999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56"/>
              </a:spcBef>
              <a:spcAft>
                <a:spcPts val="0"/>
              </a:spcAft>
              <a:buClr>
                <a:srgbClr val="0066FF"/>
              </a:buClr>
              <a:buSzPts val="640"/>
              <a:buFont typeface="Helvetica Neue"/>
              <a:buNone/>
              <a:defRPr b="1" i="0" sz="1280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30"/>
              </a:spcBef>
              <a:spcAft>
                <a:spcPts val="0"/>
              </a:spcAft>
              <a:buClr>
                <a:srgbClr val="0066FF"/>
              </a:buClr>
              <a:buSzPts val="1152"/>
              <a:buFont typeface="Helvetica Neue"/>
              <a:buNone/>
              <a:defRPr b="1" i="0" sz="115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None/>
              <a:defRPr b="1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None/>
              <a:defRPr b="1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None/>
              <a:defRPr b="1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None/>
              <a:defRPr b="1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None/>
              <a:defRPr b="1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None/>
              <a:defRPr b="1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4" type="body"/>
          </p:nvPr>
        </p:nvSpPr>
        <p:spPr>
          <a:xfrm>
            <a:off x="18580371" y="9279474"/>
            <a:ext cx="16167364" cy="168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07"/>
              </a:spcBef>
              <a:spcAft>
                <a:spcPts val="0"/>
              </a:spcAft>
              <a:buSzPts val="1400"/>
              <a:buNone/>
              <a:defRPr b="1" i="0" sz="1536" u="none" cap="none" strike="noStrike">
                <a:solidFill>
                  <a:srgbClr val="999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9240" lvl="1" marL="914400" marR="0" rtl="0" algn="l">
              <a:spcBef>
                <a:spcPts val="256"/>
              </a:spcBef>
              <a:spcAft>
                <a:spcPts val="0"/>
              </a:spcAft>
              <a:buClr>
                <a:srgbClr val="0066FF"/>
              </a:buClr>
              <a:buSzPts val="640"/>
              <a:buFont typeface="Helvetica Neue"/>
              <a:buChar char="•"/>
              <a:defRPr b="0" i="0" sz="1280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1752" lvl="2" marL="1371600" marR="0" rtl="0" algn="l">
              <a:spcBef>
                <a:spcPts val="230"/>
              </a:spcBef>
              <a:spcAft>
                <a:spcPts val="0"/>
              </a:spcAft>
              <a:buClr>
                <a:srgbClr val="0066FF"/>
              </a:buClr>
              <a:buSzPts val="1152"/>
              <a:buFont typeface="Helvetica Neue"/>
              <a:buChar char="­"/>
              <a:defRPr b="0" i="0" sz="115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1111" lvl="3" marL="18288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Char char="•"/>
              <a:defRPr b="0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1111" lvl="4" marL="22860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Char char="•"/>
              <a:defRPr b="0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1111" lvl="5" marL="27432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Char char="•"/>
              <a:defRPr b="0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1111" lvl="6" marL="32004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Char char="•"/>
              <a:defRPr b="0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1111" lvl="7" marL="36576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Char char="•"/>
              <a:defRPr b="0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1111" lvl="8" marL="4114800" marR="0" rtl="0" algn="l">
              <a:spcBef>
                <a:spcPts val="205"/>
              </a:spcBef>
              <a:spcAft>
                <a:spcPts val="0"/>
              </a:spcAft>
              <a:buClr>
                <a:srgbClr val="0066FF"/>
              </a:buClr>
              <a:buSzPts val="512"/>
              <a:buFont typeface="Helvetica Neue"/>
              <a:buChar char="•"/>
              <a:defRPr b="0" i="0" sz="1024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828279" y="1171222"/>
            <a:ext cx="32919458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1828277" y="1165585"/>
            <a:ext cx="12033250" cy="49572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8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14300729" y="1165584"/>
            <a:ext cx="20447000" cy="24972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10"/>
              </a:spcBef>
              <a:spcAft>
                <a:spcPts val="0"/>
              </a:spcAft>
              <a:buSzPts val="1400"/>
              <a:buNone/>
              <a:defRPr b="1" i="0" sz="2048" u="none" cap="none" strike="noStrike">
                <a:solidFill>
                  <a:srgbClr val="999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85496" lvl="1" marL="914400" marR="0" rtl="0" algn="l">
              <a:spcBef>
                <a:spcPts val="358"/>
              </a:spcBef>
              <a:spcAft>
                <a:spcPts val="0"/>
              </a:spcAft>
              <a:buClr>
                <a:srgbClr val="0066FF"/>
              </a:buClr>
              <a:buSzPts val="896"/>
              <a:buFont typeface="Helvetica Neue"/>
              <a:buChar char="•"/>
              <a:defRPr b="0" i="0" sz="1792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6136" lvl="2" marL="1371600" marR="0" rtl="0" algn="l">
              <a:spcBef>
                <a:spcPts val="307"/>
              </a:spcBef>
              <a:spcAft>
                <a:spcPts val="0"/>
              </a:spcAft>
              <a:buClr>
                <a:srgbClr val="0066FF"/>
              </a:buClr>
              <a:buSzPts val="1536"/>
              <a:buFont typeface="Helvetica Neue"/>
              <a:buChar char="­"/>
              <a:defRPr b="0" i="0" sz="153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9239" lvl="3" marL="1828800" marR="0" rtl="0" algn="l">
              <a:spcBef>
                <a:spcPts val="256"/>
              </a:spcBef>
              <a:spcAft>
                <a:spcPts val="0"/>
              </a:spcAft>
              <a:buClr>
                <a:srgbClr val="0066FF"/>
              </a:buClr>
              <a:buSzPts val="640"/>
              <a:buFont typeface="Helvetica Neue"/>
              <a:buChar char="•"/>
              <a:defRPr b="0" i="0" sz="1280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9239" lvl="4" marL="2286000" marR="0" rtl="0" algn="l">
              <a:spcBef>
                <a:spcPts val="256"/>
              </a:spcBef>
              <a:spcAft>
                <a:spcPts val="0"/>
              </a:spcAft>
              <a:buClr>
                <a:srgbClr val="0066FF"/>
              </a:buClr>
              <a:buSzPts val="640"/>
              <a:buFont typeface="Helvetica Neue"/>
              <a:buChar char="•"/>
              <a:defRPr b="0" i="0" sz="1280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9239" lvl="5" marL="2743200" marR="0" rtl="0" algn="l">
              <a:spcBef>
                <a:spcPts val="256"/>
              </a:spcBef>
              <a:spcAft>
                <a:spcPts val="0"/>
              </a:spcAft>
              <a:buClr>
                <a:srgbClr val="0066FF"/>
              </a:buClr>
              <a:buSzPts val="640"/>
              <a:buFont typeface="Helvetica Neue"/>
              <a:buChar char="•"/>
              <a:defRPr b="0" i="0" sz="1280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9239" lvl="6" marL="3200400" marR="0" rtl="0" algn="l">
              <a:spcBef>
                <a:spcPts val="256"/>
              </a:spcBef>
              <a:spcAft>
                <a:spcPts val="0"/>
              </a:spcAft>
              <a:buClr>
                <a:srgbClr val="0066FF"/>
              </a:buClr>
              <a:buSzPts val="640"/>
              <a:buFont typeface="Helvetica Neue"/>
              <a:buChar char="•"/>
              <a:defRPr b="0" i="0" sz="1280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9240" lvl="7" marL="3657600" marR="0" rtl="0" algn="l">
              <a:spcBef>
                <a:spcPts val="256"/>
              </a:spcBef>
              <a:spcAft>
                <a:spcPts val="0"/>
              </a:spcAft>
              <a:buClr>
                <a:srgbClr val="0066FF"/>
              </a:buClr>
              <a:buSzPts val="640"/>
              <a:buFont typeface="Helvetica Neue"/>
              <a:buChar char="•"/>
              <a:defRPr b="0" i="0" sz="1280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9240" lvl="8" marL="4114800" marR="0" rtl="0" algn="l">
              <a:spcBef>
                <a:spcPts val="256"/>
              </a:spcBef>
              <a:spcAft>
                <a:spcPts val="0"/>
              </a:spcAft>
              <a:buClr>
                <a:srgbClr val="0066FF"/>
              </a:buClr>
              <a:buSzPts val="640"/>
              <a:buFont typeface="Helvetica Neue"/>
              <a:buChar char="•"/>
              <a:defRPr b="0" i="0" sz="1280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1828277" y="6122813"/>
            <a:ext cx="12033250" cy="20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79"/>
              </a:spcBef>
              <a:spcAft>
                <a:spcPts val="0"/>
              </a:spcAft>
              <a:buClr>
                <a:srgbClr val="9999FF"/>
              </a:buClr>
              <a:buSzPts val="896"/>
              <a:buFont typeface="Helvetica Neue"/>
              <a:buNone/>
              <a:defRPr b="1" i="0" sz="896" u="none" cap="none" strike="noStrike">
                <a:solidFill>
                  <a:srgbClr val="999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54"/>
              </a:spcBef>
              <a:spcAft>
                <a:spcPts val="0"/>
              </a:spcAft>
              <a:buClr>
                <a:srgbClr val="0066FF"/>
              </a:buClr>
              <a:buSzPts val="384"/>
              <a:buFont typeface="Helvetica Neue"/>
              <a:buNone/>
              <a:defRPr b="0" i="0" sz="76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28"/>
              </a:spcBef>
              <a:spcAft>
                <a:spcPts val="0"/>
              </a:spcAft>
              <a:buClr>
                <a:srgbClr val="0066FF"/>
              </a:buClr>
              <a:buSzPts val="640"/>
              <a:buFont typeface="Helvetica Neue"/>
              <a:buNone/>
              <a:defRPr b="0" i="0" sz="640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15"/>
              </a:spcBef>
              <a:spcAft>
                <a:spcPts val="0"/>
              </a:spcAft>
              <a:buClr>
                <a:srgbClr val="0066FF"/>
              </a:buClr>
              <a:buSzPts val="288"/>
              <a:buFont typeface="Helvetica Neue"/>
              <a:buNone/>
              <a:defRPr b="0" i="0" sz="57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15"/>
              </a:spcBef>
              <a:spcAft>
                <a:spcPts val="0"/>
              </a:spcAft>
              <a:buClr>
                <a:srgbClr val="0066FF"/>
              </a:buClr>
              <a:buSzPts val="288"/>
              <a:buFont typeface="Helvetica Neue"/>
              <a:buNone/>
              <a:defRPr b="0" i="0" sz="57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15"/>
              </a:spcBef>
              <a:spcAft>
                <a:spcPts val="0"/>
              </a:spcAft>
              <a:buClr>
                <a:srgbClr val="0066FF"/>
              </a:buClr>
              <a:buSzPts val="288"/>
              <a:buFont typeface="Helvetica Neue"/>
              <a:buNone/>
              <a:defRPr b="0" i="0" sz="57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15"/>
              </a:spcBef>
              <a:spcAft>
                <a:spcPts val="0"/>
              </a:spcAft>
              <a:buClr>
                <a:srgbClr val="0066FF"/>
              </a:buClr>
              <a:buSzPts val="288"/>
              <a:buFont typeface="Helvetica Neue"/>
              <a:buNone/>
              <a:defRPr b="0" i="0" sz="57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15"/>
              </a:spcBef>
              <a:spcAft>
                <a:spcPts val="0"/>
              </a:spcAft>
              <a:buClr>
                <a:srgbClr val="0066FF"/>
              </a:buClr>
              <a:buSzPts val="288"/>
              <a:buFont typeface="Helvetica Neue"/>
              <a:buNone/>
              <a:defRPr b="0" i="0" sz="57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15"/>
              </a:spcBef>
              <a:spcAft>
                <a:spcPts val="0"/>
              </a:spcAft>
              <a:buClr>
                <a:srgbClr val="0066FF"/>
              </a:buClr>
              <a:buSzPts val="288"/>
              <a:buFont typeface="Helvetica Neue"/>
              <a:buNone/>
              <a:defRPr b="0" i="0" sz="57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7168890" y="20482286"/>
            <a:ext cx="21945864" cy="2418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8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64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10"/>
          <p:cNvSpPr/>
          <p:nvPr>
            <p:ph idx="2" type="pic"/>
          </p:nvPr>
        </p:nvSpPr>
        <p:spPr>
          <a:xfrm>
            <a:off x="7168890" y="2614794"/>
            <a:ext cx="21945864" cy="17555634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168890" y="22900930"/>
            <a:ext cx="21945864" cy="3433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79"/>
              </a:spcBef>
              <a:spcAft>
                <a:spcPts val="0"/>
              </a:spcAft>
              <a:buClr>
                <a:srgbClr val="9999FF"/>
              </a:buClr>
              <a:buSzPts val="896"/>
              <a:buFont typeface="Helvetica Neue"/>
              <a:buNone/>
              <a:defRPr b="1" i="0" sz="896" u="none" cap="none" strike="noStrike">
                <a:solidFill>
                  <a:srgbClr val="999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54"/>
              </a:spcBef>
              <a:spcAft>
                <a:spcPts val="0"/>
              </a:spcAft>
              <a:buClr>
                <a:srgbClr val="0066FF"/>
              </a:buClr>
              <a:buSzPts val="384"/>
              <a:buFont typeface="Helvetica Neue"/>
              <a:buNone/>
              <a:defRPr b="0" i="0" sz="768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28"/>
              </a:spcBef>
              <a:spcAft>
                <a:spcPts val="0"/>
              </a:spcAft>
              <a:buClr>
                <a:srgbClr val="0066FF"/>
              </a:buClr>
              <a:buSzPts val="640"/>
              <a:buFont typeface="Helvetica Neue"/>
              <a:buNone/>
              <a:defRPr b="0" i="0" sz="640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15"/>
              </a:spcBef>
              <a:spcAft>
                <a:spcPts val="0"/>
              </a:spcAft>
              <a:buClr>
                <a:srgbClr val="0066FF"/>
              </a:buClr>
              <a:buSzPts val="288"/>
              <a:buFont typeface="Helvetica Neue"/>
              <a:buNone/>
              <a:defRPr b="0" i="0" sz="57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15"/>
              </a:spcBef>
              <a:spcAft>
                <a:spcPts val="0"/>
              </a:spcAft>
              <a:buClr>
                <a:srgbClr val="0066FF"/>
              </a:buClr>
              <a:buSzPts val="288"/>
              <a:buFont typeface="Helvetica Neue"/>
              <a:buNone/>
              <a:defRPr b="0" i="0" sz="57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15"/>
              </a:spcBef>
              <a:spcAft>
                <a:spcPts val="0"/>
              </a:spcAft>
              <a:buClr>
                <a:srgbClr val="0066FF"/>
              </a:buClr>
              <a:buSzPts val="288"/>
              <a:buFont typeface="Helvetica Neue"/>
              <a:buNone/>
              <a:defRPr b="0" i="0" sz="57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15"/>
              </a:spcBef>
              <a:spcAft>
                <a:spcPts val="0"/>
              </a:spcAft>
              <a:buClr>
                <a:srgbClr val="0066FF"/>
              </a:buClr>
              <a:buSzPts val="288"/>
              <a:buFont typeface="Helvetica Neue"/>
              <a:buNone/>
              <a:defRPr b="0" i="0" sz="57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15"/>
              </a:spcBef>
              <a:spcAft>
                <a:spcPts val="0"/>
              </a:spcAft>
              <a:buClr>
                <a:srgbClr val="0066FF"/>
              </a:buClr>
              <a:buSzPts val="288"/>
              <a:buFont typeface="Helvetica Neue"/>
              <a:buNone/>
              <a:defRPr b="0" i="0" sz="57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15"/>
              </a:spcBef>
              <a:spcAft>
                <a:spcPts val="0"/>
              </a:spcAft>
              <a:buClr>
                <a:srgbClr val="0066FF"/>
              </a:buClr>
              <a:buSzPts val="288"/>
              <a:buFont typeface="Helvetica Neue"/>
              <a:buNone/>
              <a:defRPr b="0" i="0" sz="576" u="none" cap="none" strike="noStrike">
                <a:solidFill>
                  <a:srgbClr val="006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 flipH="1">
            <a:off x="11362946" y="7"/>
            <a:ext cx="6096" cy="29250922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" name="Google Shape;11;p1"/>
          <p:cNvCxnSpPr/>
          <p:nvPr/>
        </p:nvCxnSpPr>
        <p:spPr>
          <a:xfrm flipH="1">
            <a:off x="11484866" y="135473"/>
            <a:ext cx="6096" cy="29250922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2" name="Google Shape;12;p1"/>
          <p:cNvCxnSpPr/>
          <p:nvPr/>
        </p:nvCxnSpPr>
        <p:spPr>
          <a:xfrm flipH="1">
            <a:off x="11606786" y="270938"/>
            <a:ext cx="6096" cy="29250922"/>
          </a:xfrm>
          <a:prstGeom prst="straightConnector1">
            <a:avLst/>
          </a:prstGeom>
          <a:noFill/>
          <a:ln>
            <a:noFill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13" Type="http://schemas.openxmlformats.org/officeDocument/2006/relationships/image" Target="../media/image1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mailto:gabs@umich.edu" TargetMode="External"/><Relationship Id="rId9" Type="http://schemas.openxmlformats.org/officeDocument/2006/relationships/image" Target="../media/image8.png"/><Relationship Id="rId15" Type="http://schemas.openxmlformats.org/officeDocument/2006/relationships/image" Target="../media/image7.jpg"/><Relationship Id="rId14" Type="http://schemas.openxmlformats.org/officeDocument/2006/relationships/image" Target="../media/image4.png"/><Relationship Id="rId5" Type="http://schemas.openxmlformats.org/officeDocument/2006/relationships/hyperlink" Target="mailto:jqma@umich.edu" TargetMode="External"/><Relationship Id="rId6" Type="http://schemas.openxmlformats.org/officeDocument/2006/relationships/hyperlink" Target="mailto:shivamgp@umich.edu" TargetMode="External"/><Relationship Id="rId7" Type="http://schemas.openxmlformats.org/officeDocument/2006/relationships/hyperlink" Target="mailto:wesleyjt@umich.edu" TargetMode="External"/><Relationship Id="rId8" Type="http://schemas.openxmlformats.org/officeDocument/2006/relationships/hyperlink" Target="mailto:taozhou@umich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Chart"/>
          <p:cNvPicPr preferRelativeResize="0"/>
          <p:nvPr/>
        </p:nvPicPr>
        <p:blipFill rotWithShape="1">
          <a:blip r:embed="rId3">
            <a:alphaModFix/>
          </a:blip>
          <a:srcRect b="3695" l="1490" r="1119" t="2504"/>
          <a:stretch/>
        </p:blipFill>
        <p:spPr>
          <a:xfrm>
            <a:off x="25494594" y="5526212"/>
            <a:ext cx="9518943" cy="56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913250" y="2019425"/>
            <a:ext cx="272286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73150" spcFirstLastPara="1" rIns="73150" wrap="square" tIns="36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Helvetica Neue"/>
                <a:ea typeface="Helvetica Neue"/>
                <a:cs typeface="Helvetica Neue"/>
                <a:sym typeface="Helvetica Neue"/>
              </a:rPr>
              <a:t>Gabrielle Jones, Jessica Ma, Shivam Patel, Wesley Tsai, Tao Zhou</a:t>
            </a:r>
            <a:endParaRPr sz="4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gabs@umich.edu</a:t>
            </a:r>
            <a:r>
              <a:rPr lang="en-US" sz="350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3500"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jqma@umich.edu</a:t>
            </a:r>
            <a:r>
              <a:rPr lang="en-US" sz="350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3500"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shivamgp@umich.edu</a:t>
            </a:r>
            <a:r>
              <a:rPr lang="en-US" sz="350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3500"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wesleyjt@umich.edu</a:t>
            </a:r>
            <a:r>
              <a:rPr lang="en-US" sz="350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3500"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taozhou@umich.edu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35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EECS 545: Machine Learning – Winter 2023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0" y="3903962"/>
            <a:ext cx="36576000" cy="26400"/>
          </a:xfrm>
          <a:prstGeom prst="straightConnector1">
            <a:avLst/>
          </a:prstGeom>
          <a:noFill/>
          <a:ln cap="flat" cmpd="sng" w="101600">
            <a:solidFill>
              <a:srgbClr val="002D6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1226" y="759325"/>
            <a:ext cx="6361350" cy="24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6784400" y="5283325"/>
            <a:ext cx="49353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today’s increasingly polarized political environment, media contains subliminal messaging through word choice and phrasing that is inherently biased towards a specific narrative.</a:t>
            </a:r>
            <a:endParaRPr sz="288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4913915" y="22523451"/>
            <a:ext cx="106803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73150" spcFirstLastPara="1" rIns="73150" wrap="square" tIns="36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8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Future Work</a:t>
            </a:r>
            <a:endParaRPr b="1" sz="448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4913915" y="26656245"/>
            <a:ext cx="106803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8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Acknowledgements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4728965" y="27466824"/>
            <a:ext cx="110502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73150" spcFirstLastPara="1" rIns="73150" wrap="square" tIns="365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would like to thank Prof. Honglak Lee, GSI Jongwook Choi, GSI Yunseok Jang, and GSI Anthony Liu for a great learning experience in this course and all the assistance we received on this project.</a:t>
            </a:r>
            <a:endParaRPr sz="285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544015" y="23267202"/>
            <a:ext cx="11420100" cy="3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73150" spcFirstLastPara="1" rIns="73150" wrap="square" tIns="36575">
            <a:spAutoFit/>
          </a:bodyPr>
          <a:lstStyle/>
          <a:p>
            <a:pPr indent="-4095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Helvetica Neue"/>
              <a:buChar char="●"/>
            </a:pP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Further evaluate supervised results for method </a:t>
            </a: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inconsistencies</a:t>
            </a: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BERT/GPT-2 model feature selection</a:t>
            </a:r>
            <a:endParaRPr sz="285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95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Helvetica Neue"/>
              <a:buChar char="●"/>
            </a:pP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Re-training and evaluating supervised classification when training data is injected with further human bias</a:t>
            </a:r>
            <a:endParaRPr sz="285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95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Helvetica Neue"/>
              <a:buChar char="●"/>
            </a:pP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Further Naive Bayes Optimization with hyperparameter tuning</a:t>
            </a:r>
            <a:endParaRPr sz="285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957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Helvetica Neue"/>
              <a:buChar char="●"/>
            </a:pP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ine-tune ChatGPT (GPT-3.5 or GPT-4) model for improved classification accuracy</a:t>
            </a:r>
            <a:endParaRPr sz="285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5864915" y="4139743"/>
            <a:ext cx="87783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73150" spcFirstLastPara="1" rIns="73150" wrap="square" tIns="36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8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Supervised Results</a:t>
            </a:r>
            <a:endParaRPr b="1" sz="448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8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BERT and GPT-2</a:t>
            </a:r>
            <a:endParaRPr b="1" sz="448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8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8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4483415" y="10970850"/>
            <a:ext cx="115413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73150" spcFirstLastPara="1" rIns="73150" wrap="square" tIns="36575">
            <a:spAutoFit/>
          </a:bodyPr>
          <a:lstStyle/>
          <a:p>
            <a:pPr indent="-411480" lvl="0" marL="457200" marR="0" rtl="0" algn="l">
              <a:spcBef>
                <a:spcPts val="0"/>
              </a:spcBef>
              <a:spcAft>
                <a:spcPts val="0"/>
              </a:spcAft>
              <a:buSzPts val="2880"/>
              <a:buFont typeface="Helvetica Neue"/>
              <a:buChar char="●"/>
            </a:pPr>
            <a:r>
              <a:rPr lang="en-US" sz="2880">
                <a:latin typeface="Helvetica Neue"/>
                <a:ea typeface="Helvetica Neue"/>
                <a:cs typeface="Helvetica Neue"/>
                <a:sym typeface="Helvetica Neue"/>
              </a:rPr>
              <a:t>Test accuracy of up to </a:t>
            </a:r>
            <a:endParaRPr sz="288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1480" lvl="2" marL="1371600" marR="0" rtl="0" algn="l">
              <a:spcBef>
                <a:spcPts val="0"/>
              </a:spcBef>
              <a:spcAft>
                <a:spcPts val="0"/>
              </a:spcAft>
              <a:buSzPts val="2880"/>
              <a:buFont typeface="Helvetica Neue"/>
              <a:buChar char="■"/>
            </a:pPr>
            <a:r>
              <a:rPr lang="en-US" sz="2880">
                <a:latin typeface="Helvetica Neue"/>
                <a:ea typeface="Helvetica Neue"/>
                <a:cs typeface="Helvetica Neue"/>
                <a:sym typeface="Helvetica Neue"/>
              </a:rPr>
              <a:t>89.87% (BERT model)</a:t>
            </a:r>
            <a:endParaRPr sz="288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1480" lvl="2" marL="1371600" marR="0" rtl="0" algn="l">
              <a:spcBef>
                <a:spcPts val="0"/>
              </a:spcBef>
              <a:spcAft>
                <a:spcPts val="0"/>
              </a:spcAft>
              <a:buSzPts val="2880"/>
              <a:buFont typeface="Helvetica Neue"/>
              <a:buChar char="■"/>
            </a:pPr>
            <a:r>
              <a:rPr lang="en-US" sz="2880">
                <a:latin typeface="Helvetica Neue"/>
                <a:ea typeface="Helvetica Neue"/>
                <a:cs typeface="Helvetica Neue"/>
                <a:sym typeface="Helvetica Neue"/>
              </a:rPr>
              <a:t>98.02% (GPT-2 model)</a:t>
            </a:r>
            <a:br>
              <a:rPr lang="en-US" sz="288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979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1480" lvl="0" marL="457200" marR="0" rtl="0" algn="l">
              <a:spcBef>
                <a:spcPts val="0"/>
              </a:spcBef>
              <a:spcAft>
                <a:spcPts val="0"/>
              </a:spcAft>
              <a:buSzPts val="2880"/>
              <a:buFont typeface="Helvetica Neue"/>
              <a:buChar char="●"/>
            </a:pPr>
            <a:r>
              <a:rPr lang="en-US" sz="2880">
                <a:latin typeface="Helvetica Neue"/>
                <a:ea typeface="Helvetica Neue"/>
                <a:cs typeface="Helvetica Neue"/>
                <a:sym typeface="Helvetica Neue"/>
              </a:rPr>
              <a:t>The GPT-2 model performed better than BERT for most train/val splits</a:t>
            </a:r>
            <a:endParaRPr sz="288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1480" lvl="0" marL="457200" marR="0" rtl="0" algn="l">
              <a:spcBef>
                <a:spcPts val="0"/>
              </a:spcBef>
              <a:spcAft>
                <a:spcPts val="0"/>
              </a:spcAft>
              <a:buSzPts val="2880"/>
              <a:buFont typeface="Helvetica Neue"/>
              <a:buChar char="●"/>
            </a:pPr>
            <a:r>
              <a:rPr lang="en-US" sz="2880">
                <a:latin typeface="Helvetica Neue"/>
                <a:ea typeface="Helvetica Neue"/>
                <a:cs typeface="Helvetica Neue"/>
                <a:sym typeface="Helvetica Neue"/>
              </a:rPr>
              <a:t>This very high accuracy likely was reached due to the very polarized MBIC dataset</a:t>
            </a:r>
            <a:endParaRPr sz="288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991788" y="21140559"/>
            <a:ext cx="87783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73150" spcFirstLastPara="1" rIns="73150" wrap="square" tIns="36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8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Unsupervised Results</a:t>
            </a:r>
            <a:endParaRPr b="1" sz="448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661888" y="15030963"/>
            <a:ext cx="11438100" cy="6295338"/>
            <a:chOff x="12370106" y="10009813"/>
            <a:chExt cx="11438100" cy="6295338"/>
          </a:xfrm>
        </p:grpSpPr>
        <p:sp>
          <p:nvSpPr>
            <p:cNvPr id="67" name="Google Shape;67;p13"/>
            <p:cNvSpPr/>
            <p:nvPr/>
          </p:nvSpPr>
          <p:spPr>
            <a:xfrm>
              <a:off x="14061850" y="10009813"/>
              <a:ext cx="7521300" cy="7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80">
                  <a:solidFill>
                    <a:schemeClr val="lt2"/>
                  </a:solidFill>
                  <a:latin typeface="Candara"/>
                  <a:ea typeface="Candara"/>
                  <a:cs typeface="Candara"/>
                  <a:sym typeface="Candara"/>
                </a:rPr>
                <a:t>Unsupervised Methods</a:t>
              </a:r>
              <a:endParaRPr/>
            </a:p>
          </p:txBody>
        </p:sp>
        <p:pic>
          <p:nvPicPr>
            <p:cNvPr id="68" name="Google Shape;68;p13"/>
            <p:cNvPicPr preferRelativeResize="0"/>
            <p:nvPr/>
          </p:nvPicPr>
          <p:blipFill rotWithShape="1">
            <a:blip r:embed="rId10">
              <a:alphaModFix/>
            </a:blip>
            <a:srcRect b="4470" l="0" r="0" t="0"/>
            <a:stretch/>
          </p:blipFill>
          <p:spPr>
            <a:xfrm>
              <a:off x="12520450" y="11755650"/>
              <a:ext cx="10252599" cy="454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3"/>
            <p:cNvSpPr txBox="1"/>
            <p:nvPr/>
          </p:nvSpPr>
          <p:spPr>
            <a:xfrm>
              <a:off x="12370106" y="10846832"/>
              <a:ext cx="11438100" cy="14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73150" spcFirstLastPara="1" rIns="73150" wrap="square" tIns="36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8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Ask ChatGPT: </a:t>
              </a:r>
              <a:r>
                <a:rPr lang="en-US" sz="288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We explored ChatGPT’s capabilities for classifying articles as politically left, neutral or right on a</a:t>
              </a:r>
              <a:r>
                <a:rPr lang="en-US" sz="2880">
                  <a:latin typeface="Helvetica Neue"/>
                  <a:ea typeface="Helvetica Neue"/>
                  <a:cs typeface="Helvetica Neue"/>
                  <a:sym typeface="Helvetica Neue"/>
                </a:rPr>
                <a:t> sentence level</a:t>
              </a:r>
              <a:endParaRPr sz="288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80">
                  <a:latin typeface="Helvetica Neue"/>
                  <a:ea typeface="Helvetica Neue"/>
                  <a:cs typeface="Helvetica Neue"/>
                  <a:sym typeface="Helvetica Neue"/>
                </a:rPr>
                <a:t>and an article level (first 4096 tokens)</a:t>
              </a:r>
              <a:endParaRPr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0" name="Google Shape;70;p13"/>
          <p:cNvSpPr txBox="1"/>
          <p:nvPr/>
        </p:nvSpPr>
        <p:spPr>
          <a:xfrm>
            <a:off x="420088" y="26832025"/>
            <a:ext cx="11921700" cy="2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73150" spcFirstLastPara="1" rIns="73150" wrap="square" tIns="36575">
            <a:spAutoFit/>
          </a:bodyPr>
          <a:lstStyle/>
          <a:p>
            <a:pPr indent="-409575" lvl="0" marL="457200" marR="0" rtl="0" algn="l">
              <a:spcBef>
                <a:spcPts val="0"/>
              </a:spcBef>
              <a:spcAft>
                <a:spcPts val="0"/>
              </a:spcAft>
              <a:buSzPts val="2850"/>
              <a:buFont typeface="Helvetica Neue"/>
              <a:buChar char="●"/>
            </a:pPr>
            <a:r>
              <a:rPr lang="en-US" sz="2850">
                <a:latin typeface="Helvetica Neue"/>
                <a:ea typeface="Helvetica Neue"/>
                <a:cs typeface="Helvetica Neue"/>
                <a:sym typeface="Helvetica Neue"/>
              </a:rPr>
              <a:t>ChatGPT achieved </a:t>
            </a:r>
            <a:r>
              <a:rPr b="1"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46.8% accuracy</a:t>
            </a: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political alignment</a:t>
            </a:r>
            <a:endParaRPr sz="285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957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Helvetica Neue"/>
              <a:buChar char="●"/>
            </a:pP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Majority of articles were classified as Neutral by ChatGPT</a:t>
            </a:r>
            <a:endParaRPr sz="285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957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Helvetica Neue"/>
              <a:buChar char="●"/>
            </a:pPr>
            <a:r>
              <a:rPr b="1"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83.1%</a:t>
            </a: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</a:t>
            </a: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misclassified</a:t>
            </a: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articles were predicted as Neutral. </a:t>
            </a:r>
            <a:endParaRPr sz="285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957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Helvetica Neue"/>
              <a:buChar char="●"/>
            </a:pP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ChatGPT performs worst in classifying Politically Right articles</a:t>
            </a:r>
            <a:endParaRPr sz="288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1" name="Google Shape;71;p13"/>
          <p:cNvGrpSpPr/>
          <p:nvPr/>
        </p:nvGrpSpPr>
        <p:grpSpPr>
          <a:xfrm>
            <a:off x="25593065" y="14805759"/>
            <a:ext cx="9321999" cy="6019891"/>
            <a:chOff x="25912854" y="4184372"/>
            <a:chExt cx="9321999" cy="6019891"/>
          </a:xfrm>
        </p:grpSpPr>
        <p:sp>
          <p:nvSpPr>
            <p:cNvPr id="72" name="Google Shape;72;p13"/>
            <p:cNvSpPr/>
            <p:nvPr/>
          </p:nvSpPr>
          <p:spPr>
            <a:xfrm>
              <a:off x="26047371" y="4184372"/>
              <a:ext cx="8778300" cy="7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73150" spcFirstLastPara="1" rIns="73150" wrap="square" tIns="36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80">
                  <a:solidFill>
                    <a:schemeClr val="lt2"/>
                  </a:solidFill>
                  <a:latin typeface="Candara"/>
                  <a:ea typeface="Candara"/>
                  <a:cs typeface="Candara"/>
                  <a:sym typeface="Candara"/>
                </a:rPr>
                <a:t>Naive Bayes Results</a:t>
              </a:r>
              <a:endParaRPr b="1" sz="448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pic>
          <p:nvPicPr>
            <p:cNvPr id="73" name="Google Shape;73;p13"/>
            <p:cNvPicPr preferRelativeResize="0"/>
            <p:nvPr/>
          </p:nvPicPr>
          <p:blipFill rotWithShape="1">
            <a:blip r:embed="rId11">
              <a:alphaModFix/>
            </a:blip>
            <a:srcRect b="0" l="8047" r="9328" t="9526"/>
            <a:stretch/>
          </p:blipFill>
          <p:spPr>
            <a:xfrm>
              <a:off x="25912854" y="4973413"/>
              <a:ext cx="9321999" cy="4082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3"/>
            <p:cNvSpPr/>
            <p:nvPr/>
          </p:nvSpPr>
          <p:spPr>
            <a:xfrm>
              <a:off x="28914100" y="9157563"/>
              <a:ext cx="2560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333333"/>
                  </a:solidFill>
                </a:rPr>
                <a:t>Highly context dependent</a:t>
              </a:r>
              <a:endParaRPr sz="2800">
                <a:solidFill>
                  <a:srgbClr val="333333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32597225" y="9157563"/>
              <a:ext cx="2560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333333"/>
                  </a:solidFill>
                </a:rPr>
                <a:t>Biased words dominate</a:t>
              </a:r>
              <a:endParaRPr sz="2800">
                <a:solidFill>
                  <a:srgbClr val="333333"/>
                </a:solidFill>
              </a:endParaRPr>
            </a:p>
          </p:txBody>
        </p:sp>
      </p:grpSp>
      <p:sp>
        <p:nvSpPr>
          <p:cNvPr id="76" name="Google Shape;76;p13"/>
          <p:cNvSpPr/>
          <p:nvPr/>
        </p:nvSpPr>
        <p:spPr>
          <a:xfrm>
            <a:off x="1040788" y="4139743"/>
            <a:ext cx="106803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8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Introduction</a:t>
            </a:r>
            <a:endParaRPr/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8449" y="4978525"/>
            <a:ext cx="6125523" cy="40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475438" y="9121025"/>
            <a:ext cx="118110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Goal: </a:t>
            </a:r>
            <a:r>
              <a:rPr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olitical bias detection with minimal</a:t>
            </a:r>
            <a:r>
              <a:rPr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injection of human bias into training data.</a:t>
            </a:r>
            <a:endParaRPr sz="288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13676718" y="21637184"/>
            <a:ext cx="87783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73150" spcFirstLastPara="1" rIns="73150" wrap="square" tIns="36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8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Naive Bayes Methods</a:t>
            </a:r>
            <a:endParaRPr b="1" sz="448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0" name="Google Shape;80;p13"/>
          <p:cNvSpPr/>
          <p:nvPr/>
        </p:nvSpPr>
        <p:spPr>
          <a:xfrm flipH="1" rot="10800000">
            <a:off x="31231000" y="19641100"/>
            <a:ext cx="1306500" cy="960600"/>
          </a:xfrm>
          <a:prstGeom prst="bentArrow">
            <a:avLst>
              <a:gd fmla="val 25000" name="adj1"/>
              <a:gd fmla="val 23609" name="adj2"/>
              <a:gd fmla="val 25000" name="adj3"/>
              <a:gd fmla="val 43750" name="adj4"/>
            </a:avLst>
          </a:prstGeom>
          <a:solidFill>
            <a:srgbClr val="0504A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flipH="1" rot="10800000">
            <a:off x="27484750" y="19641100"/>
            <a:ext cx="1306500" cy="960600"/>
          </a:xfrm>
          <a:prstGeom prst="bentArrow">
            <a:avLst>
              <a:gd fmla="val 25000" name="adj1"/>
              <a:gd fmla="val 23609" name="adj2"/>
              <a:gd fmla="val 25000" name="adj3"/>
              <a:gd fmla="val 43750" name="adj4"/>
            </a:avLst>
          </a:prstGeom>
          <a:solidFill>
            <a:srgbClr val="0504A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12725725" y="4139743"/>
            <a:ext cx="106803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8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Supervised Methods</a:t>
            </a:r>
            <a:endParaRPr b="1" sz="448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8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BERT and GPT-2</a:t>
            </a:r>
            <a:endParaRPr b="1" sz="448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12623118" y="5571225"/>
            <a:ext cx="108855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73150" spcFirstLastPara="1" rIns="73150" wrap="square" tIns="36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 Text: </a:t>
            </a:r>
            <a:r>
              <a:rPr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emoval of punctuation and non utf-8 characters. Stop words maintained for context around keywords.</a:t>
            </a:r>
            <a:endParaRPr b="1" sz="288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12346818" y="17875119"/>
            <a:ext cx="114381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73150" spcFirstLastPara="1" rIns="73150" wrap="square" tIns="36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Fine-tuning and Hyperparameter Search</a:t>
            </a:r>
            <a:endParaRPr b="1" sz="288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148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Helvetica Neue"/>
              <a:buChar char="●"/>
            </a:pPr>
            <a:r>
              <a:rPr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and GPT-2 pre-trained models fine-tuned for article political bias classification with </a:t>
            </a:r>
            <a:r>
              <a:rPr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appended</a:t>
            </a:r>
            <a:r>
              <a:rPr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fully connected layers</a:t>
            </a:r>
            <a:endParaRPr sz="288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148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Helvetica Neue"/>
              <a:buChar char="●"/>
            </a:pPr>
            <a:r>
              <a:rPr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a variety of train/test splits to evaluate accuracy vs. training data size</a:t>
            </a:r>
            <a:endParaRPr sz="288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148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Helvetica Neue"/>
              <a:buChar char="●"/>
            </a:pPr>
            <a:r>
              <a:rPr lang="en-US" sz="2880" u="sng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Sigopt</a:t>
            </a:r>
            <a:r>
              <a:rPr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used for hyperparameter tuning to optimize performance</a:t>
            </a:r>
            <a:endParaRPr sz="288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148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Helvetica Neue"/>
              <a:buChar char="●"/>
            </a:pPr>
            <a:r>
              <a:rPr lang="en-US" sz="2880" u="sng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Weight decay</a:t>
            </a:r>
            <a:r>
              <a:rPr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2880" u="sng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dropout</a:t>
            </a:r>
            <a:r>
              <a:rPr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the final classification layer were used to prevent overfitting</a:t>
            </a:r>
            <a:endParaRPr b="1" sz="288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12540768" y="6636150"/>
            <a:ext cx="11050200" cy="11918450"/>
            <a:chOff x="12477050" y="6636150"/>
            <a:chExt cx="11050200" cy="11918450"/>
          </a:xfrm>
        </p:grpSpPr>
        <p:sp>
          <p:nvSpPr>
            <p:cNvPr id="86" name="Google Shape;86;p13"/>
            <p:cNvSpPr/>
            <p:nvPr/>
          </p:nvSpPr>
          <p:spPr>
            <a:xfrm>
              <a:off x="17887125" y="17945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43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8039525" y="180974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43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8191925" y="182498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43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89" name="Google Shape;89;p13"/>
            <p:cNvGrpSpPr/>
            <p:nvPr/>
          </p:nvGrpSpPr>
          <p:grpSpPr>
            <a:xfrm>
              <a:off x="12477050" y="6636150"/>
              <a:ext cx="11050200" cy="11125500"/>
              <a:chOff x="12477050" y="6636150"/>
              <a:chExt cx="11050200" cy="11125500"/>
            </a:xfrm>
          </p:grpSpPr>
          <p:sp>
            <p:nvSpPr>
              <p:cNvPr id="90" name="Google Shape;90;p13"/>
              <p:cNvSpPr txBox="1"/>
              <p:nvPr/>
            </p:nvSpPr>
            <p:spPr>
              <a:xfrm>
                <a:off x="12683988" y="11511350"/>
                <a:ext cx="10680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12477050" y="6636150"/>
                <a:ext cx="11050200" cy="11125500"/>
              </a:xfrm>
              <a:prstGeom prst="roundRect">
                <a:avLst>
                  <a:gd fmla="val 7297" name="adj"/>
                </a:avLst>
              </a:prstGeom>
              <a:noFill/>
              <a:ln cap="flat" cmpd="sng" w="76200">
                <a:solidFill>
                  <a:srgbClr val="002D6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 txBox="1"/>
              <p:nvPr/>
            </p:nvSpPr>
            <p:spPr>
              <a:xfrm>
                <a:off x="12986188" y="6875875"/>
                <a:ext cx="9849000" cy="104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/>
                  <a:t>Transformer Models for Natural </a:t>
                </a:r>
                <a:r>
                  <a:rPr b="1" lang="en-US" sz="2800"/>
                  <a:t>Language</a:t>
                </a:r>
                <a:r>
                  <a:rPr b="1" lang="en-US" sz="2800"/>
                  <a:t> Processing</a:t>
                </a:r>
                <a:endParaRPr b="1" sz="2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/>
                  <a:t>(NLP)</a:t>
                </a:r>
                <a:endParaRPr b="1" sz="2800"/>
              </a:p>
            </p:txBody>
          </p:sp>
          <p:pic>
            <p:nvPicPr>
              <p:cNvPr id="93" name="Google Shape;93;p13"/>
              <p:cNvPicPr preferRelativeResize="0"/>
              <p:nvPr/>
            </p:nvPicPr>
            <p:blipFill rotWithShape="1">
              <a:blip r:embed="rId13">
                <a:alphaModFix/>
              </a:blip>
              <a:srcRect b="1778" l="0" r="0" t="1010"/>
              <a:stretch/>
            </p:blipFill>
            <p:spPr>
              <a:xfrm>
                <a:off x="15217013" y="10358900"/>
                <a:ext cx="5328173" cy="729832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4" name="Google Shape;94;p13"/>
              <p:cNvCxnSpPr/>
              <p:nvPr/>
            </p:nvCxnSpPr>
            <p:spPr>
              <a:xfrm>
                <a:off x="17910700" y="8180075"/>
                <a:ext cx="0" cy="92583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002D6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5" name="Google Shape;95;p13"/>
              <p:cNvSpPr txBox="1"/>
              <p:nvPr/>
            </p:nvSpPr>
            <p:spPr>
              <a:xfrm>
                <a:off x="13062400" y="7720075"/>
                <a:ext cx="4537200" cy="72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80">
                    <a:solidFill>
                      <a:schemeClr val="lt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BERT</a:t>
                </a:r>
                <a:endParaRPr b="1" sz="288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400">
                    <a:solidFill>
                      <a:schemeClr val="lt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Bidirectional Encoder Representations from Transformers</a:t>
                </a:r>
                <a:endParaRPr i="1" sz="240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-3873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500"/>
                  <a:buFont typeface="Helvetica Neue"/>
                  <a:buChar char="●"/>
                </a:pPr>
                <a:r>
                  <a:rPr lang="en-US" sz="2500">
                    <a:solidFill>
                      <a:schemeClr val="lt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Developed by Google</a:t>
                </a:r>
                <a:endParaRPr sz="250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0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-3873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500"/>
                  <a:buFont typeface="Helvetica Neue"/>
                  <a:buChar char="●"/>
                </a:pPr>
                <a:r>
                  <a:rPr lang="en-US" sz="2500">
                    <a:solidFill>
                      <a:schemeClr val="lt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One of the most powerful NLP models for text classification</a:t>
                </a:r>
                <a:endParaRPr sz="250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0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-3873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500"/>
                  <a:buFont typeface="Helvetica Neue"/>
                  <a:buChar char="●"/>
                </a:pPr>
                <a:r>
                  <a:rPr lang="en-US" sz="2500">
                    <a:solidFill>
                      <a:schemeClr val="lt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Bidirectional Encoder -  captures context on both sides of a token</a:t>
                </a:r>
                <a:endParaRPr sz="250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6" name="Google Shape;96;p13"/>
              <p:cNvSpPr txBox="1"/>
              <p:nvPr/>
            </p:nvSpPr>
            <p:spPr>
              <a:xfrm>
                <a:off x="18145600" y="7720075"/>
                <a:ext cx="4902300" cy="1001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80">
                    <a:solidFill>
                      <a:schemeClr val="lt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GPT-2</a:t>
                </a:r>
                <a:endParaRPr b="1" sz="288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400">
                    <a:solidFill>
                      <a:schemeClr val="lt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Generative Pre-trained Transformer 2</a:t>
                </a:r>
                <a:endParaRPr i="1" sz="240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-387350" lvl="0" marL="45720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500"/>
                  <a:buFont typeface="Helvetica Neue"/>
                  <a:buChar char="●"/>
                </a:pPr>
                <a:r>
                  <a:rPr lang="en-US" sz="2500">
                    <a:solidFill>
                      <a:schemeClr val="lt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Developed by OpenAI</a:t>
                </a:r>
                <a:endParaRPr sz="250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0" lvl="0" marL="45720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0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-387350" lvl="3" marL="182880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500"/>
                  <a:buFont typeface="Helvetica Neue"/>
                  <a:buChar char="●"/>
                </a:pPr>
                <a:r>
                  <a:rPr lang="en-US" sz="2500">
                    <a:solidFill>
                      <a:schemeClr val="lt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Traditionally used for text generation</a:t>
                </a:r>
                <a:endParaRPr sz="250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0" lvl="0" marL="182880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0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-387350" lvl="3" marL="182880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500"/>
                  <a:buFont typeface="Helvetica Neue"/>
                  <a:buChar char="●"/>
                </a:pPr>
                <a:r>
                  <a:rPr lang="en-US" sz="2500">
                    <a:solidFill>
                      <a:schemeClr val="lt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Can handle longer text   sequences than BERT</a:t>
                </a:r>
                <a:endParaRPr sz="250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0" lvl="0" marL="182880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50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indent="-387350" lvl="3" marL="182880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500"/>
                  <a:buFont typeface="Helvetica Neue"/>
                  <a:buChar char="●"/>
                </a:pPr>
                <a:r>
                  <a:rPr lang="en-US" sz="2500">
                    <a:solidFill>
                      <a:schemeClr val="lt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Unidirectional model</a:t>
                </a:r>
                <a:endParaRPr sz="2500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97" name="Google Shape;97;p13"/>
          <p:cNvSpPr/>
          <p:nvPr/>
        </p:nvSpPr>
        <p:spPr>
          <a:xfrm>
            <a:off x="3656938" y="9894000"/>
            <a:ext cx="54480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8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Dataset</a:t>
            </a:r>
            <a:endParaRPr b="1" sz="448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8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61900" y="11257125"/>
            <a:ext cx="47901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73150" spcFirstLastPara="1" rIns="73150" wrap="square" tIns="36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MBIC (Media Bias Including Characteristics)</a:t>
            </a:r>
            <a:r>
              <a:rPr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dataset from Kaggle was used.</a:t>
            </a:r>
            <a:endParaRPr sz="288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Articles were parsed for text using </a:t>
            </a:r>
            <a:r>
              <a:rPr b="1"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Newspaper3k</a:t>
            </a:r>
            <a:r>
              <a:rPr lang="en-US" sz="288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Python Package.</a:t>
            </a:r>
            <a:endParaRPr sz="288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2355818" y="27769227"/>
            <a:ext cx="114201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73150" spcFirstLastPara="1" rIns="73150" wrap="square" tIns="36575">
            <a:spAutoFit/>
          </a:bodyPr>
          <a:lstStyle/>
          <a:p>
            <a:pPr indent="-4095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Helvetica Neue"/>
              <a:buChar char="●"/>
            </a:pP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Biased words were parsed by eliminating stopwords</a:t>
            </a:r>
            <a:endParaRPr sz="285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95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Helvetica Neue"/>
              <a:buChar char="●"/>
            </a:pP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Categories were generalized to nine overarching news segments</a:t>
            </a:r>
            <a:endParaRPr sz="285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0" name="Google Shape;100;p13"/>
          <p:cNvGrpSpPr/>
          <p:nvPr/>
        </p:nvGrpSpPr>
        <p:grpSpPr>
          <a:xfrm>
            <a:off x="2604748" y="22519302"/>
            <a:ext cx="7521306" cy="4335593"/>
            <a:chOff x="6044700" y="6966450"/>
            <a:chExt cx="7473475" cy="4324350"/>
          </a:xfrm>
        </p:grpSpPr>
        <p:pic>
          <p:nvPicPr>
            <p:cNvPr id="101" name="Google Shape;101;p13"/>
            <p:cNvPicPr preferRelativeResize="0"/>
            <p:nvPr/>
          </p:nvPicPr>
          <p:blipFill rotWithShape="1">
            <a:blip r:embed="rId14">
              <a:alphaModFix/>
            </a:blip>
            <a:srcRect b="0" l="0" r="15633" t="0"/>
            <a:stretch/>
          </p:blipFill>
          <p:spPr>
            <a:xfrm>
              <a:off x="6044700" y="6966450"/>
              <a:ext cx="7473475" cy="432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3"/>
            <p:cNvSpPr/>
            <p:nvPr/>
          </p:nvSpPr>
          <p:spPr>
            <a:xfrm>
              <a:off x="7528425" y="7052175"/>
              <a:ext cx="1941600" cy="1190700"/>
            </a:xfrm>
            <a:prstGeom prst="rect">
              <a:avLst/>
            </a:prstGeom>
            <a:noFill/>
            <a:ln cap="flat" cmpd="sng" w="76200">
              <a:solidFill>
                <a:srgbClr val="2121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9470030" y="8242880"/>
              <a:ext cx="2017800" cy="1270800"/>
            </a:xfrm>
            <a:prstGeom prst="rect">
              <a:avLst/>
            </a:prstGeom>
            <a:noFill/>
            <a:ln cap="flat" cmpd="sng" w="76200">
              <a:solidFill>
                <a:srgbClr val="2121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1487825" y="9518227"/>
              <a:ext cx="1941600" cy="1190700"/>
            </a:xfrm>
            <a:prstGeom prst="rect">
              <a:avLst/>
            </a:prstGeom>
            <a:noFill/>
            <a:ln cap="flat" cmpd="sng" w="76200">
              <a:solidFill>
                <a:srgbClr val="2121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3"/>
          <p:cNvSpPr txBox="1"/>
          <p:nvPr/>
        </p:nvSpPr>
        <p:spPr>
          <a:xfrm>
            <a:off x="4511550" y="21892450"/>
            <a:ext cx="3707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Chat GPT Prediction</a:t>
            </a:r>
            <a:endParaRPr sz="2850"/>
          </a:p>
        </p:txBody>
      </p:sp>
      <p:sp>
        <p:nvSpPr>
          <p:cNvPr id="106" name="Google Shape;106;p13"/>
          <p:cNvSpPr txBox="1"/>
          <p:nvPr/>
        </p:nvSpPr>
        <p:spPr>
          <a:xfrm>
            <a:off x="488450" y="23982925"/>
            <a:ext cx="13674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MBIC </a:t>
            </a:r>
            <a:endParaRPr sz="285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Label</a:t>
            </a:r>
            <a:endParaRPr sz="285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1991800" y="22477525"/>
            <a:ext cx="934200" cy="4082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12525" y="10515338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24544015" y="20979590"/>
            <a:ext cx="114201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73150" spcFirstLastPara="1" rIns="73150" wrap="square" tIns="36575">
            <a:spAutoFit/>
          </a:bodyPr>
          <a:lstStyle/>
          <a:p>
            <a:pPr indent="-4095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Helvetica Neue"/>
              <a:buChar char="●"/>
            </a:pP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Lowest accuracy: Sports are generally not highly biased</a:t>
            </a:r>
            <a:endParaRPr sz="285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95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Helvetica Neue"/>
              <a:buChar char="●"/>
            </a:pP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stable: Education</a:t>
            </a:r>
            <a:endParaRPr sz="285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95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Helvetica Neue"/>
              <a:buChar char="●"/>
            </a:pPr>
            <a:r>
              <a:rPr lang="en-US" sz="285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volatile: U.S. News and Military &amp; Intelligence</a:t>
            </a:r>
            <a:endParaRPr sz="285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6295087" y="252865"/>
            <a:ext cx="300969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Candara"/>
                <a:ea typeface="Candara"/>
                <a:cs typeface="Candara"/>
                <a:sym typeface="Candara"/>
              </a:rPr>
              <a:t>Left, Right, or Neutral? Run it Bias First!</a:t>
            </a:r>
            <a:endParaRPr b="1" sz="60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Candara"/>
                <a:ea typeface="Candara"/>
                <a:cs typeface="Candara"/>
                <a:sym typeface="Candara"/>
              </a:rPr>
              <a:t>Political Bias Article Classification using Supervised and Unsupervised Learning</a:t>
            </a:r>
            <a:endParaRPr sz="5000"/>
          </a:p>
        </p:txBody>
      </p:sp>
      <p:grpSp>
        <p:nvGrpSpPr>
          <p:cNvPr id="111" name="Google Shape;111;p13"/>
          <p:cNvGrpSpPr/>
          <p:nvPr/>
        </p:nvGrpSpPr>
        <p:grpSpPr>
          <a:xfrm>
            <a:off x="13394139" y="22553175"/>
            <a:ext cx="9343457" cy="5046025"/>
            <a:chOff x="13263868" y="22553175"/>
            <a:chExt cx="9343457" cy="5046025"/>
          </a:xfrm>
        </p:grpSpPr>
        <p:sp>
          <p:nvSpPr>
            <p:cNvPr id="112" name="Google Shape;112;p13"/>
            <p:cNvSpPr/>
            <p:nvPr/>
          </p:nvSpPr>
          <p:spPr>
            <a:xfrm>
              <a:off x="20894325" y="26095029"/>
              <a:ext cx="402900" cy="1046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9306D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4436668" y="26110725"/>
              <a:ext cx="402900" cy="1046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9306D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4436118" y="23911975"/>
              <a:ext cx="402900" cy="18990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9306D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3483618" y="22553175"/>
              <a:ext cx="2307900" cy="1389900"/>
            </a:xfrm>
            <a:prstGeom prst="roundRect">
              <a:avLst>
                <a:gd fmla="val 16667" name="adj"/>
              </a:avLst>
            </a:prstGeom>
            <a:solidFill>
              <a:srgbClr val="A9D6FF"/>
            </a:solidFill>
            <a:ln cap="flat" cmpd="sng" w="9525">
              <a:solidFill>
                <a:srgbClr val="050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/>
                <a:t>Preprocessed</a:t>
              </a:r>
              <a:endParaRPr b="1" sz="2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/>
                <a:t>Text by Category</a:t>
              </a:r>
              <a:endParaRPr b="1" sz="2200"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3263868" y="25824575"/>
              <a:ext cx="2747400" cy="400200"/>
            </a:xfrm>
            <a:prstGeom prst="roundRect">
              <a:avLst>
                <a:gd fmla="val 16667" name="adj"/>
              </a:avLst>
            </a:prstGeom>
            <a:solidFill>
              <a:srgbClr val="A9D6FF"/>
            </a:solidFill>
            <a:ln cap="flat" cmpd="sng" w="9525">
              <a:solidFill>
                <a:srgbClr val="050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/>
                <a:t>Vectorized </a:t>
              </a:r>
              <a:r>
                <a:rPr b="1" lang="en-US" sz="2200"/>
                <a:t>Text</a:t>
              </a:r>
              <a:endParaRPr b="1" sz="220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3263868" y="27199000"/>
              <a:ext cx="2747400" cy="400200"/>
            </a:xfrm>
            <a:prstGeom prst="roundRect">
              <a:avLst>
                <a:gd fmla="val 16667" name="adj"/>
              </a:avLst>
            </a:prstGeom>
            <a:solidFill>
              <a:srgbClr val="A9D6FF"/>
            </a:solidFill>
            <a:ln cap="flat" cmpd="sng" w="9525">
              <a:solidFill>
                <a:srgbClr val="050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/>
                <a:t>Naive Bayes</a:t>
              </a:r>
              <a:endParaRPr b="1" sz="2200"/>
            </a:p>
          </p:txBody>
        </p:sp>
        <p:sp>
          <p:nvSpPr>
            <p:cNvPr id="118" name="Google Shape;118;p13"/>
            <p:cNvSpPr/>
            <p:nvPr/>
          </p:nvSpPr>
          <p:spPr>
            <a:xfrm rot="5400000">
              <a:off x="17077818" y="21724050"/>
              <a:ext cx="1007400" cy="3406800"/>
            </a:xfrm>
            <a:prstGeom prst="bentArrow">
              <a:avLst>
                <a:gd fmla="val 15585" name="adj1"/>
                <a:gd fmla="val 21430" name="adj2"/>
                <a:gd fmla="val 25000" name="adj3"/>
                <a:gd fmla="val 43750" name="adj4"/>
              </a:avLst>
            </a:prstGeom>
            <a:solidFill>
              <a:srgbClr val="09306D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8852543" y="23018800"/>
              <a:ext cx="3494700" cy="7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333333"/>
                  </a:solidFill>
                </a:rPr>
                <a:t>Add or subtract biased phrases</a:t>
              </a:r>
              <a:endParaRPr sz="2800">
                <a:solidFill>
                  <a:srgbClr val="333333"/>
                </a:solidFill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0894325" y="24601774"/>
              <a:ext cx="402900" cy="12093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9306D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7716924" y="24638400"/>
              <a:ext cx="402900" cy="12093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9306D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17716924" y="26130525"/>
              <a:ext cx="402900" cy="1046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9306D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6544674" y="25841638"/>
              <a:ext cx="2747400" cy="400200"/>
            </a:xfrm>
            <a:prstGeom prst="roundRect">
              <a:avLst>
                <a:gd fmla="val 16667" name="adj"/>
              </a:avLst>
            </a:prstGeom>
            <a:solidFill>
              <a:srgbClr val="A9D6FF"/>
            </a:solidFill>
            <a:ln cap="flat" cmpd="sng" w="9525">
              <a:solidFill>
                <a:srgbClr val="050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/>
                <a:t>Vectorized Text</a:t>
              </a:r>
              <a:endParaRPr b="1" sz="2200"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9722075" y="25819463"/>
              <a:ext cx="2747400" cy="400200"/>
            </a:xfrm>
            <a:prstGeom prst="roundRect">
              <a:avLst>
                <a:gd fmla="val 16667" name="adj"/>
              </a:avLst>
            </a:prstGeom>
            <a:solidFill>
              <a:srgbClr val="A9D6FF"/>
            </a:solidFill>
            <a:ln cap="flat" cmpd="sng" w="9525">
              <a:solidFill>
                <a:srgbClr val="050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/>
                <a:t>Vectorized Text</a:t>
              </a:r>
              <a:endParaRPr b="1" sz="2200"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6544674" y="27199000"/>
              <a:ext cx="2747400" cy="400200"/>
            </a:xfrm>
            <a:prstGeom prst="roundRect">
              <a:avLst>
                <a:gd fmla="val 16667" name="adj"/>
              </a:avLst>
            </a:prstGeom>
            <a:solidFill>
              <a:srgbClr val="A9D6FF"/>
            </a:solidFill>
            <a:ln cap="flat" cmpd="sng" w="9525">
              <a:solidFill>
                <a:srgbClr val="050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/>
                <a:t>Naive Bayes</a:t>
              </a:r>
              <a:endParaRPr b="1" sz="2200"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9722075" y="27173800"/>
              <a:ext cx="2747400" cy="400200"/>
            </a:xfrm>
            <a:prstGeom prst="roundRect">
              <a:avLst>
                <a:gd fmla="val 16667" name="adj"/>
              </a:avLst>
            </a:prstGeom>
            <a:solidFill>
              <a:srgbClr val="A9D6FF"/>
            </a:solidFill>
            <a:ln cap="flat" cmpd="sng" w="9525">
              <a:solidFill>
                <a:srgbClr val="050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/>
                <a:t>Naive Bayes</a:t>
              </a:r>
              <a:endParaRPr b="1" sz="2200"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6540331" y="24051738"/>
              <a:ext cx="5448000" cy="585000"/>
            </a:xfrm>
            <a:prstGeom prst="roundRect">
              <a:avLst>
                <a:gd fmla="val 16667" name="adj"/>
              </a:avLst>
            </a:prstGeom>
            <a:solidFill>
              <a:srgbClr val="A9D6FF"/>
            </a:solidFill>
            <a:ln cap="flat" cmpd="sng" w="9525">
              <a:solidFill>
                <a:srgbClr val="050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/>
                <a:t>Biased words/phrases by category</a:t>
              </a:r>
              <a:endParaRPr b="1" sz="2200"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6544674" y="24970938"/>
              <a:ext cx="2747400" cy="400200"/>
            </a:xfrm>
            <a:prstGeom prst="roundRect">
              <a:avLst>
                <a:gd fmla="val 16667" name="adj"/>
              </a:avLst>
            </a:prstGeom>
            <a:solidFill>
              <a:srgbClr val="A9D6FF"/>
            </a:solidFill>
            <a:ln cap="flat" cmpd="sng" w="9525">
              <a:solidFill>
                <a:srgbClr val="050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/>
                <a:t>No biased phrases</a:t>
              </a:r>
              <a:endParaRPr b="1" sz="2200"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9584225" y="24970950"/>
              <a:ext cx="3023100" cy="400200"/>
            </a:xfrm>
            <a:prstGeom prst="roundRect">
              <a:avLst>
                <a:gd fmla="val 16667" name="adj"/>
              </a:avLst>
            </a:prstGeom>
            <a:solidFill>
              <a:srgbClr val="A9D6FF"/>
            </a:solidFill>
            <a:ln cap="flat" cmpd="sng" w="9525">
              <a:solidFill>
                <a:srgbClr val="050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/>
                <a:t>Only</a:t>
              </a:r>
              <a:r>
                <a:rPr b="1" lang="en-US" sz="2200"/>
                <a:t> biased phrases</a:t>
              </a:r>
              <a:endParaRPr b="1" sz="2200"/>
            </a:p>
          </p:txBody>
        </p:sp>
      </p:grpSp>
      <p:pic>
        <p:nvPicPr>
          <p:cNvPr id="130" name="Google Shape;130;p13"/>
          <p:cNvPicPr preferRelativeResize="0"/>
          <p:nvPr/>
        </p:nvPicPr>
        <p:blipFill rotWithShape="1">
          <a:blip r:embed="rId11">
            <a:alphaModFix/>
          </a:blip>
          <a:srcRect b="48200" l="5579" r="91937" t="32044"/>
          <a:stretch/>
        </p:blipFill>
        <p:spPr>
          <a:xfrm>
            <a:off x="25547625" y="17040825"/>
            <a:ext cx="280151" cy="89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FFFF00"/>
      </a:dk1>
      <a:lt1>
        <a:srgbClr val="FFFFFF"/>
      </a:lt1>
      <a:dk2>
        <a:srgbClr val="FF0000"/>
      </a:dk2>
      <a:lt2>
        <a:srgbClr val="000000"/>
      </a:lt2>
      <a:accent1>
        <a:srgbClr val="FF0000"/>
      </a:accent1>
      <a:accent2>
        <a:srgbClr val="FFFF00"/>
      </a:accent2>
      <a:accent3>
        <a:srgbClr val="FFFFFF"/>
      </a:accent3>
      <a:accent4>
        <a:srgbClr val="DADA00"/>
      </a:accent4>
      <a:accent5>
        <a:srgbClr val="FFAAAA"/>
      </a:accent5>
      <a:accent6>
        <a:srgbClr val="E7E700"/>
      </a:accent6>
      <a:hlink>
        <a:srgbClr val="008000"/>
      </a:hlink>
      <a:folHlink>
        <a:srgbClr val="FF3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