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4"/>
  </p:notesMasterIdLst>
  <p:sldIdLst>
    <p:sldId id="256" r:id="rId2"/>
    <p:sldId id="259" r:id="rId3"/>
    <p:sldId id="286" r:id="rId4"/>
    <p:sldId id="287" r:id="rId5"/>
    <p:sldId id="257" r:id="rId6"/>
    <p:sldId id="288" r:id="rId7"/>
    <p:sldId id="261" r:id="rId8"/>
    <p:sldId id="262" r:id="rId9"/>
    <p:sldId id="289" r:id="rId10"/>
    <p:sldId id="290" r:id="rId11"/>
    <p:sldId id="291" r:id="rId12"/>
    <p:sldId id="292" r:id="rId13"/>
    <p:sldId id="294" r:id="rId14"/>
    <p:sldId id="298" r:id="rId15"/>
    <p:sldId id="299" r:id="rId16"/>
    <p:sldId id="295" r:id="rId17"/>
    <p:sldId id="296" r:id="rId18"/>
    <p:sldId id="297" r:id="rId19"/>
    <p:sldId id="260"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813" autoAdjust="0"/>
  </p:normalViewPr>
  <p:slideViewPr>
    <p:cSldViewPr>
      <p:cViewPr>
        <p:scale>
          <a:sx n="90" d="100"/>
          <a:sy n="90" d="100"/>
        </p:scale>
        <p:origin x="-9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FAA242E4-C89F-4F33-8473-7AD9DC2F59E4}" type="datetimeFigureOut">
              <a:rPr lang="en-US" smtClean="0"/>
              <a:t>8/16/2018</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2EF9F8D-B888-46E3-8167-45144EC69E26}" type="slidenum">
              <a:rPr lang="en-US" smtClean="0"/>
              <a:t>‹#›</a:t>
            </a:fld>
            <a:endParaRPr lang="en-US"/>
          </a:p>
        </p:txBody>
      </p:sp>
    </p:spTree>
    <p:extLst>
      <p:ext uri="{BB962C8B-B14F-4D97-AF65-F5344CB8AC3E}">
        <p14:creationId xmlns:p14="http://schemas.microsoft.com/office/powerpoint/2010/main" val="1925609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 | Delete Insert </a:t>
            </a:r>
            <a:r>
              <a:rPr lang="en-US" dirty="0" err="1" smtClean="0"/>
              <a:t>Reheapify</a:t>
            </a:r>
            <a:r>
              <a:rPr lang="en-US" dirty="0" smtClean="0"/>
              <a:t>    ---     https://www.youtube.com/watch?v=njmr_D3E-dM  </a:t>
            </a:r>
            <a:endParaRPr lang="en-US" dirty="0"/>
          </a:p>
        </p:txBody>
      </p:sp>
      <p:sp>
        <p:nvSpPr>
          <p:cNvPr id="4" name="Slide Number Placeholder 3"/>
          <p:cNvSpPr>
            <a:spLocks noGrp="1"/>
          </p:cNvSpPr>
          <p:nvPr>
            <p:ph type="sldNum" sz="quarter" idx="10"/>
          </p:nvPr>
        </p:nvSpPr>
        <p:spPr/>
        <p:txBody>
          <a:bodyPr/>
          <a:lstStyle/>
          <a:p>
            <a:fld id="{42EF9F8D-B888-46E3-8167-45144EC69E26}" type="slidenum">
              <a:rPr lang="en-US" smtClean="0"/>
              <a:t>1</a:t>
            </a:fld>
            <a:endParaRPr lang="en-US"/>
          </a:p>
        </p:txBody>
      </p:sp>
    </p:spTree>
    <p:extLst>
      <p:ext uri="{BB962C8B-B14F-4D97-AF65-F5344CB8AC3E}">
        <p14:creationId xmlns:p14="http://schemas.microsoft.com/office/powerpoint/2010/main" val="40215539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8/16/2018</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6F15528-21DE-4FAA-801E-634DDDAF4B2B}" type="slidenum">
              <a:rPr lang="en-US" smtClean="0"/>
              <a:t>‹#›</a:t>
            </a:fld>
            <a:endParaRPr lang="en-US"/>
          </a:p>
        </p:txBody>
      </p:sp>
    </p:spTree>
    <p:extLst>
      <p:ext uri="{BB962C8B-B14F-4D97-AF65-F5344CB8AC3E}">
        <p14:creationId xmlns:p14="http://schemas.microsoft.com/office/powerpoint/2010/main" val="111276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7041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761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3525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D8BD707-D9CF-40AE-B4C6-C98DA3205C09}" type="datetimeFigureOut">
              <a:rPr lang="en-US" smtClean="0"/>
              <a:t>8/16/2018</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6F15528-21DE-4FAA-801E-634DDDAF4B2B}" type="slidenum">
              <a:rPr lang="en-US" smtClean="0"/>
              <a:t>‹#›</a:t>
            </a:fld>
            <a:endParaRPr lang="en-US"/>
          </a:p>
        </p:txBody>
      </p:sp>
    </p:spTree>
    <p:extLst>
      <p:ext uri="{BB962C8B-B14F-4D97-AF65-F5344CB8AC3E}">
        <p14:creationId xmlns:p14="http://schemas.microsoft.com/office/powerpoint/2010/main" val="283107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1205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9289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D8BD707-D9CF-40AE-B4C6-C98DA3205C09}" type="datetimeFigureOut">
              <a:rPr lang="en-US" smtClean="0"/>
              <a:t>8/16/2018</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623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1349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D8BD707-D9CF-40AE-B4C6-C98DA3205C09}" type="datetimeFigureOut">
              <a:rPr lang="en-US" smtClean="0"/>
              <a:t>8/16/2018</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2743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D8BD707-D9CF-40AE-B4C6-C98DA3205C09}" type="datetimeFigureOut">
              <a:rPr lang="en-US" smtClean="0"/>
              <a:t>8/16/2018</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7662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D8BD707-D9CF-40AE-B4C6-C98DA3205C09}" type="datetimeFigureOut">
              <a:rPr lang="en-US" smtClean="0"/>
              <a:t>8/16/2018</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9895588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5360" y="520700"/>
            <a:ext cx="4656455" cy="635000"/>
          </a:xfrm>
          <a:prstGeom prst="rect">
            <a:avLst/>
          </a:prstGeom>
        </p:spPr>
        <p:txBody>
          <a:bodyPr vert="horz" wrap="square" lIns="0" tIns="12700" rIns="0" bIns="0" rtlCol="0">
            <a:spAutoFit/>
          </a:bodyPr>
          <a:lstStyle/>
          <a:p>
            <a:pPr marL="12700">
              <a:lnSpc>
                <a:spcPct val="100000"/>
              </a:lnSpc>
              <a:spcBef>
                <a:spcPts val="100"/>
              </a:spcBef>
            </a:pPr>
            <a:r>
              <a:rPr spc="-5" dirty="0"/>
              <a:t>Heap Data</a:t>
            </a:r>
            <a:r>
              <a:rPr spc="-80" dirty="0"/>
              <a:t> </a:t>
            </a:r>
            <a:r>
              <a:rPr dirty="0"/>
              <a:t>Structure</a:t>
            </a:r>
          </a:p>
        </p:txBody>
      </p:sp>
      <p:sp>
        <p:nvSpPr>
          <p:cNvPr id="3" name="object 3"/>
          <p:cNvSpPr txBox="1"/>
          <p:nvPr/>
        </p:nvSpPr>
        <p:spPr>
          <a:xfrm>
            <a:off x="539985" y="1524000"/>
            <a:ext cx="7567930" cy="4003660"/>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latin typeface="Arial"/>
                <a:cs typeface="Arial"/>
              </a:rPr>
              <a:t>A heap is a binary tree </a:t>
            </a:r>
            <a:r>
              <a:rPr lang="en-US" sz="3200" spc="-5" dirty="0" smtClean="0">
                <a:latin typeface="Arial"/>
                <a:cs typeface="Arial"/>
              </a:rPr>
              <a:t>that follows the </a:t>
            </a:r>
            <a:r>
              <a:rPr lang="en-US" sz="3200" spc="-5" dirty="0" smtClean="0">
                <a:latin typeface="Arial"/>
                <a:cs typeface="Arial"/>
              </a:rPr>
              <a:t>shape and order Property</a:t>
            </a:r>
            <a:r>
              <a:rPr lang="en-US" sz="3200" spc="-5" dirty="0" smtClean="0">
                <a:latin typeface="Arial"/>
                <a:cs typeface="Arial"/>
              </a:rPr>
              <a:t>.</a:t>
            </a:r>
          </a:p>
          <a:p>
            <a:pPr marL="12700">
              <a:lnSpc>
                <a:spcPct val="100000"/>
              </a:lnSpc>
              <a:spcBef>
                <a:spcPts val="100"/>
              </a:spcBef>
            </a:pPr>
            <a:endParaRPr lang="en-US" sz="3200" spc="-5" dirty="0" smtClean="0">
              <a:latin typeface="Arial"/>
              <a:cs typeface="Arial"/>
            </a:endParaRPr>
          </a:p>
          <a:p>
            <a:pPr marL="12700">
              <a:lnSpc>
                <a:spcPct val="100000"/>
              </a:lnSpc>
              <a:spcBef>
                <a:spcPts val="100"/>
              </a:spcBef>
            </a:pPr>
            <a:r>
              <a:rPr lang="en-US" sz="3200" spc="-5" dirty="0" smtClean="0">
                <a:latin typeface="Arial"/>
                <a:cs typeface="Arial"/>
              </a:rPr>
              <a:t>By shape property , we mean that the heap is a complete binary tree</a:t>
            </a:r>
            <a:r>
              <a:rPr lang="en-US" sz="3200" spc="-5" dirty="0" smtClean="0">
                <a:latin typeface="Arial"/>
                <a:cs typeface="Arial"/>
              </a:rPr>
              <a:t>.</a:t>
            </a:r>
          </a:p>
          <a:p>
            <a:pPr marL="12700">
              <a:lnSpc>
                <a:spcPct val="100000"/>
              </a:lnSpc>
              <a:spcBef>
                <a:spcPts val="100"/>
              </a:spcBef>
            </a:pPr>
            <a:endParaRPr lang="en-US" sz="3200" spc="-5" dirty="0" smtClean="0">
              <a:latin typeface="Arial"/>
              <a:cs typeface="Arial"/>
            </a:endParaRPr>
          </a:p>
          <a:p>
            <a:pPr marL="12700">
              <a:lnSpc>
                <a:spcPct val="100000"/>
              </a:lnSpc>
              <a:spcBef>
                <a:spcPts val="100"/>
              </a:spcBef>
            </a:pPr>
            <a:r>
              <a:rPr lang="en-US" sz="3200" spc="-5" dirty="0" smtClean="0">
                <a:latin typeface="Arial"/>
                <a:cs typeface="Arial"/>
              </a:rPr>
              <a:t>By </a:t>
            </a:r>
            <a:r>
              <a:rPr lang="en-US" sz="3200" spc="-5" dirty="0" smtClean="0">
                <a:latin typeface="Arial"/>
                <a:cs typeface="Arial"/>
              </a:rPr>
              <a:t>Order property we mean that the heap is either a max heap or min heap.</a:t>
            </a:r>
            <a:endParaRPr lang="en-US" sz="32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92" y="109195"/>
            <a:ext cx="8273415" cy="659155"/>
          </a:xfrm>
          <a:prstGeom prst="rect">
            <a:avLst/>
          </a:prstGeom>
        </p:spPr>
        <p:txBody>
          <a:bodyPr vert="horz" wrap="square" lIns="0" tIns="12700" rIns="0" bIns="0" rtlCol="0">
            <a:spAutoFit/>
          </a:bodyPr>
          <a:lstStyle/>
          <a:p>
            <a:pPr marL="12700" algn="ctr">
              <a:lnSpc>
                <a:spcPct val="100000"/>
              </a:lnSpc>
              <a:spcBef>
                <a:spcPts val="100"/>
              </a:spcBef>
            </a:pPr>
            <a:r>
              <a:rPr spc="-10" dirty="0" smtClean="0"/>
              <a:t>H</a:t>
            </a:r>
            <a:r>
              <a:rPr spc="-5" dirty="0" smtClean="0"/>
              <a:t>ea</a:t>
            </a:r>
            <a:r>
              <a:rPr dirty="0" smtClean="0"/>
              <a:t>p</a:t>
            </a:r>
            <a:r>
              <a:rPr lang="en-US" dirty="0" smtClean="0"/>
              <a:t> – DELETE operation</a:t>
            </a:r>
            <a:endParaRPr dirty="0"/>
          </a:p>
        </p:txBody>
      </p:sp>
      <p:sp>
        <p:nvSpPr>
          <p:cNvPr id="5" name="TextBox 4"/>
          <p:cNvSpPr txBox="1"/>
          <p:nvPr/>
        </p:nvSpPr>
        <p:spPr>
          <a:xfrm>
            <a:off x="381000" y="1524000"/>
            <a:ext cx="8610600" cy="4031873"/>
          </a:xfrm>
          <a:prstGeom prst="rect">
            <a:avLst/>
          </a:prstGeom>
          <a:noFill/>
        </p:spPr>
        <p:txBody>
          <a:bodyPr wrap="square" rtlCol="0">
            <a:spAutoFit/>
          </a:bodyPr>
          <a:lstStyle/>
          <a:p>
            <a:pPr marL="233363" lvl="1" indent="-233363">
              <a:buFont typeface="Arial" pitchFamily="34" charset="0"/>
              <a:buChar char="•"/>
              <a:tabLst>
                <a:tab pos="287338" algn="l"/>
              </a:tabLst>
            </a:pPr>
            <a:r>
              <a:rPr lang="en-US" sz="2800" spc="-5" dirty="0">
                <a:latin typeface="Arial"/>
                <a:cs typeface="Arial"/>
              </a:rPr>
              <a:t>Element is always deleted from the ROOT position.</a:t>
            </a:r>
          </a:p>
          <a:p>
            <a:pPr marL="233363" lvl="1" indent="-233363">
              <a:buFont typeface="Arial" pitchFamily="34" charset="0"/>
              <a:buChar char="•"/>
              <a:tabLst>
                <a:tab pos="287338" algn="l"/>
              </a:tabLst>
            </a:pPr>
            <a:endParaRPr lang="en-US" sz="2800" spc="-5" dirty="0">
              <a:latin typeface="Arial"/>
              <a:cs typeface="Arial"/>
            </a:endParaRPr>
          </a:p>
          <a:p>
            <a:pPr marL="233363" lvl="1" indent="-233363">
              <a:buFont typeface="Arial" pitchFamily="34" charset="0"/>
              <a:buChar char="•"/>
              <a:tabLst>
                <a:tab pos="287338" algn="l"/>
              </a:tabLst>
            </a:pPr>
            <a:r>
              <a:rPr lang="en-US" sz="2800" spc="-5" dirty="0">
                <a:latin typeface="Arial"/>
                <a:cs typeface="Arial"/>
              </a:rPr>
              <a:t>Last element in the list will be filled at root node </a:t>
            </a:r>
            <a:r>
              <a:rPr lang="en-US" sz="2800" spc="-5" dirty="0" smtClean="0">
                <a:latin typeface="Arial"/>
                <a:cs typeface="Arial"/>
              </a:rPr>
              <a:t>space.</a:t>
            </a:r>
            <a:endParaRPr lang="en-US" sz="2800" spc="-5" dirty="0">
              <a:latin typeface="Arial"/>
              <a:cs typeface="Arial"/>
            </a:endParaRPr>
          </a:p>
          <a:p>
            <a:pPr marL="233363" lvl="1" indent="-233363">
              <a:buFont typeface="Arial" pitchFamily="34" charset="0"/>
              <a:buChar char="•"/>
              <a:tabLst>
                <a:tab pos="287338" algn="l"/>
              </a:tabLst>
            </a:pPr>
            <a:endParaRPr lang="en-US" sz="2800" spc="-5" dirty="0">
              <a:latin typeface="Arial"/>
              <a:cs typeface="Arial"/>
            </a:endParaRPr>
          </a:p>
          <a:p>
            <a:pPr marL="233363" lvl="1" indent="-233363">
              <a:buFont typeface="Arial" pitchFamily="34" charset="0"/>
              <a:buChar char="•"/>
              <a:tabLst>
                <a:tab pos="287338" algn="l"/>
              </a:tabLst>
            </a:pPr>
            <a:r>
              <a:rPr lang="en-US" sz="2800" spc="-5" dirty="0" smtClean="0">
                <a:latin typeface="Arial"/>
                <a:cs typeface="Arial"/>
              </a:rPr>
              <a:t>Then </a:t>
            </a:r>
            <a:r>
              <a:rPr lang="en-US" sz="2800" spc="-5" dirty="0">
                <a:latin typeface="Arial"/>
                <a:cs typeface="Arial"/>
              </a:rPr>
              <a:t>perform </a:t>
            </a:r>
            <a:r>
              <a:rPr lang="en-US" sz="2800" spc="-5" dirty="0" err="1">
                <a:latin typeface="Arial"/>
                <a:cs typeface="Arial"/>
              </a:rPr>
              <a:t>Reheapify</a:t>
            </a:r>
            <a:r>
              <a:rPr lang="en-US" sz="2800" spc="-5" dirty="0">
                <a:latin typeface="Arial"/>
                <a:cs typeface="Arial"/>
              </a:rPr>
              <a:t> Downward operation to make the heap a Max heap or Min heap</a:t>
            </a:r>
            <a:r>
              <a:rPr lang="en-US" sz="2800" spc="-5" dirty="0" smtClean="0">
                <a:latin typeface="Arial"/>
                <a:cs typeface="Arial"/>
              </a:rPr>
              <a:t>.</a:t>
            </a:r>
            <a:endParaRPr lang="en-US" sz="2800" spc="-5" dirty="0">
              <a:latin typeface="Arial"/>
              <a:cs typeface="Arial"/>
            </a:endParaRPr>
          </a:p>
          <a:p>
            <a:pPr marL="233363" indent="-233363">
              <a:buFont typeface="Arial" pitchFamily="34" charset="0"/>
              <a:buChar char="•"/>
            </a:pPr>
            <a:endParaRPr lang="en-US" sz="2800" spc="-5" dirty="0">
              <a:latin typeface="Arial"/>
              <a:cs typeface="Arial"/>
            </a:endParaRPr>
          </a:p>
          <a:p>
            <a:pPr marL="233363" indent="-233363">
              <a:buFont typeface="Arial" pitchFamily="34" charset="0"/>
              <a:buChar char="•"/>
            </a:pPr>
            <a:endParaRPr lang="en-US" sz="3200" spc="-5" dirty="0">
              <a:latin typeface="Arial"/>
              <a:cs typeface="Arial"/>
            </a:endParaRPr>
          </a:p>
        </p:txBody>
      </p:sp>
    </p:spTree>
    <p:extLst>
      <p:ext uri="{BB962C8B-B14F-4D97-AF65-F5344CB8AC3E}">
        <p14:creationId xmlns:p14="http://schemas.microsoft.com/office/powerpoint/2010/main" val="128124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92" y="109195"/>
            <a:ext cx="8273415" cy="659155"/>
          </a:xfrm>
          <a:prstGeom prst="rect">
            <a:avLst/>
          </a:prstGeom>
        </p:spPr>
        <p:txBody>
          <a:bodyPr vert="horz" wrap="square" lIns="0" tIns="12700" rIns="0" bIns="0" rtlCol="0">
            <a:spAutoFit/>
          </a:bodyPr>
          <a:lstStyle/>
          <a:p>
            <a:pPr marL="12700" algn="ctr">
              <a:lnSpc>
                <a:spcPct val="100000"/>
              </a:lnSpc>
              <a:spcBef>
                <a:spcPts val="100"/>
              </a:spcBef>
            </a:pPr>
            <a:r>
              <a:rPr spc="-10" dirty="0" smtClean="0"/>
              <a:t>H</a:t>
            </a:r>
            <a:r>
              <a:rPr spc="-5" dirty="0" smtClean="0"/>
              <a:t>ea</a:t>
            </a:r>
            <a:r>
              <a:rPr dirty="0" smtClean="0"/>
              <a:t>p</a:t>
            </a:r>
            <a:r>
              <a:rPr lang="en-US" dirty="0" smtClean="0"/>
              <a:t> – DELETE operation</a:t>
            </a:r>
            <a:endParaRPr dirty="0"/>
          </a:p>
        </p:txBody>
      </p:sp>
      <p:sp>
        <p:nvSpPr>
          <p:cNvPr id="5" name="TextBox 4"/>
          <p:cNvSpPr txBox="1"/>
          <p:nvPr/>
        </p:nvSpPr>
        <p:spPr>
          <a:xfrm>
            <a:off x="381000" y="1524000"/>
            <a:ext cx="8153400" cy="3908762"/>
          </a:xfrm>
          <a:prstGeom prst="rect">
            <a:avLst/>
          </a:prstGeom>
          <a:noFill/>
        </p:spPr>
        <p:txBody>
          <a:bodyPr wrap="square" rtlCol="0">
            <a:spAutoFit/>
          </a:bodyPr>
          <a:lstStyle/>
          <a:p>
            <a:pPr marL="233363" lvl="1" indent="-233363" algn="just">
              <a:spcAft>
                <a:spcPts val="1200"/>
              </a:spcAft>
              <a:buFont typeface="Arial" pitchFamily="34" charset="0"/>
              <a:buChar char="•"/>
              <a:tabLst>
                <a:tab pos="287338" algn="l"/>
              </a:tabLst>
            </a:pPr>
            <a:r>
              <a:rPr lang="en-US" sz="2800" spc="-5" dirty="0" smtClean="0">
                <a:latin typeface="Calibri" pitchFamily="34" charset="0"/>
                <a:cs typeface="Calibri" pitchFamily="34" charset="0"/>
              </a:rPr>
              <a:t>In </a:t>
            </a:r>
            <a:r>
              <a:rPr lang="en-US" sz="2800" spc="-5" dirty="0" err="1" smtClean="0">
                <a:latin typeface="Calibri" pitchFamily="34" charset="0"/>
                <a:cs typeface="Calibri" pitchFamily="34" charset="0"/>
              </a:rPr>
              <a:t>Reheapify</a:t>
            </a:r>
            <a:r>
              <a:rPr lang="en-US" sz="2800" spc="-5" dirty="0" smtClean="0">
                <a:latin typeface="Calibri" pitchFamily="34" charset="0"/>
                <a:cs typeface="Calibri" pitchFamily="34" charset="0"/>
              </a:rPr>
              <a:t> Downward operation, we start from the ROOT position and replace any parent node with its child node if the parent is smaller than its children to get Max Heap. </a:t>
            </a:r>
          </a:p>
          <a:p>
            <a:pPr marL="233363" lvl="1" indent="-233363" algn="just">
              <a:spcAft>
                <a:spcPts val="1200"/>
              </a:spcAft>
              <a:buFont typeface="Arial" pitchFamily="34" charset="0"/>
              <a:buChar char="•"/>
              <a:tabLst>
                <a:tab pos="287338" algn="l"/>
              </a:tabLst>
            </a:pPr>
            <a:r>
              <a:rPr lang="en-US" sz="2800" spc="-5" dirty="0" smtClean="0">
                <a:latin typeface="Calibri" pitchFamily="34" charset="0"/>
                <a:cs typeface="Calibri" pitchFamily="34" charset="0"/>
              </a:rPr>
              <a:t>We first compare the parent with the left child and then we compare the parent with the right child</a:t>
            </a:r>
            <a:endParaRPr lang="en-US" sz="2800" spc="-5" dirty="0">
              <a:latin typeface="Calibri" pitchFamily="34" charset="0"/>
              <a:cs typeface="Calibri" pitchFamily="34" charset="0"/>
            </a:endParaRPr>
          </a:p>
          <a:p>
            <a:pPr marL="233363" indent="-233363">
              <a:buFont typeface="Arial" pitchFamily="34" charset="0"/>
              <a:buChar char="•"/>
            </a:pPr>
            <a:endParaRPr lang="en-US" sz="2800" spc="-5" dirty="0">
              <a:latin typeface="Arial"/>
              <a:cs typeface="Arial"/>
            </a:endParaRPr>
          </a:p>
          <a:p>
            <a:pPr marL="233363" indent="-233363">
              <a:buFont typeface="Arial" pitchFamily="34" charset="0"/>
              <a:buChar char="•"/>
            </a:pPr>
            <a:endParaRPr lang="en-US" sz="3200" spc="-5" dirty="0">
              <a:latin typeface="Arial"/>
              <a:cs typeface="Arial"/>
            </a:endParaRPr>
          </a:p>
        </p:txBody>
      </p:sp>
    </p:spTree>
    <p:extLst>
      <p:ext uri="{BB962C8B-B14F-4D97-AF65-F5344CB8AC3E}">
        <p14:creationId xmlns:p14="http://schemas.microsoft.com/office/powerpoint/2010/main" val="94116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92" y="109195"/>
            <a:ext cx="8273415" cy="659155"/>
          </a:xfrm>
          <a:prstGeom prst="rect">
            <a:avLst/>
          </a:prstGeom>
        </p:spPr>
        <p:txBody>
          <a:bodyPr vert="horz" wrap="square" lIns="0" tIns="12700" rIns="0" bIns="0" rtlCol="0">
            <a:spAutoFit/>
          </a:bodyPr>
          <a:lstStyle/>
          <a:p>
            <a:pPr marL="12700" algn="ctr">
              <a:lnSpc>
                <a:spcPct val="100000"/>
              </a:lnSpc>
              <a:spcBef>
                <a:spcPts val="100"/>
              </a:spcBef>
            </a:pPr>
            <a:r>
              <a:rPr spc="-10" dirty="0" smtClean="0"/>
              <a:t>H</a:t>
            </a:r>
            <a:r>
              <a:rPr spc="-5" dirty="0" smtClean="0"/>
              <a:t>ea</a:t>
            </a:r>
            <a:r>
              <a:rPr dirty="0" smtClean="0"/>
              <a:t>p</a:t>
            </a:r>
            <a:r>
              <a:rPr lang="en-US" dirty="0" smtClean="0"/>
              <a:t> – DELETE operation</a:t>
            </a:r>
            <a:endParaRPr dirty="0"/>
          </a:p>
        </p:txBody>
      </p:sp>
      <mc:AlternateContent xmlns:mc="http://schemas.openxmlformats.org/markup-compatibility/2006">
        <mc:Choice xmlns:a14="http://schemas.microsoft.com/office/drawing/2010/main" Requires="a14">
          <p:sp>
            <p:nvSpPr>
              <p:cNvPr id="5" name="TextBox 4"/>
              <p:cNvSpPr txBox="1"/>
              <p:nvPr/>
            </p:nvSpPr>
            <p:spPr>
              <a:xfrm>
                <a:off x="381000" y="1066800"/>
                <a:ext cx="8153400" cy="4062651"/>
              </a:xfrm>
              <a:prstGeom prst="rect">
                <a:avLst/>
              </a:prstGeom>
              <a:noFill/>
            </p:spPr>
            <p:txBody>
              <a:bodyPr wrap="square" rtlCol="0">
                <a:spAutoFit/>
              </a:bodyPr>
              <a:lstStyle/>
              <a:p>
                <a:pPr marL="233363" lvl="1" indent="-233363" algn="just">
                  <a:spcAft>
                    <a:spcPts val="1200"/>
                  </a:spcAft>
                  <a:buFont typeface="Arial" pitchFamily="34" charset="0"/>
                  <a:buChar char="•"/>
                  <a:tabLst>
                    <a:tab pos="287338" algn="l"/>
                  </a:tabLst>
                </a:pPr>
                <a:r>
                  <a:rPr lang="en-US" sz="2800" spc="-5" dirty="0" smtClean="0">
                    <a:latin typeface="Calibri" pitchFamily="34" charset="0"/>
                    <a:cs typeface="Calibri" pitchFamily="34" charset="0"/>
                  </a:rPr>
                  <a:t>Reheapify Downward operation starts from the ROOT position that is index 1.</a:t>
                </a:r>
              </a:p>
              <a:p>
                <a:pPr marL="233363" lvl="1" indent="-233363" algn="just">
                  <a:spcAft>
                    <a:spcPts val="1200"/>
                  </a:spcAft>
                  <a:buFont typeface="Arial" pitchFamily="34" charset="0"/>
                  <a:buChar char="•"/>
                  <a:tabLst>
                    <a:tab pos="287338" algn="l"/>
                  </a:tabLst>
                </a:pPr>
                <a:r>
                  <a:rPr lang="en-US" sz="2800" spc="-5" dirty="0" smtClean="0">
                    <a:latin typeface="Calibri" pitchFamily="34" charset="0"/>
                    <a:cs typeface="Calibri" pitchFamily="34" charset="0"/>
                  </a:rPr>
                  <a:t>If there are say N no. of nodes, then we perform </a:t>
                </a:r>
                <a:r>
                  <a:rPr lang="en-US" sz="2800" spc="-5" dirty="0" err="1" smtClean="0">
                    <a:latin typeface="Calibri" pitchFamily="34" charset="0"/>
                    <a:cs typeface="Calibri" pitchFamily="34" charset="0"/>
                  </a:rPr>
                  <a:t>Reheapify</a:t>
                </a:r>
                <a:r>
                  <a:rPr lang="en-US" sz="2800" spc="-5" dirty="0" smtClean="0">
                    <a:latin typeface="Calibri" pitchFamily="34" charset="0"/>
                    <a:cs typeface="Calibri" pitchFamily="34" charset="0"/>
                  </a:rPr>
                  <a:t> operation till index </a:t>
                </a:r>
                <a14:m>
                  <m:oMath xmlns:m="http://schemas.openxmlformats.org/officeDocument/2006/math">
                    <m:r>
                      <a:rPr lang="en-US" sz="2800" i="1" spc="-5" dirty="0">
                        <a:latin typeface="Cambria Math"/>
                        <a:cs typeface="Calibri" pitchFamily="34" charset="0"/>
                      </a:rPr>
                      <m:t> </m:t>
                    </m:r>
                    <m:d>
                      <m:dPr>
                        <m:begChr m:val="⌊"/>
                        <m:endChr m:val="⌋"/>
                        <m:ctrlPr>
                          <a:rPr lang="en-US" sz="2800" i="1" spc="-5" dirty="0" smtClean="0">
                            <a:solidFill>
                              <a:srgbClr val="00B050"/>
                            </a:solidFill>
                            <a:latin typeface="Cambria Math"/>
                            <a:cs typeface="Calibri" pitchFamily="34" charset="0"/>
                          </a:rPr>
                        </m:ctrlPr>
                      </m:dPr>
                      <m:e>
                        <m:r>
                          <m:rPr>
                            <m:nor/>
                          </m:rPr>
                          <a:rPr lang="en-US" sz="2800" spc="-5" dirty="0">
                            <a:solidFill>
                              <a:srgbClr val="00B050"/>
                            </a:solidFill>
                            <a:latin typeface="Calibri" pitchFamily="34" charset="0"/>
                            <a:cs typeface="Calibri" pitchFamily="34" charset="0"/>
                          </a:rPr>
                          <m:t>N</m:t>
                        </m:r>
                        <m:r>
                          <m:rPr>
                            <m:nor/>
                          </m:rPr>
                          <a:rPr lang="en-US" sz="2800" spc="-5" dirty="0">
                            <a:solidFill>
                              <a:srgbClr val="00B050"/>
                            </a:solidFill>
                            <a:latin typeface="Calibri" pitchFamily="34" charset="0"/>
                            <a:cs typeface="Calibri" pitchFamily="34" charset="0"/>
                          </a:rPr>
                          <m:t>/2</m:t>
                        </m:r>
                      </m:e>
                    </m:d>
                  </m:oMath>
                </a14:m>
                <a:endParaRPr lang="en-US" sz="2800" spc="-5" dirty="0" smtClean="0">
                  <a:latin typeface="Calibri" pitchFamily="34" charset="0"/>
                  <a:cs typeface="Calibri" pitchFamily="34" charset="0"/>
                </a:endParaRPr>
              </a:p>
              <a:p>
                <a:pPr marL="233363" lvl="1" indent="-233363" algn="just">
                  <a:spcAft>
                    <a:spcPts val="1200"/>
                  </a:spcAft>
                  <a:buFont typeface="Arial" pitchFamily="34" charset="0"/>
                  <a:buChar char="•"/>
                  <a:tabLst>
                    <a:tab pos="287338" algn="l"/>
                  </a:tabLst>
                </a:pPr>
                <a:r>
                  <a:rPr lang="en-US" sz="2800" spc="-5" dirty="0" smtClean="0">
                    <a:latin typeface="Calibri" pitchFamily="34" charset="0"/>
                    <a:cs typeface="Calibri" pitchFamily="34" charset="0"/>
                  </a:rPr>
                  <a:t>In case. The heap is 6 nodes, so we will </a:t>
                </a:r>
                <a:r>
                  <a:rPr lang="en-US" sz="2800" spc="-5" dirty="0" err="1" smtClean="0">
                    <a:latin typeface="Calibri" pitchFamily="34" charset="0"/>
                    <a:cs typeface="Calibri" pitchFamily="34" charset="0"/>
                  </a:rPr>
                  <a:t>Reheapify</a:t>
                </a:r>
                <a:r>
                  <a:rPr lang="en-US" sz="2800" spc="-5" dirty="0" smtClean="0">
                    <a:latin typeface="Calibri" pitchFamily="34" charset="0"/>
                    <a:cs typeface="Calibri" pitchFamily="34" charset="0"/>
                  </a:rPr>
                  <a:t> till index </a:t>
                </a:r>
                <a14:m>
                  <m:oMath xmlns:m="http://schemas.openxmlformats.org/officeDocument/2006/math">
                    <m:d>
                      <m:dPr>
                        <m:begChr m:val="⌊"/>
                        <m:endChr m:val="⌋"/>
                        <m:ctrlPr>
                          <a:rPr lang="en-US" sz="2800" i="1" spc="-5" smtClean="0">
                            <a:latin typeface="Cambria Math"/>
                            <a:cs typeface="Calibri" pitchFamily="34" charset="0"/>
                          </a:rPr>
                        </m:ctrlPr>
                      </m:dPr>
                      <m:e>
                        <m:r>
                          <a:rPr lang="en-US" sz="2800" b="0" i="1" spc="-5" smtClean="0">
                            <a:latin typeface="Cambria Math"/>
                            <a:cs typeface="Calibri" pitchFamily="34" charset="0"/>
                          </a:rPr>
                          <m:t>6/2</m:t>
                        </m:r>
                      </m:e>
                    </m:d>
                  </m:oMath>
                </a14:m>
                <a:r>
                  <a:rPr lang="en-US" sz="2800" spc="-5" dirty="0" smtClean="0">
                    <a:latin typeface="Calibri" pitchFamily="34" charset="0"/>
                    <a:cs typeface="Calibri" pitchFamily="34" charset="0"/>
                  </a:rPr>
                  <a:t> </a:t>
                </a:r>
                <a:r>
                  <a:rPr lang="en-US" sz="2800" spc="-5" dirty="0" err="1" smtClean="0">
                    <a:latin typeface="Calibri" pitchFamily="34" charset="0"/>
                    <a:cs typeface="Calibri" pitchFamily="34" charset="0"/>
                  </a:rPr>
                  <a:t>i.e</a:t>
                </a:r>
                <a:r>
                  <a:rPr lang="en-US" sz="2800" spc="-5" dirty="0" smtClean="0">
                    <a:latin typeface="Calibri" pitchFamily="34" charset="0"/>
                    <a:cs typeface="Calibri" pitchFamily="34" charset="0"/>
                  </a:rPr>
                  <a:t>, index 3.</a:t>
                </a:r>
                <a:endParaRPr lang="en-US" sz="2800" spc="-5" dirty="0">
                  <a:latin typeface="Calibri" pitchFamily="34" charset="0"/>
                  <a:cs typeface="Calibri" pitchFamily="34" charset="0"/>
                </a:endParaRPr>
              </a:p>
              <a:p>
                <a:pPr marL="233363" indent="-233363">
                  <a:buFont typeface="Arial" pitchFamily="34" charset="0"/>
                  <a:buChar char="•"/>
                </a:pPr>
                <a:endParaRPr lang="en-US" sz="2800" spc="-5" dirty="0">
                  <a:latin typeface="Arial"/>
                  <a:cs typeface="Arial"/>
                </a:endParaRPr>
              </a:p>
              <a:p>
                <a:pPr marL="233363" indent="-233363">
                  <a:buFont typeface="Arial" pitchFamily="34" charset="0"/>
                  <a:buChar char="•"/>
                </a:pPr>
                <a:endParaRPr lang="en-US" sz="3200" spc="-5" dirty="0">
                  <a:latin typeface="Arial"/>
                  <a:cs typeface="Arial"/>
                </a:endParaRPr>
              </a:p>
            </p:txBody>
          </p:sp>
        </mc:Choice>
        <mc:Fallback>
          <p:sp>
            <p:nvSpPr>
              <p:cNvPr id="5" name="TextBox 4"/>
              <p:cNvSpPr txBox="1">
                <a:spLocks noRot="1" noChangeAspect="1" noMove="1" noResize="1" noEditPoints="1" noAdjustHandles="1" noChangeArrowheads="1" noChangeShapeType="1" noTextEdit="1"/>
              </p:cNvSpPr>
              <p:nvPr/>
            </p:nvSpPr>
            <p:spPr>
              <a:xfrm>
                <a:off x="381000" y="1066800"/>
                <a:ext cx="8153400" cy="4062651"/>
              </a:xfrm>
              <a:prstGeom prst="rect">
                <a:avLst/>
              </a:prstGeom>
              <a:blipFill rotWithShape="1">
                <a:blip r:embed="rId2"/>
                <a:stretch>
                  <a:fillRect l="-1346" t="-1351" r="-2543" b="-4054"/>
                </a:stretch>
              </a:blipFill>
            </p:spPr>
            <p:txBody>
              <a:bodyPr/>
              <a:lstStyle/>
              <a:p>
                <a:r>
                  <a:rPr lang="en-US">
                    <a:noFill/>
                  </a:rPr>
                  <a:t> </a:t>
                </a:r>
              </a:p>
            </p:txBody>
          </p:sp>
        </mc:Fallback>
      </mc:AlternateContent>
    </p:spTree>
    <p:extLst>
      <p:ext uri="{BB962C8B-B14F-4D97-AF65-F5344CB8AC3E}">
        <p14:creationId xmlns:p14="http://schemas.microsoft.com/office/powerpoint/2010/main" val="333510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92" y="109195"/>
            <a:ext cx="8273415" cy="659155"/>
          </a:xfrm>
          <a:prstGeom prst="rect">
            <a:avLst/>
          </a:prstGeom>
        </p:spPr>
        <p:txBody>
          <a:bodyPr vert="horz" wrap="square" lIns="0" tIns="12700" rIns="0" bIns="0" rtlCol="0">
            <a:spAutoFit/>
          </a:bodyPr>
          <a:lstStyle/>
          <a:p>
            <a:pPr marL="12700" algn="ctr">
              <a:lnSpc>
                <a:spcPct val="100000"/>
              </a:lnSpc>
              <a:spcBef>
                <a:spcPts val="100"/>
              </a:spcBef>
            </a:pPr>
            <a:r>
              <a:rPr spc="-10" dirty="0" smtClean="0"/>
              <a:t>H</a:t>
            </a:r>
            <a:r>
              <a:rPr spc="-5" dirty="0" smtClean="0"/>
              <a:t>ea</a:t>
            </a:r>
            <a:r>
              <a:rPr dirty="0" smtClean="0"/>
              <a:t>p</a:t>
            </a:r>
            <a:r>
              <a:rPr lang="en-US" dirty="0" smtClean="0"/>
              <a:t> </a:t>
            </a:r>
            <a:r>
              <a:rPr lang="en-US" dirty="0"/>
              <a:t>– </a:t>
            </a:r>
            <a:r>
              <a:rPr lang="en-US" dirty="0" smtClean="0"/>
              <a:t>insert  operation</a:t>
            </a:r>
            <a:endParaRPr dirty="0"/>
          </a:p>
        </p:txBody>
      </p:sp>
      <p:sp>
        <p:nvSpPr>
          <p:cNvPr id="5" name="TextBox 4"/>
          <p:cNvSpPr txBox="1"/>
          <p:nvPr/>
        </p:nvSpPr>
        <p:spPr>
          <a:xfrm>
            <a:off x="381000" y="1524000"/>
            <a:ext cx="8610600" cy="2739211"/>
          </a:xfrm>
          <a:prstGeom prst="rect">
            <a:avLst/>
          </a:prstGeom>
          <a:noFill/>
        </p:spPr>
        <p:txBody>
          <a:bodyPr wrap="square" rtlCol="0">
            <a:spAutoFit/>
          </a:bodyPr>
          <a:lstStyle/>
          <a:p>
            <a:pPr marL="233363" lvl="1" indent="-233363">
              <a:buFont typeface="Arial" pitchFamily="34" charset="0"/>
              <a:buChar char="•"/>
              <a:tabLst>
                <a:tab pos="287338" algn="l"/>
              </a:tabLst>
            </a:pPr>
            <a:r>
              <a:rPr lang="en-US" sz="2800" spc="-5" dirty="0">
                <a:latin typeface="Arial"/>
                <a:cs typeface="Arial"/>
              </a:rPr>
              <a:t>Element is always inserted </a:t>
            </a:r>
            <a:r>
              <a:rPr lang="en-US" sz="2800" spc="-5" dirty="0" smtClean="0">
                <a:latin typeface="Arial"/>
                <a:cs typeface="Arial"/>
              </a:rPr>
              <a:t>at </a:t>
            </a:r>
            <a:r>
              <a:rPr lang="en-US" sz="2800" spc="-5" dirty="0">
                <a:latin typeface="Arial"/>
                <a:cs typeface="Arial"/>
              </a:rPr>
              <a:t>the </a:t>
            </a:r>
            <a:r>
              <a:rPr lang="en-US" sz="2800" spc="-5" dirty="0" smtClean="0">
                <a:latin typeface="Arial"/>
                <a:cs typeface="Arial"/>
              </a:rPr>
              <a:t>LAST </a:t>
            </a:r>
            <a:r>
              <a:rPr lang="en-US" sz="2800" spc="-5" dirty="0">
                <a:latin typeface="Arial"/>
                <a:cs typeface="Arial"/>
              </a:rPr>
              <a:t>position.</a:t>
            </a:r>
          </a:p>
          <a:p>
            <a:pPr marL="233363" lvl="1" indent="-233363">
              <a:buFont typeface="Arial" pitchFamily="34" charset="0"/>
              <a:buChar char="•"/>
              <a:tabLst>
                <a:tab pos="287338" algn="l"/>
              </a:tabLst>
            </a:pPr>
            <a:endParaRPr lang="en-US" sz="2800" spc="-5" dirty="0">
              <a:latin typeface="Arial"/>
              <a:cs typeface="Arial"/>
            </a:endParaRPr>
          </a:p>
          <a:p>
            <a:pPr marL="233363" lvl="1" indent="-233363">
              <a:buFont typeface="Arial" pitchFamily="34" charset="0"/>
              <a:buChar char="•"/>
              <a:tabLst>
                <a:tab pos="287338" algn="l"/>
              </a:tabLst>
            </a:pPr>
            <a:r>
              <a:rPr lang="en-US" sz="2800" spc="-5" dirty="0" smtClean="0">
                <a:latin typeface="Arial"/>
                <a:cs typeface="Arial"/>
              </a:rPr>
              <a:t>Then </a:t>
            </a:r>
            <a:r>
              <a:rPr lang="en-US" sz="2800" spc="-5" dirty="0">
                <a:latin typeface="Arial"/>
                <a:cs typeface="Arial"/>
              </a:rPr>
              <a:t>perform </a:t>
            </a:r>
            <a:r>
              <a:rPr lang="en-US" sz="2800" spc="-5" dirty="0" err="1">
                <a:latin typeface="Arial"/>
                <a:cs typeface="Arial"/>
              </a:rPr>
              <a:t>Reheapify</a:t>
            </a:r>
            <a:r>
              <a:rPr lang="en-US" sz="2800" spc="-5" dirty="0">
                <a:latin typeface="Arial"/>
                <a:cs typeface="Arial"/>
              </a:rPr>
              <a:t> </a:t>
            </a:r>
            <a:r>
              <a:rPr lang="en-US" sz="2800" spc="-5" dirty="0" smtClean="0">
                <a:latin typeface="Arial"/>
                <a:cs typeface="Arial"/>
              </a:rPr>
              <a:t>upward </a:t>
            </a:r>
            <a:r>
              <a:rPr lang="en-US" sz="2800" spc="-5" dirty="0">
                <a:latin typeface="Arial"/>
                <a:cs typeface="Arial"/>
              </a:rPr>
              <a:t>operation to make the heap a Max heap or Min heap</a:t>
            </a:r>
            <a:r>
              <a:rPr lang="en-US" sz="2800" spc="-5" dirty="0" smtClean="0">
                <a:latin typeface="Arial"/>
                <a:cs typeface="Arial"/>
              </a:rPr>
              <a:t>.</a:t>
            </a:r>
            <a:endParaRPr lang="en-US" sz="2800" spc="-5" dirty="0">
              <a:latin typeface="Arial"/>
              <a:cs typeface="Arial"/>
            </a:endParaRPr>
          </a:p>
          <a:p>
            <a:pPr marL="233363" indent="-233363">
              <a:buFont typeface="Arial" pitchFamily="34" charset="0"/>
              <a:buChar char="•"/>
            </a:pPr>
            <a:endParaRPr lang="en-US" sz="2800" spc="-5" dirty="0">
              <a:latin typeface="Arial"/>
              <a:cs typeface="Arial"/>
            </a:endParaRPr>
          </a:p>
          <a:p>
            <a:pPr marL="233363" indent="-233363">
              <a:buFont typeface="Arial" pitchFamily="34" charset="0"/>
              <a:buChar char="•"/>
            </a:pPr>
            <a:endParaRPr lang="en-US" sz="3200" spc="-5" dirty="0">
              <a:latin typeface="Arial"/>
              <a:cs typeface="Arial"/>
            </a:endParaRPr>
          </a:p>
        </p:txBody>
      </p:sp>
    </p:spTree>
    <p:extLst>
      <p:ext uri="{BB962C8B-B14F-4D97-AF65-F5344CB8AC3E}">
        <p14:creationId xmlns:p14="http://schemas.microsoft.com/office/powerpoint/2010/main" val="333471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92" y="109195"/>
            <a:ext cx="8273415" cy="659155"/>
          </a:xfrm>
          <a:prstGeom prst="rect">
            <a:avLst/>
          </a:prstGeom>
        </p:spPr>
        <p:txBody>
          <a:bodyPr vert="horz" wrap="square" lIns="0" tIns="12700" rIns="0" bIns="0" rtlCol="0">
            <a:spAutoFit/>
          </a:bodyPr>
          <a:lstStyle/>
          <a:p>
            <a:pPr marL="12700" algn="ctr">
              <a:lnSpc>
                <a:spcPct val="100000"/>
              </a:lnSpc>
              <a:spcBef>
                <a:spcPts val="100"/>
              </a:spcBef>
            </a:pPr>
            <a:r>
              <a:rPr spc="-10" dirty="0" smtClean="0"/>
              <a:t>H</a:t>
            </a:r>
            <a:r>
              <a:rPr spc="-5" dirty="0" smtClean="0"/>
              <a:t>ea</a:t>
            </a:r>
            <a:r>
              <a:rPr dirty="0" smtClean="0"/>
              <a:t>p</a:t>
            </a:r>
            <a:r>
              <a:rPr lang="en-US" dirty="0" smtClean="0"/>
              <a:t> – INSERT operation</a:t>
            </a:r>
            <a:endParaRPr dirty="0"/>
          </a:p>
        </p:txBody>
      </p:sp>
      <p:sp>
        <p:nvSpPr>
          <p:cNvPr id="5" name="TextBox 4"/>
          <p:cNvSpPr txBox="1"/>
          <p:nvPr/>
        </p:nvSpPr>
        <p:spPr>
          <a:xfrm>
            <a:off x="381000" y="1524000"/>
            <a:ext cx="8153400" cy="3908762"/>
          </a:xfrm>
          <a:prstGeom prst="rect">
            <a:avLst/>
          </a:prstGeom>
          <a:noFill/>
        </p:spPr>
        <p:txBody>
          <a:bodyPr wrap="square" rtlCol="0">
            <a:spAutoFit/>
          </a:bodyPr>
          <a:lstStyle/>
          <a:p>
            <a:pPr marL="233363" lvl="1" indent="-233363" algn="just">
              <a:spcAft>
                <a:spcPts val="1200"/>
              </a:spcAft>
              <a:buFont typeface="Arial" pitchFamily="34" charset="0"/>
              <a:buChar char="•"/>
              <a:tabLst>
                <a:tab pos="287338" algn="l"/>
              </a:tabLst>
            </a:pPr>
            <a:r>
              <a:rPr lang="en-US" sz="2800" spc="-5" dirty="0" smtClean="0">
                <a:latin typeface="Calibri" pitchFamily="34" charset="0"/>
                <a:cs typeface="Calibri" pitchFamily="34" charset="0"/>
              </a:rPr>
              <a:t>In </a:t>
            </a:r>
            <a:r>
              <a:rPr lang="en-US" sz="2800" spc="-5" dirty="0" err="1" smtClean="0">
                <a:latin typeface="Calibri" pitchFamily="34" charset="0"/>
                <a:cs typeface="Calibri" pitchFamily="34" charset="0"/>
              </a:rPr>
              <a:t>Reheapify</a:t>
            </a:r>
            <a:r>
              <a:rPr lang="en-US" sz="2800" spc="-5" dirty="0" smtClean="0">
                <a:latin typeface="Calibri" pitchFamily="34" charset="0"/>
                <a:cs typeface="Calibri" pitchFamily="34" charset="0"/>
              </a:rPr>
              <a:t> upward operation, we start from the middle position and move to the root and replace any parent node with its child node if the parent is smaller than its children to get Max Heap. </a:t>
            </a:r>
          </a:p>
          <a:p>
            <a:pPr marL="233363" lvl="1" indent="-233363" algn="just">
              <a:spcAft>
                <a:spcPts val="1200"/>
              </a:spcAft>
              <a:buFont typeface="Arial" pitchFamily="34" charset="0"/>
              <a:buChar char="•"/>
              <a:tabLst>
                <a:tab pos="287338" algn="l"/>
              </a:tabLst>
            </a:pPr>
            <a:r>
              <a:rPr lang="en-US" sz="2800" spc="-5" dirty="0" smtClean="0">
                <a:latin typeface="Calibri" pitchFamily="34" charset="0"/>
                <a:cs typeface="Calibri" pitchFamily="34" charset="0"/>
              </a:rPr>
              <a:t>We first compare the parent with the left child and then we compare the parent with the right child</a:t>
            </a:r>
            <a:endParaRPr lang="en-US" sz="2800" spc="-5" dirty="0">
              <a:latin typeface="Calibri" pitchFamily="34" charset="0"/>
              <a:cs typeface="Calibri" pitchFamily="34" charset="0"/>
            </a:endParaRPr>
          </a:p>
          <a:p>
            <a:pPr marL="233363" indent="-233363">
              <a:buFont typeface="Arial" pitchFamily="34" charset="0"/>
              <a:buChar char="•"/>
            </a:pPr>
            <a:endParaRPr lang="en-US" sz="2800" spc="-5" dirty="0">
              <a:latin typeface="Arial"/>
              <a:cs typeface="Arial"/>
            </a:endParaRPr>
          </a:p>
          <a:p>
            <a:pPr marL="233363" indent="-233363">
              <a:buFont typeface="Arial" pitchFamily="34" charset="0"/>
              <a:buChar char="•"/>
            </a:pPr>
            <a:endParaRPr lang="en-US" sz="3200" spc="-5" dirty="0">
              <a:latin typeface="Arial"/>
              <a:cs typeface="Arial"/>
            </a:endParaRPr>
          </a:p>
        </p:txBody>
      </p:sp>
    </p:spTree>
    <p:extLst>
      <p:ext uri="{BB962C8B-B14F-4D97-AF65-F5344CB8AC3E}">
        <p14:creationId xmlns:p14="http://schemas.microsoft.com/office/powerpoint/2010/main" val="351195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92" y="109195"/>
            <a:ext cx="8273415" cy="659155"/>
          </a:xfrm>
          <a:prstGeom prst="rect">
            <a:avLst/>
          </a:prstGeom>
        </p:spPr>
        <p:txBody>
          <a:bodyPr vert="horz" wrap="square" lIns="0" tIns="12700" rIns="0" bIns="0" rtlCol="0">
            <a:spAutoFit/>
          </a:bodyPr>
          <a:lstStyle/>
          <a:p>
            <a:pPr marL="12700" algn="ctr">
              <a:lnSpc>
                <a:spcPct val="100000"/>
              </a:lnSpc>
              <a:spcBef>
                <a:spcPts val="100"/>
              </a:spcBef>
            </a:pPr>
            <a:r>
              <a:rPr spc="-10" dirty="0" smtClean="0"/>
              <a:t>H</a:t>
            </a:r>
            <a:r>
              <a:rPr spc="-5" dirty="0" smtClean="0"/>
              <a:t>ea</a:t>
            </a:r>
            <a:r>
              <a:rPr dirty="0" smtClean="0"/>
              <a:t>p</a:t>
            </a:r>
            <a:r>
              <a:rPr lang="en-US" dirty="0" smtClean="0"/>
              <a:t> – INSERT operation</a:t>
            </a:r>
            <a:endParaRPr dirty="0"/>
          </a:p>
        </p:txBody>
      </p:sp>
      <mc:AlternateContent xmlns:mc="http://schemas.openxmlformats.org/markup-compatibility/2006">
        <mc:Choice xmlns:a14="http://schemas.microsoft.com/office/drawing/2010/main" Requires="a14">
          <p:sp>
            <p:nvSpPr>
              <p:cNvPr id="5" name="TextBox 4"/>
              <p:cNvSpPr txBox="1"/>
              <p:nvPr/>
            </p:nvSpPr>
            <p:spPr>
              <a:xfrm>
                <a:off x="347330" y="1371600"/>
                <a:ext cx="8153400" cy="4062651"/>
              </a:xfrm>
              <a:prstGeom prst="rect">
                <a:avLst/>
              </a:prstGeom>
              <a:noFill/>
            </p:spPr>
            <p:txBody>
              <a:bodyPr wrap="square" rtlCol="0">
                <a:spAutoFit/>
              </a:bodyPr>
              <a:lstStyle/>
              <a:p>
                <a:pPr marL="233363" lvl="1" indent="-233363" algn="just">
                  <a:spcAft>
                    <a:spcPts val="1200"/>
                  </a:spcAft>
                  <a:buFont typeface="Arial" pitchFamily="34" charset="0"/>
                  <a:buChar char="•"/>
                  <a:tabLst>
                    <a:tab pos="287338" algn="l"/>
                  </a:tabLst>
                </a:pPr>
                <a:r>
                  <a:rPr lang="en-US" sz="2800" spc="-5" dirty="0" smtClean="0">
                    <a:latin typeface="Calibri" pitchFamily="34" charset="0"/>
                    <a:cs typeface="Calibri" pitchFamily="34" charset="0"/>
                  </a:rPr>
                  <a:t>If the last element of the heap is at index N then </a:t>
                </a:r>
                <a:r>
                  <a:rPr lang="en-US" sz="2800" spc="-5" dirty="0" err="1" smtClean="0">
                    <a:latin typeface="Calibri" pitchFamily="34" charset="0"/>
                    <a:cs typeface="Calibri" pitchFamily="34" charset="0"/>
                  </a:rPr>
                  <a:t>Reheapify</a:t>
                </a:r>
                <a:r>
                  <a:rPr lang="en-US" sz="2800" spc="-5" dirty="0" smtClean="0">
                    <a:latin typeface="Calibri" pitchFamily="34" charset="0"/>
                    <a:cs typeface="Calibri" pitchFamily="34" charset="0"/>
                  </a:rPr>
                  <a:t> Upward operation starts from the </a:t>
                </a:r>
                <a14:m>
                  <m:oMath xmlns:m="http://schemas.openxmlformats.org/officeDocument/2006/math">
                    <m:d>
                      <m:dPr>
                        <m:begChr m:val="⌊"/>
                        <m:endChr m:val="⌋"/>
                        <m:ctrlPr>
                          <a:rPr lang="en-US" sz="2800" i="1" spc="-5" dirty="0">
                            <a:solidFill>
                              <a:srgbClr val="00B050"/>
                            </a:solidFill>
                            <a:latin typeface="Cambria Math"/>
                            <a:cs typeface="Calibri" pitchFamily="34" charset="0"/>
                          </a:rPr>
                        </m:ctrlPr>
                      </m:dPr>
                      <m:e>
                        <m:r>
                          <m:rPr>
                            <m:nor/>
                          </m:rPr>
                          <a:rPr lang="en-US" sz="2800" spc="-5" dirty="0">
                            <a:solidFill>
                              <a:srgbClr val="00B050"/>
                            </a:solidFill>
                            <a:latin typeface="Calibri" pitchFamily="34" charset="0"/>
                            <a:cs typeface="Calibri" pitchFamily="34" charset="0"/>
                          </a:rPr>
                          <m:t>N</m:t>
                        </m:r>
                        <m:r>
                          <m:rPr>
                            <m:nor/>
                          </m:rPr>
                          <a:rPr lang="en-US" sz="2800" spc="-5" dirty="0">
                            <a:solidFill>
                              <a:srgbClr val="00B050"/>
                            </a:solidFill>
                            <a:latin typeface="Calibri" pitchFamily="34" charset="0"/>
                            <a:cs typeface="Calibri" pitchFamily="34" charset="0"/>
                          </a:rPr>
                          <m:t>/2</m:t>
                        </m:r>
                      </m:e>
                    </m:d>
                  </m:oMath>
                </a14:m>
                <a:r>
                  <a:rPr lang="en-US" sz="2800" spc="-5" dirty="0" smtClean="0">
                    <a:latin typeface="Calibri" pitchFamily="34" charset="0"/>
                    <a:cs typeface="Calibri" pitchFamily="34" charset="0"/>
                  </a:rPr>
                  <a:t>  index position.</a:t>
                </a:r>
              </a:p>
              <a:p>
                <a:pPr marL="233363" lvl="1" indent="-233363" algn="just">
                  <a:spcAft>
                    <a:spcPts val="1200"/>
                  </a:spcAft>
                  <a:buFont typeface="Arial" pitchFamily="34" charset="0"/>
                  <a:buChar char="•"/>
                  <a:tabLst>
                    <a:tab pos="287338" algn="l"/>
                  </a:tabLst>
                </a:pPr>
                <a:endParaRPr lang="en-US" sz="2800" spc="-5" dirty="0" smtClean="0">
                  <a:latin typeface="Calibri" pitchFamily="34" charset="0"/>
                  <a:cs typeface="Calibri" pitchFamily="34" charset="0"/>
                </a:endParaRPr>
              </a:p>
              <a:p>
                <a:pPr marL="233363" lvl="1" indent="-233363" algn="just">
                  <a:spcAft>
                    <a:spcPts val="1200"/>
                  </a:spcAft>
                  <a:buFont typeface="Arial" pitchFamily="34" charset="0"/>
                  <a:buChar char="•"/>
                  <a:tabLst>
                    <a:tab pos="287338" algn="l"/>
                  </a:tabLst>
                </a:pPr>
                <a:r>
                  <a:rPr lang="en-US" sz="2800" spc="-5" dirty="0" smtClean="0">
                    <a:latin typeface="Calibri" pitchFamily="34" charset="0"/>
                    <a:cs typeface="Calibri" pitchFamily="34" charset="0"/>
                  </a:rPr>
                  <a:t>In case, The last element is at index 7, so we will </a:t>
                </a:r>
                <a:r>
                  <a:rPr lang="en-US" sz="2800" spc="-5" dirty="0" err="1" smtClean="0">
                    <a:latin typeface="Calibri" pitchFamily="34" charset="0"/>
                    <a:cs typeface="Calibri" pitchFamily="34" charset="0"/>
                  </a:rPr>
                  <a:t>Reheapify</a:t>
                </a:r>
                <a:r>
                  <a:rPr lang="en-US" sz="2800" spc="-5" dirty="0" smtClean="0">
                    <a:latin typeface="Calibri" pitchFamily="34" charset="0"/>
                    <a:cs typeface="Calibri" pitchFamily="34" charset="0"/>
                  </a:rPr>
                  <a:t> f</a:t>
                </a:r>
                <a14:m>
                  <m:oMath xmlns:m="http://schemas.openxmlformats.org/officeDocument/2006/math">
                    <m:r>
                      <m:rPr>
                        <m:sty m:val="p"/>
                      </m:rPr>
                      <a:rPr lang="en-US" sz="2800" b="0" i="0" spc="-5" smtClean="0">
                        <a:latin typeface="Cambria Math"/>
                        <a:cs typeface="Calibri" pitchFamily="34" charset="0"/>
                      </a:rPr>
                      <m:t>rom</m:t>
                    </m:r>
                    <m:r>
                      <a:rPr lang="en-US" sz="2800" b="0" i="0" spc="-5" smtClean="0">
                        <a:latin typeface="Cambria Math"/>
                        <a:cs typeface="Calibri" pitchFamily="34" charset="0"/>
                      </a:rPr>
                      <m:t> </m:t>
                    </m:r>
                    <m:d>
                      <m:dPr>
                        <m:begChr m:val="⌊"/>
                        <m:endChr m:val="⌋"/>
                        <m:ctrlPr>
                          <a:rPr lang="en-US" sz="2800" i="1" spc="-5" smtClean="0">
                            <a:latin typeface="Cambria Math"/>
                            <a:cs typeface="Calibri" pitchFamily="34" charset="0"/>
                          </a:rPr>
                        </m:ctrlPr>
                      </m:dPr>
                      <m:e>
                        <m:r>
                          <a:rPr lang="en-US" sz="2800" b="0" i="1" spc="-5" smtClean="0">
                            <a:latin typeface="Cambria Math"/>
                            <a:cs typeface="Calibri" pitchFamily="34" charset="0"/>
                          </a:rPr>
                          <m:t>7/2</m:t>
                        </m:r>
                      </m:e>
                    </m:d>
                  </m:oMath>
                </a14:m>
                <a:r>
                  <a:rPr lang="en-US" sz="2800" spc="-5" dirty="0" smtClean="0">
                    <a:latin typeface="Calibri" pitchFamily="34" charset="0"/>
                    <a:cs typeface="Calibri" pitchFamily="34" charset="0"/>
                  </a:rPr>
                  <a:t> </a:t>
                </a:r>
                <a:r>
                  <a:rPr lang="en-US" sz="2800" spc="-5" dirty="0" err="1" smtClean="0">
                    <a:latin typeface="Calibri" pitchFamily="34" charset="0"/>
                    <a:cs typeface="Calibri" pitchFamily="34" charset="0"/>
                  </a:rPr>
                  <a:t>i.e</a:t>
                </a:r>
                <a:r>
                  <a:rPr lang="en-US" sz="2800" spc="-5" dirty="0" smtClean="0">
                    <a:latin typeface="Calibri" pitchFamily="34" charset="0"/>
                    <a:cs typeface="Calibri" pitchFamily="34" charset="0"/>
                  </a:rPr>
                  <a:t>, index 3.</a:t>
                </a:r>
                <a:endParaRPr lang="en-US" sz="2800" spc="-5" dirty="0">
                  <a:latin typeface="Calibri" pitchFamily="34" charset="0"/>
                  <a:cs typeface="Calibri" pitchFamily="34" charset="0"/>
                </a:endParaRPr>
              </a:p>
              <a:p>
                <a:pPr marL="233363" indent="-233363">
                  <a:buFont typeface="Arial" pitchFamily="34" charset="0"/>
                  <a:buChar char="•"/>
                </a:pPr>
                <a:endParaRPr lang="en-US" sz="2800" spc="-5" dirty="0">
                  <a:latin typeface="Arial"/>
                  <a:cs typeface="Arial"/>
                </a:endParaRPr>
              </a:p>
              <a:p>
                <a:pPr marL="233363" indent="-233363">
                  <a:buFont typeface="Arial" pitchFamily="34" charset="0"/>
                  <a:buChar char="•"/>
                </a:pPr>
                <a:endParaRPr lang="en-US" sz="3200" spc="-5" dirty="0">
                  <a:latin typeface="Arial"/>
                  <a:cs typeface="Arial"/>
                </a:endParaRPr>
              </a:p>
            </p:txBody>
          </p:sp>
        </mc:Choice>
        <mc:Fallback>
          <p:sp>
            <p:nvSpPr>
              <p:cNvPr id="5" name="TextBox 4"/>
              <p:cNvSpPr txBox="1">
                <a:spLocks noRot="1" noChangeAspect="1" noMove="1" noResize="1" noEditPoints="1" noAdjustHandles="1" noChangeArrowheads="1" noChangeShapeType="1" noTextEdit="1"/>
              </p:cNvSpPr>
              <p:nvPr/>
            </p:nvSpPr>
            <p:spPr>
              <a:xfrm>
                <a:off x="347330" y="1371600"/>
                <a:ext cx="8153400" cy="4062651"/>
              </a:xfrm>
              <a:prstGeom prst="rect">
                <a:avLst/>
              </a:prstGeom>
              <a:blipFill rotWithShape="1">
                <a:blip r:embed="rId2"/>
                <a:stretch>
                  <a:fillRect l="-1346" t="-1351" r="-3515" b="-4054"/>
                </a:stretch>
              </a:blipFill>
            </p:spPr>
            <p:txBody>
              <a:bodyPr/>
              <a:lstStyle/>
              <a:p>
                <a:r>
                  <a:rPr lang="en-US">
                    <a:noFill/>
                  </a:rPr>
                  <a:t> </a:t>
                </a:r>
              </a:p>
            </p:txBody>
          </p:sp>
        </mc:Fallback>
      </mc:AlternateContent>
    </p:spTree>
    <p:extLst>
      <p:ext uri="{BB962C8B-B14F-4D97-AF65-F5344CB8AC3E}">
        <p14:creationId xmlns:p14="http://schemas.microsoft.com/office/powerpoint/2010/main" val="244943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762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3348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9621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1569" y="520700"/>
            <a:ext cx="6882765" cy="635000"/>
          </a:xfrm>
          <a:prstGeom prst="rect">
            <a:avLst/>
          </a:prstGeom>
        </p:spPr>
        <p:txBody>
          <a:bodyPr vert="horz" wrap="square" lIns="0" tIns="12700" rIns="0" bIns="0" rtlCol="0">
            <a:spAutoFit/>
          </a:bodyPr>
          <a:lstStyle/>
          <a:p>
            <a:pPr marL="12700">
              <a:lnSpc>
                <a:spcPct val="100000"/>
              </a:lnSpc>
              <a:spcBef>
                <a:spcPts val="100"/>
              </a:spcBef>
            </a:pPr>
            <a:r>
              <a:rPr spc="-5" dirty="0"/>
              <a:t>Maintaining </a:t>
            </a:r>
            <a:r>
              <a:rPr dirty="0"/>
              <a:t>the </a:t>
            </a:r>
            <a:r>
              <a:rPr spc="-5" dirty="0"/>
              <a:t>Heap</a:t>
            </a:r>
            <a:r>
              <a:rPr spc="-55" dirty="0"/>
              <a:t> </a:t>
            </a:r>
            <a:r>
              <a:rPr spc="-5" dirty="0"/>
              <a:t>Property</a:t>
            </a:r>
          </a:p>
        </p:txBody>
      </p:sp>
      <p:sp>
        <p:nvSpPr>
          <p:cNvPr id="3" name="object 3"/>
          <p:cNvSpPr txBox="1"/>
          <p:nvPr/>
        </p:nvSpPr>
        <p:spPr>
          <a:xfrm>
            <a:off x="534669" y="2198370"/>
            <a:ext cx="7670165" cy="3437890"/>
          </a:xfrm>
          <a:prstGeom prst="rect">
            <a:avLst/>
          </a:prstGeom>
        </p:spPr>
        <p:txBody>
          <a:bodyPr vert="horz" wrap="square" lIns="0" tIns="12700" rIns="0" bIns="0" rtlCol="0">
            <a:spAutoFit/>
          </a:bodyPr>
          <a:lstStyle/>
          <a:p>
            <a:pPr marL="12700">
              <a:lnSpc>
                <a:spcPct val="100000"/>
              </a:lnSpc>
              <a:spcBef>
                <a:spcPts val="100"/>
              </a:spcBef>
            </a:pPr>
            <a:r>
              <a:rPr sz="3200" spc="-5" dirty="0">
                <a:latin typeface="Arial"/>
                <a:cs typeface="Arial"/>
              </a:rPr>
              <a:t>The </a:t>
            </a:r>
            <a:r>
              <a:rPr sz="3200" dirty="0">
                <a:latin typeface="Arial"/>
                <a:cs typeface="Arial"/>
              </a:rPr>
              <a:t>function of MAX-HEAPIFY </a:t>
            </a:r>
            <a:r>
              <a:rPr sz="3200" spc="-5" dirty="0">
                <a:latin typeface="Arial"/>
                <a:cs typeface="Arial"/>
              </a:rPr>
              <a:t>is to </a:t>
            </a:r>
            <a:r>
              <a:rPr sz="3200" dirty="0">
                <a:latin typeface="Arial"/>
                <a:cs typeface="Arial"/>
              </a:rPr>
              <a:t>let</a:t>
            </a:r>
            <a:r>
              <a:rPr sz="3200" spc="-70" dirty="0">
                <a:latin typeface="Arial"/>
                <a:cs typeface="Arial"/>
              </a:rPr>
              <a:t> </a:t>
            </a:r>
            <a:r>
              <a:rPr sz="3200" dirty="0">
                <a:latin typeface="Arial"/>
                <a:cs typeface="Arial"/>
              </a:rPr>
              <a:t>the</a:t>
            </a:r>
            <a:endParaRPr sz="3200">
              <a:latin typeface="Arial"/>
              <a:cs typeface="Arial"/>
            </a:endParaRPr>
          </a:p>
          <a:p>
            <a:pPr marL="12700" marR="248285">
              <a:lnSpc>
                <a:spcPts val="7680"/>
              </a:lnSpc>
              <a:spcBef>
                <a:spcPts val="885"/>
              </a:spcBef>
              <a:tabLst>
                <a:tab pos="2004060" algn="l"/>
              </a:tabLst>
            </a:pPr>
            <a:r>
              <a:rPr sz="3200" dirty="0">
                <a:latin typeface="Arial"/>
                <a:cs typeface="Arial"/>
              </a:rPr>
              <a:t>value </a:t>
            </a:r>
            <a:r>
              <a:rPr sz="3200" spc="-5" dirty="0">
                <a:latin typeface="Arial"/>
                <a:cs typeface="Arial"/>
              </a:rPr>
              <a:t>at A[i] “float </a:t>
            </a:r>
            <a:r>
              <a:rPr sz="3200" dirty="0">
                <a:latin typeface="Arial"/>
                <a:cs typeface="Arial"/>
              </a:rPr>
              <a:t>down” </a:t>
            </a:r>
            <a:r>
              <a:rPr sz="3200" spc="-5" dirty="0">
                <a:latin typeface="Arial"/>
                <a:cs typeface="Arial"/>
              </a:rPr>
              <a:t>in </a:t>
            </a:r>
            <a:r>
              <a:rPr sz="3200" dirty="0">
                <a:latin typeface="Arial"/>
                <a:cs typeface="Arial"/>
              </a:rPr>
              <a:t>the max-heap  so that the sub-tree rooted at index i  becomes	a max-heap</a:t>
            </a:r>
            <a:endParaRPr sz="3200">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3509" y="520700"/>
            <a:ext cx="1237615" cy="635000"/>
          </a:xfrm>
          <a:prstGeom prst="rect">
            <a:avLst/>
          </a:prstGeom>
        </p:spPr>
        <p:txBody>
          <a:bodyPr vert="horz" wrap="square" lIns="0" tIns="12700" rIns="0" bIns="0" rtlCol="0">
            <a:spAutoFit/>
          </a:bodyPr>
          <a:lstStyle/>
          <a:p>
            <a:pPr marL="12700">
              <a:lnSpc>
                <a:spcPct val="100000"/>
              </a:lnSpc>
              <a:spcBef>
                <a:spcPts val="100"/>
              </a:spcBef>
            </a:pPr>
            <a:r>
              <a:rPr spc="-10" dirty="0"/>
              <a:t>H</a:t>
            </a:r>
            <a:r>
              <a:rPr spc="-5" dirty="0"/>
              <a:t>ea</a:t>
            </a:r>
            <a:r>
              <a:rPr dirty="0"/>
              <a:t>p</a:t>
            </a:r>
          </a:p>
        </p:txBody>
      </p:sp>
      <p:sp>
        <p:nvSpPr>
          <p:cNvPr id="3" name="object 3"/>
          <p:cNvSpPr txBox="1"/>
          <p:nvPr/>
        </p:nvSpPr>
        <p:spPr>
          <a:xfrm>
            <a:off x="534668" y="2198370"/>
            <a:ext cx="7847331" cy="2721258"/>
          </a:xfrm>
          <a:prstGeom prst="rect">
            <a:avLst/>
          </a:prstGeom>
        </p:spPr>
        <p:txBody>
          <a:bodyPr vert="horz" wrap="square" lIns="0" tIns="12700" rIns="0" bIns="0" rtlCol="0">
            <a:spAutoFit/>
          </a:bodyPr>
          <a:lstStyle/>
          <a:p>
            <a:pPr marL="12700">
              <a:lnSpc>
                <a:spcPct val="100000"/>
              </a:lnSpc>
              <a:spcBef>
                <a:spcPts val="100"/>
              </a:spcBef>
            </a:pPr>
            <a:r>
              <a:rPr sz="3200" dirty="0">
                <a:latin typeface="Arial"/>
                <a:cs typeface="Arial"/>
              </a:rPr>
              <a:t>There are </a:t>
            </a:r>
            <a:r>
              <a:rPr sz="3200" spc="-5" dirty="0">
                <a:latin typeface="Arial"/>
                <a:cs typeface="Arial"/>
              </a:rPr>
              <a:t>two </a:t>
            </a:r>
            <a:r>
              <a:rPr sz="3200" dirty="0">
                <a:latin typeface="Arial"/>
                <a:cs typeface="Arial"/>
              </a:rPr>
              <a:t>kinds of binary</a:t>
            </a:r>
            <a:r>
              <a:rPr sz="3200" spc="-45" dirty="0">
                <a:latin typeface="Arial"/>
                <a:cs typeface="Arial"/>
              </a:rPr>
              <a:t> </a:t>
            </a:r>
            <a:r>
              <a:rPr sz="3200" dirty="0">
                <a:latin typeface="Arial"/>
                <a:cs typeface="Arial"/>
              </a:rPr>
              <a:t>heaps</a:t>
            </a:r>
          </a:p>
          <a:p>
            <a:pPr>
              <a:lnSpc>
                <a:spcPct val="100000"/>
              </a:lnSpc>
              <a:spcBef>
                <a:spcPts val="30"/>
              </a:spcBef>
            </a:pPr>
            <a:endParaRPr sz="4000" dirty="0">
              <a:latin typeface="Times New Roman"/>
              <a:cs typeface="Times New Roman"/>
            </a:endParaRPr>
          </a:p>
          <a:p>
            <a:pPr marL="266700" indent="-254000">
              <a:lnSpc>
                <a:spcPct val="100000"/>
              </a:lnSpc>
              <a:buChar char="•"/>
              <a:tabLst>
                <a:tab pos="266700" algn="l"/>
              </a:tabLst>
            </a:pPr>
            <a:r>
              <a:rPr sz="3200" dirty="0">
                <a:latin typeface="Arial"/>
                <a:cs typeface="Arial"/>
              </a:rPr>
              <a:t>max-heaps</a:t>
            </a:r>
          </a:p>
          <a:p>
            <a:pPr>
              <a:lnSpc>
                <a:spcPct val="100000"/>
              </a:lnSpc>
              <a:spcBef>
                <a:spcPts val="40"/>
              </a:spcBef>
              <a:buFont typeface="Arial"/>
              <a:buChar char="•"/>
            </a:pPr>
            <a:endParaRPr sz="4000" dirty="0">
              <a:latin typeface="Times New Roman"/>
              <a:cs typeface="Times New Roman"/>
            </a:endParaRPr>
          </a:p>
          <a:p>
            <a:pPr marL="266700" indent="-254000">
              <a:lnSpc>
                <a:spcPct val="100000"/>
              </a:lnSpc>
              <a:buChar char="•"/>
              <a:tabLst>
                <a:tab pos="266700" algn="l"/>
              </a:tabLst>
            </a:pPr>
            <a:r>
              <a:rPr sz="3200" spc="-5" dirty="0">
                <a:latin typeface="Arial"/>
                <a:cs typeface="Arial"/>
              </a:rPr>
              <a:t>min</a:t>
            </a:r>
            <a:r>
              <a:rPr sz="3200" dirty="0">
                <a:latin typeface="Arial"/>
                <a:cs typeface="Arial"/>
              </a:rPr>
              <a:t> heaps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1569" y="520700"/>
            <a:ext cx="6882765" cy="635000"/>
          </a:xfrm>
          <a:prstGeom prst="rect">
            <a:avLst/>
          </a:prstGeom>
        </p:spPr>
        <p:txBody>
          <a:bodyPr vert="horz" wrap="square" lIns="0" tIns="12700" rIns="0" bIns="0" rtlCol="0">
            <a:spAutoFit/>
          </a:bodyPr>
          <a:lstStyle/>
          <a:p>
            <a:pPr marL="12700">
              <a:lnSpc>
                <a:spcPct val="100000"/>
              </a:lnSpc>
              <a:spcBef>
                <a:spcPts val="100"/>
              </a:spcBef>
            </a:pPr>
            <a:r>
              <a:rPr spc="-5" dirty="0"/>
              <a:t>Maintaining </a:t>
            </a:r>
            <a:r>
              <a:rPr dirty="0"/>
              <a:t>the </a:t>
            </a:r>
            <a:r>
              <a:rPr spc="-5" dirty="0"/>
              <a:t>Heap</a:t>
            </a:r>
            <a:r>
              <a:rPr spc="-55" dirty="0"/>
              <a:t> </a:t>
            </a:r>
            <a:r>
              <a:rPr spc="-5" dirty="0"/>
              <a:t>Property</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6" name="object 6"/>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7" name="object 7"/>
          <p:cNvSpPr txBox="1"/>
          <p:nvPr/>
        </p:nvSpPr>
        <p:spPr>
          <a:xfrm>
            <a:off x="814069" y="4998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8" name="object 8"/>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9" name="object 9"/>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0" name="object 10"/>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1" name="object 11"/>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2" name="object 12"/>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3" name="object 13"/>
          <p:cNvSpPr txBox="1"/>
          <p:nvPr/>
        </p:nvSpPr>
        <p:spPr>
          <a:xfrm>
            <a:off x="1574800" y="37033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14" name="object 14"/>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5" name="object 15"/>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6" name="object 16"/>
          <p:cNvSpPr txBox="1"/>
          <p:nvPr/>
        </p:nvSpPr>
        <p:spPr>
          <a:xfrm>
            <a:off x="63004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7" name="object 17"/>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8" name="object 18"/>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9" name="object 19"/>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0" name="object 20"/>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1" name="object 21"/>
          <p:cNvSpPr txBox="1"/>
          <p:nvPr/>
        </p:nvSpPr>
        <p:spPr>
          <a:xfrm>
            <a:off x="3252470" y="37934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22" name="object 22"/>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3" name="object 23"/>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4" name="object 24"/>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25" name="object 25"/>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26" name="object 26"/>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7" name="object 27"/>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8" name="object 28"/>
          <p:cNvSpPr txBox="1"/>
          <p:nvPr/>
        </p:nvSpPr>
        <p:spPr>
          <a:xfrm>
            <a:off x="20320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29" name="object 29"/>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0" name="object 30"/>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1" name="object 31"/>
          <p:cNvSpPr txBox="1"/>
          <p:nvPr/>
        </p:nvSpPr>
        <p:spPr>
          <a:xfrm>
            <a:off x="29464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2" name="object 32"/>
          <p:cNvSpPr txBox="1"/>
          <p:nvPr/>
        </p:nvSpPr>
        <p:spPr>
          <a:xfrm>
            <a:off x="3938270" y="1267459"/>
            <a:ext cx="280035" cy="755650"/>
          </a:xfrm>
          <a:prstGeom prst="rect">
            <a:avLst/>
          </a:prstGeom>
        </p:spPr>
        <p:txBody>
          <a:bodyPr vert="horz" wrap="square" lIns="0" tIns="12700" rIns="0" bIns="0" rtlCol="0">
            <a:spAutoFit/>
          </a:bodyPr>
          <a:lstStyle/>
          <a:p>
            <a:pPr marL="50800">
              <a:lnSpc>
                <a:spcPct val="100000"/>
              </a:lnSpc>
              <a:spcBef>
                <a:spcPts val="100"/>
              </a:spcBef>
            </a:pPr>
            <a:r>
              <a:rPr sz="1800" dirty="0">
                <a:latin typeface="Arial"/>
                <a:cs typeface="Arial"/>
              </a:rPr>
              <a:t>1</a:t>
            </a:r>
            <a:endParaRPr sz="1800">
              <a:latin typeface="Arial"/>
              <a:cs typeface="Arial"/>
            </a:endParaRPr>
          </a:p>
          <a:p>
            <a:pPr marL="12700">
              <a:lnSpc>
                <a:spcPct val="100000"/>
              </a:lnSpc>
              <a:spcBef>
                <a:spcPts val="1430"/>
              </a:spcBef>
            </a:pPr>
            <a:r>
              <a:rPr sz="1800" spc="-5" dirty="0">
                <a:latin typeface="Arial"/>
                <a:cs typeface="Arial"/>
              </a:rPr>
              <a:t>16</a:t>
            </a:r>
            <a:endParaRPr sz="1800">
              <a:latin typeface="Arial"/>
              <a:cs typeface="Arial"/>
            </a:endParaRPr>
          </a:p>
        </p:txBody>
      </p:sp>
      <p:sp>
        <p:nvSpPr>
          <p:cNvPr id="33" name="object 33"/>
          <p:cNvSpPr txBox="1"/>
          <p:nvPr/>
        </p:nvSpPr>
        <p:spPr>
          <a:xfrm>
            <a:off x="2592070" y="21678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34" name="object 34"/>
          <p:cNvSpPr txBox="1"/>
          <p:nvPr/>
        </p:nvSpPr>
        <p:spPr>
          <a:xfrm>
            <a:off x="5309870" y="2181859"/>
            <a:ext cx="280035" cy="755650"/>
          </a:xfrm>
          <a:prstGeom prst="rect">
            <a:avLst/>
          </a:prstGeom>
        </p:spPr>
        <p:txBody>
          <a:bodyPr vert="horz" wrap="square" lIns="0" tIns="12700" rIns="0" bIns="0" rtlCol="0">
            <a:spAutoFit/>
          </a:bodyPr>
          <a:lstStyle/>
          <a:p>
            <a:pPr marL="38100">
              <a:lnSpc>
                <a:spcPct val="100000"/>
              </a:lnSpc>
              <a:spcBef>
                <a:spcPts val="100"/>
              </a:spcBef>
            </a:pPr>
            <a:r>
              <a:rPr sz="1800" dirty="0">
                <a:latin typeface="Arial"/>
                <a:cs typeface="Arial"/>
              </a:rPr>
              <a:t>3</a:t>
            </a:r>
            <a:endParaRPr sz="1800">
              <a:latin typeface="Arial"/>
              <a:cs typeface="Arial"/>
            </a:endParaRPr>
          </a:p>
          <a:p>
            <a:pPr marL="12700">
              <a:lnSpc>
                <a:spcPct val="100000"/>
              </a:lnSpc>
              <a:spcBef>
                <a:spcPts val="1430"/>
              </a:spcBef>
            </a:pPr>
            <a:r>
              <a:rPr sz="1800" spc="-5" dirty="0">
                <a:latin typeface="Arial"/>
                <a:cs typeface="Arial"/>
              </a:rPr>
              <a:t>10</a:t>
            </a:r>
            <a:endParaRPr sz="1800">
              <a:latin typeface="Arial"/>
              <a:cs typeface="Arial"/>
            </a:endParaRPr>
          </a:p>
        </p:txBody>
      </p:sp>
      <p:sp>
        <p:nvSpPr>
          <p:cNvPr id="35" name="object 35"/>
          <p:cNvSpPr txBox="1"/>
          <p:nvPr/>
        </p:nvSpPr>
        <p:spPr>
          <a:xfrm>
            <a:off x="1600200" y="3248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36" name="object 36"/>
          <p:cNvSpPr txBox="1"/>
          <p:nvPr/>
        </p:nvSpPr>
        <p:spPr>
          <a:xfrm>
            <a:off x="342900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a:t>
            </a:r>
            <a:endParaRPr sz="1800">
              <a:latin typeface="Arial"/>
              <a:cs typeface="Arial"/>
            </a:endParaRPr>
          </a:p>
        </p:txBody>
      </p:sp>
      <p:sp>
        <p:nvSpPr>
          <p:cNvPr id="37" name="object 37"/>
          <p:cNvSpPr txBox="1"/>
          <p:nvPr/>
        </p:nvSpPr>
        <p:spPr>
          <a:xfrm>
            <a:off x="4357370" y="34632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38" name="object 38"/>
          <p:cNvSpPr txBox="1"/>
          <p:nvPr/>
        </p:nvSpPr>
        <p:spPr>
          <a:xfrm>
            <a:off x="647827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39" name="object 39"/>
          <p:cNvSpPr txBox="1"/>
          <p:nvPr/>
        </p:nvSpPr>
        <p:spPr>
          <a:xfrm>
            <a:off x="1220469"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40" name="object 40"/>
          <p:cNvSpPr txBox="1"/>
          <p:nvPr/>
        </p:nvSpPr>
        <p:spPr>
          <a:xfrm>
            <a:off x="2286000"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41" name="object 41"/>
          <p:cNvSpPr txBox="1"/>
          <p:nvPr/>
        </p:nvSpPr>
        <p:spPr>
          <a:xfrm>
            <a:off x="3277870" y="4696459"/>
            <a:ext cx="2787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1</a:t>
            </a:r>
            <a:r>
              <a:rPr sz="1800" dirty="0">
                <a:latin typeface="Arial"/>
                <a:cs typeface="Arial"/>
              </a:rPr>
              <a:t>0</a:t>
            </a:r>
            <a:endParaRPr sz="1800">
              <a:latin typeface="Arial"/>
              <a:cs typeface="Arial"/>
            </a:endParaRPr>
          </a:p>
        </p:txBody>
      </p:sp>
      <p:sp>
        <p:nvSpPr>
          <p:cNvPr id="42" name="object 42"/>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43" name="object 43"/>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44" name="object 44"/>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45" name="object 45"/>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46" name="object 46"/>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47" name="object 47"/>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48" name="object 48"/>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49" name="object 49"/>
          <p:cNvSpPr/>
          <p:nvPr/>
        </p:nvSpPr>
        <p:spPr>
          <a:xfrm>
            <a:off x="1752600" y="4114800"/>
            <a:ext cx="381000" cy="914400"/>
          </a:xfrm>
          <a:custGeom>
            <a:avLst/>
            <a:gdLst/>
            <a:ahLst/>
            <a:cxnLst/>
            <a:rect l="l" t="t" r="r" b="b"/>
            <a:pathLst>
              <a:path w="381000" h="914400">
                <a:moveTo>
                  <a:pt x="0" y="0"/>
                </a:moveTo>
                <a:lnTo>
                  <a:pt x="381000" y="914400"/>
                </a:lnTo>
              </a:path>
            </a:pathLst>
          </a:custGeom>
          <a:ln w="9344">
            <a:solidFill>
              <a:srgbClr val="000000"/>
            </a:solidFill>
          </a:ln>
        </p:spPr>
        <p:txBody>
          <a:bodyPr wrap="square" lIns="0" tIns="0" rIns="0" bIns="0" rtlCol="0"/>
          <a:lstStyle/>
          <a:p>
            <a:endParaRPr/>
          </a:p>
        </p:txBody>
      </p:sp>
      <p:sp>
        <p:nvSpPr>
          <p:cNvPr id="50" name="object 50"/>
          <p:cNvSpPr/>
          <p:nvPr/>
        </p:nvSpPr>
        <p:spPr>
          <a:xfrm>
            <a:off x="3200400" y="4191000"/>
            <a:ext cx="228600" cy="838200"/>
          </a:xfrm>
          <a:custGeom>
            <a:avLst/>
            <a:gdLst/>
            <a:ahLst/>
            <a:cxnLst/>
            <a:rect l="l" t="t" r="r" b="b"/>
            <a:pathLst>
              <a:path w="228600" h="838200">
                <a:moveTo>
                  <a:pt x="228600" y="0"/>
                </a:moveTo>
                <a:lnTo>
                  <a:pt x="0" y="838200"/>
                </a:lnTo>
              </a:path>
            </a:pathLst>
          </a:custGeom>
          <a:ln w="9344">
            <a:solidFill>
              <a:srgbClr val="000000"/>
            </a:solidFill>
          </a:ln>
        </p:spPr>
        <p:txBody>
          <a:bodyPr wrap="square" lIns="0" tIns="0" rIns="0" bIns="0" rtlCol="0"/>
          <a:lstStyle/>
          <a:p>
            <a:endParaRPr/>
          </a:p>
        </p:txBody>
      </p:sp>
      <p:sp>
        <p:nvSpPr>
          <p:cNvPr id="51" name="object 51"/>
          <p:cNvSpPr txBox="1"/>
          <p:nvPr/>
        </p:nvSpPr>
        <p:spPr>
          <a:xfrm>
            <a:off x="2134870" y="254889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52" name="object 52"/>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a</a:t>
            </a:r>
            <a:r>
              <a:rPr sz="1800" dirty="0">
                <a:latin typeface="Arial"/>
                <a:cs typeface="Arial"/>
              </a:rPr>
              <a:t>)</a:t>
            </a:r>
            <a:endParaRPr sz="1800">
              <a:latin typeface="Arial"/>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1569" y="520700"/>
            <a:ext cx="6882765" cy="635000"/>
          </a:xfrm>
          <a:prstGeom prst="rect">
            <a:avLst/>
          </a:prstGeom>
        </p:spPr>
        <p:txBody>
          <a:bodyPr vert="horz" wrap="square" lIns="0" tIns="12700" rIns="0" bIns="0" rtlCol="0">
            <a:spAutoFit/>
          </a:bodyPr>
          <a:lstStyle/>
          <a:p>
            <a:pPr marL="12700">
              <a:lnSpc>
                <a:spcPct val="100000"/>
              </a:lnSpc>
              <a:spcBef>
                <a:spcPts val="100"/>
              </a:spcBef>
            </a:pPr>
            <a:r>
              <a:rPr spc="-5" dirty="0"/>
              <a:t>Maintaining </a:t>
            </a:r>
            <a:r>
              <a:rPr dirty="0"/>
              <a:t>the </a:t>
            </a:r>
            <a:r>
              <a:rPr spc="-5" dirty="0"/>
              <a:t>Heap</a:t>
            </a:r>
            <a:r>
              <a:rPr spc="-55" dirty="0"/>
              <a:t> </a:t>
            </a:r>
            <a:r>
              <a:rPr spc="-5" dirty="0"/>
              <a:t>Property</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6" name="object 6"/>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7" name="object 7"/>
          <p:cNvSpPr txBox="1"/>
          <p:nvPr/>
        </p:nvSpPr>
        <p:spPr>
          <a:xfrm>
            <a:off x="814069" y="4998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8" name="object 8"/>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9" name="object 9"/>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0" name="object 10"/>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1" name="object 11"/>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12" name="object 12"/>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3" name="object 13"/>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14" name="object 14"/>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15" name="object 15"/>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6" name="object 16"/>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7" name="object 17"/>
          <p:cNvSpPr txBox="1"/>
          <p:nvPr/>
        </p:nvSpPr>
        <p:spPr>
          <a:xfrm>
            <a:off x="63004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8" name="object 18"/>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9" name="object 19"/>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0" name="object 20"/>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1" name="object 21"/>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2" name="object 22"/>
          <p:cNvSpPr txBox="1"/>
          <p:nvPr/>
        </p:nvSpPr>
        <p:spPr>
          <a:xfrm>
            <a:off x="3252470" y="37934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23" name="object 23"/>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4" name="object 24"/>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5" name="object 25"/>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6" name="object 26"/>
          <p:cNvSpPr txBox="1"/>
          <p:nvPr/>
        </p:nvSpPr>
        <p:spPr>
          <a:xfrm>
            <a:off x="2566670" y="25603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27" name="object 27"/>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8" name="object 28"/>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9" name="object 29"/>
          <p:cNvSpPr txBox="1"/>
          <p:nvPr/>
        </p:nvSpPr>
        <p:spPr>
          <a:xfrm>
            <a:off x="20320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30" name="object 30"/>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1" name="object 31"/>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2" name="object 32"/>
          <p:cNvSpPr txBox="1"/>
          <p:nvPr/>
        </p:nvSpPr>
        <p:spPr>
          <a:xfrm>
            <a:off x="29464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3" name="object 33"/>
          <p:cNvSpPr txBox="1"/>
          <p:nvPr/>
        </p:nvSpPr>
        <p:spPr>
          <a:xfrm>
            <a:off x="3938270" y="1267459"/>
            <a:ext cx="280035" cy="755650"/>
          </a:xfrm>
          <a:prstGeom prst="rect">
            <a:avLst/>
          </a:prstGeom>
        </p:spPr>
        <p:txBody>
          <a:bodyPr vert="horz" wrap="square" lIns="0" tIns="12700" rIns="0" bIns="0" rtlCol="0">
            <a:spAutoFit/>
          </a:bodyPr>
          <a:lstStyle/>
          <a:p>
            <a:pPr marL="50800">
              <a:lnSpc>
                <a:spcPct val="100000"/>
              </a:lnSpc>
              <a:spcBef>
                <a:spcPts val="100"/>
              </a:spcBef>
            </a:pPr>
            <a:r>
              <a:rPr sz="1800" dirty="0">
                <a:latin typeface="Arial"/>
                <a:cs typeface="Arial"/>
              </a:rPr>
              <a:t>1</a:t>
            </a:r>
            <a:endParaRPr sz="1800">
              <a:latin typeface="Arial"/>
              <a:cs typeface="Arial"/>
            </a:endParaRPr>
          </a:p>
          <a:p>
            <a:pPr marL="12700">
              <a:lnSpc>
                <a:spcPct val="100000"/>
              </a:lnSpc>
              <a:spcBef>
                <a:spcPts val="1430"/>
              </a:spcBef>
            </a:pPr>
            <a:r>
              <a:rPr sz="1800" spc="-5" dirty="0">
                <a:latin typeface="Arial"/>
                <a:cs typeface="Arial"/>
              </a:rPr>
              <a:t>16</a:t>
            </a:r>
            <a:endParaRPr sz="1800">
              <a:latin typeface="Arial"/>
              <a:cs typeface="Arial"/>
            </a:endParaRPr>
          </a:p>
        </p:txBody>
      </p:sp>
      <p:sp>
        <p:nvSpPr>
          <p:cNvPr id="34" name="object 34"/>
          <p:cNvSpPr txBox="1"/>
          <p:nvPr/>
        </p:nvSpPr>
        <p:spPr>
          <a:xfrm>
            <a:off x="2592070" y="21678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35" name="object 35"/>
          <p:cNvSpPr txBox="1"/>
          <p:nvPr/>
        </p:nvSpPr>
        <p:spPr>
          <a:xfrm>
            <a:off x="5309870" y="2181859"/>
            <a:ext cx="280035" cy="755650"/>
          </a:xfrm>
          <a:prstGeom prst="rect">
            <a:avLst/>
          </a:prstGeom>
        </p:spPr>
        <p:txBody>
          <a:bodyPr vert="horz" wrap="square" lIns="0" tIns="12700" rIns="0" bIns="0" rtlCol="0">
            <a:spAutoFit/>
          </a:bodyPr>
          <a:lstStyle/>
          <a:p>
            <a:pPr marL="38100">
              <a:lnSpc>
                <a:spcPct val="100000"/>
              </a:lnSpc>
              <a:spcBef>
                <a:spcPts val="100"/>
              </a:spcBef>
            </a:pPr>
            <a:r>
              <a:rPr sz="1800" dirty="0">
                <a:latin typeface="Arial"/>
                <a:cs typeface="Arial"/>
              </a:rPr>
              <a:t>3</a:t>
            </a:r>
            <a:endParaRPr sz="1800">
              <a:latin typeface="Arial"/>
              <a:cs typeface="Arial"/>
            </a:endParaRPr>
          </a:p>
          <a:p>
            <a:pPr marL="12700">
              <a:lnSpc>
                <a:spcPct val="100000"/>
              </a:lnSpc>
              <a:spcBef>
                <a:spcPts val="1430"/>
              </a:spcBef>
            </a:pPr>
            <a:r>
              <a:rPr sz="1800" spc="-5" dirty="0">
                <a:latin typeface="Arial"/>
                <a:cs typeface="Arial"/>
              </a:rPr>
              <a:t>10</a:t>
            </a:r>
            <a:endParaRPr sz="1800">
              <a:latin typeface="Arial"/>
              <a:cs typeface="Arial"/>
            </a:endParaRPr>
          </a:p>
        </p:txBody>
      </p:sp>
      <p:sp>
        <p:nvSpPr>
          <p:cNvPr id="36" name="object 36"/>
          <p:cNvSpPr txBox="1"/>
          <p:nvPr/>
        </p:nvSpPr>
        <p:spPr>
          <a:xfrm>
            <a:off x="1600200" y="3248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37" name="object 37"/>
          <p:cNvSpPr txBox="1"/>
          <p:nvPr/>
        </p:nvSpPr>
        <p:spPr>
          <a:xfrm>
            <a:off x="342900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a:t>
            </a:r>
            <a:endParaRPr sz="1800">
              <a:latin typeface="Arial"/>
              <a:cs typeface="Arial"/>
            </a:endParaRPr>
          </a:p>
        </p:txBody>
      </p:sp>
      <p:sp>
        <p:nvSpPr>
          <p:cNvPr id="38" name="object 38"/>
          <p:cNvSpPr txBox="1"/>
          <p:nvPr/>
        </p:nvSpPr>
        <p:spPr>
          <a:xfrm>
            <a:off x="4357370" y="34632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39" name="object 39"/>
          <p:cNvSpPr txBox="1"/>
          <p:nvPr/>
        </p:nvSpPr>
        <p:spPr>
          <a:xfrm>
            <a:off x="647827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40" name="object 40"/>
          <p:cNvSpPr txBox="1"/>
          <p:nvPr/>
        </p:nvSpPr>
        <p:spPr>
          <a:xfrm>
            <a:off x="1220469"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41" name="object 41"/>
          <p:cNvSpPr txBox="1"/>
          <p:nvPr/>
        </p:nvSpPr>
        <p:spPr>
          <a:xfrm>
            <a:off x="2286000"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42" name="object 42"/>
          <p:cNvSpPr txBox="1"/>
          <p:nvPr/>
        </p:nvSpPr>
        <p:spPr>
          <a:xfrm>
            <a:off x="3277870" y="4696459"/>
            <a:ext cx="2787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1</a:t>
            </a:r>
            <a:r>
              <a:rPr sz="1800" dirty="0">
                <a:latin typeface="Arial"/>
                <a:cs typeface="Arial"/>
              </a:rPr>
              <a:t>0</a:t>
            </a:r>
            <a:endParaRPr sz="1800">
              <a:latin typeface="Arial"/>
              <a:cs typeface="Arial"/>
            </a:endParaRPr>
          </a:p>
        </p:txBody>
      </p:sp>
      <p:sp>
        <p:nvSpPr>
          <p:cNvPr id="43" name="object 43"/>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44" name="object 44"/>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45" name="object 45"/>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46" name="object 46"/>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47" name="object 47"/>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48" name="object 48"/>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49" name="object 49"/>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50" name="object 50"/>
          <p:cNvSpPr/>
          <p:nvPr/>
        </p:nvSpPr>
        <p:spPr>
          <a:xfrm>
            <a:off x="1752600" y="4114800"/>
            <a:ext cx="381000" cy="914400"/>
          </a:xfrm>
          <a:custGeom>
            <a:avLst/>
            <a:gdLst/>
            <a:ahLst/>
            <a:cxnLst/>
            <a:rect l="l" t="t" r="r" b="b"/>
            <a:pathLst>
              <a:path w="381000" h="914400">
                <a:moveTo>
                  <a:pt x="0" y="0"/>
                </a:moveTo>
                <a:lnTo>
                  <a:pt x="381000" y="914400"/>
                </a:lnTo>
              </a:path>
            </a:pathLst>
          </a:custGeom>
          <a:ln w="9344">
            <a:solidFill>
              <a:srgbClr val="000000"/>
            </a:solidFill>
          </a:ln>
        </p:spPr>
        <p:txBody>
          <a:bodyPr wrap="square" lIns="0" tIns="0" rIns="0" bIns="0" rtlCol="0"/>
          <a:lstStyle/>
          <a:p>
            <a:endParaRPr/>
          </a:p>
        </p:txBody>
      </p:sp>
      <p:sp>
        <p:nvSpPr>
          <p:cNvPr id="51" name="object 51"/>
          <p:cNvSpPr/>
          <p:nvPr/>
        </p:nvSpPr>
        <p:spPr>
          <a:xfrm>
            <a:off x="3200400" y="4191000"/>
            <a:ext cx="228600" cy="838200"/>
          </a:xfrm>
          <a:custGeom>
            <a:avLst/>
            <a:gdLst/>
            <a:ahLst/>
            <a:cxnLst/>
            <a:rect l="l" t="t" r="r" b="b"/>
            <a:pathLst>
              <a:path w="228600" h="838200">
                <a:moveTo>
                  <a:pt x="228600" y="0"/>
                </a:moveTo>
                <a:lnTo>
                  <a:pt x="0" y="838200"/>
                </a:lnTo>
              </a:path>
            </a:pathLst>
          </a:custGeom>
          <a:ln w="9344">
            <a:solidFill>
              <a:srgbClr val="000000"/>
            </a:solidFill>
          </a:ln>
        </p:spPr>
        <p:txBody>
          <a:bodyPr wrap="square" lIns="0" tIns="0" rIns="0" bIns="0" rtlCol="0"/>
          <a:lstStyle/>
          <a:p>
            <a:endParaRPr/>
          </a:p>
        </p:txBody>
      </p:sp>
      <p:sp>
        <p:nvSpPr>
          <p:cNvPr id="52" name="object 52"/>
          <p:cNvSpPr txBox="1"/>
          <p:nvPr/>
        </p:nvSpPr>
        <p:spPr>
          <a:xfrm>
            <a:off x="1296669" y="3629659"/>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53" name="object 53"/>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b</a:t>
            </a:r>
            <a:r>
              <a:rPr sz="1800" dirty="0">
                <a:latin typeface="Arial"/>
                <a:cs typeface="Arial"/>
              </a:rPr>
              <a:t>)</a:t>
            </a:r>
            <a:endParaRPr sz="1800">
              <a:latin typeface="Arial"/>
              <a:cs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1569" y="520700"/>
            <a:ext cx="6882765" cy="635000"/>
          </a:xfrm>
          <a:prstGeom prst="rect">
            <a:avLst/>
          </a:prstGeom>
        </p:spPr>
        <p:txBody>
          <a:bodyPr vert="horz" wrap="square" lIns="0" tIns="12700" rIns="0" bIns="0" rtlCol="0">
            <a:spAutoFit/>
          </a:bodyPr>
          <a:lstStyle/>
          <a:p>
            <a:pPr marL="12700">
              <a:lnSpc>
                <a:spcPct val="100000"/>
              </a:lnSpc>
              <a:spcBef>
                <a:spcPts val="100"/>
              </a:spcBef>
            </a:pPr>
            <a:r>
              <a:rPr spc="-5" dirty="0"/>
              <a:t>Maintaining </a:t>
            </a:r>
            <a:r>
              <a:rPr dirty="0"/>
              <a:t>the </a:t>
            </a:r>
            <a:r>
              <a:rPr spc="-5" dirty="0"/>
              <a:t>Heap</a:t>
            </a:r>
            <a:r>
              <a:rPr spc="-55" dirty="0"/>
              <a:t> </a:t>
            </a:r>
            <a:r>
              <a:rPr spc="-5" dirty="0"/>
              <a:t>Property</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6" name="object 6"/>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7" name="object 7"/>
          <p:cNvSpPr txBox="1"/>
          <p:nvPr/>
        </p:nvSpPr>
        <p:spPr>
          <a:xfrm>
            <a:off x="814069" y="4998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8" name="object 8"/>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9" name="object 9"/>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0" name="object 10"/>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1" name="object 11"/>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2" name="object 12"/>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3" name="object 13"/>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4" name="object 14"/>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15" name="object 15"/>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6" name="object 16"/>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7" name="object 17"/>
          <p:cNvSpPr txBox="1"/>
          <p:nvPr/>
        </p:nvSpPr>
        <p:spPr>
          <a:xfrm>
            <a:off x="63004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8" name="object 18"/>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9" name="object 19"/>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0" name="object 20"/>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1" name="object 21"/>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2" name="object 22"/>
          <p:cNvSpPr txBox="1"/>
          <p:nvPr/>
        </p:nvSpPr>
        <p:spPr>
          <a:xfrm>
            <a:off x="3252470" y="37934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23" name="object 23"/>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4" name="object 24"/>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5" name="object 25"/>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6" name="object 26"/>
          <p:cNvSpPr txBox="1"/>
          <p:nvPr/>
        </p:nvSpPr>
        <p:spPr>
          <a:xfrm>
            <a:off x="2566670" y="25603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27" name="object 27"/>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8" name="object 28"/>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9" name="object 29"/>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0" name="object 30"/>
          <p:cNvSpPr txBox="1"/>
          <p:nvPr/>
        </p:nvSpPr>
        <p:spPr>
          <a:xfrm>
            <a:off x="20320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31" name="object 31"/>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2" name="object 32"/>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3" name="object 33"/>
          <p:cNvSpPr txBox="1"/>
          <p:nvPr/>
        </p:nvSpPr>
        <p:spPr>
          <a:xfrm>
            <a:off x="29464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4" name="object 34"/>
          <p:cNvSpPr txBox="1"/>
          <p:nvPr/>
        </p:nvSpPr>
        <p:spPr>
          <a:xfrm>
            <a:off x="3938270" y="1267459"/>
            <a:ext cx="280035" cy="755650"/>
          </a:xfrm>
          <a:prstGeom prst="rect">
            <a:avLst/>
          </a:prstGeom>
        </p:spPr>
        <p:txBody>
          <a:bodyPr vert="horz" wrap="square" lIns="0" tIns="12700" rIns="0" bIns="0" rtlCol="0">
            <a:spAutoFit/>
          </a:bodyPr>
          <a:lstStyle/>
          <a:p>
            <a:pPr marL="50800">
              <a:lnSpc>
                <a:spcPct val="100000"/>
              </a:lnSpc>
              <a:spcBef>
                <a:spcPts val="100"/>
              </a:spcBef>
            </a:pPr>
            <a:r>
              <a:rPr sz="1800" dirty="0">
                <a:latin typeface="Arial"/>
                <a:cs typeface="Arial"/>
              </a:rPr>
              <a:t>1</a:t>
            </a:r>
            <a:endParaRPr sz="1800">
              <a:latin typeface="Arial"/>
              <a:cs typeface="Arial"/>
            </a:endParaRPr>
          </a:p>
          <a:p>
            <a:pPr marL="12700">
              <a:lnSpc>
                <a:spcPct val="100000"/>
              </a:lnSpc>
              <a:spcBef>
                <a:spcPts val="1430"/>
              </a:spcBef>
            </a:pPr>
            <a:r>
              <a:rPr sz="1800" spc="-5" dirty="0">
                <a:latin typeface="Arial"/>
                <a:cs typeface="Arial"/>
              </a:rPr>
              <a:t>16</a:t>
            </a:r>
            <a:endParaRPr sz="1800">
              <a:latin typeface="Arial"/>
              <a:cs typeface="Arial"/>
            </a:endParaRPr>
          </a:p>
        </p:txBody>
      </p:sp>
      <p:sp>
        <p:nvSpPr>
          <p:cNvPr id="35" name="object 35"/>
          <p:cNvSpPr txBox="1"/>
          <p:nvPr/>
        </p:nvSpPr>
        <p:spPr>
          <a:xfrm>
            <a:off x="2592070" y="21678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36" name="object 36"/>
          <p:cNvSpPr txBox="1"/>
          <p:nvPr/>
        </p:nvSpPr>
        <p:spPr>
          <a:xfrm>
            <a:off x="5309870" y="2181859"/>
            <a:ext cx="280035" cy="755650"/>
          </a:xfrm>
          <a:prstGeom prst="rect">
            <a:avLst/>
          </a:prstGeom>
        </p:spPr>
        <p:txBody>
          <a:bodyPr vert="horz" wrap="square" lIns="0" tIns="12700" rIns="0" bIns="0" rtlCol="0">
            <a:spAutoFit/>
          </a:bodyPr>
          <a:lstStyle/>
          <a:p>
            <a:pPr marL="38100">
              <a:lnSpc>
                <a:spcPct val="100000"/>
              </a:lnSpc>
              <a:spcBef>
                <a:spcPts val="100"/>
              </a:spcBef>
            </a:pPr>
            <a:r>
              <a:rPr sz="1800" dirty="0">
                <a:latin typeface="Arial"/>
                <a:cs typeface="Arial"/>
              </a:rPr>
              <a:t>3</a:t>
            </a:r>
            <a:endParaRPr sz="1800">
              <a:latin typeface="Arial"/>
              <a:cs typeface="Arial"/>
            </a:endParaRPr>
          </a:p>
          <a:p>
            <a:pPr marL="12700">
              <a:lnSpc>
                <a:spcPct val="100000"/>
              </a:lnSpc>
              <a:spcBef>
                <a:spcPts val="1430"/>
              </a:spcBef>
            </a:pPr>
            <a:r>
              <a:rPr sz="1800" spc="-5" dirty="0">
                <a:latin typeface="Arial"/>
                <a:cs typeface="Arial"/>
              </a:rPr>
              <a:t>10</a:t>
            </a:r>
            <a:endParaRPr sz="1800">
              <a:latin typeface="Arial"/>
              <a:cs typeface="Arial"/>
            </a:endParaRPr>
          </a:p>
        </p:txBody>
      </p:sp>
      <p:sp>
        <p:nvSpPr>
          <p:cNvPr id="37" name="object 37"/>
          <p:cNvSpPr txBox="1"/>
          <p:nvPr/>
        </p:nvSpPr>
        <p:spPr>
          <a:xfrm>
            <a:off x="1600200" y="3248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38" name="object 38"/>
          <p:cNvSpPr txBox="1"/>
          <p:nvPr/>
        </p:nvSpPr>
        <p:spPr>
          <a:xfrm>
            <a:off x="342900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a:t>
            </a:r>
            <a:endParaRPr sz="1800">
              <a:latin typeface="Arial"/>
              <a:cs typeface="Arial"/>
            </a:endParaRPr>
          </a:p>
        </p:txBody>
      </p:sp>
      <p:sp>
        <p:nvSpPr>
          <p:cNvPr id="39" name="object 39"/>
          <p:cNvSpPr txBox="1"/>
          <p:nvPr/>
        </p:nvSpPr>
        <p:spPr>
          <a:xfrm>
            <a:off x="4357370" y="34632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40" name="object 40"/>
          <p:cNvSpPr txBox="1"/>
          <p:nvPr/>
        </p:nvSpPr>
        <p:spPr>
          <a:xfrm>
            <a:off x="647827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41" name="object 41"/>
          <p:cNvSpPr txBox="1"/>
          <p:nvPr/>
        </p:nvSpPr>
        <p:spPr>
          <a:xfrm>
            <a:off x="1220469"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42" name="object 42"/>
          <p:cNvSpPr txBox="1"/>
          <p:nvPr/>
        </p:nvSpPr>
        <p:spPr>
          <a:xfrm>
            <a:off x="3277870" y="4696459"/>
            <a:ext cx="2787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1</a:t>
            </a:r>
            <a:r>
              <a:rPr sz="1800" dirty="0">
                <a:latin typeface="Arial"/>
                <a:cs typeface="Arial"/>
              </a:rPr>
              <a:t>0</a:t>
            </a:r>
            <a:endParaRPr sz="1800">
              <a:latin typeface="Arial"/>
              <a:cs typeface="Arial"/>
            </a:endParaRPr>
          </a:p>
        </p:txBody>
      </p:sp>
      <p:sp>
        <p:nvSpPr>
          <p:cNvPr id="43" name="object 43"/>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44" name="object 44"/>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45" name="object 45"/>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46" name="object 46"/>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47" name="object 47"/>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48" name="object 48"/>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49" name="object 49"/>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50" name="object 50"/>
          <p:cNvSpPr/>
          <p:nvPr/>
        </p:nvSpPr>
        <p:spPr>
          <a:xfrm>
            <a:off x="1752600" y="4114800"/>
            <a:ext cx="381000" cy="914400"/>
          </a:xfrm>
          <a:custGeom>
            <a:avLst/>
            <a:gdLst/>
            <a:ahLst/>
            <a:cxnLst/>
            <a:rect l="l" t="t" r="r" b="b"/>
            <a:pathLst>
              <a:path w="381000" h="914400">
                <a:moveTo>
                  <a:pt x="0" y="0"/>
                </a:moveTo>
                <a:lnTo>
                  <a:pt x="381000" y="914400"/>
                </a:lnTo>
              </a:path>
            </a:pathLst>
          </a:custGeom>
          <a:ln w="9344">
            <a:solidFill>
              <a:srgbClr val="000000"/>
            </a:solidFill>
          </a:ln>
        </p:spPr>
        <p:txBody>
          <a:bodyPr wrap="square" lIns="0" tIns="0" rIns="0" bIns="0" rtlCol="0"/>
          <a:lstStyle/>
          <a:p>
            <a:endParaRPr/>
          </a:p>
        </p:txBody>
      </p:sp>
      <p:sp>
        <p:nvSpPr>
          <p:cNvPr id="51" name="object 51"/>
          <p:cNvSpPr/>
          <p:nvPr/>
        </p:nvSpPr>
        <p:spPr>
          <a:xfrm>
            <a:off x="3200400" y="4191000"/>
            <a:ext cx="228600" cy="838200"/>
          </a:xfrm>
          <a:custGeom>
            <a:avLst/>
            <a:gdLst/>
            <a:ahLst/>
            <a:cxnLst/>
            <a:rect l="l" t="t" r="r" b="b"/>
            <a:pathLst>
              <a:path w="228600" h="838200">
                <a:moveTo>
                  <a:pt x="228600" y="0"/>
                </a:moveTo>
                <a:lnTo>
                  <a:pt x="0" y="838200"/>
                </a:lnTo>
              </a:path>
            </a:pathLst>
          </a:custGeom>
          <a:ln w="9344">
            <a:solidFill>
              <a:srgbClr val="000000"/>
            </a:solidFill>
          </a:ln>
        </p:spPr>
        <p:txBody>
          <a:bodyPr wrap="square" lIns="0" tIns="0" rIns="0" bIns="0" rtlCol="0"/>
          <a:lstStyle/>
          <a:p>
            <a:endParaRPr/>
          </a:p>
        </p:txBody>
      </p:sp>
      <p:sp>
        <p:nvSpPr>
          <p:cNvPr id="52" name="object 52"/>
          <p:cNvSpPr txBox="1"/>
          <p:nvPr/>
        </p:nvSpPr>
        <p:spPr>
          <a:xfrm>
            <a:off x="1828800" y="4772659"/>
            <a:ext cx="610235" cy="29972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1800" dirty="0">
                <a:latin typeface="Arial"/>
                <a:cs typeface="Arial"/>
              </a:rPr>
              <a:t>i	9</a:t>
            </a:r>
            <a:endParaRPr sz="1800">
              <a:latin typeface="Arial"/>
              <a:cs typeface="Arial"/>
            </a:endParaRPr>
          </a:p>
        </p:txBody>
      </p:sp>
      <p:sp>
        <p:nvSpPr>
          <p:cNvPr id="53" name="object 53"/>
          <p:cNvSpPr txBox="1"/>
          <p:nvPr/>
        </p:nvSpPr>
        <p:spPr>
          <a:xfrm>
            <a:off x="3735070" y="5977890"/>
            <a:ext cx="2921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(c)</a:t>
            </a:r>
            <a:endParaRPr sz="1800">
              <a:latin typeface="Arial"/>
              <a:cs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600" y="520700"/>
            <a:ext cx="3609340" cy="635000"/>
          </a:xfrm>
          <a:prstGeom prst="rect">
            <a:avLst/>
          </a:prstGeom>
        </p:spPr>
        <p:txBody>
          <a:bodyPr vert="horz" wrap="square" lIns="0" tIns="12700" rIns="0" bIns="0" rtlCol="0">
            <a:spAutoFit/>
          </a:bodyPr>
          <a:lstStyle/>
          <a:p>
            <a:pPr marL="12700">
              <a:lnSpc>
                <a:spcPct val="100000"/>
              </a:lnSpc>
              <a:spcBef>
                <a:spcPts val="100"/>
              </a:spcBef>
            </a:pPr>
            <a:r>
              <a:rPr spc="-5" dirty="0"/>
              <a:t>Building </a:t>
            </a:r>
            <a:r>
              <a:rPr dirty="0"/>
              <a:t>a</a:t>
            </a:r>
            <a:r>
              <a:rPr spc="-85" dirty="0"/>
              <a:t> </a:t>
            </a:r>
            <a:r>
              <a:rPr spc="-5" dirty="0"/>
              <a:t>Heap</a:t>
            </a:r>
          </a:p>
        </p:txBody>
      </p:sp>
      <p:sp>
        <p:nvSpPr>
          <p:cNvPr id="3" name="object 3"/>
          <p:cNvSpPr txBox="1"/>
          <p:nvPr/>
        </p:nvSpPr>
        <p:spPr>
          <a:xfrm>
            <a:off x="534669" y="2015490"/>
            <a:ext cx="3367404" cy="23495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Arial"/>
                <a:cs typeface="Arial"/>
              </a:rPr>
              <a:t>BUILD-MAX-HEAP(A)</a:t>
            </a:r>
            <a:endParaRPr sz="2000">
              <a:latin typeface="Arial"/>
              <a:cs typeface="Arial"/>
            </a:endParaRPr>
          </a:p>
          <a:p>
            <a:pPr marL="222250" marR="5080">
              <a:lnSpc>
                <a:spcPct val="220800"/>
              </a:lnSpc>
            </a:pPr>
            <a:r>
              <a:rPr sz="2000" dirty="0">
                <a:latin typeface="Arial"/>
                <a:cs typeface="Arial"/>
              </a:rPr>
              <a:t>heap-size[A] </a:t>
            </a:r>
            <a:r>
              <a:rPr sz="2000" dirty="0">
                <a:latin typeface="Wingdings"/>
                <a:cs typeface="Wingdings"/>
              </a:rPr>
              <a:t></a:t>
            </a:r>
            <a:r>
              <a:rPr sz="2000" dirty="0">
                <a:latin typeface="Times New Roman"/>
                <a:cs typeface="Times New Roman"/>
              </a:rPr>
              <a:t> </a:t>
            </a:r>
            <a:r>
              <a:rPr sz="2000" spc="-5" dirty="0">
                <a:latin typeface="Arial"/>
                <a:cs typeface="Arial"/>
              </a:rPr>
              <a:t>length[A]  for </a:t>
            </a:r>
            <a:r>
              <a:rPr sz="2000" dirty="0">
                <a:latin typeface="Arial"/>
                <a:cs typeface="Arial"/>
              </a:rPr>
              <a:t>i </a:t>
            </a:r>
            <a:r>
              <a:rPr sz="2000" dirty="0">
                <a:latin typeface="Wingdings"/>
                <a:cs typeface="Wingdings"/>
              </a:rPr>
              <a:t></a:t>
            </a:r>
            <a:r>
              <a:rPr sz="2000" dirty="0">
                <a:latin typeface="Times New Roman"/>
                <a:cs typeface="Times New Roman"/>
              </a:rPr>
              <a:t> </a:t>
            </a:r>
            <a:r>
              <a:rPr sz="2000" spc="-5" dirty="0">
                <a:latin typeface="Arial"/>
                <a:cs typeface="Arial"/>
              </a:rPr>
              <a:t>length[A]/2 </a:t>
            </a:r>
            <a:r>
              <a:rPr sz="2000" dirty="0">
                <a:latin typeface="Arial"/>
                <a:cs typeface="Arial"/>
              </a:rPr>
              <a:t>downto 1</a:t>
            </a:r>
            <a:endParaRPr sz="2000">
              <a:latin typeface="Arial"/>
              <a:cs typeface="Arial"/>
            </a:endParaRPr>
          </a:p>
          <a:p>
            <a:pPr>
              <a:lnSpc>
                <a:spcPct val="100000"/>
              </a:lnSpc>
              <a:spcBef>
                <a:spcPts val="25"/>
              </a:spcBef>
            </a:pPr>
            <a:endParaRPr sz="2500">
              <a:latin typeface="Times New Roman"/>
              <a:cs typeface="Times New Roman"/>
            </a:endParaRPr>
          </a:p>
          <a:p>
            <a:pPr marL="502920">
              <a:lnSpc>
                <a:spcPct val="100000"/>
              </a:lnSpc>
            </a:pPr>
            <a:r>
              <a:rPr sz="2000" dirty="0">
                <a:latin typeface="Arial"/>
                <a:cs typeface="Arial"/>
              </a:rPr>
              <a:t>do </a:t>
            </a:r>
            <a:r>
              <a:rPr sz="2000" spc="-5" dirty="0">
                <a:latin typeface="Arial"/>
                <a:cs typeface="Arial"/>
              </a:rPr>
              <a:t>MAX-HEAPIFY(A,</a:t>
            </a:r>
            <a:r>
              <a:rPr sz="2000" spc="-35" dirty="0">
                <a:latin typeface="Arial"/>
                <a:cs typeface="Arial"/>
              </a:rPr>
              <a:t> </a:t>
            </a:r>
            <a:r>
              <a:rPr sz="2000" dirty="0">
                <a:latin typeface="Arial"/>
                <a:cs typeface="Arial"/>
              </a:rPr>
              <a:t>i)</a:t>
            </a:r>
            <a:endParaRPr sz="2000">
              <a:latin typeface="Arial"/>
              <a:cs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600" y="520700"/>
            <a:ext cx="3609340" cy="635000"/>
          </a:xfrm>
          <a:prstGeom prst="rect">
            <a:avLst/>
          </a:prstGeom>
        </p:spPr>
        <p:txBody>
          <a:bodyPr vert="horz" wrap="square" lIns="0" tIns="12700" rIns="0" bIns="0" rtlCol="0">
            <a:spAutoFit/>
          </a:bodyPr>
          <a:lstStyle/>
          <a:p>
            <a:pPr marL="12700">
              <a:lnSpc>
                <a:spcPct val="100000"/>
              </a:lnSpc>
              <a:spcBef>
                <a:spcPts val="100"/>
              </a:spcBef>
            </a:pPr>
            <a:r>
              <a:rPr spc="-5" dirty="0"/>
              <a:t>Building </a:t>
            </a:r>
            <a:r>
              <a:rPr dirty="0"/>
              <a:t>a</a:t>
            </a:r>
            <a:r>
              <a:rPr spc="-85" dirty="0"/>
              <a:t> </a:t>
            </a:r>
            <a:r>
              <a:rPr spc="-5" dirty="0"/>
              <a:t>Heap</a:t>
            </a:r>
          </a:p>
        </p:txBody>
      </p:sp>
      <p:sp>
        <p:nvSpPr>
          <p:cNvPr id="3" name="object 3"/>
          <p:cNvSpPr txBox="1"/>
          <p:nvPr/>
        </p:nvSpPr>
        <p:spPr>
          <a:xfrm>
            <a:off x="1371600" y="1964690"/>
            <a:ext cx="26289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A</a:t>
            </a:r>
            <a:endParaRPr sz="2800">
              <a:latin typeface="Arial"/>
              <a:cs typeface="Arial"/>
            </a:endParaRPr>
          </a:p>
        </p:txBody>
      </p:sp>
      <p:graphicFrame>
        <p:nvGraphicFramePr>
          <p:cNvPr id="4" name="object 4"/>
          <p:cNvGraphicFramePr>
            <a:graphicFrameLocks noGrp="1"/>
          </p:cNvGraphicFramePr>
          <p:nvPr/>
        </p:nvGraphicFramePr>
        <p:xfrm>
          <a:off x="1935540" y="1916203"/>
          <a:ext cx="6363966" cy="660400"/>
        </p:xfrm>
        <a:graphic>
          <a:graphicData uri="http://schemas.openxmlformats.org/drawingml/2006/table">
            <a:tbl>
              <a:tblPr firstRow="1" bandRow="1">
                <a:tableStyleId>{2D5ABB26-0587-4C30-8999-92F81FD0307C}</a:tableStyleId>
              </a:tblPr>
              <a:tblGrid>
                <a:gridCol w="646430"/>
                <a:gridCol w="645159"/>
                <a:gridCol w="647700"/>
                <a:gridCol w="646430"/>
                <a:gridCol w="646430"/>
                <a:gridCol w="645160"/>
                <a:gridCol w="646429"/>
                <a:gridCol w="646429"/>
                <a:gridCol w="646429"/>
                <a:gridCol w="547370"/>
              </a:tblGrid>
              <a:tr h="660400">
                <a:tc>
                  <a:txBody>
                    <a:bodyPr/>
                    <a:lstStyle/>
                    <a:p>
                      <a:pPr marL="94615">
                        <a:lnSpc>
                          <a:spcPct val="100000"/>
                        </a:lnSpc>
                        <a:spcBef>
                          <a:spcPts val="370"/>
                        </a:spcBef>
                      </a:pPr>
                      <a:r>
                        <a:rPr sz="2800" dirty="0">
                          <a:latin typeface="Arial"/>
                          <a:cs typeface="Arial"/>
                        </a:rPr>
                        <a:t>4</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4615">
                        <a:lnSpc>
                          <a:spcPct val="100000"/>
                        </a:lnSpc>
                        <a:spcBef>
                          <a:spcPts val="370"/>
                        </a:spcBef>
                      </a:pPr>
                      <a:r>
                        <a:rPr sz="2800" dirty="0">
                          <a:latin typeface="Arial"/>
                          <a:cs typeface="Arial"/>
                        </a:rPr>
                        <a:t>1</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3</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2</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16</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4615">
                        <a:lnSpc>
                          <a:spcPct val="100000"/>
                        </a:lnSpc>
                        <a:spcBef>
                          <a:spcPts val="370"/>
                        </a:spcBef>
                      </a:pPr>
                      <a:r>
                        <a:rPr sz="2800" dirty="0">
                          <a:latin typeface="Arial"/>
                          <a:cs typeface="Arial"/>
                        </a:rPr>
                        <a:t>9</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10</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14</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8</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7</a:t>
                      </a:r>
                      <a:endParaRPr sz="2800">
                        <a:latin typeface="Arial"/>
                        <a:cs typeface="Arial"/>
                      </a:endParaRPr>
                    </a:p>
                  </a:txBody>
                  <a:tcPr marL="0" marR="0" marT="4699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600" y="520700"/>
            <a:ext cx="3609340" cy="635000"/>
          </a:xfrm>
          <a:prstGeom prst="rect">
            <a:avLst/>
          </a:prstGeom>
        </p:spPr>
        <p:txBody>
          <a:bodyPr vert="horz" wrap="square" lIns="0" tIns="12700" rIns="0" bIns="0" rtlCol="0">
            <a:spAutoFit/>
          </a:bodyPr>
          <a:lstStyle/>
          <a:p>
            <a:pPr marL="12700">
              <a:lnSpc>
                <a:spcPct val="100000"/>
              </a:lnSpc>
              <a:spcBef>
                <a:spcPts val="100"/>
              </a:spcBef>
            </a:pPr>
            <a:r>
              <a:rPr spc="-5" dirty="0"/>
              <a:t>Building </a:t>
            </a:r>
            <a:r>
              <a:rPr dirty="0"/>
              <a:t>a</a:t>
            </a:r>
            <a:r>
              <a:rPr spc="-85" dirty="0"/>
              <a:t> </a:t>
            </a:r>
            <a:r>
              <a:rPr spc="-5" dirty="0"/>
              <a:t>Heap</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6" name="object 6"/>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7" name="object 7"/>
          <p:cNvSpPr txBox="1"/>
          <p:nvPr/>
        </p:nvSpPr>
        <p:spPr>
          <a:xfrm>
            <a:off x="814069" y="49987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8" name="object 8"/>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9" name="object 9"/>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0" name="object 10"/>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1" name="object 11"/>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2" name="object 12"/>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3" name="object 13"/>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4" name="object 14"/>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5" name="object 15"/>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6" name="object 16"/>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7" name="object 17"/>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8" name="object 18"/>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9" name="object 19"/>
          <p:cNvSpPr txBox="1"/>
          <p:nvPr/>
        </p:nvSpPr>
        <p:spPr>
          <a:xfrm>
            <a:off x="5309870" y="2637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20" name="object 20"/>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1" name="object 21"/>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2" name="object 22"/>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23" name="object 23"/>
          <p:cNvSpPr txBox="1"/>
          <p:nvPr/>
        </p:nvSpPr>
        <p:spPr>
          <a:xfrm>
            <a:off x="3252470" y="37934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24" name="object 24"/>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5" name="object 25"/>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6" name="object 26"/>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7" name="object 27"/>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28" name="object 28"/>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9" name="object 29"/>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0" name="object 30"/>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1" name="object 31"/>
          <p:cNvSpPr txBox="1"/>
          <p:nvPr/>
        </p:nvSpPr>
        <p:spPr>
          <a:xfrm>
            <a:off x="20320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32" name="object 32"/>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3" name="object 33"/>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4" name="object 34"/>
          <p:cNvSpPr txBox="1"/>
          <p:nvPr/>
        </p:nvSpPr>
        <p:spPr>
          <a:xfrm>
            <a:off x="29464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35" name="object 35"/>
          <p:cNvSpPr txBox="1"/>
          <p:nvPr/>
        </p:nvSpPr>
        <p:spPr>
          <a:xfrm>
            <a:off x="2592070" y="21678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36" name="object 36"/>
          <p:cNvSpPr txBox="1"/>
          <p:nvPr/>
        </p:nvSpPr>
        <p:spPr>
          <a:xfrm>
            <a:off x="3938270" y="1267459"/>
            <a:ext cx="1550035" cy="1214120"/>
          </a:xfrm>
          <a:prstGeom prst="rect">
            <a:avLst/>
          </a:prstGeom>
        </p:spPr>
        <p:txBody>
          <a:bodyPr vert="horz" wrap="square" lIns="0" tIns="12700" rIns="0" bIns="0" rtlCol="0">
            <a:spAutoFit/>
          </a:bodyPr>
          <a:lstStyle/>
          <a:p>
            <a:pPr marL="50800">
              <a:lnSpc>
                <a:spcPct val="100000"/>
              </a:lnSpc>
              <a:spcBef>
                <a:spcPts val="100"/>
              </a:spcBef>
            </a:pPr>
            <a:r>
              <a:rPr sz="1800" dirty="0">
                <a:latin typeface="Arial"/>
                <a:cs typeface="Arial"/>
              </a:rPr>
              <a:t>1</a:t>
            </a:r>
            <a:endParaRPr sz="1800">
              <a:latin typeface="Arial"/>
              <a:cs typeface="Arial"/>
            </a:endParaRPr>
          </a:p>
          <a:p>
            <a:pPr marL="12700">
              <a:lnSpc>
                <a:spcPct val="100000"/>
              </a:lnSpc>
              <a:spcBef>
                <a:spcPts val="1430"/>
              </a:spcBef>
            </a:pPr>
            <a:r>
              <a:rPr sz="1800" dirty="0">
                <a:latin typeface="Arial"/>
                <a:cs typeface="Arial"/>
              </a:rPr>
              <a:t>4</a:t>
            </a:r>
            <a:endParaRPr sz="1800">
              <a:latin typeface="Arial"/>
              <a:cs typeface="Arial"/>
            </a:endParaRPr>
          </a:p>
          <a:p>
            <a:pPr marR="5080" algn="r">
              <a:lnSpc>
                <a:spcPct val="100000"/>
              </a:lnSpc>
              <a:spcBef>
                <a:spcPts val="1450"/>
              </a:spcBef>
            </a:pPr>
            <a:r>
              <a:rPr sz="1800" dirty="0">
                <a:latin typeface="Arial"/>
                <a:cs typeface="Arial"/>
              </a:rPr>
              <a:t>3</a:t>
            </a:r>
            <a:endParaRPr sz="1800">
              <a:latin typeface="Arial"/>
              <a:cs typeface="Arial"/>
            </a:endParaRPr>
          </a:p>
        </p:txBody>
      </p:sp>
      <p:sp>
        <p:nvSpPr>
          <p:cNvPr id="37" name="object 37"/>
          <p:cNvSpPr txBox="1"/>
          <p:nvPr/>
        </p:nvSpPr>
        <p:spPr>
          <a:xfrm>
            <a:off x="1600200" y="3248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38" name="object 38"/>
          <p:cNvSpPr txBox="1"/>
          <p:nvPr/>
        </p:nvSpPr>
        <p:spPr>
          <a:xfrm>
            <a:off x="342900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a:t>
            </a:r>
            <a:endParaRPr sz="1800">
              <a:latin typeface="Arial"/>
              <a:cs typeface="Arial"/>
            </a:endParaRPr>
          </a:p>
        </p:txBody>
      </p:sp>
      <p:sp>
        <p:nvSpPr>
          <p:cNvPr id="39" name="object 39"/>
          <p:cNvSpPr txBox="1"/>
          <p:nvPr/>
        </p:nvSpPr>
        <p:spPr>
          <a:xfrm>
            <a:off x="4357370" y="34632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40" name="object 40"/>
          <p:cNvSpPr txBox="1"/>
          <p:nvPr/>
        </p:nvSpPr>
        <p:spPr>
          <a:xfrm>
            <a:off x="6300470" y="3385820"/>
            <a:ext cx="330835" cy="769620"/>
          </a:xfrm>
          <a:prstGeom prst="rect">
            <a:avLst/>
          </a:prstGeom>
        </p:spPr>
        <p:txBody>
          <a:bodyPr vert="horz" wrap="square" lIns="0" tIns="12700" rIns="0" bIns="0" rtlCol="0">
            <a:spAutoFit/>
          </a:bodyPr>
          <a:lstStyle/>
          <a:p>
            <a:pPr marL="190500">
              <a:lnSpc>
                <a:spcPct val="100000"/>
              </a:lnSpc>
              <a:spcBef>
                <a:spcPts val="100"/>
              </a:spcBef>
            </a:pPr>
            <a:r>
              <a:rPr sz="1800" dirty="0">
                <a:latin typeface="Arial"/>
                <a:cs typeface="Arial"/>
              </a:rPr>
              <a:t>7</a:t>
            </a:r>
            <a:endParaRPr sz="1800">
              <a:latin typeface="Arial"/>
              <a:cs typeface="Arial"/>
            </a:endParaRPr>
          </a:p>
          <a:p>
            <a:pPr marL="12700">
              <a:lnSpc>
                <a:spcPct val="100000"/>
              </a:lnSpc>
              <a:spcBef>
                <a:spcPts val="1540"/>
              </a:spcBef>
            </a:pPr>
            <a:r>
              <a:rPr sz="1800" spc="-5" dirty="0">
                <a:latin typeface="Arial"/>
                <a:cs typeface="Arial"/>
              </a:rPr>
              <a:t>10</a:t>
            </a:r>
            <a:endParaRPr sz="1800">
              <a:latin typeface="Arial"/>
              <a:cs typeface="Arial"/>
            </a:endParaRPr>
          </a:p>
        </p:txBody>
      </p:sp>
      <p:sp>
        <p:nvSpPr>
          <p:cNvPr id="41" name="object 41"/>
          <p:cNvSpPr txBox="1"/>
          <p:nvPr/>
        </p:nvSpPr>
        <p:spPr>
          <a:xfrm>
            <a:off x="1220469"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42" name="object 42"/>
          <p:cNvSpPr txBox="1"/>
          <p:nvPr/>
        </p:nvSpPr>
        <p:spPr>
          <a:xfrm>
            <a:off x="2286000"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43" name="object 43"/>
          <p:cNvSpPr txBox="1"/>
          <p:nvPr/>
        </p:nvSpPr>
        <p:spPr>
          <a:xfrm>
            <a:off x="3277870" y="4696459"/>
            <a:ext cx="2787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1</a:t>
            </a:r>
            <a:r>
              <a:rPr sz="1800" dirty="0">
                <a:latin typeface="Arial"/>
                <a:cs typeface="Arial"/>
              </a:rPr>
              <a:t>0</a:t>
            </a:r>
            <a:endParaRPr sz="1800">
              <a:latin typeface="Arial"/>
              <a:cs typeface="Arial"/>
            </a:endParaRPr>
          </a:p>
        </p:txBody>
      </p:sp>
      <p:sp>
        <p:nvSpPr>
          <p:cNvPr id="44" name="object 44"/>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45" name="object 45"/>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46" name="object 46"/>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47" name="object 47"/>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48" name="object 48"/>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49" name="object 49"/>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50" name="object 50"/>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51" name="object 51"/>
          <p:cNvSpPr/>
          <p:nvPr/>
        </p:nvSpPr>
        <p:spPr>
          <a:xfrm>
            <a:off x="1752600" y="4114800"/>
            <a:ext cx="381000" cy="914400"/>
          </a:xfrm>
          <a:custGeom>
            <a:avLst/>
            <a:gdLst/>
            <a:ahLst/>
            <a:cxnLst/>
            <a:rect l="l" t="t" r="r" b="b"/>
            <a:pathLst>
              <a:path w="381000" h="914400">
                <a:moveTo>
                  <a:pt x="0" y="0"/>
                </a:moveTo>
                <a:lnTo>
                  <a:pt x="381000" y="914400"/>
                </a:lnTo>
              </a:path>
            </a:pathLst>
          </a:custGeom>
          <a:ln w="9344">
            <a:solidFill>
              <a:srgbClr val="000000"/>
            </a:solidFill>
          </a:ln>
        </p:spPr>
        <p:txBody>
          <a:bodyPr wrap="square" lIns="0" tIns="0" rIns="0" bIns="0" rtlCol="0"/>
          <a:lstStyle/>
          <a:p>
            <a:endParaRPr/>
          </a:p>
        </p:txBody>
      </p:sp>
      <p:sp>
        <p:nvSpPr>
          <p:cNvPr id="52" name="object 52"/>
          <p:cNvSpPr/>
          <p:nvPr/>
        </p:nvSpPr>
        <p:spPr>
          <a:xfrm>
            <a:off x="3200400" y="4191000"/>
            <a:ext cx="228600" cy="838200"/>
          </a:xfrm>
          <a:custGeom>
            <a:avLst/>
            <a:gdLst/>
            <a:ahLst/>
            <a:cxnLst/>
            <a:rect l="l" t="t" r="r" b="b"/>
            <a:pathLst>
              <a:path w="228600" h="838200">
                <a:moveTo>
                  <a:pt x="228600" y="0"/>
                </a:moveTo>
                <a:lnTo>
                  <a:pt x="0" y="838200"/>
                </a:lnTo>
              </a:path>
            </a:pathLst>
          </a:custGeom>
          <a:ln w="9344">
            <a:solidFill>
              <a:srgbClr val="000000"/>
            </a:solidFill>
          </a:ln>
        </p:spPr>
        <p:txBody>
          <a:bodyPr wrap="square" lIns="0" tIns="0" rIns="0" bIns="0" rtlCol="0"/>
          <a:lstStyle/>
          <a:p>
            <a:endParaRPr/>
          </a:p>
        </p:txBody>
      </p:sp>
      <p:sp>
        <p:nvSpPr>
          <p:cNvPr id="53" name="object 53"/>
          <p:cNvSpPr txBox="1"/>
          <p:nvPr/>
        </p:nvSpPr>
        <p:spPr>
          <a:xfrm>
            <a:off x="2971800" y="384302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54" name="object 54"/>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a</a:t>
            </a:r>
            <a:r>
              <a:rPr sz="1800" dirty="0">
                <a:latin typeface="Arial"/>
                <a:cs typeface="Arial"/>
              </a:rPr>
              <a:t>)</a:t>
            </a:r>
            <a:endParaRPr sz="180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600" y="520700"/>
            <a:ext cx="3609340" cy="635000"/>
          </a:xfrm>
          <a:prstGeom prst="rect">
            <a:avLst/>
          </a:prstGeom>
        </p:spPr>
        <p:txBody>
          <a:bodyPr vert="horz" wrap="square" lIns="0" tIns="12700" rIns="0" bIns="0" rtlCol="0">
            <a:spAutoFit/>
          </a:bodyPr>
          <a:lstStyle/>
          <a:p>
            <a:pPr marL="12700">
              <a:lnSpc>
                <a:spcPct val="100000"/>
              </a:lnSpc>
              <a:spcBef>
                <a:spcPts val="100"/>
              </a:spcBef>
            </a:pPr>
            <a:r>
              <a:rPr spc="-5" dirty="0"/>
              <a:t>Building </a:t>
            </a:r>
            <a:r>
              <a:rPr dirty="0"/>
              <a:t>a</a:t>
            </a:r>
            <a:r>
              <a:rPr spc="-85" dirty="0"/>
              <a:t> </a:t>
            </a:r>
            <a:r>
              <a:rPr spc="-5" dirty="0"/>
              <a:t>Heap</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6" name="object 6"/>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7" name="object 7"/>
          <p:cNvSpPr txBox="1"/>
          <p:nvPr/>
        </p:nvSpPr>
        <p:spPr>
          <a:xfrm>
            <a:off x="814069" y="49987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8" name="object 8"/>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9" name="object 9"/>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0" name="object 10"/>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1" name="object 11"/>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12" name="object 12"/>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3" name="object 13"/>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14" name="object 14"/>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5" name="object 15"/>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6" name="object 16"/>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7" name="object 17"/>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8" name="object 18"/>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9" name="object 19"/>
          <p:cNvSpPr txBox="1"/>
          <p:nvPr/>
        </p:nvSpPr>
        <p:spPr>
          <a:xfrm>
            <a:off x="5309870" y="2637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20" name="object 20"/>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1" name="object 21"/>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2" name="object 22"/>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3" name="object 23"/>
          <p:cNvSpPr txBox="1"/>
          <p:nvPr/>
        </p:nvSpPr>
        <p:spPr>
          <a:xfrm>
            <a:off x="3252470" y="37934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24" name="object 24"/>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5" name="object 25"/>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6" name="object 26"/>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7" name="object 27"/>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28" name="object 28"/>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9" name="object 29"/>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0" name="object 30"/>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1" name="object 31"/>
          <p:cNvSpPr txBox="1"/>
          <p:nvPr/>
        </p:nvSpPr>
        <p:spPr>
          <a:xfrm>
            <a:off x="20320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32" name="object 32"/>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3" name="object 33"/>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4" name="object 34"/>
          <p:cNvSpPr txBox="1"/>
          <p:nvPr/>
        </p:nvSpPr>
        <p:spPr>
          <a:xfrm>
            <a:off x="29464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35" name="object 35"/>
          <p:cNvSpPr txBox="1"/>
          <p:nvPr/>
        </p:nvSpPr>
        <p:spPr>
          <a:xfrm>
            <a:off x="2592070" y="21678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36" name="object 36"/>
          <p:cNvSpPr txBox="1"/>
          <p:nvPr/>
        </p:nvSpPr>
        <p:spPr>
          <a:xfrm>
            <a:off x="3938270" y="1267459"/>
            <a:ext cx="1550035" cy="1214120"/>
          </a:xfrm>
          <a:prstGeom prst="rect">
            <a:avLst/>
          </a:prstGeom>
        </p:spPr>
        <p:txBody>
          <a:bodyPr vert="horz" wrap="square" lIns="0" tIns="12700" rIns="0" bIns="0" rtlCol="0">
            <a:spAutoFit/>
          </a:bodyPr>
          <a:lstStyle/>
          <a:p>
            <a:pPr marL="50800">
              <a:lnSpc>
                <a:spcPct val="100000"/>
              </a:lnSpc>
              <a:spcBef>
                <a:spcPts val="100"/>
              </a:spcBef>
            </a:pPr>
            <a:r>
              <a:rPr sz="1800" dirty="0">
                <a:latin typeface="Arial"/>
                <a:cs typeface="Arial"/>
              </a:rPr>
              <a:t>1</a:t>
            </a:r>
            <a:endParaRPr sz="1800">
              <a:latin typeface="Arial"/>
              <a:cs typeface="Arial"/>
            </a:endParaRPr>
          </a:p>
          <a:p>
            <a:pPr marL="12700">
              <a:lnSpc>
                <a:spcPct val="100000"/>
              </a:lnSpc>
              <a:spcBef>
                <a:spcPts val="1430"/>
              </a:spcBef>
            </a:pPr>
            <a:r>
              <a:rPr sz="1800" dirty="0">
                <a:latin typeface="Arial"/>
                <a:cs typeface="Arial"/>
              </a:rPr>
              <a:t>4</a:t>
            </a:r>
            <a:endParaRPr sz="1800">
              <a:latin typeface="Arial"/>
              <a:cs typeface="Arial"/>
            </a:endParaRPr>
          </a:p>
          <a:p>
            <a:pPr marR="5080" algn="r">
              <a:lnSpc>
                <a:spcPct val="100000"/>
              </a:lnSpc>
              <a:spcBef>
                <a:spcPts val="1450"/>
              </a:spcBef>
            </a:pPr>
            <a:r>
              <a:rPr sz="1800" dirty="0">
                <a:latin typeface="Arial"/>
                <a:cs typeface="Arial"/>
              </a:rPr>
              <a:t>3</a:t>
            </a:r>
            <a:endParaRPr sz="1800">
              <a:latin typeface="Arial"/>
              <a:cs typeface="Arial"/>
            </a:endParaRPr>
          </a:p>
        </p:txBody>
      </p:sp>
      <p:sp>
        <p:nvSpPr>
          <p:cNvPr id="37" name="object 37"/>
          <p:cNvSpPr txBox="1"/>
          <p:nvPr/>
        </p:nvSpPr>
        <p:spPr>
          <a:xfrm>
            <a:off x="1600200" y="3248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38" name="object 38"/>
          <p:cNvSpPr txBox="1"/>
          <p:nvPr/>
        </p:nvSpPr>
        <p:spPr>
          <a:xfrm>
            <a:off x="342900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a:t>
            </a:r>
            <a:endParaRPr sz="1800">
              <a:latin typeface="Arial"/>
              <a:cs typeface="Arial"/>
            </a:endParaRPr>
          </a:p>
        </p:txBody>
      </p:sp>
      <p:sp>
        <p:nvSpPr>
          <p:cNvPr id="39" name="object 39"/>
          <p:cNvSpPr txBox="1"/>
          <p:nvPr/>
        </p:nvSpPr>
        <p:spPr>
          <a:xfrm>
            <a:off x="4357370" y="34632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40" name="object 40"/>
          <p:cNvSpPr txBox="1"/>
          <p:nvPr/>
        </p:nvSpPr>
        <p:spPr>
          <a:xfrm>
            <a:off x="6300470" y="3385820"/>
            <a:ext cx="330835" cy="769620"/>
          </a:xfrm>
          <a:prstGeom prst="rect">
            <a:avLst/>
          </a:prstGeom>
        </p:spPr>
        <p:txBody>
          <a:bodyPr vert="horz" wrap="square" lIns="0" tIns="12700" rIns="0" bIns="0" rtlCol="0">
            <a:spAutoFit/>
          </a:bodyPr>
          <a:lstStyle/>
          <a:p>
            <a:pPr marL="190500">
              <a:lnSpc>
                <a:spcPct val="100000"/>
              </a:lnSpc>
              <a:spcBef>
                <a:spcPts val="100"/>
              </a:spcBef>
            </a:pPr>
            <a:r>
              <a:rPr sz="1800" dirty="0">
                <a:latin typeface="Arial"/>
                <a:cs typeface="Arial"/>
              </a:rPr>
              <a:t>7</a:t>
            </a:r>
            <a:endParaRPr sz="1800">
              <a:latin typeface="Arial"/>
              <a:cs typeface="Arial"/>
            </a:endParaRPr>
          </a:p>
          <a:p>
            <a:pPr marL="12700">
              <a:lnSpc>
                <a:spcPct val="100000"/>
              </a:lnSpc>
              <a:spcBef>
                <a:spcPts val="1540"/>
              </a:spcBef>
            </a:pPr>
            <a:r>
              <a:rPr sz="1800" spc="-5" dirty="0">
                <a:latin typeface="Arial"/>
                <a:cs typeface="Arial"/>
              </a:rPr>
              <a:t>10</a:t>
            </a:r>
            <a:endParaRPr sz="1800">
              <a:latin typeface="Arial"/>
              <a:cs typeface="Arial"/>
            </a:endParaRPr>
          </a:p>
        </p:txBody>
      </p:sp>
      <p:sp>
        <p:nvSpPr>
          <p:cNvPr id="41" name="object 41"/>
          <p:cNvSpPr txBox="1"/>
          <p:nvPr/>
        </p:nvSpPr>
        <p:spPr>
          <a:xfrm>
            <a:off x="1220469"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42" name="object 42"/>
          <p:cNvSpPr txBox="1"/>
          <p:nvPr/>
        </p:nvSpPr>
        <p:spPr>
          <a:xfrm>
            <a:off x="2286000"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43" name="object 43"/>
          <p:cNvSpPr txBox="1"/>
          <p:nvPr/>
        </p:nvSpPr>
        <p:spPr>
          <a:xfrm>
            <a:off x="3277870" y="4696459"/>
            <a:ext cx="2787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1</a:t>
            </a:r>
            <a:r>
              <a:rPr sz="1800" dirty="0">
                <a:latin typeface="Arial"/>
                <a:cs typeface="Arial"/>
              </a:rPr>
              <a:t>0</a:t>
            </a:r>
            <a:endParaRPr sz="1800">
              <a:latin typeface="Arial"/>
              <a:cs typeface="Arial"/>
            </a:endParaRPr>
          </a:p>
        </p:txBody>
      </p:sp>
      <p:sp>
        <p:nvSpPr>
          <p:cNvPr id="44" name="object 44"/>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45" name="object 45"/>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46" name="object 46"/>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47" name="object 47"/>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48" name="object 48"/>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49" name="object 49"/>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50" name="object 50"/>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51" name="object 51"/>
          <p:cNvSpPr/>
          <p:nvPr/>
        </p:nvSpPr>
        <p:spPr>
          <a:xfrm>
            <a:off x="1752600" y="4114800"/>
            <a:ext cx="381000" cy="914400"/>
          </a:xfrm>
          <a:custGeom>
            <a:avLst/>
            <a:gdLst/>
            <a:ahLst/>
            <a:cxnLst/>
            <a:rect l="l" t="t" r="r" b="b"/>
            <a:pathLst>
              <a:path w="381000" h="914400">
                <a:moveTo>
                  <a:pt x="0" y="0"/>
                </a:moveTo>
                <a:lnTo>
                  <a:pt x="381000" y="914400"/>
                </a:lnTo>
              </a:path>
            </a:pathLst>
          </a:custGeom>
          <a:ln w="9344">
            <a:solidFill>
              <a:srgbClr val="000000"/>
            </a:solidFill>
          </a:ln>
        </p:spPr>
        <p:txBody>
          <a:bodyPr wrap="square" lIns="0" tIns="0" rIns="0" bIns="0" rtlCol="0"/>
          <a:lstStyle/>
          <a:p>
            <a:endParaRPr/>
          </a:p>
        </p:txBody>
      </p:sp>
      <p:sp>
        <p:nvSpPr>
          <p:cNvPr id="52" name="object 52"/>
          <p:cNvSpPr/>
          <p:nvPr/>
        </p:nvSpPr>
        <p:spPr>
          <a:xfrm>
            <a:off x="3200400" y="4191000"/>
            <a:ext cx="228600" cy="838200"/>
          </a:xfrm>
          <a:custGeom>
            <a:avLst/>
            <a:gdLst/>
            <a:ahLst/>
            <a:cxnLst/>
            <a:rect l="l" t="t" r="r" b="b"/>
            <a:pathLst>
              <a:path w="228600" h="838200">
                <a:moveTo>
                  <a:pt x="228600" y="0"/>
                </a:moveTo>
                <a:lnTo>
                  <a:pt x="0" y="838200"/>
                </a:lnTo>
              </a:path>
            </a:pathLst>
          </a:custGeom>
          <a:ln w="9344">
            <a:solidFill>
              <a:srgbClr val="000000"/>
            </a:solidFill>
          </a:ln>
        </p:spPr>
        <p:txBody>
          <a:bodyPr wrap="square" lIns="0" tIns="0" rIns="0" bIns="0" rtlCol="0"/>
          <a:lstStyle/>
          <a:p>
            <a:endParaRPr/>
          </a:p>
        </p:txBody>
      </p:sp>
      <p:sp>
        <p:nvSpPr>
          <p:cNvPr id="53" name="object 53"/>
          <p:cNvSpPr txBox="1"/>
          <p:nvPr/>
        </p:nvSpPr>
        <p:spPr>
          <a:xfrm>
            <a:off x="2057400" y="361442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54" name="object 54"/>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b</a:t>
            </a:r>
            <a:r>
              <a:rPr sz="1800" dirty="0">
                <a:latin typeface="Arial"/>
                <a:cs typeface="Arial"/>
              </a:rPr>
              <a:t>)</a:t>
            </a:r>
            <a:endParaRPr sz="1800">
              <a:latin typeface="Arial"/>
              <a:cs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600" y="520700"/>
            <a:ext cx="3609340" cy="635000"/>
          </a:xfrm>
          <a:prstGeom prst="rect">
            <a:avLst/>
          </a:prstGeom>
        </p:spPr>
        <p:txBody>
          <a:bodyPr vert="horz" wrap="square" lIns="0" tIns="12700" rIns="0" bIns="0" rtlCol="0">
            <a:spAutoFit/>
          </a:bodyPr>
          <a:lstStyle/>
          <a:p>
            <a:pPr marL="12700">
              <a:lnSpc>
                <a:spcPct val="100000"/>
              </a:lnSpc>
              <a:spcBef>
                <a:spcPts val="100"/>
              </a:spcBef>
            </a:pPr>
            <a:r>
              <a:rPr spc="-5" dirty="0"/>
              <a:t>Building </a:t>
            </a:r>
            <a:r>
              <a:rPr dirty="0"/>
              <a:t>a</a:t>
            </a:r>
            <a:r>
              <a:rPr spc="-85" dirty="0"/>
              <a:t> </a:t>
            </a:r>
            <a:r>
              <a:rPr spc="-5" dirty="0"/>
              <a:t>Heap</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6" name="object 6"/>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7" name="object 7"/>
          <p:cNvSpPr txBox="1"/>
          <p:nvPr/>
        </p:nvSpPr>
        <p:spPr>
          <a:xfrm>
            <a:off x="814069" y="4998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8" name="object 8"/>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9" name="object 9"/>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0" name="object 10"/>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1" name="object 11"/>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2" name="object 12"/>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3" name="object 13"/>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4" name="object 14"/>
          <p:cNvSpPr txBox="1"/>
          <p:nvPr/>
        </p:nvSpPr>
        <p:spPr>
          <a:xfrm>
            <a:off x="1574800" y="37033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15" name="object 15"/>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6" name="object 16"/>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7" name="object 17"/>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18" name="object 18"/>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9" name="object 19"/>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20" name="object 20"/>
          <p:cNvSpPr txBox="1"/>
          <p:nvPr/>
        </p:nvSpPr>
        <p:spPr>
          <a:xfrm>
            <a:off x="5309870" y="2637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21" name="object 21"/>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2" name="object 22"/>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3" name="object 23"/>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4" name="object 24"/>
          <p:cNvSpPr txBox="1"/>
          <p:nvPr/>
        </p:nvSpPr>
        <p:spPr>
          <a:xfrm>
            <a:off x="3252470" y="37934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25" name="object 25"/>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6" name="object 26"/>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7" name="object 27"/>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8" name="object 28"/>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29" name="object 29"/>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0" name="object 30"/>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1" name="object 31"/>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2" name="object 32"/>
          <p:cNvSpPr txBox="1"/>
          <p:nvPr/>
        </p:nvSpPr>
        <p:spPr>
          <a:xfrm>
            <a:off x="20320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33" name="object 33"/>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4" name="object 34"/>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5" name="object 35"/>
          <p:cNvSpPr txBox="1"/>
          <p:nvPr/>
        </p:nvSpPr>
        <p:spPr>
          <a:xfrm>
            <a:off x="29464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36" name="object 36"/>
          <p:cNvSpPr txBox="1"/>
          <p:nvPr/>
        </p:nvSpPr>
        <p:spPr>
          <a:xfrm>
            <a:off x="2592070" y="21678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37" name="object 37"/>
          <p:cNvSpPr txBox="1"/>
          <p:nvPr/>
        </p:nvSpPr>
        <p:spPr>
          <a:xfrm>
            <a:off x="3938270" y="1267459"/>
            <a:ext cx="1550035" cy="1214120"/>
          </a:xfrm>
          <a:prstGeom prst="rect">
            <a:avLst/>
          </a:prstGeom>
        </p:spPr>
        <p:txBody>
          <a:bodyPr vert="horz" wrap="square" lIns="0" tIns="12700" rIns="0" bIns="0" rtlCol="0">
            <a:spAutoFit/>
          </a:bodyPr>
          <a:lstStyle/>
          <a:p>
            <a:pPr marL="50800">
              <a:lnSpc>
                <a:spcPct val="100000"/>
              </a:lnSpc>
              <a:spcBef>
                <a:spcPts val="100"/>
              </a:spcBef>
            </a:pPr>
            <a:r>
              <a:rPr sz="1800" dirty="0">
                <a:latin typeface="Arial"/>
                <a:cs typeface="Arial"/>
              </a:rPr>
              <a:t>1</a:t>
            </a:r>
            <a:endParaRPr sz="1800">
              <a:latin typeface="Arial"/>
              <a:cs typeface="Arial"/>
            </a:endParaRPr>
          </a:p>
          <a:p>
            <a:pPr marL="12700">
              <a:lnSpc>
                <a:spcPct val="100000"/>
              </a:lnSpc>
              <a:spcBef>
                <a:spcPts val="1430"/>
              </a:spcBef>
            </a:pPr>
            <a:r>
              <a:rPr sz="1800" dirty="0">
                <a:latin typeface="Arial"/>
                <a:cs typeface="Arial"/>
              </a:rPr>
              <a:t>4</a:t>
            </a:r>
            <a:endParaRPr sz="1800">
              <a:latin typeface="Arial"/>
              <a:cs typeface="Arial"/>
            </a:endParaRPr>
          </a:p>
          <a:p>
            <a:pPr marR="5080" algn="r">
              <a:lnSpc>
                <a:spcPct val="100000"/>
              </a:lnSpc>
              <a:spcBef>
                <a:spcPts val="1450"/>
              </a:spcBef>
            </a:pPr>
            <a:r>
              <a:rPr sz="1800" dirty="0">
                <a:latin typeface="Arial"/>
                <a:cs typeface="Arial"/>
              </a:rPr>
              <a:t>3</a:t>
            </a:r>
            <a:endParaRPr sz="1800">
              <a:latin typeface="Arial"/>
              <a:cs typeface="Arial"/>
            </a:endParaRPr>
          </a:p>
        </p:txBody>
      </p:sp>
      <p:sp>
        <p:nvSpPr>
          <p:cNvPr id="38" name="object 38"/>
          <p:cNvSpPr txBox="1"/>
          <p:nvPr/>
        </p:nvSpPr>
        <p:spPr>
          <a:xfrm>
            <a:off x="1600200" y="3248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39" name="object 39"/>
          <p:cNvSpPr txBox="1"/>
          <p:nvPr/>
        </p:nvSpPr>
        <p:spPr>
          <a:xfrm>
            <a:off x="342900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a:t>
            </a:r>
            <a:endParaRPr sz="1800">
              <a:latin typeface="Arial"/>
              <a:cs typeface="Arial"/>
            </a:endParaRPr>
          </a:p>
        </p:txBody>
      </p:sp>
      <p:sp>
        <p:nvSpPr>
          <p:cNvPr id="40" name="object 40"/>
          <p:cNvSpPr txBox="1"/>
          <p:nvPr/>
        </p:nvSpPr>
        <p:spPr>
          <a:xfrm>
            <a:off x="4357370" y="34632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41" name="object 41"/>
          <p:cNvSpPr txBox="1"/>
          <p:nvPr/>
        </p:nvSpPr>
        <p:spPr>
          <a:xfrm>
            <a:off x="6300470" y="3385820"/>
            <a:ext cx="330835" cy="769620"/>
          </a:xfrm>
          <a:prstGeom prst="rect">
            <a:avLst/>
          </a:prstGeom>
        </p:spPr>
        <p:txBody>
          <a:bodyPr vert="horz" wrap="square" lIns="0" tIns="12700" rIns="0" bIns="0" rtlCol="0">
            <a:spAutoFit/>
          </a:bodyPr>
          <a:lstStyle/>
          <a:p>
            <a:pPr marL="190500">
              <a:lnSpc>
                <a:spcPct val="100000"/>
              </a:lnSpc>
              <a:spcBef>
                <a:spcPts val="100"/>
              </a:spcBef>
            </a:pPr>
            <a:r>
              <a:rPr sz="1800" dirty="0">
                <a:latin typeface="Arial"/>
                <a:cs typeface="Arial"/>
              </a:rPr>
              <a:t>7</a:t>
            </a:r>
            <a:endParaRPr sz="1800">
              <a:latin typeface="Arial"/>
              <a:cs typeface="Arial"/>
            </a:endParaRPr>
          </a:p>
          <a:p>
            <a:pPr marL="12700">
              <a:lnSpc>
                <a:spcPct val="100000"/>
              </a:lnSpc>
              <a:spcBef>
                <a:spcPts val="1540"/>
              </a:spcBef>
            </a:pPr>
            <a:r>
              <a:rPr sz="1800" spc="-5" dirty="0">
                <a:latin typeface="Arial"/>
                <a:cs typeface="Arial"/>
              </a:rPr>
              <a:t>10</a:t>
            </a:r>
            <a:endParaRPr sz="1800">
              <a:latin typeface="Arial"/>
              <a:cs typeface="Arial"/>
            </a:endParaRPr>
          </a:p>
        </p:txBody>
      </p:sp>
      <p:sp>
        <p:nvSpPr>
          <p:cNvPr id="42" name="object 42"/>
          <p:cNvSpPr txBox="1"/>
          <p:nvPr/>
        </p:nvSpPr>
        <p:spPr>
          <a:xfrm>
            <a:off x="1220469"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43" name="object 43"/>
          <p:cNvSpPr txBox="1"/>
          <p:nvPr/>
        </p:nvSpPr>
        <p:spPr>
          <a:xfrm>
            <a:off x="2286000"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44" name="object 44"/>
          <p:cNvSpPr txBox="1"/>
          <p:nvPr/>
        </p:nvSpPr>
        <p:spPr>
          <a:xfrm>
            <a:off x="3277870" y="4696459"/>
            <a:ext cx="2787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1</a:t>
            </a:r>
            <a:r>
              <a:rPr sz="1800" dirty="0">
                <a:latin typeface="Arial"/>
                <a:cs typeface="Arial"/>
              </a:rPr>
              <a:t>0</a:t>
            </a:r>
            <a:endParaRPr sz="1800">
              <a:latin typeface="Arial"/>
              <a:cs typeface="Arial"/>
            </a:endParaRPr>
          </a:p>
        </p:txBody>
      </p:sp>
      <p:sp>
        <p:nvSpPr>
          <p:cNvPr id="45" name="object 45"/>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46" name="object 46"/>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47" name="object 47"/>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48" name="object 48"/>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49" name="object 49"/>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50" name="object 50"/>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51" name="object 51"/>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52" name="object 52"/>
          <p:cNvSpPr/>
          <p:nvPr/>
        </p:nvSpPr>
        <p:spPr>
          <a:xfrm>
            <a:off x="1752600" y="4114800"/>
            <a:ext cx="381000" cy="914400"/>
          </a:xfrm>
          <a:custGeom>
            <a:avLst/>
            <a:gdLst/>
            <a:ahLst/>
            <a:cxnLst/>
            <a:rect l="l" t="t" r="r" b="b"/>
            <a:pathLst>
              <a:path w="381000" h="914400">
                <a:moveTo>
                  <a:pt x="0" y="0"/>
                </a:moveTo>
                <a:lnTo>
                  <a:pt x="381000" y="914400"/>
                </a:lnTo>
              </a:path>
            </a:pathLst>
          </a:custGeom>
          <a:ln w="9344">
            <a:solidFill>
              <a:srgbClr val="000000"/>
            </a:solidFill>
          </a:ln>
        </p:spPr>
        <p:txBody>
          <a:bodyPr wrap="square" lIns="0" tIns="0" rIns="0" bIns="0" rtlCol="0"/>
          <a:lstStyle/>
          <a:p>
            <a:endParaRPr/>
          </a:p>
        </p:txBody>
      </p:sp>
      <p:sp>
        <p:nvSpPr>
          <p:cNvPr id="53" name="object 53"/>
          <p:cNvSpPr/>
          <p:nvPr/>
        </p:nvSpPr>
        <p:spPr>
          <a:xfrm>
            <a:off x="3200400" y="4191000"/>
            <a:ext cx="228600" cy="838200"/>
          </a:xfrm>
          <a:custGeom>
            <a:avLst/>
            <a:gdLst/>
            <a:ahLst/>
            <a:cxnLst/>
            <a:rect l="l" t="t" r="r" b="b"/>
            <a:pathLst>
              <a:path w="228600" h="838200">
                <a:moveTo>
                  <a:pt x="228600" y="0"/>
                </a:moveTo>
                <a:lnTo>
                  <a:pt x="0" y="838200"/>
                </a:lnTo>
              </a:path>
            </a:pathLst>
          </a:custGeom>
          <a:ln w="9344">
            <a:solidFill>
              <a:srgbClr val="000000"/>
            </a:solidFill>
          </a:ln>
        </p:spPr>
        <p:txBody>
          <a:bodyPr wrap="square" lIns="0" tIns="0" rIns="0" bIns="0" rtlCol="0"/>
          <a:lstStyle/>
          <a:p>
            <a:endParaRPr/>
          </a:p>
        </p:txBody>
      </p:sp>
      <p:sp>
        <p:nvSpPr>
          <p:cNvPr id="54" name="object 54"/>
          <p:cNvSpPr txBox="1"/>
          <p:nvPr/>
        </p:nvSpPr>
        <p:spPr>
          <a:xfrm>
            <a:off x="5868670" y="254889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55" name="object 55"/>
          <p:cNvSpPr txBox="1"/>
          <p:nvPr/>
        </p:nvSpPr>
        <p:spPr>
          <a:xfrm>
            <a:off x="3735070" y="5977890"/>
            <a:ext cx="2921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(c)</a:t>
            </a:r>
            <a:endParaRPr sz="1800">
              <a:latin typeface="Arial"/>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600" y="520700"/>
            <a:ext cx="3609340" cy="635000"/>
          </a:xfrm>
          <a:prstGeom prst="rect">
            <a:avLst/>
          </a:prstGeom>
        </p:spPr>
        <p:txBody>
          <a:bodyPr vert="horz" wrap="square" lIns="0" tIns="12700" rIns="0" bIns="0" rtlCol="0">
            <a:spAutoFit/>
          </a:bodyPr>
          <a:lstStyle/>
          <a:p>
            <a:pPr marL="12700">
              <a:lnSpc>
                <a:spcPct val="100000"/>
              </a:lnSpc>
              <a:spcBef>
                <a:spcPts val="100"/>
              </a:spcBef>
            </a:pPr>
            <a:r>
              <a:rPr spc="-5" dirty="0"/>
              <a:t>Building </a:t>
            </a:r>
            <a:r>
              <a:rPr dirty="0"/>
              <a:t>a</a:t>
            </a:r>
            <a:r>
              <a:rPr spc="-85" dirty="0"/>
              <a:t> </a:t>
            </a:r>
            <a:r>
              <a:rPr spc="-5" dirty="0"/>
              <a:t>Heap</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6" name="object 6"/>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7" name="object 7"/>
          <p:cNvSpPr txBox="1"/>
          <p:nvPr/>
        </p:nvSpPr>
        <p:spPr>
          <a:xfrm>
            <a:off x="814069" y="4998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8" name="object 8"/>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9" name="object 9"/>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0" name="object 10"/>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1" name="object 11"/>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2" name="object 12"/>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3" name="object 13"/>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4" name="object 14"/>
          <p:cNvSpPr txBox="1"/>
          <p:nvPr/>
        </p:nvSpPr>
        <p:spPr>
          <a:xfrm>
            <a:off x="1574800" y="37033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15" name="object 15"/>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6" name="object 16"/>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7" name="object 17"/>
          <p:cNvSpPr txBox="1"/>
          <p:nvPr/>
        </p:nvSpPr>
        <p:spPr>
          <a:xfrm>
            <a:off x="63004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8" name="object 18"/>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9" name="object 19"/>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0" name="object 20"/>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1" name="object 21"/>
          <p:cNvSpPr txBox="1"/>
          <p:nvPr/>
        </p:nvSpPr>
        <p:spPr>
          <a:xfrm>
            <a:off x="5309870" y="26377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22" name="object 22"/>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3" name="object 23"/>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4" name="object 24"/>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5" name="object 25"/>
          <p:cNvSpPr txBox="1"/>
          <p:nvPr/>
        </p:nvSpPr>
        <p:spPr>
          <a:xfrm>
            <a:off x="3252470" y="37934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26" name="object 26"/>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7" name="object 27"/>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8" name="object 28"/>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29" name="object 29"/>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0" name="object 30"/>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1" name="object 31"/>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2" name="object 32"/>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3" name="object 33"/>
          <p:cNvSpPr txBox="1"/>
          <p:nvPr/>
        </p:nvSpPr>
        <p:spPr>
          <a:xfrm>
            <a:off x="20320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34" name="object 34"/>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5" name="object 35"/>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6" name="object 36"/>
          <p:cNvSpPr txBox="1"/>
          <p:nvPr/>
        </p:nvSpPr>
        <p:spPr>
          <a:xfrm>
            <a:off x="29464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37" name="object 37"/>
          <p:cNvSpPr txBox="1"/>
          <p:nvPr/>
        </p:nvSpPr>
        <p:spPr>
          <a:xfrm>
            <a:off x="2592070" y="21678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38" name="object 38"/>
          <p:cNvSpPr txBox="1"/>
          <p:nvPr/>
        </p:nvSpPr>
        <p:spPr>
          <a:xfrm>
            <a:off x="3938270" y="1267459"/>
            <a:ext cx="1550035" cy="1214120"/>
          </a:xfrm>
          <a:prstGeom prst="rect">
            <a:avLst/>
          </a:prstGeom>
        </p:spPr>
        <p:txBody>
          <a:bodyPr vert="horz" wrap="square" lIns="0" tIns="12700" rIns="0" bIns="0" rtlCol="0">
            <a:spAutoFit/>
          </a:bodyPr>
          <a:lstStyle/>
          <a:p>
            <a:pPr marL="50800">
              <a:lnSpc>
                <a:spcPct val="100000"/>
              </a:lnSpc>
              <a:spcBef>
                <a:spcPts val="100"/>
              </a:spcBef>
            </a:pPr>
            <a:r>
              <a:rPr sz="1800" dirty="0">
                <a:latin typeface="Arial"/>
                <a:cs typeface="Arial"/>
              </a:rPr>
              <a:t>1</a:t>
            </a:r>
            <a:endParaRPr sz="1800">
              <a:latin typeface="Arial"/>
              <a:cs typeface="Arial"/>
            </a:endParaRPr>
          </a:p>
          <a:p>
            <a:pPr marL="12700">
              <a:lnSpc>
                <a:spcPct val="100000"/>
              </a:lnSpc>
              <a:spcBef>
                <a:spcPts val="1430"/>
              </a:spcBef>
            </a:pPr>
            <a:r>
              <a:rPr sz="1800" dirty="0">
                <a:latin typeface="Arial"/>
                <a:cs typeface="Arial"/>
              </a:rPr>
              <a:t>4</a:t>
            </a:r>
            <a:endParaRPr sz="1800">
              <a:latin typeface="Arial"/>
              <a:cs typeface="Arial"/>
            </a:endParaRPr>
          </a:p>
          <a:p>
            <a:pPr marR="5080" algn="r">
              <a:lnSpc>
                <a:spcPct val="100000"/>
              </a:lnSpc>
              <a:spcBef>
                <a:spcPts val="1450"/>
              </a:spcBef>
            </a:pPr>
            <a:r>
              <a:rPr sz="1800" dirty="0">
                <a:latin typeface="Arial"/>
                <a:cs typeface="Arial"/>
              </a:rPr>
              <a:t>3</a:t>
            </a:r>
            <a:endParaRPr sz="1800">
              <a:latin typeface="Arial"/>
              <a:cs typeface="Arial"/>
            </a:endParaRPr>
          </a:p>
        </p:txBody>
      </p:sp>
      <p:sp>
        <p:nvSpPr>
          <p:cNvPr id="39" name="object 39"/>
          <p:cNvSpPr txBox="1"/>
          <p:nvPr/>
        </p:nvSpPr>
        <p:spPr>
          <a:xfrm>
            <a:off x="1600200" y="3248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40" name="object 40"/>
          <p:cNvSpPr txBox="1"/>
          <p:nvPr/>
        </p:nvSpPr>
        <p:spPr>
          <a:xfrm>
            <a:off x="342900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a:t>
            </a:r>
            <a:endParaRPr sz="1800">
              <a:latin typeface="Arial"/>
              <a:cs typeface="Arial"/>
            </a:endParaRPr>
          </a:p>
        </p:txBody>
      </p:sp>
      <p:sp>
        <p:nvSpPr>
          <p:cNvPr id="41" name="object 41"/>
          <p:cNvSpPr txBox="1"/>
          <p:nvPr/>
        </p:nvSpPr>
        <p:spPr>
          <a:xfrm>
            <a:off x="4357370" y="34632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42" name="object 42"/>
          <p:cNvSpPr txBox="1"/>
          <p:nvPr/>
        </p:nvSpPr>
        <p:spPr>
          <a:xfrm>
            <a:off x="647827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43" name="object 43"/>
          <p:cNvSpPr txBox="1"/>
          <p:nvPr/>
        </p:nvSpPr>
        <p:spPr>
          <a:xfrm>
            <a:off x="1220469"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44" name="object 44"/>
          <p:cNvSpPr txBox="1"/>
          <p:nvPr/>
        </p:nvSpPr>
        <p:spPr>
          <a:xfrm>
            <a:off x="2286000"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45" name="object 45"/>
          <p:cNvSpPr txBox="1"/>
          <p:nvPr/>
        </p:nvSpPr>
        <p:spPr>
          <a:xfrm>
            <a:off x="3277870" y="4696459"/>
            <a:ext cx="2787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1</a:t>
            </a:r>
            <a:r>
              <a:rPr sz="1800" dirty="0">
                <a:latin typeface="Arial"/>
                <a:cs typeface="Arial"/>
              </a:rPr>
              <a:t>0</a:t>
            </a:r>
            <a:endParaRPr sz="1800">
              <a:latin typeface="Arial"/>
              <a:cs typeface="Arial"/>
            </a:endParaRPr>
          </a:p>
        </p:txBody>
      </p:sp>
      <p:sp>
        <p:nvSpPr>
          <p:cNvPr id="46" name="object 46"/>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47" name="object 47"/>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48" name="object 48"/>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49" name="object 49"/>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50" name="object 50"/>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51" name="object 51"/>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52" name="object 52"/>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53" name="object 53"/>
          <p:cNvSpPr/>
          <p:nvPr/>
        </p:nvSpPr>
        <p:spPr>
          <a:xfrm>
            <a:off x="1752600" y="4114800"/>
            <a:ext cx="381000" cy="914400"/>
          </a:xfrm>
          <a:custGeom>
            <a:avLst/>
            <a:gdLst/>
            <a:ahLst/>
            <a:cxnLst/>
            <a:rect l="l" t="t" r="r" b="b"/>
            <a:pathLst>
              <a:path w="381000" h="914400">
                <a:moveTo>
                  <a:pt x="0" y="0"/>
                </a:moveTo>
                <a:lnTo>
                  <a:pt x="381000" y="914400"/>
                </a:lnTo>
              </a:path>
            </a:pathLst>
          </a:custGeom>
          <a:ln w="9344">
            <a:solidFill>
              <a:srgbClr val="000000"/>
            </a:solidFill>
          </a:ln>
        </p:spPr>
        <p:txBody>
          <a:bodyPr wrap="square" lIns="0" tIns="0" rIns="0" bIns="0" rtlCol="0"/>
          <a:lstStyle/>
          <a:p>
            <a:endParaRPr/>
          </a:p>
        </p:txBody>
      </p:sp>
      <p:sp>
        <p:nvSpPr>
          <p:cNvPr id="54" name="object 54"/>
          <p:cNvSpPr/>
          <p:nvPr/>
        </p:nvSpPr>
        <p:spPr>
          <a:xfrm>
            <a:off x="3200400" y="4191000"/>
            <a:ext cx="228600" cy="838200"/>
          </a:xfrm>
          <a:custGeom>
            <a:avLst/>
            <a:gdLst/>
            <a:ahLst/>
            <a:cxnLst/>
            <a:rect l="l" t="t" r="r" b="b"/>
            <a:pathLst>
              <a:path w="228600" h="838200">
                <a:moveTo>
                  <a:pt x="228600" y="0"/>
                </a:moveTo>
                <a:lnTo>
                  <a:pt x="0" y="838200"/>
                </a:lnTo>
              </a:path>
            </a:pathLst>
          </a:custGeom>
          <a:ln w="9344">
            <a:solidFill>
              <a:srgbClr val="000000"/>
            </a:solidFill>
          </a:ln>
        </p:spPr>
        <p:txBody>
          <a:bodyPr wrap="square" lIns="0" tIns="0" rIns="0" bIns="0" rtlCol="0"/>
          <a:lstStyle/>
          <a:p>
            <a:endParaRPr/>
          </a:p>
        </p:txBody>
      </p:sp>
      <p:sp>
        <p:nvSpPr>
          <p:cNvPr id="55" name="object 55"/>
          <p:cNvSpPr txBox="1"/>
          <p:nvPr/>
        </p:nvSpPr>
        <p:spPr>
          <a:xfrm>
            <a:off x="2211070" y="254889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56" name="object 56"/>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d</a:t>
            </a:r>
            <a:r>
              <a:rPr sz="1800" dirty="0">
                <a:latin typeface="Arial"/>
                <a:cs typeface="Arial"/>
              </a:rPr>
              <a:t>)</a:t>
            </a:r>
            <a:endParaRPr sz="180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600" y="520700"/>
            <a:ext cx="3609340" cy="635000"/>
          </a:xfrm>
          <a:prstGeom prst="rect">
            <a:avLst/>
          </a:prstGeom>
        </p:spPr>
        <p:txBody>
          <a:bodyPr vert="horz" wrap="square" lIns="0" tIns="12700" rIns="0" bIns="0" rtlCol="0">
            <a:spAutoFit/>
          </a:bodyPr>
          <a:lstStyle/>
          <a:p>
            <a:pPr marL="12700">
              <a:lnSpc>
                <a:spcPct val="100000"/>
              </a:lnSpc>
              <a:spcBef>
                <a:spcPts val="100"/>
              </a:spcBef>
            </a:pPr>
            <a:r>
              <a:rPr spc="-5" dirty="0"/>
              <a:t>Building </a:t>
            </a:r>
            <a:r>
              <a:rPr dirty="0"/>
              <a:t>a</a:t>
            </a:r>
            <a:r>
              <a:rPr spc="-85" dirty="0"/>
              <a:t> </a:t>
            </a:r>
            <a:r>
              <a:rPr spc="-5" dirty="0"/>
              <a:t>Heap</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6" name="object 6"/>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7" name="object 7"/>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8" name="object 8"/>
          <p:cNvSpPr txBox="1"/>
          <p:nvPr/>
        </p:nvSpPr>
        <p:spPr>
          <a:xfrm>
            <a:off x="814069" y="4998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9" name="object 9"/>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0" name="object 10"/>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1" name="object 11"/>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2" name="object 12"/>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3" name="object 13"/>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4" name="object 14"/>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5" name="object 15"/>
          <p:cNvSpPr txBox="1"/>
          <p:nvPr/>
        </p:nvSpPr>
        <p:spPr>
          <a:xfrm>
            <a:off x="1574800" y="37033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16" name="object 16"/>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7" name="object 17"/>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8" name="object 18"/>
          <p:cNvSpPr txBox="1"/>
          <p:nvPr/>
        </p:nvSpPr>
        <p:spPr>
          <a:xfrm>
            <a:off x="63004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9" name="object 19"/>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0" name="object 20"/>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1" name="object 21"/>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2" name="object 22"/>
          <p:cNvSpPr txBox="1"/>
          <p:nvPr/>
        </p:nvSpPr>
        <p:spPr>
          <a:xfrm>
            <a:off x="5309870" y="26377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23" name="object 23"/>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4" name="object 24"/>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5" name="object 25"/>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6" name="object 26"/>
          <p:cNvSpPr txBox="1"/>
          <p:nvPr/>
        </p:nvSpPr>
        <p:spPr>
          <a:xfrm>
            <a:off x="3252470" y="37934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27" name="object 27"/>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8" name="object 28"/>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9" name="object 29"/>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0" name="object 30"/>
          <p:cNvSpPr txBox="1"/>
          <p:nvPr/>
        </p:nvSpPr>
        <p:spPr>
          <a:xfrm>
            <a:off x="2566670" y="25603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31" name="object 31"/>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2" name="object 32"/>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3" name="object 33"/>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4" name="object 34"/>
          <p:cNvSpPr txBox="1"/>
          <p:nvPr/>
        </p:nvSpPr>
        <p:spPr>
          <a:xfrm>
            <a:off x="20320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35" name="object 35"/>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6" name="object 36"/>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7" name="object 37"/>
          <p:cNvSpPr txBox="1"/>
          <p:nvPr/>
        </p:nvSpPr>
        <p:spPr>
          <a:xfrm>
            <a:off x="29464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8" name="object 38"/>
          <p:cNvSpPr txBox="1"/>
          <p:nvPr/>
        </p:nvSpPr>
        <p:spPr>
          <a:xfrm>
            <a:off x="2592070" y="21678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39" name="object 39"/>
          <p:cNvSpPr txBox="1"/>
          <p:nvPr/>
        </p:nvSpPr>
        <p:spPr>
          <a:xfrm>
            <a:off x="5335270" y="21818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40" name="object 40"/>
          <p:cNvSpPr txBox="1"/>
          <p:nvPr/>
        </p:nvSpPr>
        <p:spPr>
          <a:xfrm>
            <a:off x="1600200" y="3248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41" name="object 41"/>
          <p:cNvSpPr txBox="1"/>
          <p:nvPr/>
        </p:nvSpPr>
        <p:spPr>
          <a:xfrm>
            <a:off x="342900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a:t>
            </a:r>
            <a:endParaRPr sz="1800">
              <a:latin typeface="Arial"/>
              <a:cs typeface="Arial"/>
            </a:endParaRPr>
          </a:p>
        </p:txBody>
      </p:sp>
      <p:sp>
        <p:nvSpPr>
          <p:cNvPr id="42" name="object 42"/>
          <p:cNvSpPr txBox="1"/>
          <p:nvPr/>
        </p:nvSpPr>
        <p:spPr>
          <a:xfrm>
            <a:off x="4357370" y="34632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43" name="object 43"/>
          <p:cNvSpPr txBox="1"/>
          <p:nvPr/>
        </p:nvSpPr>
        <p:spPr>
          <a:xfrm>
            <a:off x="647827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44" name="object 44"/>
          <p:cNvSpPr txBox="1"/>
          <p:nvPr/>
        </p:nvSpPr>
        <p:spPr>
          <a:xfrm>
            <a:off x="1220469"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45" name="object 45"/>
          <p:cNvSpPr txBox="1"/>
          <p:nvPr/>
        </p:nvSpPr>
        <p:spPr>
          <a:xfrm>
            <a:off x="2286000"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46" name="object 46"/>
          <p:cNvSpPr txBox="1"/>
          <p:nvPr/>
        </p:nvSpPr>
        <p:spPr>
          <a:xfrm>
            <a:off x="3277870" y="4696459"/>
            <a:ext cx="2787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1</a:t>
            </a:r>
            <a:r>
              <a:rPr sz="1800" dirty="0">
                <a:latin typeface="Arial"/>
                <a:cs typeface="Arial"/>
              </a:rPr>
              <a:t>0</a:t>
            </a:r>
            <a:endParaRPr sz="1800">
              <a:latin typeface="Arial"/>
              <a:cs typeface="Arial"/>
            </a:endParaRPr>
          </a:p>
        </p:txBody>
      </p:sp>
      <p:sp>
        <p:nvSpPr>
          <p:cNvPr id="47" name="object 47"/>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48" name="object 48"/>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49" name="object 49"/>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50" name="object 50"/>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51" name="object 51"/>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52" name="object 52"/>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53" name="object 53"/>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54" name="object 54"/>
          <p:cNvSpPr/>
          <p:nvPr/>
        </p:nvSpPr>
        <p:spPr>
          <a:xfrm>
            <a:off x="1752600" y="4114800"/>
            <a:ext cx="381000" cy="914400"/>
          </a:xfrm>
          <a:custGeom>
            <a:avLst/>
            <a:gdLst/>
            <a:ahLst/>
            <a:cxnLst/>
            <a:rect l="l" t="t" r="r" b="b"/>
            <a:pathLst>
              <a:path w="381000" h="914400">
                <a:moveTo>
                  <a:pt x="0" y="0"/>
                </a:moveTo>
                <a:lnTo>
                  <a:pt x="381000" y="914400"/>
                </a:lnTo>
              </a:path>
            </a:pathLst>
          </a:custGeom>
          <a:ln w="9344">
            <a:solidFill>
              <a:srgbClr val="000000"/>
            </a:solidFill>
          </a:ln>
        </p:spPr>
        <p:txBody>
          <a:bodyPr wrap="square" lIns="0" tIns="0" rIns="0" bIns="0" rtlCol="0"/>
          <a:lstStyle/>
          <a:p>
            <a:endParaRPr/>
          </a:p>
        </p:txBody>
      </p:sp>
      <p:sp>
        <p:nvSpPr>
          <p:cNvPr id="55" name="object 55"/>
          <p:cNvSpPr/>
          <p:nvPr/>
        </p:nvSpPr>
        <p:spPr>
          <a:xfrm>
            <a:off x="3200400" y="4191000"/>
            <a:ext cx="228600" cy="838200"/>
          </a:xfrm>
          <a:custGeom>
            <a:avLst/>
            <a:gdLst/>
            <a:ahLst/>
            <a:cxnLst/>
            <a:rect l="l" t="t" r="r" b="b"/>
            <a:pathLst>
              <a:path w="228600" h="838200">
                <a:moveTo>
                  <a:pt x="228600" y="0"/>
                </a:moveTo>
                <a:lnTo>
                  <a:pt x="0" y="838200"/>
                </a:lnTo>
              </a:path>
            </a:pathLst>
          </a:custGeom>
          <a:ln w="9344">
            <a:solidFill>
              <a:srgbClr val="000000"/>
            </a:solidFill>
          </a:ln>
        </p:spPr>
        <p:txBody>
          <a:bodyPr wrap="square" lIns="0" tIns="0" rIns="0" bIns="0" rtlCol="0"/>
          <a:lstStyle/>
          <a:p>
            <a:endParaRPr/>
          </a:p>
        </p:txBody>
      </p:sp>
      <p:sp>
        <p:nvSpPr>
          <p:cNvPr id="56" name="object 56"/>
          <p:cNvSpPr txBox="1"/>
          <p:nvPr/>
        </p:nvSpPr>
        <p:spPr>
          <a:xfrm>
            <a:off x="3582670" y="1267459"/>
            <a:ext cx="546735" cy="742950"/>
          </a:xfrm>
          <a:prstGeom prst="rect">
            <a:avLst/>
          </a:prstGeom>
        </p:spPr>
        <p:txBody>
          <a:bodyPr vert="horz" wrap="square" lIns="0" tIns="12700" rIns="0" bIns="0" rtlCol="0">
            <a:spAutoFit/>
          </a:bodyPr>
          <a:lstStyle/>
          <a:p>
            <a:pPr marR="5080" algn="r">
              <a:lnSpc>
                <a:spcPct val="100000"/>
              </a:lnSpc>
              <a:spcBef>
                <a:spcPts val="100"/>
              </a:spcBef>
            </a:pPr>
            <a:r>
              <a:rPr sz="1800" dirty="0">
                <a:latin typeface="Arial"/>
                <a:cs typeface="Arial"/>
              </a:rPr>
              <a:t>1</a:t>
            </a:r>
            <a:endParaRPr sz="1800">
              <a:latin typeface="Arial"/>
              <a:cs typeface="Arial"/>
            </a:endParaRPr>
          </a:p>
          <a:p>
            <a:pPr marR="43180" algn="r">
              <a:lnSpc>
                <a:spcPct val="100000"/>
              </a:lnSpc>
              <a:spcBef>
                <a:spcPts val="1330"/>
              </a:spcBef>
              <a:tabLst>
                <a:tab pos="354965" algn="l"/>
              </a:tabLst>
            </a:pPr>
            <a:r>
              <a:rPr sz="1800" dirty="0">
                <a:latin typeface="Arial"/>
                <a:cs typeface="Arial"/>
              </a:rPr>
              <a:t>i	</a:t>
            </a:r>
            <a:r>
              <a:rPr sz="2700" baseline="-3086" dirty="0">
                <a:latin typeface="Arial"/>
                <a:cs typeface="Arial"/>
              </a:rPr>
              <a:t>4</a:t>
            </a:r>
            <a:endParaRPr sz="2700" baseline="-3086">
              <a:latin typeface="Arial"/>
              <a:cs typeface="Arial"/>
            </a:endParaRPr>
          </a:p>
        </p:txBody>
      </p:sp>
      <p:sp>
        <p:nvSpPr>
          <p:cNvPr id="57" name="object 57"/>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e</a:t>
            </a:r>
            <a:r>
              <a:rPr sz="1800" dirty="0">
                <a:latin typeface="Arial"/>
                <a:cs typeface="Arial"/>
              </a:rPr>
              <a:t>)</a:t>
            </a:r>
            <a:endParaRPr sz="180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max-heap</a:t>
            </a:r>
          </a:p>
        </p:txBody>
      </p:sp>
      <p:sp>
        <p:nvSpPr>
          <p:cNvPr id="3" name="Content Placeholder 2"/>
          <p:cNvSpPr>
            <a:spLocks noGrp="1"/>
          </p:cNvSpPr>
          <p:nvPr>
            <p:ph idx="1"/>
          </p:nvPr>
        </p:nvSpPr>
        <p:spPr>
          <a:xfrm>
            <a:off x="685800" y="1676400"/>
            <a:ext cx="7772400" cy="4495800"/>
          </a:xfrm>
        </p:spPr>
        <p:txBody>
          <a:bodyPr>
            <a:normAutofit/>
          </a:bodyPr>
          <a:lstStyle/>
          <a:p>
            <a:r>
              <a:rPr lang="en-US" sz="3200" spc="-5" dirty="0">
                <a:latin typeface="Arial"/>
                <a:cs typeface="Arial"/>
              </a:rPr>
              <a:t>A max-heap is a complete binary tree in which the value in each internal node is greater than or equal to the values in the children of that node.</a:t>
            </a:r>
          </a:p>
        </p:txBody>
      </p:sp>
      <p:pic>
        <p:nvPicPr>
          <p:cNvPr id="4" name="Picture 3"/>
          <p:cNvPicPr>
            <a:picLocks noChangeAspect="1"/>
          </p:cNvPicPr>
          <p:nvPr/>
        </p:nvPicPr>
        <p:blipFill rotWithShape="1">
          <a:blip r:embed="rId2"/>
          <a:srcRect l="7999" t="44666" r="46001" b="27778"/>
          <a:stretch/>
        </p:blipFill>
        <p:spPr>
          <a:xfrm>
            <a:off x="1066800" y="3791204"/>
            <a:ext cx="7010400" cy="2362200"/>
          </a:xfrm>
          <a:prstGeom prst="rect">
            <a:avLst/>
          </a:prstGeom>
        </p:spPr>
      </p:pic>
    </p:spTree>
    <p:extLst>
      <p:ext uri="{BB962C8B-B14F-4D97-AF65-F5344CB8AC3E}">
        <p14:creationId xmlns:p14="http://schemas.microsoft.com/office/powerpoint/2010/main" val="36422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600" y="520700"/>
            <a:ext cx="3609340" cy="635000"/>
          </a:xfrm>
          <a:prstGeom prst="rect">
            <a:avLst/>
          </a:prstGeom>
        </p:spPr>
        <p:txBody>
          <a:bodyPr vert="horz" wrap="square" lIns="0" tIns="12700" rIns="0" bIns="0" rtlCol="0">
            <a:spAutoFit/>
          </a:bodyPr>
          <a:lstStyle/>
          <a:p>
            <a:pPr marL="12700">
              <a:lnSpc>
                <a:spcPct val="100000"/>
              </a:lnSpc>
              <a:spcBef>
                <a:spcPts val="100"/>
              </a:spcBef>
            </a:pPr>
            <a:r>
              <a:rPr spc="-5" dirty="0"/>
              <a:t>Building </a:t>
            </a:r>
            <a:r>
              <a:rPr dirty="0"/>
              <a:t>a</a:t>
            </a:r>
            <a:r>
              <a:rPr spc="-85" dirty="0"/>
              <a:t> </a:t>
            </a:r>
            <a:r>
              <a:rPr spc="-5" dirty="0"/>
              <a:t>Heap</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6" name="object 6"/>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7" name="object 7"/>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8" name="object 8"/>
          <p:cNvSpPr txBox="1"/>
          <p:nvPr/>
        </p:nvSpPr>
        <p:spPr>
          <a:xfrm>
            <a:off x="814069" y="4998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9" name="object 9"/>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0" name="object 10"/>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1" name="object 11"/>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2" name="object 12"/>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3" name="object 13"/>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4" name="object 14"/>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5" name="object 15"/>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16" name="object 16"/>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7" name="object 17"/>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8" name="object 18"/>
          <p:cNvSpPr txBox="1"/>
          <p:nvPr/>
        </p:nvSpPr>
        <p:spPr>
          <a:xfrm>
            <a:off x="63004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9" name="object 19"/>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0" name="object 20"/>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1" name="object 21"/>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2" name="object 22"/>
          <p:cNvSpPr txBox="1"/>
          <p:nvPr/>
        </p:nvSpPr>
        <p:spPr>
          <a:xfrm>
            <a:off x="5309870" y="26377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23" name="object 23"/>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4" name="object 24"/>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5" name="object 25"/>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6" name="object 26"/>
          <p:cNvSpPr txBox="1"/>
          <p:nvPr/>
        </p:nvSpPr>
        <p:spPr>
          <a:xfrm>
            <a:off x="3252470" y="37934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27" name="object 27"/>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8" name="object 28"/>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9" name="object 29"/>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0" name="object 30"/>
          <p:cNvSpPr txBox="1"/>
          <p:nvPr/>
        </p:nvSpPr>
        <p:spPr>
          <a:xfrm>
            <a:off x="2566670" y="25603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31" name="object 31"/>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2" name="object 32"/>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3" name="object 33"/>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4" name="object 34"/>
          <p:cNvSpPr txBox="1"/>
          <p:nvPr/>
        </p:nvSpPr>
        <p:spPr>
          <a:xfrm>
            <a:off x="20320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35" name="object 35"/>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6" name="object 36"/>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7" name="object 37"/>
          <p:cNvSpPr txBox="1"/>
          <p:nvPr/>
        </p:nvSpPr>
        <p:spPr>
          <a:xfrm>
            <a:off x="29464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8" name="object 38"/>
          <p:cNvSpPr txBox="1"/>
          <p:nvPr/>
        </p:nvSpPr>
        <p:spPr>
          <a:xfrm>
            <a:off x="3938270" y="1267459"/>
            <a:ext cx="280035" cy="755650"/>
          </a:xfrm>
          <a:prstGeom prst="rect">
            <a:avLst/>
          </a:prstGeom>
        </p:spPr>
        <p:txBody>
          <a:bodyPr vert="horz" wrap="square" lIns="0" tIns="12700" rIns="0" bIns="0" rtlCol="0">
            <a:spAutoFit/>
          </a:bodyPr>
          <a:lstStyle/>
          <a:p>
            <a:pPr marL="50800">
              <a:lnSpc>
                <a:spcPct val="100000"/>
              </a:lnSpc>
              <a:spcBef>
                <a:spcPts val="100"/>
              </a:spcBef>
            </a:pPr>
            <a:r>
              <a:rPr sz="1800" dirty="0">
                <a:latin typeface="Arial"/>
                <a:cs typeface="Arial"/>
              </a:rPr>
              <a:t>1</a:t>
            </a:r>
            <a:endParaRPr sz="1800">
              <a:latin typeface="Arial"/>
              <a:cs typeface="Arial"/>
            </a:endParaRPr>
          </a:p>
          <a:p>
            <a:pPr marL="12700">
              <a:lnSpc>
                <a:spcPct val="100000"/>
              </a:lnSpc>
              <a:spcBef>
                <a:spcPts val="1430"/>
              </a:spcBef>
            </a:pPr>
            <a:r>
              <a:rPr sz="1800" spc="-5" dirty="0">
                <a:latin typeface="Arial"/>
                <a:cs typeface="Arial"/>
              </a:rPr>
              <a:t>16</a:t>
            </a:r>
            <a:endParaRPr sz="1800">
              <a:latin typeface="Arial"/>
              <a:cs typeface="Arial"/>
            </a:endParaRPr>
          </a:p>
        </p:txBody>
      </p:sp>
      <p:sp>
        <p:nvSpPr>
          <p:cNvPr id="39" name="object 39"/>
          <p:cNvSpPr txBox="1"/>
          <p:nvPr/>
        </p:nvSpPr>
        <p:spPr>
          <a:xfrm>
            <a:off x="2592070" y="21678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40" name="object 40"/>
          <p:cNvSpPr txBox="1"/>
          <p:nvPr/>
        </p:nvSpPr>
        <p:spPr>
          <a:xfrm>
            <a:off x="5335270" y="21818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41" name="object 41"/>
          <p:cNvSpPr txBox="1"/>
          <p:nvPr/>
        </p:nvSpPr>
        <p:spPr>
          <a:xfrm>
            <a:off x="1600200" y="3248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42" name="object 42"/>
          <p:cNvSpPr txBox="1"/>
          <p:nvPr/>
        </p:nvSpPr>
        <p:spPr>
          <a:xfrm>
            <a:off x="342900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a:t>
            </a:r>
            <a:endParaRPr sz="1800">
              <a:latin typeface="Arial"/>
              <a:cs typeface="Arial"/>
            </a:endParaRPr>
          </a:p>
        </p:txBody>
      </p:sp>
      <p:sp>
        <p:nvSpPr>
          <p:cNvPr id="43" name="object 43"/>
          <p:cNvSpPr txBox="1"/>
          <p:nvPr/>
        </p:nvSpPr>
        <p:spPr>
          <a:xfrm>
            <a:off x="4357370" y="34632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44" name="object 44"/>
          <p:cNvSpPr txBox="1"/>
          <p:nvPr/>
        </p:nvSpPr>
        <p:spPr>
          <a:xfrm>
            <a:off x="6478270" y="33858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45" name="object 45"/>
          <p:cNvSpPr txBox="1"/>
          <p:nvPr/>
        </p:nvSpPr>
        <p:spPr>
          <a:xfrm>
            <a:off x="1220469"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46" name="object 46"/>
          <p:cNvSpPr txBox="1"/>
          <p:nvPr/>
        </p:nvSpPr>
        <p:spPr>
          <a:xfrm>
            <a:off x="2286000" y="47726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47" name="object 47"/>
          <p:cNvSpPr txBox="1"/>
          <p:nvPr/>
        </p:nvSpPr>
        <p:spPr>
          <a:xfrm>
            <a:off x="3277870" y="4696459"/>
            <a:ext cx="2787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1</a:t>
            </a:r>
            <a:r>
              <a:rPr sz="1800" dirty="0">
                <a:latin typeface="Arial"/>
                <a:cs typeface="Arial"/>
              </a:rPr>
              <a:t>0</a:t>
            </a:r>
            <a:endParaRPr sz="1800">
              <a:latin typeface="Arial"/>
              <a:cs typeface="Arial"/>
            </a:endParaRPr>
          </a:p>
        </p:txBody>
      </p:sp>
      <p:sp>
        <p:nvSpPr>
          <p:cNvPr id="48" name="object 48"/>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49" name="object 49"/>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50" name="object 50"/>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51" name="object 51"/>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52" name="object 52"/>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53" name="object 53"/>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54" name="object 54"/>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55" name="object 55"/>
          <p:cNvSpPr/>
          <p:nvPr/>
        </p:nvSpPr>
        <p:spPr>
          <a:xfrm>
            <a:off x="1752600" y="4114800"/>
            <a:ext cx="381000" cy="914400"/>
          </a:xfrm>
          <a:custGeom>
            <a:avLst/>
            <a:gdLst/>
            <a:ahLst/>
            <a:cxnLst/>
            <a:rect l="l" t="t" r="r" b="b"/>
            <a:pathLst>
              <a:path w="381000" h="914400">
                <a:moveTo>
                  <a:pt x="0" y="0"/>
                </a:moveTo>
                <a:lnTo>
                  <a:pt x="381000" y="914400"/>
                </a:lnTo>
              </a:path>
            </a:pathLst>
          </a:custGeom>
          <a:ln w="9344">
            <a:solidFill>
              <a:srgbClr val="000000"/>
            </a:solidFill>
          </a:ln>
        </p:spPr>
        <p:txBody>
          <a:bodyPr wrap="square" lIns="0" tIns="0" rIns="0" bIns="0" rtlCol="0"/>
          <a:lstStyle/>
          <a:p>
            <a:endParaRPr/>
          </a:p>
        </p:txBody>
      </p:sp>
      <p:sp>
        <p:nvSpPr>
          <p:cNvPr id="56" name="object 56"/>
          <p:cNvSpPr/>
          <p:nvPr/>
        </p:nvSpPr>
        <p:spPr>
          <a:xfrm>
            <a:off x="3200400" y="4191000"/>
            <a:ext cx="228600" cy="838200"/>
          </a:xfrm>
          <a:custGeom>
            <a:avLst/>
            <a:gdLst/>
            <a:ahLst/>
            <a:cxnLst/>
            <a:rect l="l" t="t" r="r" b="b"/>
            <a:pathLst>
              <a:path w="228600" h="838200">
                <a:moveTo>
                  <a:pt x="228600" y="0"/>
                </a:moveTo>
                <a:lnTo>
                  <a:pt x="0" y="838200"/>
                </a:lnTo>
              </a:path>
            </a:pathLst>
          </a:custGeom>
          <a:ln w="9344">
            <a:solidFill>
              <a:srgbClr val="000000"/>
            </a:solidFill>
          </a:ln>
        </p:spPr>
        <p:txBody>
          <a:bodyPr wrap="square" lIns="0" tIns="0" rIns="0" bIns="0" rtlCol="0"/>
          <a:lstStyle/>
          <a:p>
            <a:endParaRPr/>
          </a:p>
        </p:txBody>
      </p:sp>
      <p:sp>
        <p:nvSpPr>
          <p:cNvPr id="57" name="object 57"/>
          <p:cNvSpPr txBox="1"/>
          <p:nvPr/>
        </p:nvSpPr>
        <p:spPr>
          <a:xfrm>
            <a:off x="3735070" y="5977890"/>
            <a:ext cx="2419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(f)</a:t>
            </a:r>
            <a:endParaRPr sz="180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txBox="1"/>
          <p:nvPr/>
        </p:nvSpPr>
        <p:spPr>
          <a:xfrm>
            <a:off x="534669" y="2015490"/>
            <a:ext cx="4946015" cy="369697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HEAPSORT(A)</a:t>
            </a:r>
            <a:endParaRPr sz="2000">
              <a:latin typeface="Arial"/>
              <a:cs typeface="Arial"/>
            </a:endParaRPr>
          </a:p>
          <a:p>
            <a:pPr>
              <a:lnSpc>
                <a:spcPct val="100000"/>
              </a:lnSpc>
              <a:spcBef>
                <a:spcPts val="25"/>
              </a:spcBef>
            </a:pPr>
            <a:endParaRPr sz="2500">
              <a:latin typeface="Times New Roman"/>
              <a:cs typeface="Times New Roman"/>
            </a:endParaRPr>
          </a:p>
          <a:p>
            <a:pPr marL="293370">
              <a:lnSpc>
                <a:spcPct val="100000"/>
              </a:lnSpc>
            </a:pPr>
            <a:r>
              <a:rPr sz="2000" spc="-5" dirty="0">
                <a:latin typeface="Arial"/>
                <a:cs typeface="Arial"/>
              </a:rPr>
              <a:t>BUILD-MAX-HEAP(A)</a:t>
            </a:r>
            <a:endParaRPr sz="2000">
              <a:latin typeface="Arial"/>
              <a:cs typeface="Arial"/>
            </a:endParaRPr>
          </a:p>
          <a:p>
            <a:pPr>
              <a:lnSpc>
                <a:spcPct val="100000"/>
              </a:lnSpc>
              <a:spcBef>
                <a:spcPts val="25"/>
              </a:spcBef>
            </a:pPr>
            <a:endParaRPr sz="2500">
              <a:latin typeface="Times New Roman"/>
              <a:cs typeface="Times New Roman"/>
            </a:endParaRPr>
          </a:p>
          <a:p>
            <a:pPr marL="222250">
              <a:lnSpc>
                <a:spcPct val="100000"/>
              </a:lnSpc>
            </a:pPr>
            <a:r>
              <a:rPr sz="2000" spc="-5" dirty="0">
                <a:latin typeface="Arial"/>
                <a:cs typeface="Arial"/>
              </a:rPr>
              <a:t>for </a:t>
            </a:r>
            <a:r>
              <a:rPr sz="2000" dirty="0">
                <a:latin typeface="Arial"/>
                <a:cs typeface="Arial"/>
              </a:rPr>
              <a:t>I </a:t>
            </a:r>
            <a:r>
              <a:rPr sz="2000" dirty="0">
                <a:latin typeface="Wingdings"/>
                <a:cs typeface="Wingdings"/>
              </a:rPr>
              <a:t></a:t>
            </a:r>
            <a:r>
              <a:rPr sz="2000" dirty="0">
                <a:latin typeface="Times New Roman"/>
                <a:cs typeface="Times New Roman"/>
              </a:rPr>
              <a:t> </a:t>
            </a:r>
            <a:r>
              <a:rPr sz="2000" spc="-5" dirty="0">
                <a:latin typeface="Arial"/>
                <a:cs typeface="Arial"/>
              </a:rPr>
              <a:t>length[A] </a:t>
            </a:r>
            <a:r>
              <a:rPr sz="2000" dirty="0">
                <a:latin typeface="Arial"/>
                <a:cs typeface="Arial"/>
              </a:rPr>
              <a:t>downto</a:t>
            </a:r>
            <a:r>
              <a:rPr sz="2000" spc="35" dirty="0">
                <a:latin typeface="Arial"/>
                <a:cs typeface="Arial"/>
              </a:rPr>
              <a:t> </a:t>
            </a:r>
            <a:r>
              <a:rPr sz="2000" dirty="0">
                <a:latin typeface="Arial"/>
                <a:cs typeface="Arial"/>
              </a:rPr>
              <a:t>2</a:t>
            </a:r>
            <a:endParaRPr sz="2000">
              <a:latin typeface="Arial"/>
              <a:cs typeface="Arial"/>
            </a:endParaRPr>
          </a:p>
          <a:p>
            <a:pPr>
              <a:lnSpc>
                <a:spcPct val="100000"/>
              </a:lnSpc>
              <a:spcBef>
                <a:spcPts val="25"/>
              </a:spcBef>
            </a:pPr>
            <a:endParaRPr sz="2500">
              <a:latin typeface="Times New Roman"/>
              <a:cs typeface="Times New Roman"/>
            </a:endParaRPr>
          </a:p>
          <a:p>
            <a:pPr marL="643255">
              <a:lnSpc>
                <a:spcPct val="100000"/>
              </a:lnSpc>
            </a:pPr>
            <a:r>
              <a:rPr sz="2000" spc="-5" dirty="0">
                <a:latin typeface="Arial"/>
                <a:cs typeface="Arial"/>
              </a:rPr>
              <a:t>do </a:t>
            </a:r>
            <a:r>
              <a:rPr sz="2000" dirty="0">
                <a:latin typeface="Arial"/>
                <a:cs typeface="Arial"/>
              </a:rPr>
              <a:t>exchange </a:t>
            </a:r>
            <a:r>
              <a:rPr sz="2000" spc="-5" dirty="0">
                <a:latin typeface="Arial"/>
                <a:cs typeface="Arial"/>
              </a:rPr>
              <a:t>A[1] </a:t>
            </a:r>
            <a:r>
              <a:rPr sz="2000" dirty="0">
                <a:latin typeface="Wingdings"/>
                <a:cs typeface="Wingdings"/>
              </a:rPr>
              <a:t></a:t>
            </a:r>
            <a:r>
              <a:rPr sz="2000" dirty="0">
                <a:latin typeface="Times New Roman"/>
                <a:cs typeface="Times New Roman"/>
              </a:rPr>
              <a:t> </a:t>
            </a:r>
            <a:r>
              <a:rPr sz="2000" dirty="0">
                <a:latin typeface="Wingdings"/>
                <a:cs typeface="Wingdings"/>
              </a:rPr>
              <a:t></a:t>
            </a:r>
            <a:r>
              <a:rPr sz="2000" spc="100" dirty="0">
                <a:latin typeface="Times New Roman"/>
                <a:cs typeface="Times New Roman"/>
              </a:rPr>
              <a:t> </a:t>
            </a:r>
            <a:r>
              <a:rPr sz="2000" spc="-5" dirty="0">
                <a:latin typeface="Arial"/>
                <a:cs typeface="Arial"/>
              </a:rPr>
              <a:t>A[i]</a:t>
            </a:r>
            <a:endParaRPr sz="2000">
              <a:latin typeface="Arial"/>
              <a:cs typeface="Arial"/>
            </a:endParaRPr>
          </a:p>
          <a:p>
            <a:pPr marL="1273810" marR="5080" indent="71120">
              <a:lnSpc>
                <a:spcPts val="5310"/>
              </a:lnSpc>
              <a:spcBef>
                <a:spcPts val="650"/>
              </a:spcBef>
              <a:tabLst>
                <a:tab pos="2900045" algn="l"/>
              </a:tabLst>
            </a:pPr>
            <a:r>
              <a:rPr sz="2000" dirty="0">
                <a:latin typeface="Arial"/>
                <a:cs typeface="Arial"/>
              </a:rPr>
              <a:t>heap-size[A]	</a:t>
            </a:r>
            <a:r>
              <a:rPr sz="2000" dirty="0">
                <a:latin typeface="Wingdings"/>
                <a:cs typeface="Wingdings"/>
              </a:rPr>
              <a:t></a:t>
            </a:r>
            <a:r>
              <a:rPr sz="2000" dirty="0">
                <a:latin typeface="Times New Roman"/>
                <a:cs typeface="Times New Roman"/>
              </a:rPr>
              <a:t> </a:t>
            </a:r>
            <a:r>
              <a:rPr sz="2000" dirty="0">
                <a:latin typeface="Arial"/>
                <a:cs typeface="Arial"/>
              </a:rPr>
              <a:t>heap-size[A]</a:t>
            </a:r>
            <a:r>
              <a:rPr sz="2000" spc="-40" dirty="0">
                <a:latin typeface="Arial"/>
                <a:cs typeface="Arial"/>
              </a:rPr>
              <a:t> </a:t>
            </a:r>
            <a:r>
              <a:rPr sz="2000" dirty="0">
                <a:latin typeface="Arial"/>
                <a:cs typeface="Arial"/>
              </a:rPr>
              <a:t>-1  </a:t>
            </a:r>
            <a:r>
              <a:rPr sz="2000" spc="-5" dirty="0">
                <a:latin typeface="Arial"/>
                <a:cs typeface="Arial"/>
              </a:rPr>
              <a:t>MAX-HEAPIFY(A,1)</a:t>
            </a:r>
            <a:endParaRPr sz="2000">
              <a:latin typeface="Arial"/>
              <a:cs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6" name="object 6"/>
          <p:cNvSpPr txBox="1"/>
          <p:nvPr/>
        </p:nvSpPr>
        <p:spPr>
          <a:xfrm>
            <a:off x="3938270" y="17233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7" name="object 7"/>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8" name="object 8"/>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9" name="object 9"/>
          <p:cNvSpPr txBox="1"/>
          <p:nvPr/>
        </p:nvSpPr>
        <p:spPr>
          <a:xfrm>
            <a:off x="814069" y="4998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0" name="object 10"/>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1" name="object 11"/>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2" name="object 12"/>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3" name="object 13"/>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4" name="object 14"/>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5" name="object 15"/>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6" name="object 16"/>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17" name="object 17"/>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8" name="object 18"/>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9" name="object 19"/>
          <p:cNvSpPr txBox="1"/>
          <p:nvPr/>
        </p:nvSpPr>
        <p:spPr>
          <a:xfrm>
            <a:off x="63004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20" name="object 20"/>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1" name="object 21"/>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2" name="object 22"/>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3" name="object 23"/>
          <p:cNvSpPr txBox="1"/>
          <p:nvPr/>
        </p:nvSpPr>
        <p:spPr>
          <a:xfrm>
            <a:off x="5309870" y="26377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24" name="object 24"/>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5" name="object 25"/>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6" name="object 26"/>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7" name="object 27"/>
          <p:cNvSpPr txBox="1"/>
          <p:nvPr/>
        </p:nvSpPr>
        <p:spPr>
          <a:xfrm>
            <a:off x="3252470" y="37934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28" name="object 28"/>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9" name="object 29"/>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0" name="object 30"/>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1" name="object 31"/>
          <p:cNvSpPr txBox="1"/>
          <p:nvPr/>
        </p:nvSpPr>
        <p:spPr>
          <a:xfrm>
            <a:off x="2566670" y="25603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32" name="object 32"/>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3" name="object 33"/>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4" name="object 34"/>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5" name="object 35"/>
          <p:cNvSpPr txBox="1"/>
          <p:nvPr/>
        </p:nvSpPr>
        <p:spPr>
          <a:xfrm>
            <a:off x="20320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36" name="object 36"/>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7" name="object 37"/>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8" name="object 38"/>
          <p:cNvSpPr txBox="1"/>
          <p:nvPr/>
        </p:nvSpPr>
        <p:spPr>
          <a:xfrm>
            <a:off x="29464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9" name="object 39"/>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40" name="object 40"/>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41" name="object 41"/>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42" name="object 42"/>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43" name="object 43"/>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44" name="object 44"/>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45" name="object 45"/>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46" name="object 46"/>
          <p:cNvSpPr/>
          <p:nvPr/>
        </p:nvSpPr>
        <p:spPr>
          <a:xfrm>
            <a:off x="1752600" y="4114800"/>
            <a:ext cx="381000" cy="914400"/>
          </a:xfrm>
          <a:custGeom>
            <a:avLst/>
            <a:gdLst/>
            <a:ahLst/>
            <a:cxnLst/>
            <a:rect l="l" t="t" r="r" b="b"/>
            <a:pathLst>
              <a:path w="381000" h="914400">
                <a:moveTo>
                  <a:pt x="0" y="0"/>
                </a:moveTo>
                <a:lnTo>
                  <a:pt x="381000" y="914400"/>
                </a:lnTo>
              </a:path>
            </a:pathLst>
          </a:custGeom>
          <a:ln w="9344">
            <a:solidFill>
              <a:srgbClr val="000000"/>
            </a:solidFill>
          </a:ln>
        </p:spPr>
        <p:txBody>
          <a:bodyPr wrap="square" lIns="0" tIns="0" rIns="0" bIns="0" rtlCol="0"/>
          <a:lstStyle/>
          <a:p>
            <a:endParaRPr/>
          </a:p>
        </p:txBody>
      </p:sp>
      <p:sp>
        <p:nvSpPr>
          <p:cNvPr id="47" name="object 47"/>
          <p:cNvSpPr/>
          <p:nvPr/>
        </p:nvSpPr>
        <p:spPr>
          <a:xfrm>
            <a:off x="3200400" y="4191000"/>
            <a:ext cx="228600" cy="838200"/>
          </a:xfrm>
          <a:custGeom>
            <a:avLst/>
            <a:gdLst/>
            <a:ahLst/>
            <a:cxnLst/>
            <a:rect l="l" t="t" r="r" b="b"/>
            <a:pathLst>
              <a:path w="228600" h="838200">
                <a:moveTo>
                  <a:pt x="228600" y="0"/>
                </a:moveTo>
                <a:lnTo>
                  <a:pt x="0" y="838200"/>
                </a:lnTo>
              </a:path>
            </a:pathLst>
          </a:custGeom>
          <a:ln w="9344">
            <a:solidFill>
              <a:srgbClr val="000000"/>
            </a:solidFill>
          </a:ln>
        </p:spPr>
        <p:txBody>
          <a:bodyPr wrap="square" lIns="0" tIns="0" rIns="0" bIns="0" rtlCol="0"/>
          <a:lstStyle/>
          <a:p>
            <a:endParaRPr/>
          </a:p>
        </p:txBody>
      </p:sp>
      <p:sp>
        <p:nvSpPr>
          <p:cNvPr id="48" name="object 48"/>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a</a:t>
            </a:r>
            <a:r>
              <a:rPr sz="1800" dirty="0">
                <a:latin typeface="Arial"/>
                <a:cs typeface="Arial"/>
              </a:rPr>
              <a:t>)</a:t>
            </a:r>
            <a:endParaRPr sz="1800">
              <a:latin typeface="Arial"/>
              <a:cs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6" name="object 6"/>
          <p:cNvSpPr txBox="1"/>
          <p:nvPr/>
        </p:nvSpPr>
        <p:spPr>
          <a:xfrm>
            <a:off x="3938270" y="17233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7" name="object 7"/>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8" name="object 8"/>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9" name="object 9"/>
          <p:cNvSpPr txBox="1"/>
          <p:nvPr/>
        </p:nvSpPr>
        <p:spPr>
          <a:xfrm>
            <a:off x="814069" y="4998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0" name="object 10"/>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1" name="object 11"/>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2" name="object 12"/>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3" name="object 13"/>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4" name="object 14"/>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5" name="object 15"/>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6" name="object 16"/>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17" name="object 17"/>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8" name="object 18"/>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9" name="object 19"/>
          <p:cNvSpPr txBox="1"/>
          <p:nvPr/>
        </p:nvSpPr>
        <p:spPr>
          <a:xfrm>
            <a:off x="63004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20" name="object 20"/>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1" name="object 21"/>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2" name="object 22"/>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3" name="object 23"/>
          <p:cNvSpPr txBox="1"/>
          <p:nvPr/>
        </p:nvSpPr>
        <p:spPr>
          <a:xfrm>
            <a:off x="5309870" y="26377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24" name="object 24"/>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5" name="object 25"/>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6" name="object 26"/>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7" name="object 27"/>
          <p:cNvSpPr txBox="1"/>
          <p:nvPr/>
        </p:nvSpPr>
        <p:spPr>
          <a:xfrm>
            <a:off x="3252470" y="37934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28" name="object 28"/>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9" name="object 29"/>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0" name="object 30"/>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1" name="object 31"/>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32" name="object 32"/>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33" name="object 33"/>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4" name="object 34"/>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5" name="object 35"/>
          <p:cNvSpPr txBox="1"/>
          <p:nvPr/>
        </p:nvSpPr>
        <p:spPr>
          <a:xfrm>
            <a:off x="2032000" y="5074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6" name="object 36"/>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37" name="object 37"/>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38" name="object 38"/>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39" name="object 39"/>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40" name="object 40"/>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41" name="object 41"/>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42" name="object 42"/>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43" name="object 43"/>
          <p:cNvSpPr/>
          <p:nvPr/>
        </p:nvSpPr>
        <p:spPr>
          <a:xfrm>
            <a:off x="1752600" y="4114800"/>
            <a:ext cx="381000" cy="914400"/>
          </a:xfrm>
          <a:custGeom>
            <a:avLst/>
            <a:gdLst/>
            <a:ahLst/>
            <a:cxnLst/>
            <a:rect l="l" t="t" r="r" b="b"/>
            <a:pathLst>
              <a:path w="381000" h="914400">
                <a:moveTo>
                  <a:pt x="0" y="0"/>
                </a:moveTo>
                <a:lnTo>
                  <a:pt x="381000" y="914400"/>
                </a:lnTo>
              </a:path>
            </a:pathLst>
          </a:custGeom>
          <a:ln w="9344">
            <a:solidFill>
              <a:srgbClr val="000000"/>
            </a:solidFill>
          </a:ln>
        </p:spPr>
        <p:txBody>
          <a:bodyPr wrap="square" lIns="0" tIns="0" rIns="0" bIns="0" rtlCol="0"/>
          <a:lstStyle/>
          <a:p>
            <a:endParaRPr/>
          </a:p>
        </p:txBody>
      </p:sp>
      <p:sp>
        <p:nvSpPr>
          <p:cNvPr id="44" name="object 44"/>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b</a:t>
            </a:r>
            <a:r>
              <a:rPr sz="1800" dirty="0">
                <a:latin typeface="Arial"/>
                <a:cs typeface="Arial"/>
              </a:rPr>
              <a:t>)</a:t>
            </a:r>
            <a:endParaRPr sz="1800">
              <a:latin typeface="Arial"/>
              <a:cs typeface="Arial"/>
            </a:endParaRPr>
          </a:p>
        </p:txBody>
      </p:sp>
      <p:sp>
        <p:nvSpPr>
          <p:cNvPr id="45" name="object 45"/>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6" name="object 46"/>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7" name="object 47"/>
          <p:cNvSpPr/>
          <p:nvPr/>
        </p:nvSpPr>
        <p:spPr>
          <a:xfrm>
            <a:off x="2868929" y="5041900"/>
            <a:ext cx="457200" cy="368300"/>
          </a:xfrm>
          <a:custGeom>
            <a:avLst/>
            <a:gdLst/>
            <a:ahLst/>
            <a:cxnLst/>
            <a:rect l="l" t="t" r="r" b="b"/>
            <a:pathLst>
              <a:path w="457200" h="368300">
                <a:moveTo>
                  <a:pt x="0" y="0"/>
                </a:moveTo>
                <a:lnTo>
                  <a:pt x="457199" y="0"/>
                </a:lnTo>
                <a:lnTo>
                  <a:pt x="457199" y="368300"/>
                </a:lnTo>
                <a:lnTo>
                  <a:pt x="0" y="368300"/>
                </a:lnTo>
                <a:lnTo>
                  <a:pt x="0" y="0"/>
                </a:lnTo>
                <a:close/>
              </a:path>
            </a:pathLst>
          </a:custGeom>
          <a:solidFill>
            <a:srgbClr val="98CC00"/>
          </a:solidFill>
        </p:spPr>
        <p:txBody>
          <a:bodyPr wrap="square" lIns="0" tIns="0" rIns="0" bIns="0" rtlCol="0"/>
          <a:lstStyle/>
          <a:p>
            <a:endParaRPr/>
          </a:p>
        </p:txBody>
      </p:sp>
      <p:sp>
        <p:nvSpPr>
          <p:cNvPr id="48" name="object 48"/>
          <p:cNvSpPr txBox="1"/>
          <p:nvPr/>
        </p:nvSpPr>
        <p:spPr>
          <a:xfrm>
            <a:off x="2946400" y="4834890"/>
            <a:ext cx="407670" cy="539750"/>
          </a:xfrm>
          <a:prstGeom prst="rect">
            <a:avLst/>
          </a:prstGeom>
        </p:spPr>
        <p:txBody>
          <a:bodyPr vert="horz" wrap="square" lIns="0" tIns="12700" rIns="0" bIns="0" rtlCol="0">
            <a:spAutoFit/>
          </a:bodyPr>
          <a:lstStyle/>
          <a:p>
            <a:pPr marR="5080" algn="r">
              <a:lnSpc>
                <a:spcPts val="2025"/>
              </a:lnSpc>
              <a:spcBef>
                <a:spcPts val="100"/>
              </a:spcBef>
            </a:pPr>
            <a:r>
              <a:rPr sz="1800" dirty="0">
                <a:latin typeface="Arial"/>
                <a:cs typeface="Arial"/>
              </a:rPr>
              <a:t>i</a:t>
            </a:r>
            <a:endParaRPr sz="1800">
              <a:latin typeface="Arial"/>
              <a:cs typeface="Arial"/>
            </a:endParaRPr>
          </a:p>
          <a:p>
            <a:pPr marL="12700">
              <a:lnSpc>
                <a:spcPts val="2025"/>
              </a:lnSpc>
            </a:pPr>
            <a:r>
              <a:rPr sz="1800" spc="-5" dirty="0">
                <a:latin typeface="Arial"/>
                <a:cs typeface="Arial"/>
              </a:rPr>
              <a:t>16</a:t>
            </a:r>
            <a:endParaRPr sz="1800">
              <a:latin typeface="Arial"/>
              <a:cs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6" name="object 6"/>
          <p:cNvSpPr txBox="1"/>
          <p:nvPr/>
        </p:nvSpPr>
        <p:spPr>
          <a:xfrm>
            <a:off x="3938270" y="172339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7" name="object 7"/>
          <p:cNvSpPr/>
          <p:nvPr/>
        </p:nvSpPr>
        <p:spPr>
          <a:xfrm>
            <a:off x="6858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79"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8" name="object 8"/>
          <p:cNvSpPr/>
          <p:nvPr/>
        </p:nvSpPr>
        <p:spPr>
          <a:xfrm>
            <a:off x="685800" y="4876800"/>
            <a:ext cx="533400" cy="533400"/>
          </a:xfrm>
          <a:custGeom>
            <a:avLst/>
            <a:gdLst/>
            <a:ahLst/>
            <a:cxnLst/>
            <a:rect l="l" t="t" r="r" b="b"/>
            <a:pathLst>
              <a:path w="533400" h="533400">
                <a:moveTo>
                  <a:pt x="266700" y="533400"/>
                </a:move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9" name="object 9"/>
          <p:cNvSpPr txBox="1"/>
          <p:nvPr/>
        </p:nvSpPr>
        <p:spPr>
          <a:xfrm>
            <a:off x="814069" y="4998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0" name="object 10"/>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1" name="object 11"/>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2" name="object 12"/>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13" name="object 13"/>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4" name="object 14"/>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5" name="object 15"/>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6" name="object 16"/>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17" name="object 17"/>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8" name="object 18"/>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9" name="object 19"/>
          <p:cNvSpPr txBox="1"/>
          <p:nvPr/>
        </p:nvSpPr>
        <p:spPr>
          <a:xfrm>
            <a:off x="63004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20" name="object 20"/>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1" name="object 21"/>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2" name="object 22"/>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3" name="object 23"/>
          <p:cNvSpPr txBox="1"/>
          <p:nvPr/>
        </p:nvSpPr>
        <p:spPr>
          <a:xfrm>
            <a:off x="5309870" y="2637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24" name="object 24"/>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5" name="object 25"/>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6" name="object 26"/>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7" name="object 27"/>
          <p:cNvSpPr txBox="1"/>
          <p:nvPr/>
        </p:nvSpPr>
        <p:spPr>
          <a:xfrm>
            <a:off x="3252470" y="37934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28" name="object 28"/>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9" name="object 29"/>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0" name="object 30"/>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31" name="object 31"/>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32" name="object 32"/>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33" name="object 33"/>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34" name="object 34"/>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35" name="object 35"/>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36" name="object 36"/>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37" name="object 37"/>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38" name="object 38"/>
          <p:cNvSpPr/>
          <p:nvPr/>
        </p:nvSpPr>
        <p:spPr>
          <a:xfrm>
            <a:off x="990600" y="4038600"/>
            <a:ext cx="533400" cy="838200"/>
          </a:xfrm>
          <a:custGeom>
            <a:avLst/>
            <a:gdLst/>
            <a:ahLst/>
            <a:cxnLst/>
            <a:rect l="l" t="t" r="r" b="b"/>
            <a:pathLst>
              <a:path w="533400" h="838200">
                <a:moveTo>
                  <a:pt x="533400" y="0"/>
                </a:moveTo>
                <a:lnTo>
                  <a:pt x="0" y="838200"/>
                </a:lnTo>
              </a:path>
            </a:pathLst>
          </a:custGeom>
          <a:ln w="9344">
            <a:solidFill>
              <a:srgbClr val="000000"/>
            </a:solidFill>
          </a:ln>
        </p:spPr>
        <p:txBody>
          <a:bodyPr wrap="square" lIns="0" tIns="0" rIns="0" bIns="0" rtlCol="0"/>
          <a:lstStyle/>
          <a:p>
            <a:endParaRPr/>
          </a:p>
        </p:txBody>
      </p:sp>
      <p:sp>
        <p:nvSpPr>
          <p:cNvPr id="39" name="object 39"/>
          <p:cNvSpPr txBox="1"/>
          <p:nvPr/>
        </p:nvSpPr>
        <p:spPr>
          <a:xfrm>
            <a:off x="3735070" y="5977890"/>
            <a:ext cx="2921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(c)</a:t>
            </a:r>
            <a:endParaRPr sz="1800">
              <a:latin typeface="Arial"/>
              <a:cs typeface="Arial"/>
            </a:endParaRPr>
          </a:p>
        </p:txBody>
      </p:sp>
      <p:sp>
        <p:nvSpPr>
          <p:cNvPr id="40" name="object 40"/>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1" name="object 41"/>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2" name="object 42"/>
          <p:cNvSpPr/>
          <p:nvPr/>
        </p:nvSpPr>
        <p:spPr>
          <a:xfrm>
            <a:off x="2868929" y="5041900"/>
            <a:ext cx="457200" cy="368300"/>
          </a:xfrm>
          <a:custGeom>
            <a:avLst/>
            <a:gdLst/>
            <a:ahLst/>
            <a:cxnLst/>
            <a:rect l="l" t="t" r="r" b="b"/>
            <a:pathLst>
              <a:path w="457200" h="368300">
                <a:moveTo>
                  <a:pt x="0" y="0"/>
                </a:moveTo>
                <a:lnTo>
                  <a:pt x="457199" y="0"/>
                </a:lnTo>
                <a:lnTo>
                  <a:pt x="457199" y="368300"/>
                </a:lnTo>
                <a:lnTo>
                  <a:pt x="0" y="368300"/>
                </a:lnTo>
                <a:lnTo>
                  <a:pt x="0" y="0"/>
                </a:lnTo>
                <a:close/>
              </a:path>
            </a:pathLst>
          </a:custGeom>
          <a:solidFill>
            <a:srgbClr val="98CC00"/>
          </a:solidFill>
        </p:spPr>
        <p:txBody>
          <a:bodyPr wrap="square" lIns="0" tIns="0" rIns="0" bIns="0" rtlCol="0"/>
          <a:lstStyle/>
          <a:p>
            <a:endParaRPr/>
          </a:p>
        </p:txBody>
      </p:sp>
      <p:sp>
        <p:nvSpPr>
          <p:cNvPr id="43" name="object 43"/>
          <p:cNvSpPr txBox="1"/>
          <p:nvPr/>
        </p:nvSpPr>
        <p:spPr>
          <a:xfrm>
            <a:off x="29464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44" name="object 44"/>
          <p:cNvSpPr txBox="1"/>
          <p:nvPr/>
        </p:nvSpPr>
        <p:spPr>
          <a:xfrm>
            <a:off x="2287270" y="468249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45" name="object 45"/>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6" name="object 46"/>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7" name="object 47"/>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8" name="object 48"/>
          <p:cNvSpPr txBox="1"/>
          <p:nvPr/>
        </p:nvSpPr>
        <p:spPr>
          <a:xfrm>
            <a:off x="20320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6" name="object 6"/>
          <p:cNvSpPr txBox="1"/>
          <p:nvPr/>
        </p:nvSpPr>
        <p:spPr>
          <a:xfrm>
            <a:off x="3938270" y="17233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7" name="object 7"/>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8" name="object 8"/>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9" name="object 9"/>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10" name="object 10"/>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1" name="object 11"/>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2" name="object 12"/>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3" name="object 13"/>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14" name="object 14"/>
          <p:cNvSpPr/>
          <p:nvPr/>
        </p:nvSpPr>
        <p:spPr>
          <a:xfrm>
            <a:off x="61722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5" name="object 15"/>
          <p:cNvSpPr/>
          <p:nvPr/>
        </p:nvSpPr>
        <p:spPr>
          <a:xfrm>
            <a:off x="61722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6" name="object 16"/>
          <p:cNvSpPr txBox="1"/>
          <p:nvPr/>
        </p:nvSpPr>
        <p:spPr>
          <a:xfrm>
            <a:off x="63004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7" name="object 17"/>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8" name="object 18"/>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9" name="object 19"/>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0" name="object 20"/>
          <p:cNvSpPr txBox="1"/>
          <p:nvPr/>
        </p:nvSpPr>
        <p:spPr>
          <a:xfrm>
            <a:off x="5309870" y="2637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21" name="object 21"/>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2" name="object 22"/>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3" name="object 23"/>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4" name="object 24"/>
          <p:cNvSpPr txBox="1"/>
          <p:nvPr/>
        </p:nvSpPr>
        <p:spPr>
          <a:xfrm>
            <a:off x="3252470" y="37934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25" name="object 25"/>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6" name="object 26"/>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7" name="object 27"/>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8" name="object 28"/>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29" name="object 29"/>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30" name="object 30"/>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31" name="object 31"/>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32" name="object 32"/>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33" name="object 33"/>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34" name="object 34"/>
          <p:cNvSpPr/>
          <p:nvPr/>
        </p:nvSpPr>
        <p:spPr>
          <a:xfrm>
            <a:off x="5638800" y="29718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sp>
        <p:nvSpPr>
          <p:cNvPr id="35" name="object 35"/>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d</a:t>
            </a:r>
            <a:r>
              <a:rPr sz="1800" dirty="0">
                <a:latin typeface="Arial"/>
                <a:cs typeface="Arial"/>
              </a:rPr>
              <a:t>)</a:t>
            </a:r>
            <a:endParaRPr sz="1800">
              <a:latin typeface="Arial"/>
              <a:cs typeface="Arial"/>
            </a:endParaRPr>
          </a:p>
        </p:txBody>
      </p:sp>
      <p:sp>
        <p:nvSpPr>
          <p:cNvPr id="36" name="object 36"/>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7" name="object 37"/>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8" name="object 38"/>
          <p:cNvSpPr/>
          <p:nvPr/>
        </p:nvSpPr>
        <p:spPr>
          <a:xfrm>
            <a:off x="2868929" y="5041900"/>
            <a:ext cx="457200" cy="368300"/>
          </a:xfrm>
          <a:custGeom>
            <a:avLst/>
            <a:gdLst/>
            <a:ahLst/>
            <a:cxnLst/>
            <a:rect l="l" t="t" r="r" b="b"/>
            <a:pathLst>
              <a:path w="457200" h="368300">
                <a:moveTo>
                  <a:pt x="0" y="0"/>
                </a:moveTo>
                <a:lnTo>
                  <a:pt x="457199" y="0"/>
                </a:lnTo>
                <a:lnTo>
                  <a:pt x="457199" y="368300"/>
                </a:lnTo>
                <a:lnTo>
                  <a:pt x="0" y="368300"/>
                </a:lnTo>
                <a:lnTo>
                  <a:pt x="0" y="0"/>
                </a:lnTo>
                <a:close/>
              </a:path>
            </a:pathLst>
          </a:custGeom>
          <a:solidFill>
            <a:srgbClr val="98CC00"/>
          </a:solidFill>
        </p:spPr>
        <p:txBody>
          <a:bodyPr wrap="square" lIns="0" tIns="0" rIns="0" bIns="0" rtlCol="0"/>
          <a:lstStyle/>
          <a:p>
            <a:endParaRPr/>
          </a:p>
        </p:txBody>
      </p:sp>
      <p:sp>
        <p:nvSpPr>
          <p:cNvPr id="39" name="object 39"/>
          <p:cNvSpPr txBox="1"/>
          <p:nvPr/>
        </p:nvSpPr>
        <p:spPr>
          <a:xfrm>
            <a:off x="29464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40" name="object 40"/>
          <p:cNvSpPr txBox="1"/>
          <p:nvPr/>
        </p:nvSpPr>
        <p:spPr>
          <a:xfrm>
            <a:off x="839469" y="460629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41" name="object 41"/>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2" name="object 42"/>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3" name="object 43"/>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4" name="object 44"/>
          <p:cNvSpPr txBox="1"/>
          <p:nvPr/>
        </p:nvSpPr>
        <p:spPr>
          <a:xfrm>
            <a:off x="20320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45" name="object 45"/>
          <p:cNvSpPr/>
          <p:nvPr/>
        </p:nvSpPr>
        <p:spPr>
          <a:xfrm>
            <a:off x="7620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6" name="object 46"/>
          <p:cNvSpPr/>
          <p:nvPr/>
        </p:nvSpPr>
        <p:spPr>
          <a:xfrm>
            <a:off x="762000" y="4876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7" name="object 47"/>
          <p:cNvSpPr/>
          <p:nvPr/>
        </p:nvSpPr>
        <p:spPr>
          <a:xfrm>
            <a:off x="811530" y="4965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8" name="object 48"/>
          <p:cNvSpPr txBox="1"/>
          <p:nvPr/>
        </p:nvSpPr>
        <p:spPr>
          <a:xfrm>
            <a:off x="889000" y="49987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6" name="object 6"/>
          <p:cNvSpPr txBox="1"/>
          <p:nvPr/>
        </p:nvSpPr>
        <p:spPr>
          <a:xfrm>
            <a:off x="3938270" y="17233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7" name="object 7"/>
          <p:cNvSpPr/>
          <p:nvPr/>
        </p:nvSpPr>
        <p:spPr>
          <a:xfrm>
            <a:off x="4495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8" name="object 8"/>
          <p:cNvSpPr/>
          <p:nvPr/>
        </p:nvSpPr>
        <p:spPr>
          <a:xfrm>
            <a:off x="4495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9" name="object 9"/>
          <p:cNvSpPr txBox="1"/>
          <p:nvPr/>
        </p:nvSpPr>
        <p:spPr>
          <a:xfrm>
            <a:off x="462407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10" name="object 10"/>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1" name="object 11"/>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2" name="object 12"/>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3" name="object 13"/>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14" name="object 14"/>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5" name="object 15"/>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6" name="object 16"/>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7" name="object 17"/>
          <p:cNvSpPr txBox="1"/>
          <p:nvPr/>
        </p:nvSpPr>
        <p:spPr>
          <a:xfrm>
            <a:off x="5309870" y="2637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8" name="object 18"/>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9" name="object 19"/>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0" name="object 20"/>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1" name="object 21"/>
          <p:cNvSpPr txBox="1"/>
          <p:nvPr/>
        </p:nvSpPr>
        <p:spPr>
          <a:xfrm>
            <a:off x="3252470" y="37934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22" name="object 22"/>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3" name="object 23"/>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4" name="object 24"/>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5" name="object 25"/>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26" name="object 26"/>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27" name="object 27"/>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28" name="object 28"/>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29" name="object 29"/>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30" name="object 30"/>
          <p:cNvSpPr/>
          <p:nvPr/>
        </p:nvSpPr>
        <p:spPr>
          <a:xfrm>
            <a:off x="4800600" y="29718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31" name="object 31"/>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e</a:t>
            </a:r>
            <a:r>
              <a:rPr sz="1800" dirty="0">
                <a:latin typeface="Arial"/>
                <a:cs typeface="Arial"/>
              </a:rPr>
              <a:t>)</a:t>
            </a:r>
            <a:endParaRPr sz="1800">
              <a:latin typeface="Arial"/>
              <a:cs typeface="Arial"/>
            </a:endParaRPr>
          </a:p>
        </p:txBody>
      </p:sp>
      <p:sp>
        <p:nvSpPr>
          <p:cNvPr id="32" name="object 32"/>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3" name="object 33"/>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4" name="object 34"/>
          <p:cNvSpPr/>
          <p:nvPr/>
        </p:nvSpPr>
        <p:spPr>
          <a:xfrm>
            <a:off x="2868929" y="5041900"/>
            <a:ext cx="457200" cy="368300"/>
          </a:xfrm>
          <a:custGeom>
            <a:avLst/>
            <a:gdLst/>
            <a:ahLst/>
            <a:cxnLst/>
            <a:rect l="l" t="t" r="r" b="b"/>
            <a:pathLst>
              <a:path w="457200" h="368300">
                <a:moveTo>
                  <a:pt x="0" y="0"/>
                </a:moveTo>
                <a:lnTo>
                  <a:pt x="457199" y="0"/>
                </a:lnTo>
                <a:lnTo>
                  <a:pt x="457199" y="368300"/>
                </a:lnTo>
                <a:lnTo>
                  <a:pt x="0" y="368300"/>
                </a:lnTo>
                <a:lnTo>
                  <a:pt x="0" y="0"/>
                </a:lnTo>
                <a:close/>
              </a:path>
            </a:pathLst>
          </a:custGeom>
          <a:solidFill>
            <a:srgbClr val="98CC00"/>
          </a:solidFill>
        </p:spPr>
        <p:txBody>
          <a:bodyPr wrap="square" lIns="0" tIns="0" rIns="0" bIns="0" rtlCol="0"/>
          <a:lstStyle/>
          <a:p>
            <a:endParaRPr/>
          </a:p>
        </p:txBody>
      </p:sp>
      <p:sp>
        <p:nvSpPr>
          <p:cNvPr id="35" name="object 35"/>
          <p:cNvSpPr txBox="1"/>
          <p:nvPr/>
        </p:nvSpPr>
        <p:spPr>
          <a:xfrm>
            <a:off x="29464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36" name="object 36"/>
          <p:cNvSpPr txBox="1"/>
          <p:nvPr/>
        </p:nvSpPr>
        <p:spPr>
          <a:xfrm>
            <a:off x="6630669" y="376809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37" name="object 37"/>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8" name="object 38"/>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9" name="object 39"/>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0" name="object 40"/>
          <p:cNvSpPr txBox="1"/>
          <p:nvPr/>
        </p:nvSpPr>
        <p:spPr>
          <a:xfrm>
            <a:off x="20320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41" name="object 41"/>
          <p:cNvSpPr/>
          <p:nvPr/>
        </p:nvSpPr>
        <p:spPr>
          <a:xfrm>
            <a:off x="7620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2" name="object 42"/>
          <p:cNvSpPr/>
          <p:nvPr/>
        </p:nvSpPr>
        <p:spPr>
          <a:xfrm>
            <a:off x="762000" y="4876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3" name="object 43"/>
          <p:cNvSpPr/>
          <p:nvPr/>
        </p:nvSpPr>
        <p:spPr>
          <a:xfrm>
            <a:off x="811530" y="4965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4" name="object 44"/>
          <p:cNvSpPr txBox="1"/>
          <p:nvPr/>
        </p:nvSpPr>
        <p:spPr>
          <a:xfrm>
            <a:off x="889000" y="49987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45" name="object 45"/>
          <p:cNvSpPr/>
          <p:nvPr/>
        </p:nvSpPr>
        <p:spPr>
          <a:xfrm>
            <a:off x="6019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6" name="object 46"/>
          <p:cNvSpPr/>
          <p:nvPr/>
        </p:nvSpPr>
        <p:spPr>
          <a:xfrm>
            <a:off x="6019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7" name="object 47"/>
          <p:cNvSpPr/>
          <p:nvPr/>
        </p:nvSpPr>
        <p:spPr>
          <a:xfrm>
            <a:off x="6069329" y="3822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8" name="object 48"/>
          <p:cNvSpPr txBox="1"/>
          <p:nvPr/>
        </p:nvSpPr>
        <p:spPr>
          <a:xfrm>
            <a:off x="6146800" y="38557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19</a:t>
            </a:r>
            <a:endParaRPr sz="1800">
              <a:latin typeface="Arial"/>
              <a:cs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6" name="object 6"/>
          <p:cNvSpPr txBox="1"/>
          <p:nvPr/>
        </p:nvSpPr>
        <p:spPr>
          <a:xfrm>
            <a:off x="3938270" y="17233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7" name="object 7"/>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8" name="object 8"/>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9" name="object 9"/>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0" name="object 10"/>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11" name="object 11"/>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2" name="object 12"/>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3" name="object 13"/>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4" name="object 14"/>
          <p:cNvSpPr txBox="1"/>
          <p:nvPr/>
        </p:nvSpPr>
        <p:spPr>
          <a:xfrm>
            <a:off x="5309870" y="2637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5" name="object 15"/>
          <p:cNvSpPr/>
          <p:nvPr/>
        </p:nvSpPr>
        <p:spPr>
          <a:xfrm>
            <a:off x="3124200" y="36703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6" name="object 16"/>
          <p:cNvSpPr/>
          <p:nvPr/>
        </p:nvSpPr>
        <p:spPr>
          <a:xfrm>
            <a:off x="3124200" y="36703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7" name="object 17"/>
          <p:cNvSpPr/>
          <p:nvPr/>
        </p:nvSpPr>
        <p:spPr>
          <a:xfrm>
            <a:off x="3175000" y="37592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8" name="object 18"/>
          <p:cNvSpPr txBox="1"/>
          <p:nvPr/>
        </p:nvSpPr>
        <p:spPr>
          <a:xfrm>
            <a:off x="3252470" y="37934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9" name="object 19"/>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0" name="object 20"/>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1" name="object 21"/>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22" name="object 22"/>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23" name="object 23"/>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24" name="object 24"/>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25" name="object 25"/>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26" name="object 26"/>
          <p:cNvSpPr/>
          <p:nvPr/>
        </p:nvSpPr>
        <p:spPr>
          <a:xfrm>
            <a:off x="2819400" y="29718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27" name="object 27"/>
          <p:cNvSpPr txBox="1"/>
          <p:nvPr/>
        </p:nvSpPr>
        <p:spPr>
          <a:xfrm>
            <a:off x="3735070" y="5977890"/>
            <a:ext cx="2419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(f)</a:t>
            </a:r>
            <a:endParaRPr sz="1800">
              <a:latin typeface="Arial"/>
              <a:cs typeface="Arial"/>
            </a:endParaRPr>
          </a:p>
        </p:txBody>
      </p:sp>
      <p:sp>
        <p:nvSpPr>
          <p:cNvPr id="28" name="object 28"/>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9" name="object 29"/>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0" name="object 30"/>
          <p:cNvSpPr/>
          <p:nvPr/>
        </p:nvSpPr>
        <p:spPr>
          <a:xfrm>
            <a:off x="2868929" y="5041900"/>
            <a:ext cx="457200" cy="368300"/>
          </a:xfrm>
          <a:custGeom>
            <a:avLst/>
            <a:gdLst/>
            <a:ahLst/>
            <a:cxnLst/>
            <a:rect l="l" t="t" r="r" b="b"/>
            <a:pathLst>
              <a:path w="457200" h="368300">
                <a:moveTo>
                  <a:pt x="0" y="0"/>
                </a:moveTo>
                <a:lnTo>
                  <a:pt x="457199" y="0"/>
                </a:lnTo>
                <a:lnTo>
                  <a:pt x="457199" y="368300"/>
                </a:lnTo>
                <a:lnTo>
                  <a:pt x="0" y="368300"/>
                </a:lnTo>
                <a:lnTo>
                  <a:pt x="0" y="0"/>
                </a:lnTo>
                <a:close/>
              </a:path>
            </a:pathLst>
          </a:custGeom>
          <a:solidFill>
            <a:srgbClr val="98CC00"/>
          </a:solidFill>
        </p:spPr>
        <p:txBody>
          <a:bodyPr wrap="square" lIns="0" tIns="0" rIns="0" bIns="0" rtlCol="0"/>
          <a:lstStyle/>
          <a:p>
            <a:endParaRPr/>
          </a:p>
        </p:txBody>
      </p:sp>
      <p:sp>
        <p:nvSpPr>
          <p:cNvPr id="31" name="object 31"/>
          <p:cNvSpPr txBox="1"/>
          <p:nvPr/>
        </p:nvSpPr>
        <p:spPr>
          <a:xfrm>
            <a:off x="29464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32" name="object 32"/>
          <p:cNvSpPr txBox="1"/>
          <p:nvPr/>
        </p:nvSpPr>
        <p:spPr>
          <a:xfrm>
            <a:off x="5259070" y="353949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33" name="object 33"/>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4" name="object 34"/>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5" name="object 35"/>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6" name="object 36"/>
          <p:cNvSpPr txBox="1"/>
          <p:nvPr/>
        </p:nvSpPr>
        <p:spPr>
          <a:xfrm>
            <a:off x="20320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37" name="object 37"/>
          <p:cNvSpPr/>
          <p:nvPr/>
        </p:nvSpPr>
        <p:spPr>
          <a:xfrm>
            <a:off x="7620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8" name="object 38"/>
          <p:cNvSpPr/>
          <p:nvPr/>
        </p:nvSpPr>
        <p:spPr>
          <a:xfrm>
            <a:off x="762000" y="4876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9" name="object 39"/>
          <p:cNvSpPr/>
          <p:nvPr/>
        </p:nvSpPr>
        <p:spPr>
          <a:xfrm>
            <a:off x="811530" y="4965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0" name="object 40"/>
          <p:cNvSpPr txBox="1"/>
          <p:nvPr/>
        </p:nvSpPr>
        <p:spPr>
          <a:xfrm>
            <a:off x="889000" y="49987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41" name="object 41"/>
          <p:cNvSpPr/>
          <p:nvPr/>
        </p:nvSpPr>
        <p:spPr>
          <a:xfrm>
            <a:off x="6019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2" name="object 42"/>
          <p:cNvSpPr/>
          <p:nvPr/>
        </p:nvSpPr>
        <p:spPr>
          <a:xfrm>
            <a:off x="6019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3" name="object 43"/>
          <p:cNvSpPr/>
          <p:nvPr/>
        </p:nvSpPr>
        <p:spPr>
          <a:xfrm>
            <a:off x="6069329" y="3822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4" name="object 44"/>
          <p:cNvSpPr txBox="1"/>
          <p:nvPr/>
        </p:nvSpPr>
        <p:spPr>
          <a:xfrm>
            <a:off x="614680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45" name="object 45"/>
          <p:cNvSpPr/>
          <p:nvPr/>
        </p:nvSpPr>
        <p:spPr>
          <a:xfrm>
            <a:off x="4699000" y="37211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311" y="529103"/>
                </a:lnTo>
                <a:lnTo>
                  <a:pt x="359258" y="516717"/>
                </a:lnTo>
                <a:lnTo>
                  <a:pt x="400755" y="496993"/>
                </a:lnTo>
                <a:lnTo>
                  <a:pt x="438019" y="470683"/>
                </a:lnTo>
                <a:lnTo>
                  <a:pt x="470265" y="438541"/>
                </a:lnTo>
                <a:lnTo>
                  <a:pt x="496711" y="401319"/>
                </a:lnTo>
                <a:lnTo>
                  <a:pt x="516571" y="359770"/>
                </a:lnTo>
                <a:lnTo>
                  <a:pt x="529062" y="314646"/>
                </a:lnTo>
                <a:lnTo>
                  <a:pt x="533400" y="266700"/>
                </a:lnTo>
                <a:lnTo>
                  <a:pt x="529062" y="218753"/>
                </a:lnTo>
                <a:lnTo>
                  <a:pt x="516571" y="173629"/>
                </a:lnTo>
                <a:lnTo>
                  <a:pt x="496711" y="132080"/>
                </a:lnTo>
                <a:lnTo>
                  <a:pt x="470265" y="94858"/>
                </a:lnTo>
                <a:lnTo>
                  <a:pt x="438019" y="62716"/>
                </a:lnTo>
                <a:lnTo>
                  <a:pt x="400755" y="36406"/>
                </a:lnTo>
                <a:lnTo>
                  <a:pt x="359258" y="16682"/>
                </a:lnTo>
                <a:lnTo>
                  <a:pt x="314311" y="4296"/>
                </a:lnTo>
                <a:lnTo>
                  <a:pt x="266700" y="0"/>
                </a:lnTo>
                <a:close/>
              </a:path>
            </a:pathLst>
          </a:custGeom>
          <a:solidFill>
            <a:srgbClr val="98CC00"/>
          </a:solidFill>
        </p:spPr>
        <p:txBody>
          <a:bodyPr wrap="square" lIns="0" tIns="0" rIns="0" bIns="0" rtlCol="0"/>
          <a:lstStyle/>
          <a:p>
            <a:endParaRPr/>
          </a:p>
        </p:txBody>
      </p:sp>
      <p:sp>
        <p:nvSpPr>
          <p:cNvPr id="46" name="object 46"/>
          <p:cNvSpPr/>
          <p:nvPr/>
        </p:nvSpPr>
        <p:spPr>
          <a:xfrm>
            <a:off x="4699000" y="37211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311" y="4296"/>
                </a:lnTo>
                <a:lnTo>
                  <a:pt x="359258" y="16682"/>
                </a:lnTo>
                <a:lnTo>
                  <a:pt x="400755" y="36406"/>
                </a:lnTo>
                <a:lnTo>
                  <a:pt x="438019" y="62716"/>
                </a:lnTo>
                <a:lnTo>
                  <a:pt x="470265" y="94858"/>
                </a:lnTo>
                <a:lnTo>
                  <a:pt x="496711" y="132080"/>
                </a:lnTo>
                <a:lnTo>
                  <a:pt x="516571" y="173629"/>
                </a:lnTo>
                <a:lnTo>
                  <a:pt x="529062" y="218753"/>
                </a:lnTo>
                <a:lnTo>
                  <a:pt x="533400" y="266700"/>
                </a:lnTo>
                <a:lnTo>
                  <a:pt x="529062" y="314646"/>
                </a:lnTo>
                <a:lnTo>
                  <a:pt x="516571" y="359770"/>
                </a:lnTo>
                <a:lnTo>
                  <a:pt x="496711" y="401319"/>
                </a:lnTo>
                <a:lnTo>
                  <a:pt x="470265" y="438541"/>
                </a:lnTo>
                <a:lnTo>
                  <a:pt x="438019" y="470683"/>
                </a:lnTo>
                <a:lnTo>
                  <a:pt x="400755" y="496993"/>
                </a:lnTo>
                <a:lnTo>
                  <a:pt x="359258" y="516717"/>
                </a:lnTo>
                <a:lnTo>
                  <a:pt x="314311" y="529103"/>
                </a:lnTo>
                <a:lnTo>
                  <a:pt x="266700" y="533400"/>
                </a:lnTo>
                <a:close/>
              </a:path>
            </a:pathLst>
          </a:custGeom>
          <a:ln w="9344">
            <a:solidFill>
              <a:srgbClr val="000000"/>
            </a:solidFill>
          </a:ln>
        </p:spPr>
        <p:txBody>
          <a:bodyPr wrap="square" lIns="0" tIns="0" rIns="0" bIns="0" rtlCol="0"/>
          <a:lstStyle/>
          <a:p>
            <a:endParaRPr/>
          </a:p>
        </p:txBody>
      </p:sp>
      <p:sp>
        <p:nvSpPr>
          <p:cNvPr id="47" name="object 47"/>
          <p:cNvSpPr/>
          <p:nvPr/>
        </p:nvSpPr>
        <p:spPr>
          <a:xfrm>
            <a:off x="4748529" y="38100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8" name="object 48"/>
          <p:cNvSpPr txBox="1"/>
          <p:nvPr/>
        </p:nvSpPr>
        <p:spPr>
          <a:xfrm>
            <a:off x="4826000" y="38430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6" name="object 6"/>
          <p:cNvSpPr txBox="1"/>
          <p:nvPr/>
        </p:nvSpPr>
        <p:spPr>
          <a:xfrm>
            <a:off x="3938270" y="17233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7" name="object 7"/>
          <p:cNvSpPr/>
          <p:nvPr/>
        </p:nvSpPr>
        <p:spPr>
          <a:xfrm>
            <a:off x="14478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8" name="object 8"/>
          <p:cNvSpPr/>
          <p:nvPr/>
        </p:nvSpPr>
        <p:spPr>
          <a:xfrm>
            <a:off x="14478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9" name="object 9"/>
          <p:cNvSpPr/>
          <p:nvPr/>
        </p:nvSpPr>
        <p:spPr>
          <a:xfrm>
            <a:off x="149733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0" name="object 10"/>
          <p:cNvSpPr txBox="1"/>
          <p:nvPr/>
        </p:nvSpPr>
        <p:spPr>
          <a:xfrm>
            <a:off x="157480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11" name="object 11"/>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2" name="object 12"/>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3" name="object 13"/>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4" name="object 14"/>
          <p:cNvSpPr txBox="1"/>
          <p:nvPr/>
        </p:nvSpPr>
        <p:spPr>
          <a:xfrm>
            <a:off x="5309870" y="2637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5" name="object 15"/>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6" name="object 16"/>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7" name="object 17"/>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8" name="object 18"/>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9" name="object 19"/>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20" name="object 20"/>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21" name="object 21"/>
          <p:cNvSpPr/>
          <p:nvPr/>
        </p:nvSpPr>
        <p:spPr>
          <a:xfrm>
            <a:off x="1905000" y="28956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22" name="object 22"/>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g</a:t>
            </a:r>
            <a:r>
              <a:rPr sz="1800" dirty="0">
                <a:latin typeface="Arial"/>
                <a:cs typeface="Arial"/>
              </a:rPr>
              <a:t>)</a:t>
            </a:r>
            <a:endParaRPr sz="1800">
              <a:latin typeface="Arial"/>
              <a:cs typeface="Arial"/>
            </a:endParaRPr>
          </a:p>
        </p:txBody>
      </p:sp>
      <p:sp>
        <p:nvSpPr>
          <p:cNvPr id="23" name="object 23"/>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4" name="object 24"/>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5" name="object 25"/>
          <p:cNvSpPr/>
          <p:nvPr/>
        </p:nvSpPr>
        <p:spPr>
          <a:xfrm>
            <a:off x="2868929" y="5041900"/>
            <a:ext cx="457200" cy="368300"/>
          </a:xfrm>
          <a:custGeom>
            <a:avLst/>
            <a:gdLst/>
            <a:ahLst/>
            <a:cxnLst/>
            <a:rect l="l" t="t" r="r" b="b"/>
            <a:pathLst>
              <a:path w="457200" h="368300">
                <a:moveTo>
                  <a:pt x="0" y="0"/>
                </a:moveTo>
                <a:lnTo>
                  <a:pt x="457199" y="0"/>
                </a:lnTo>
                <a:lnTo>
                  <a:pt x="457199" y="368300"/>
                </a:lnTo>
                <a:lnTo>
                  <a:pt x="0" y="368300"/>
                </a:lnTo>
                <a:lnTo>
                  <a:pt x="0" y="0"/>
                </a:lnTo>
                <a:close/>
              </a:path>
            </a:pathLst>
          </a:custGeom>
          <a:solidFill>
            <a:srgbClr val="98CC00"/>
          </a:solidFill>
        </p:spPr>
        <p:txBody>
          <a:bodyPr wrap="square" lIns="0" tIns="0" rIns="0" bIns="0" rtlCol="0"/>
          <a:lstStyle/>
          <a:p>
            <a:endParaRPr/>
          </a:p>
        </p:txBody>
      </p:sp>
      <p:sp>
        <p:nvSpPr>
          <p:cNvPr id="26" name="object 26"/>
          <p:cNvSpPr txBox="1"/>
          <p:nvPr/>
        </p:nvSpPr>
        <p:spPr>
          <a:xfrm>
            <a:off x="29464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27" name="object 27"/>
          <p:cNvSpPr txBox="1"/>
          <p:nvPr/>
        </p:nvSpPr>
        <p:spPr>
          <a:xfrm>
            <a:off x="3658870" y="346329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28" name="object 28"/>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9" name="object 29"/>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0" name="object 30"/>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1" name="object 31"/>
          <p:cNvSpPr txBox="1"/>
          <p:nvPr/>
        </p:nvSpPr>
        <p:spPr>
          <a:xfrm>
            <a:off x="20320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32" name="object 32"/>
          <p:cNvSpPr/>
          <p:nvPr/>
        </p:nvSpPr>
        <p:spPr>
          <a:xfrm>
            <a:off x="7620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3" name="object 33"/>
          <p:cNvSpPr/>
          <p:nvPr/>
        </p:nvSpPr>
        <p:spPr>
          <a:xfrm>
            <a:off x="762000" y="4876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4" name="object 34"/>
          <p:cNvSpPr/>
          <p:nvPr/>
        </p:nvSpPr>
        <p:spPr>
          <a:xfrm>
            <a:off x="811530" y="4965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5" name="object 35"/>
          <p:cNvSpPr txBox="1"/>
          <p:nvPr/>
        </p:nvSpPr>
        <p:spPr>
          <a:xfrm>
            <a:off x="889000" y="49987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36" name="object 36"/>
          <p:cNvSpPr/>
          <p:nvPr/>
        </p:nvSpPr>
        <p:spPr>
          <a:xfrm>
            <a:off x="6019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7" name="object 37"/>
          <p:cNvSpPr/>
          <p:nvPr/>
        </p:nvSpPr>
        <p:spPr>
          <a:xfrm>
            <a:off x="6019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8" name="object 38"/>
          <p:cNvSpPr/>
          <p:nvPr/>
        </p:nvSpPr>
        <p:spPr>
          <a:xfrm>
            <a:off x="6069329" y="3822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9" name="object 39"/>
          <p:cNvSpPr txBox="1"/>
          <p:nvPr/>
        </p:nvSpPr>
        <p:spPr>
          <a:xfrm>
            <a:off x="614680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40" name="object 40"/>
          <p:cNvSpPr/>
          <p:nvPr/>
        </p:nvSpPr>
        <p:spPr>
          <a:xfrm>
            <a:off x="4699000" y="37211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311" y="529103"/>
                </a:lnTo>
                <a:lnTo>
                  <a:pt x="359258" y="516717"/>
                </a:lnTo>
                <a:lnTo>
                  <a:pt x="400755" y="496993"/>
                </a:lnTo>
                <a:lnTo>
                  <a:pt x="438019" y="470683"/>
                </a:lnTo>
                <a:lnTo>
                  <a:pt x="470265" y="438541"/>
                </a:lnTo>
                <a:lnTo>
                  <a:pt x="496711" y="401319"/>
                </a:lnTo>
                <a:lnTo>
                  <a:pt x="516571" y="359770"/>
                </a:lnTo>
                <a:lnTo>
                  <a:pt x="529062" y="314646"/>
                </a:lnTo>
                <a:lnTo>
                  <a:pt x="533400" y="266700"/>
                </a:lnTo>
                <a:lnTo>
                  <a:pt x="529062" y="218753"/>
                </a:lnTo>
                <a:lnTo>
                  <a:pt x="516571" y="173629"/>
                </a:lnTo>
                <a:lnTo>
                  <a:pt x="496711" y="132080"/>
                </a:lnTo>
                <a:lnTo>
                  <a:pt x="470265" y="94858"/>
                </a:lnTo>
                <a:lnTo>
                  <a:pt x="438019" y="62716"/>
                </a:lnTo>
                <a:lnTo>
                  <a:pt x="400755" y="36406"/>
                </a:lnTo>
                <a:lnTo>
                  <a:pt x="359258" y="16682"/>
                </a:lnTo>
                <a:lnTo>
                  <a:pt x="314311" y="4296"/>
                </a:lnTo>
                <a:lnTo>
                  <a:pt x="266700" y="0"/>
                </a:lnTo>
                <a:close/>
              </a:path>
            </a:pathLst>
          </a:custGeom>
          <a:solidFill>
            <a:srgbClr val="98CC00"/>
          </a:solidFill>
        </p:spPr>
        <p:txBody>
          <a:bodyPr wrap="square" lIns="0" tIns="0" rIns="0" bIns="0" rtlCol="0"/>
          <a:lstStyle/>
          <a:p>
            <a:endParaRPr/>
          </a:p>
        </p:txBody>
      </p:sp>
      <p:sp>
        <p:nvSpPr>
          <p:cNvPr id="41" name="object 41"/>
          <p:cNvSpPr/>
          <p:nvPr/>
        </p:nvSpPr>
        <p:spPr>
          <a:xfrm>
            <a:off x="4699000" y="37211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311" y="4296"/>
                </a:lnTo>
                <a:lnTo>
                  <a:pt x="359258" y="16682"/>
                </a:lnTo>
                <a:lnTo>
                  <a:pt x="400755" y="36406"/>
                </a:lnTo>
                <a:lnTo>
                  <a:pt x="438019" y="62716"/>
                </a:lnTo>
                <a:lnTo>
                  <a:pt x="470265" y="94858"/>
                </a:lnTo>
                <a:lnTo>
                  <a:pt x="496711" y="132080"/>
                </a:lnTo>
                <a:lnTo>
                  <a:pt x="516571" y="173629"/>
                </a:lnTo>
                <a:lnTo>
                  <a:pt x="529062" y="218753"/>
                </a:lnTo>
                <a:lnTo>
                  <a:pt x="533400" y="266700"/>
                </a:lnTo>
                <a:lnTo>
                  <a:pt x="529062" y="314646"/>
                </a:lnTo>
                <a:lnTo>
                  <a:pt x="516571" y="359770"/>
                </a:lnTo>
                <a:lnTo>
                  <a:pt x="496711" y="401319"/>
                </a:lnTo>
                <a:lnTo>
                  <a:pt x="470265" y="438541"/>
                </a:lnTo>
                <a:lnTo>
                  <a:pt x="438019" y="470683"/>
                </a:lnTo>
                <a:lnTo>
                  <a:pt x="400755" y="496993"/>
                </a:lnTo>
                <a:lnTo>
                  <a:pt x="359258" y="516717"/>
                </a:lnTo>
                <a:lnTo>
                  <a:pt x="314311" y="529103"/>
                </a:lnTo>
                <a:lnTo>
                  <a:pt x="266700" y="533400"/>
                </a:lnTo>
                <a:close/>
              </a:path>
            </a:pathLst>
          </a:custGeom>
          <a:ln w="9344">
            <a:solidFill>
              <a:srgbClr val="000000"/>
            </a:solidFill>
          </a:ln>
        </p:spPr>
        <p:txBody>
          <a:bodyPr wrap="square" lIns="0" tIns="0" rIns="0" bIns="0" rtlCol="0"/>
          <a:lstStyle/>
          <a:p>
            <a:endParaRPr/>
          </a:p>
        </p:txBody>
      </p:sp>
      <p:sp>
        <p:nvSpPr>
          <p:cNvPr id="42" name="object 42"/>
          <p:cNvSpPr/>
          <p:nvPr/>
        </p:nvSpPr>
        <p:spPr>
          <a:xfrm>
            <a:off x="4748529" y="38100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3" name="object 43"/>
          <p:cNvSpPr txBox="1"/>
          <p:nvPr/>
        </p:nvSpPr>
        <p:spPr>
          <a:xfrm>
            <a:off x="4826000" y="38430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44" name="object 44"/>
          <p:cNvSpPr/>
          <p:nvPr/>
        </p:nvSpPr>
        <p:spPr>
          <a:xfrm>
            <a:off x="3124200" y="3657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5" name="object 45"/>
          <p:cNvSpPr/>
          <p:nvPr/>
        </p:nvSpPr>
        <p:spPr>
          <a:xfrm>
            <a:off x="3124200" y="3657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6" name="object 46"/>
          <p:cNvSpPr/>
          <p:nvPr/>
        </p:nvSpPr>
        <p:spPr>
          <a:xfrm>
            <a:off x="3175000" y="3746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7" name="object 47"/>
          <p:cNvSpPr txBox="1"/>
          <p:nvPr/>
        </p:nvSpPr>
        <p:spPr>
          <a:xfrm>
            <a:off x="3252470" y="3780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6" name="object 6"/>
          <p:cNvSpPr txBox="1"/>
          <p:nvPr/>
        </p:nvSpPr>
        <p:spPr>
          <a:xfrm>
            <a:off x="3938270" y="17233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7" name="object 7"/>
          <p:cNvSpPr/>
          <p:nvPr/>
        </p:nvSpPr>
        <p:spPr>
          <a:xfrm>
            <a:off x="51816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8" name="object 8"/>
          <p:cNvSpPr/>
          <p:nvPr/>
        </p:nvSpPr>
        <p:spPr>
          <a:xfrm>
            <a:off x="51816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9" name="object 9"/>
          <p:cNvSpPr/>
          <p:nvPr/>
        </p:nvSpPr>
        <p:spPr>
          <a:xfrm>
            <a:off x="5232400"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0" name="object 10"/>
          <p:cNvSpPr txBox="1"/>
          <p:nvPr/>
        </p:nvSpPr>
        <p:spPr>
          <a:xfrm>
            <a:off x="5309870" y="2637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11" name="object 11"/>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2" name="object 12"/>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3" name="object 13"/>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4" name="object 14"/>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5" name="object 15"/>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16" name="object 16"/>
          <p:cNvSpPr/>
          <p:nvPr/>
        </p:nvSpPr>
        <p:spPr>
          <a:xfrm>
            <a:off x="4267200" y="19812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17" name="object 17"/>
          <p:cNvSpPr txBox="1"/>
          <p:nvPr/>
        </p:nvSpPr>
        <p:spPr>
          <a:xfrm>
            <a:off x="3735070" y="5977890"/>
            <a:ext cx="303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h</a:t>
            </a:r>
            <a:r>
              <a:rPr sz="1800" dirty="0">
                <a:latin typeface="Arial"/>
                <a:cs typeface="Arial"/>
              </a:rPr>
              <a:t>)</a:t>
            </a:r>
            <a:endParaRPr sz="1800">
              <a:latin typeface="Arial"/>
              <a:cs typeface="Arial"/>
            </a:endParaRPr>
          </a:p>
        </p:txBody>
      </p:sp>
      <p:sp>
        <p:nvSpPr>
          <p:cNvPr id="18" name="object 18"/>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19" name="object 19"/>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0" name="object 20"/>
          <p:cNvSpPr/>
          <p:nvPr/>
        </p:nvSpPr>
        <p:spPr>
          <a:xfrm>
            <a:off x="2868929" y="5041900"/>
            <a:ext cx="457200" cy="368300"/>
          </a:xfrm>
          <a:custGeom>
            <a:avLst/>
            <a:gdLst/>
            <a:ahLst/>
            <a:cxnLst/>
            <a:rect l="l" t="t" r="r" b="b"/>
            <a:pathLst>
              <a:path w="457200" h="368300">
                <a:moveTo>
                  <a:pt x="0" y="0"/>
                </a:moveTo>
                <a:lnTo>
                  <a:pt x="457199" y="0"/>
                </a:lnTo>
                <a:lnTo>
                  <a:pt x="457199" y="368300"/>
                </a:lnTo>
                <a:lnTo>
                  <a:pt x="0" y="368300"/>
                </a:lnTo>
                <a:lnTo>
                  <a:pt x="0" y="0"/>
                </a:lnTo>
                <a:close/>
              </a:path>
            </a:pathLst>
          </a:custGeom>
          <a:solidFill>
            <a:srgbClr val="98CC00"/>
          </a:solidFill>
        </p:spPr>
        <p:txBody>
          <a:bodyPr wrap="square" lIns="0" tIns="0" rIns="0" bIns="0" rtlCol="0"/>
          <a:lstStyle/>
          <a:p>
            <a:endParaRPr/>
          </a:p>
        </p:txBody>
      </p:sp>
      <p:sp>
        <p:nvSpPr>
          <p:cNvPr id="21" name="object 21"/>
          <p:cNvSpPr txBox="1"/>
          <p:nvPr/>
        </p:nvSpPr>
        <p:spPr>
          <a:xfrm>
            <a:off x="29464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22" name="object 22"/>
          <p:cNvSpPr txBox="1"/>
          <p:nvPr/>
        </p:nvSpPr>
        <p:spPr>
          <a:xfrm>
            <a:off x="2211070" y="346329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23" name="object 23"/>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4" name="object 24"/>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5" name="object 25"/>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26" name="object 26"/>
          <p:cNvSpPr txBox="1"/>
          <p:nvPr/>
        </p:nvSpPr>
        <p:spPr>
          <a:xfrm>
            <a:off x="20320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27" name="object 27"/>
          <p:cNvSpPr/>
          <p:nvPr/>
        </p:nvSpPr>
        <p:spPr>
          <a:xfrm>
            <a:off x="7620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8" name="object 28"/>
          <p:cNvSpPr/>
          <p:nvPr/>
        </p:nvSpPr>
        <p:spPr>
          <a:xfrm>
            <a:off x="762000" y="4876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9" name="object 29"/>
          <p:cNvSpPr/>
          <p:nvPr/>
        </p:nvSpPr>
        <p:spPr>
          <a:xfrm>
            <a:off x="811530" y="4965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0" name="object 30"/>
          <p:cNvSpPr txBox="1"/>
          <p:nvPr/>
        </p:nvSpPr>
        <p:spPr>
          <a:xfrm>
            <a:off x="889000" y="49987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31" name="object 31"/>
          <p:cNvSpPr/>
          <p:nvPr/>
        </p:nvSpPr>
        <p:spPr>
          <a:xfrm>
            <a:off x="6019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2" name="object 32"/>
          <p:cNvSpPr/>
          <p:nvPr/>
        </p:nvSpPr>
        <p:spPr>
          <a:xfrm>
            <a:off x="6019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3" name="object 33"/>
          <p:cNvSpPr/>
          <p:nvPr/>
        </p:nvSpPr>
        <p:spPr>
          <a:xfrm>
            <a:off x="6069329" y="3822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4" name="object 34"/>
          <p:cNvSpPr txBox="1"/>
          <p:nvPr/>
        </p:nvSpPr>
        <p:spPr>
          <a:xfrm>
            <a:off x="614680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35" name="object 35"/>
          <p:cNvSpPr/>
          <p:nvPr/>
        </p:nvSpPr>
        <p:spPr>
          <a:xfrm>
            <a:off x="4699000" y="37211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311" y="529103"/>
                </a:lnTo>
                <a:lnTo>
                  <a:pt x="359258" y="516717"/>
                </a:lnTo>
                <a:lnTo>
                  <a:pt x="400755" y="496993"/>
                </a:lnTo>
                <a:lnTo>
                  <a:pt x="438019" y="470683"/>
                </a:lnTo>
                <a:lnTo>
                  <a:pt x="470265" y="438541"/>
                </a:lnTo>
                <a:lnTo>
                  <a:pt x="496711" y="401319"/>
                </a:lnTo>
                <a:lnTo>
                  <a:pt x="516571" y="359770"/>
                </a:lnTo>
                <a:lnTo>
                  <a:pt x="529062" y="314646"/>
                </a:lnTo>
                <a:lnTo>
                  <a:pt x="533400" y="266700"/>
                </a:lnTo>
                <a:lnTo>
                  <a:pt x="529062" y="218753"/>
                </a:lnTo>
                <a:lnTo>
                  <a:pt x="516571" y="173629"/>
                </a:lnTo>
                <a:lnTo>
                  <a:pt x="496711" y="132080"/>
                </a:lnTo>
                <a:lnTo>
                  <a:pt x="470265" y="94858"/>
                </a:lnTo>
                <a:lnTo>
                  <a:pt x="438019" y="62716"/>
                </a:lnTo>
                <a:lnTo>
                  <a:pt x="400755" y="36406"/>
                </a:lnTo>
                <a:lnTo>
                  <a:pt x="359258" y="16682"/>
                </a:lnTo>
                <a:lnTo>
                  <a:pt x="314311" y="4296"/>
                </a:lnTo>
                <a:lnTo>
                  <a:pt x="266700" y="0"/>
                </a:lnTo>
                <a:close/>
              </a:path>
            </a:pathLst>
          </a:custGeom>
          <a:solidFill>
            <a:srgbClr val="98CC00"/>
          </a:solidFill>
        </p:spPr>
        <p:txBody>
          <a:bodyPr wrap="square" lIns="0" tIns="0" rIns="0" bIns="0" rtlCol="0"/>
          <a:lstStyle/>
          <a:p>
            <a:endParaRPr/>
          </a:p>
        </p:txBody>
      </p:sp>
      <p:sp>
        <p:nvSpPr>
          <p:cNvPr id="36" name="object 36"/>
          <p:cNvSpPr/>
          <p:nvPr/>
        </p:nvSpPr>
        <p:spPr>
          <a:xfrm>
            <a:off x="4699000" y="37211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311" y="4296"/>
                </a:lnTo>
                <a:lnTo>
                  <a:pt x="359258" y="16682"/>
                </a:lnTo>
                <a:lnTo>
                  <a:pt x="400755" y="36406"/>
                </a:lnTo>
                <a:lnTo>
                  <a:pt x="438019" y="62716"/>
                </a:lnTo>
                <a:lnTo>
                  <a:pt x="470265" y="94858"/>
                </a:lnTo>
                <a:lnTo>
                  <a:pt x="496711" y="132080"/>
                </a:lnTo>
                <a:lnTo>
                  <a:pt x="516571" y="173629"/>
                </a:lnTo>
                <a:lnTo>
                  <a:pt x="529062" y="218753"/>
                </a:lnTo>
                <a:lnTo>
                  <a:pt x="533400" y="266700"/>
                </a:lnTo>
                <a:lnTo>
                  <a:pt x="529062" y="314646"/>
                </a:lnTo>
                <a:lnTo>
                  <a:pt x="516571" y="359770"/>
                </a:lnTo>
                <a:lnTo>
                  <a:pt x="496711" y="401319"/>
                </a:lnTo>
                <a:lnTo>
                  <a:pt x="470265" y="438541"/>
                </a:lnTo>
                <a:lnTo>
                  <a:pt x="438019" y="470683"/>
                </a:lnTo>
                <a:lnTo>
                  <a:pt x="400755" y="496993"/>
                </a:lnTo>
                <a:lnTo>
                  <a:pt x="359258" y="516717"/>
                </a:lnTo>
                <a:lnTo>
                  <a:pt x="314311" y="529103"/>
                </a:lnTo>
                <a:lnTo>
                  <a:pt x="266700" y="533400"/>
                </a:lnTo>
                <a:close/>
              </a:path>
            </a:pathLst>
          </a:custGeom>
          <a:ln w="9344">
            <a:solidFill>
              <a:srgbClr val="000000"/>
            </a:solidFill>
          </a:ln>
        </p:spPr>
        <p:txBody>
          <a:bodyPr wrap="square" lIns="0" tIns="0" rIns="0" bIns="0" rtlCol="0"/>
          <a:lstStyle/>
          <a:p>
            <a:endParaRPr/>
          </a:p>
        </p:txBody>
      </p:sp>
      <p:sp>
        <p:nvSpPr>
          <p:cNvPr id="37" name="object 37"/>
          <p:cNvSpPr/>
          <p:nvPr/>
        </p:nvSpPr>
        <p:spPr>
          <a:xfrm>
            <a:off x="4748529" y="38100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8" name="object 38"/>
          <p:cNvSpPr txBox="1"/>
          <p:nvPr/>
        </p:nvSpPr>
        <p:spPr>
          <a:xfrm>
            <a:off x="4826000" y="38430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39" name="object 39"/>
          <p:cNvSpPr/>
          <p:nvPr/>
        </p:nvSpPr>
        <p:spPr>
          <a:xfrm>
            <a:off x="3124200" y="3657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0" name="object 40"/>
          <p:cNvSpPr/>
          <p:nvPr/>
        </p:nvSpPr>
        <p:spPr>
          <a:xfrm>
            <a:off x="3124200" y="3657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1" name="object 41"/>
          <p:cNvSpPr/>
          <p:nvPr/>
        </p:nvSpPr>
        <p:spPr>
          <a:xfrm>
            <a:off x="3175000" y="3746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2" name="object 42"/>
          <p:cNvSpPr txBox="1"/>
          <p:nvPr/>
        </p:nvSpPr>
        <p:spPr>
          <a:xfrm>
            <a:off x="3252470" y="3780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43" name="object 43"/>
          <p:cNvSpPr/>
          <p:nvPr/>
        </p:nvSpPr>
        <p:spPr>
          <a:xfrm>
            <a:off x="15240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4" name="object 44"/>
          <p:cNvSpPr/>
          <p:nvPr/>
        </p:nvSpPr>
        <p:spPr>
          <a:xfrm>
            <a:off x="15240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5" name="object 45"/>
          <p:cNvSpPr/>
          <p:nvPr/>
        </p:nvSpPr>
        <p:spPr>
          <a:xfrm>
            <a:off x="157480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6" name="object 46"/>
          <p:cNvSpPr txBox="1"/>
          <p:nvPr/>
        </p:nvSpPr>
        <p:spPr>
          <a:xfrm>
            <a:off x="165227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1609344"/>
          </a:xfrm>
        </p:spPr>
        <p:txBody>
          <a:bodyPr/>
          <a:lstStyle/>
          <a:p>
            <a:r>
              <a:rPr lang="en-US" dirty="0" err="1" smtClean="0"/>
              <a:t>mIN</a:t>
            </a:r>
            <a:r>
              <a:rPr lang="en-US" dirty="0" smtClean="0"/>
              <a:t>-heap</a:t>
            </a:r>
            <a:endParaRPr lang="en-US" dirty="0"/>
          </a:p>
        </p:txBody>
      </p:sp>
      <p:sp>
        <p:nvSpPr>
          <p:cNvPr id="3" name="Content Placeholder 2"/>
          <p:cNvSpPr>
            <a:spLocks noGrp="1"/>
          </p:cNvSpPr>
          <p:nvPr>
            <p:ph idx="1"/>
          </p:nvPr>
        </p:nvSpPr>
        <p:spPr>
          <a:xfrm>
            <a:off x="381000" y="1371600"/>
            <a:ext cx="8077200" cy="4800600"/>
          </a:xfrm>
        </p:spPr>
        <p:txBody>
          <a:bodyPr>
            <a:normAutofit/>
          </a:bodyPr>
          <a:lstStyle/>
          <a:p>
            <a:r>
              <a:rPr lang="en-US" sz="3200" spc="-5" dirty="0">
                <a:latin typeface="Arial"/>
                <a:cs typeface="Arial"/>
              </a:rPr>
              <a:t>A </a:t>
            </a:r>
            <a:r>
              <a:rPr lang="en-US" sz="3200" spc="-5" dirty="0">
                <a:latin typeface="Arial"/>
                <a:cs typeface="Arial"/>
              </a:rPr>
              <a:t>min-heap </a:t>
            </a:r>
            <a:r>
              <a:rPr lang="en-US" sz="3200" spc="-5" dirty="0">
                <a:latin typeface="Arial"/>
                <a:cs typeface="Arial"/>
              </a:rPr>
              <a:t>is a complete binary tree in which the value in each internal node is </a:t>
            </a:r>
            <a:r>
              <a:rPr lang="en-US" sz="3200" spc="-5" dirty="0">
                <a:latin typeface="Arial"/>
                <a:cs typeface="Arial"/>
              </a:rPr>
              <a:t>lesser </a:t>
            </a:r>
            <a:r>
              <a:rPr lang="en-US" sz="3200" spc="-5" dirty="0">
                <a:latin typeface="Arial"/>
                <a:cs typeface="Arial"/>
              </a:rPr>
              <a:t>than or equal to the values in the children of that node.</a:t>
            </a:r>
          </a:p>
        </p:txBody>
      </p:sp>
      <p:pic>
        <p:nvPicPr>
          <p:cNvPr id="5" name="Picture 4"/>
          <p:cNvPicPr>
            <a:picLocks noChangeAspect="1"/>
          </p:cNvPicPr>
          <p:nvPr/>
        </p:nvPicPr>
        <p:blipFill rotWithShape="1">
          <a:blip r:embed="rId2"/>
          <a:srcRect l="7501" t="45333" r="38500" b="21778"/>
          <a:stretch/>
        </p:blipFill>
        <p:spPr>
          <a:xfrm>
            <a:off x="457200" y="3394343"/>
            <a:ext cx="8229600" cy="2819400"/>
          </a:xfrm>
          <a:prstGeom prst="rect">
            <a:avLst/>
          </a:prstGeom>
        </p:spPr>
      </p:pic>
    </p:spTree>
    <p:extLst>
      <p:ext uri="{BB962C8B-B14F-4D97-AF65-F5344CB8AC3E}">
        <p14:creationId xmlns:p14="http://schemas.microsoft.com/office/powerpoint/2010/main" val="364255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6" name="object 6"/>
          <p:cNvSpPr txBox="1"/>
          <p:nvPr/>
        </p:nvSpPr>
        <p:spPr>
          <a:xfrm>
            <a:off x="3938270" y="17233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7" name="object 7"/>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8" name="object 8"/>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9" name="object 9"/>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10" name="object 10"/>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11" name="object 11"/>
          <p:cNvSpPr/>
          <p:nvPr/>
        </p:nvSpPr>
        <p:spPr>
          <a:xfrm>
            <a:off x="2895600" y="19812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12" name="object 12"/>
          <p:cNvSpPr txBox="1"/>
          <p:nvPr/>
        </p:nvSpPr>
        <p:spPr>
          <a:xfrm>
            <a:off x="3735070" y="5977890"/>
            <a:ext cx="22732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0" dirty="0">
                <a:latin typeface="Arial"/>
                <a:cs typeface="Arial"/>
              </a:rPr>
              <a:t>i</a:t>
            </a:r>
            <a:r>
              <a:rPr sz="1800" dirty="0">
                <a:latin typeface="Arial"/>
                <a:cs typeface="Arial"/>
              </a:rPr>
              <a:t>)</a:t>
            </a:r>
            <a:endParaRPr sz="1800">
              <a:latin typeface="Arial"/>
              <a:cs typeface="Arial"/>
            </a:endParaRPr>
          </a:p>
        </p:txBody>
      </p:sp>
      <p:sp>
        <p:nvSpPr>
          <p:cNvPr id="13" name="object 13"/>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14" name="object 14"/>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5" name="object 15"/>
          <p:cNvSpPr/>
          <p:nvPr/>
        </p:nvSpPr>
        <p:spPr>
          <a:xfrm>
            <a:off x="2868929" y="5041900"/>
            <a:ext cx="457200" cy="368300"/>
          </a:xfrm>
          <a:custGeom>
            <a:avLst/>
            <a:gdLst/>
            <a:ahLst/>
            <a:cxnLst/>
            <a:rect l="l" t="t" r="r" b="b"/>
            <a:pathLst>
              <a:path w="457200" h="368300">
                <a:moveTo>
                  <a:pt x="0" y="0"/>
                </a:moveTo>
                <a:lnTo>
                  <a:pt x="457199" y="0"/>
                </a:lnTo>
                <a:lnTo>
                  <a:pt x="457199" y="368300"/>
                </a:lnTo>
                <a:lnTo>
                  <a:pt x="0" y="368300"/>
                </a:lnTo>
                <a:lnTo>
                  <a:pt x="0" y="0"/>
                </a:lnTo>
                <a:close/>
              </a:path>
            </a:pathLst>
          </a:custGeom>
          <a:solidFill>
            <a:srgbClr val="98CC00"/>
          </a:solidFill>
        </p:spPr>
        <p:txBody>
          <a:bodyPr wrap="square" lIns="0" tIns="0" rIns="0" bIns="0" rtlCol="0"/>
          <a:lstStyle/>
          <a:p>
            <a:endParaRPr/>
          </a:p>
        </p:txBody>
      </p:sp>
      <p:sp>
        <p:nvSpPr>
          <p:cNvPr id="16" name="object 16"/>
          <p:cNvSpPr txBox="1"/>
          <p:nvPr/>
        </p:nvSpPr>
        <p:spPr>
          <a:xfrm>
            <a:off x="29464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17" name="object 17"/>
          <p:cNvSpPr txBox="1"/>
          <p:nvPr/>
        </p:nvSpPr>
        <p:spPr>
          <a:xfrm>
            <a:off x="5716270" y="254889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18" name="object 18"/>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19" name="object 19"/>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0" name="object 20"/>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21" name="object 21"/>
          <p:cNvSpPr txBox="1"/>
          <p:nvPr/>
        </p:nvSpPr>
        <p:spPr>
          <a:xfrm>
            <a:off x="20320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22" name="object 22"/>
          <p:cNvSpPr/>
          <p:nvPr/>
        </p:nvSpPr>
        <p:spPr>
          <a:xfrm>
            <a:off x="7620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3" name="object 23"/>
          <p:cNvSpPr/>
          <p:nvPr/>
        </p:nvSpPr>
        <p:spPr>
          <a:xfrm>
            <a:off x="762000" y="4876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4" name="object 24"/>
          <p:cNvSpPr/>
          <p:nvPr/>
        </p:nvSpPr>
        <p:spPr>
          <a:xfrm>
            <a:off x="811530" y="4965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25" name="object 25"/>
          <p:cNvSpPr txBox="1"/>
          <p:nvPr/>
        </p:nvSpPr>
        <p:spPr>
          <a:xfrm>
            <a:off x="889000" y="49987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26" name="object 26"/>
          <p:cNvSpPr/>
          <p:nvPr/>
        </p:nvSpPr>
        <p:spPr>
          <a:xfrm>
            <a:off x="6019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7" name="object 27"/>
          <p:cNvSpPr/>
          <p:nvPr/>
        </p:nvSpPr>
        <p:spPr>
          <a:xfrm>
            <a:off x="6019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8" name="object 28"/>
          <p:cNvSpPr/>
          <p:nvPr/>
        </p:nvSpPr>
        <p:spPr>
          <a:xfrm>
            <a:off x="6069329" y="3822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29" name="object 29"/>
          <p:cNvSpPr txBox="1"/>
          <p:nvPr/>
        </p:nvSpPr>
        <p:spPr>
          <a:xfrm>
            <a:off x="614680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30" name="object 30"/>
          <p:cNvSpPr/>
          <p:nvPr/>
        </p:nvSpPr>
        <p:spPr>
          <a:xfrm>
            <a:off x="4699000" y="37211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311" y="529103"/>
                </a:lnTo>
                <a:lnTo>
                  <a:pt x="359258" y="516717"/>
                </a:lnTo>
                <a:lnTo>
                  <a:pt x="400755" y="496993"/>
                </a:lnTo>
                <a:lnTo>
                  <a:pt x="438019" y="470683"/>
                </a:lnTo>
                <a:lnTo>
                  <a:pt x="470265" y="438541"/>
                </a:lnTo>
                <a:lnTo>
                  <a:pt x="496711" y="401319"/>
                </a:lnTo>
                <a:lnTo>
                  <a:pt x="516571" y="359770"/>
                </a:lnTo>
                <a:lnTo>
                  <a:pt x="529062" y="314646"/>
                </a:lnTo>
                <a:lnTo>
                  <a:pt x="533400" y="266700"/>
                </a:lnTo>
                <a:lnTo>
                  <a:pt x="529062" y="218753"/>
                </a:lnTo>
                <a:lnTo>
                  <a:pt x="516571" y="173629"/>
                </a:lnTo>
                <a:lnTo>
                  <a:pt x="496711" y="132080"/>
                </a:lnTo>
                <a:lnTo>
                  <a:pt x="470265" y="94858"/>
                </a:lnTo>
                <a:lnTo>
                  <a:pt x="438019" y="62716"/>
                </a:lnTo>
                <a:lnTo>
                  <a:pt x="400755" y="36406"/>
                </a:lnTo>
                <a:lnTo>
                  <a:pt x="359258" y="16682"/>
                </a:lnTo>
                <a:lnTo>
                  <a:pt x="314311" y="4296"/>
                </a:lnTo>
                <a:lnTo>
                  <a:pt x="266700" y="0"/>
                </a:lnTo>
                <a:close/>
              </a:path>
            </a:pathLst>
          </a:custGeom>
          <a:solidFill>
            <a:srgbClr val="98CC00"/>
          </a:solidFill>
        </p:spPr>
        <p:txBody>
          <a:bodyPr wrap="square" lIns="0" tIns="0" rIns="0" bIns="0" rtlCol="0"/>
          <a:lstStyle/>
          <a:p>
            <a:endParaRPr/>
          </a:p>
        </p:txBody>
      </p:sp>
      <p:sp>
        <p:nvSpPr>
          <p:cNvPr id="31" name="object 31"/>
          <p:cNvSpPr/>
          <p:nvPr/>
        </p:nvSpPr>
        <p:spPr>
          <a:xfrm>
            <a:off x="4699000" y="37211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311" y="4296"/>
                </a:lnTo>
                <a:lnTo>
                  <a:pt x="359258" y="16682"/>
                </a:lnTo>
                <a:lnTo>
                  <a:pt x="400755" y="36406"/>
                </a:lnTo>
                <a:lnTo>
                  <a:pt x="438019" y="62716"/>
                </a:lnTo>
                <a:lnTo>
                  <a:pt x="470265" y="94858"/>
                </a:lnTo>
                <a:lnTo>
                  <a:pt x="496711" y="132080"/>
                </a:lnTo>
                <a:lnTo>
                  <a:pt x="516571" y="173629"/>
                </a:lnTo>
                <a:lnTo>
                  <a:pt x="529062" y="218753"/>
                </a:lnTo>
                <a:lnTo>
                  <a:pt x="533400" y="266700"/>
                </a:lnTo>
                <a:lnTo>
                  <a:pt x="529062" y="314646"/>
                </a:lnTo>
                <a:lnTo>
                  <a:pt x="516571" y="359770"/>
                </a:lnTo>
                <a:lnTo>
                  <a:pt x="496711" y="401319"/>
                </a:lnTo>
                <a:lnTo>
                  <a:pt x="470265" y="438541"/>
                </a:lnTo>
                <a:lnTo>
                  <a:pt x="438019" y="470683"/>
                </a:lnTo>
                <a:lnTo>
                  <a:pt x="400755" y="496993"/>
                </a:lnTo>
                <a:lnTo>
                  <a:pt x="359258" y="516717"/>
                </a:lnTo>
                <a:lnTo>
                  <a:pt x="314311" y="529103"/>
                </a:lnTo>
                <a:lnTo>
                  <a:pt x="266700" y="533400"/>
                </a:lnTo>
                <a:close/>
              </a:path>
            </a:pathLst>
          </a:custGeom>
          <a:ln w="9344">
            <a:solidFill>
              <a:srgbClr val="000000"/>
            </a:solidFill>
          </a:ln>
        </p:spPr>
        <p:txBody>
          <a:bodyPr wrap="square" lIns="0" tIns="0" rIns="0" bIns="0" rtlCol="0"/>
          <a:lstStyle/>
          <a:p>
            <a:endParaRPr/>
          </a:p>
        </p:txBody>
      </p:sp>
      <p:sp>
        <p:nvSpPr>
          <p:cNvPr id="32" name="object 32"/>
          <p:cNvSpPr/>
          <p:nvPr/>
        </p:nvSpPr>
        <p:spPr>
          <a:xfrm>
            <a:off x="4748529" y="38100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3" name="object 33"/>
          <p:cNvSpPr txBox="1"/>
          <p:nvPr/>
        </p:nvSpPr>
        <p:spPr>
          <a:xfrm>
            <a:off x="4826000" y="38430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34" name="object 34"/>
          <p:cNvSpPr/>
          <p:nvPr/>
        </p:nvSpPr>
        <p:spPr>
          <a:xfrm>
            <a:off x="3124200" y="3657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5" name="object 35"/>
          <p:cNvSpPr/>
          <p:nvPr/>
        </p:nvSpPr>
        <p:spPr>
          <a:xfrm>
            <a:off x="3124200" y="3657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6" name="object 36"/>
          <p:cNvSpPr/>
          <p:nvPr/>
        </p:nvSpPr>
        <p:spPr>
          <a:xfrm>
            <a:off x="3175000" y="3746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7" name="object 37"/>
          <p:cNvSpPr txBox="1"/>
          <p:nvPr/>
        </p:nvSpPr>
        <p:spPr>
          <a:xfrm>
            <a:off x="3252470" y="3780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38" name="object 38"/>
          <p:cNvSpPr/>
          <p:nvPr/>
        </p:nvSpPr>
        <p:spPr>
          <a:xfrm>
            <a:off x="15240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9" name="object 39"/>
          <p:cNvSpPr/>
          <p:nvPr/>
        </p:nvSpPr>
        <p:spPr>
          <a:xfrm>
            <a:off x="15240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0" name="object 40"/>
          <p:cNvSpPr/>
          <p:nvPr/>
        </p:nvSpPr>
        <p:spPr>
          <a:xfrm>
            <a:off x="157480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1" name="object 41"/>
          <p:cNvSpPr txBox="1"/>
          <p:nvPr/>
        </p:nvSpPr>
        <p:spPr>
          <a:xfrm>
            <a:off x="165227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42" name="object 42"/>
          <p:cNvSpPr/>
          <p:nvPr/>
        </p:nvSpPr>
        <p:spPr>
          <a:xfrm>
            <a:off x="51054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3" name="object 43"/>
          <p:cNvSpPr/>
          <p:nvPr/>
        </p:nvSpPr>
        <p:spPr>
          <a:xfrm>
            <a:off x="51054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4" name="object 44"/>
          <p:cNvSpPr/>
          <p:nvPr/>
        </p:nvSpPr>
        <p:spPr>
          <a:xfrm>
            <a:off x="5154929"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5" name="object 45"/>
          <p:cNvSpPr txBox="1"/>
          <p:nvPr/>
        </p:nvSpPr>
        <p:spPr>
          <a:xfrm>
            <a:off x="5232400" y="2637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p:nvPr/>
        </p:nvSpPr>
        <p:spPr>
          <a:xfrm>
            <a:off x="3810000" y="1600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3810000" y="1600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5" name="object 5"/>
          <p:cNvSpPr/>
          <p:nvPr/>
        </p:nvSpPr>
        <p:spPr>
          <a:xfrm>
            <a:off x="3860800" y="16891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BADFE2"/>
          </a:solidFill>
        </p:spPr>
        <p:txBody>
          <a:bodyPr wrap="square" lIns="0" tIns="0" rIns="0" bIns="0" rtlCol="0"/>
          <a:lstStyle/>
          <a:p>
            <a:endParaRPr/>
          </a:p>
        </p:txBody>
      </p:sp>
      <p:sp>
        <p:nvSpPr>
          <p:cNvPr id="6" name="object 6"/>
          <p:cNvSpPr txBox="1"/>
          <p:nvPr/>
        </p:nvSpPr>
        <p:spPr>
          <a:xfrm>
            <a:off x="3938270" y="17233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7" name="object 7"/>
          <p:cNvSpPr/>
          <p:nvPr/>
        </p:nvSpPr>
        <p:spPr>
          <a:xfrm>
            <a:off x="2438400" y="24384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8" name="object 8"/>
          <p:cNvSpPr/>
          <p:nvPr/>
        </p:nvSpPr>
        <p:spPr>
          <a:xfrm>
            <a:off x="2438400" y="2438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9" name="object 9"/>
          <p:cNvSpPr/>
          <p:nvPr/>
        </p:nvSpPr>
        <p:spPr>
          <a:xfrm>
            <a:off x="2489200" y="2527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10" name="object 10"/>
          <p:cNvSpPr txBox="1"/>
          <p:nvPr/>
        </p:nvSpPr>
        <p:spPr>
          <a:xfrm>
            <a:off x="2566670" y="2560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1" name="object 11"/>
          <p:cNvSpPr txBox="1"/>
          <p:nvPr/>
        </p:nvSpPr>
        <p:spPr>
          <a:xfrm>
            <a:off x="3735070" y="5977890"/>
            <a:ext cx="22732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0" dirty="0">
                <a:latin typeface="Arial"/>
                <a:cs typeface="Arial"/>
              </a:rPr>
              <a:t>j</a:t>
            </a:r>
            <a:r>
              <a:rPr sz="1800" dirty="0">
                <a:latin typeface="Arial"/>
                <a:cs typeface="Arial"/>
              </a:rPr>
              <a:t>)</a:t>
            </a:r>
            <a:endParaRPr sz="1800">
              <a:latin typeface="Arial"/>
              <a:cs typeface="Arial"/>
            </a:endParaRPr>
          </a:p>
        </p:txBody>
      </p:sp>
      <p:sp>
        <p:nvSpPr>
          <p:cNvPr id="12" name="object 12"/>
          <p:cNvSpPr/>
          <p:nvPr/>
        </p:nvSpPr>
        <p:spPr>
          <a:xfrm>
            <a:off x="28194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13" name="object 13"/>
          <p:cNvSpPr/>
          <p:nvPr/>
        </p:nvSpPr>
        <p:spPr>
          <a:xfrm>
            <a:off x="28194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4" name="object 14"/>
          <p:cNvSpPr/>
          <p:nvPr/>
        </p:nvSpPr>
        <p:spPr>
          <a:xfrm>
            <a:off x="2868929" y="5041900"/>
            <a:ext cx="457200" cy="368300"/>
          </a:xfrm>
          <a:custGeom>
            <a:avLst/>
            <a:gdLst/>
            <a:ahLst/>
            <a:cxnLst/>
            <a:rect l="l" t="t" r="r" b="b"/>
            <a:pathLst>
              <a:path w="457200" h="368300">
                <a:moveTo>
                  <a:pt x="0" y="0"/>
                </a:moveTo>
                <a:lnTo>
                  <a:pt x="457199" y="0"/>
                </a:lnTo>
                <a:lnTo>
                  <a:pt x="457199" y="368300"/>
                </a:lnTo>
                <a:lnTo>
                  <a:pt x="0" y="368300"/>
                </a:lnTo>
                <a:lnTo>
                  <a:pt x="0" y="0"/>
                </a:lnTo>
                <a:close/>
              </a:path>
            </a:pathLst>
          </a:custGeom>
          <a:solidFill>
            <a:srgbClr val="98CC00"/>
          </a:solidFill>
        </p:spPr>
        <p:txBody>
          <a:bodyPr wrap="square" lIns="0" tIns="0" rIns="0" bIns="0" rtlCol="0"/>
          <a:lstStyle/>
          <a:p>
            <a:endParaRPr/>
          </a:p>
        </p:txBody>
      </p:sp>
      <p:sp>
        <p:nvSpPr>
          <p:cNvPr id="15" name="object 15"/>
          <p:cNvSpPr txBox="1"/>
          <p:nvPr/>
        </p:nvSpPr>
        <p:spPr>
          <a:xfrm>
            <a:off x="29464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16</a:t>
            </a:r>
            <a:endParaRPr sz="1800">
              <a:latin typeface="Arial"/>
              <a:cs typeface="Arial"/>
            </a:endParaRPr>
          </a:p>
        </p:txBody>
      </p:sp>
      <p:sp>
        <p:nvSpPr>
          <p:cNvPr id="16" name="object 16"/>
          <p:cNvSpPr txBox="1"/>
          <p:nvPr/>
        </p:nvSpPr>
        <p:spPr>
          <a:xfrm>
            <a:off x="3049270" y="2548890"/>
            <a:ext cx="76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a:t>
            </a:r>
            <a:endParaRPr sz="1800">
              <a:latin typeface="Arial"/>
              <a:cs typeface="Arial"/>
            </a:endParaRPr>
          </a:p>
        </p:txBody>
      </p:sp>
      <p:sp>
        <p:nvSpPr>
          <p:cNvPr id="17" name="object 17"/>
          <p:cNvSpPr/>
          <p:nvPr/>
        </p:nvSpPr>
        <p:spPr>
          <a:xfrm>
            <a:off x="1905000" y="4953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18" name="object 18"/>
          <p:cNvSpPr/>
          <p:nvPr/>
        </p:nvSpPr>
        <p:spPr>
          <a:xfrm>
            <a:off x="1905000" y="4953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9" name="object 19"/>
          <p:cNvSpPr/>
          <p:nvPr/>
        </p:nvSpPr>
        <p:spPr>
          <a:xfrm>
            <a:off x="1954529" y="50419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20" name="object 20"/>
          <p:cNvSpPr txBox="1"/>
          <p:nvPr/>
        </p:nvSpPr>
        <p:spPr>
          <a:xfrm>
            <a:off x="2032000" y="50749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14</a:t>
            </a:r>
            <a:endParaRPr sz="1800">
              <a:latin typeface="Arial"/>
              <a:cs typeface="Arial"/>
            </a:endParaRPr>
          </a:p>
        </p:txBody>
      </p:sp>
      <p:sp>
        <p:nvSpPr>
          <p:cNvPr id="21" name="object 21"/>
          <p:cNvSpPr/>
          <p:nvPr/>
        </p:nvSpPr>
        <p:spPr>
          <a:xfrm>
            <a:off x="762000" y="48768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2" name="object 22"/>
          <p:cNvSpPr/>
          <p:nvPr/>
        </p:nvSpPr>
        <p:spPr>
          <a:xfrm>
            <a:off x="762000" y="4876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3" name="object 23"/>
          <p:cNvSpPr/>
          <p:nvPr/>
        </p:nvSpPr>
        <p:spPr>
          <a:xfrm>
            <a:off x="811530" y="4965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24" name="object 24"/>
          <p:cNvSpPr txBox="1"/>
          <p:nvPr/>
        </p:nvSpPr>
        <p:spPr>
          <a:xfrm>
            <a:off x="889000" y="499872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25" name="object 25"/>
          <p:cNvSpPr/>
          <p:nvPr/>
        </p:nvSpPr>
        <p:spPr>
          <a:xfrm>
            <a:off x="6019800" y="3733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26" name="object 26"/>
          <p:cNvSpPr/>
          <p:nvPr/>
        </p:nvSpPr>
        <p:spPr>
          <a:xfrm>
            <a:off x="6019800" y="3733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7" name="object 27"/>
          <p:cNvSpPr/>
          <p:nvPr/>
        </p:nvSpPr>
        <p:spPr>
          <a:xfrm>
            <a:off x="6069329" y="38227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28" name="object 28"/>
          <p:cNvSpPr txBox="1"/>
          <p:nvPr/>
        </p:nvSpPr>
        <p:spPr>
          <a:xfrm>
            <a:off x="6146800" y="3855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29" name="object 29"/>
          <p:cNvSpPr/>
          <p:nvPr/>
        </p:nvSpPr>
        <p:spPr>
          <a:xfrm>
            <a:off x="4699000" y="37211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311" y="529103"/>
                </a:lnTo>
                <a:lnTo>
                  <a:pt x="359258" y="516717"/>
                </a:lnTo>
                <a:lnTo>
                  <a:pt x="400755" y="496993"/>
                </a:lnTo>
                <a:lnTo>
                  <a:pt x="438019" y="470683"/>
                </a:lnTo>
                <a:lnTo>
                  <a:pt x="470265" y="438541"/>
                </a:lnTo>
                <a:lnTo>
                  <a:pt x="496711" y="401319"/>
                </a:lnTo>
                <a:lnTo>
                  <a:pt x="516571" y="359770"/>
                </a:lnTo>
                <a:lnTo>
                  <a:pt x="529062" y="314646"/>
                </a:lnTo>
                <a:lnTo>
                  <a:pt x="533400" y="266700"/>
                </a:lnTo>
                <a:lnTo>
                  <a:pt x="529062" y="218753"/>
                </a:lnTo>
                <a:lnTo>
                  <a:pt x="516571" y="173629"/>
                </a:lnTo>
                <a:lnTo>
                  <a:pt x="496711" y="132080"/>
                </a:lnTo>
                <a:lnTo>
                  <a:pt x="470265" y="94858"/>
                </a:lnTo>
                <a:lnTo>
                  <a:pt x="438019" y="62716"/>
                </a:lnTo>
                <a:lnTo>
                  <a:pt x="400755" y="36406"/>
                </a:lnTo>
                <a:lnTo>
                  <a:pt x="359258" y="16682"/>
                </a:lnTo>
                <a:lnTo>
                  <a:pt x="314311" y="4296"/>
                </a:lnTo>
                <a:lnTo>
                  <a:pt x="266700" y="0"/>
                </a:lnTo>
                <a:close/>
              </a:path>
            </a:pathLst>
          </a:custGeom>
          <a:solidFill>
            <a:srgbClr val="98CC00"/>
          </a:solidFill>
        </p:spPr>
        <p:txBody>
          <a:bodyPr wrap="square" lIns="0" tIns="0" rIns="0" bIns="0" rtlCol="0"/>
          <a:lstStyle/>
          <a:p>
            <a:endParaRPr/>
          </a:p>
        </p:txBody>
      </p:sp>
      <p:sp>
        <p:nvSpPr>
          <p:cNvPr id="30" name="object 30"/>
          <p:cNvSpPr/>
          <p:nvPr/>
        </p:nvSpPr>
        <p:spPr>
          <a:xfrm>
            <a:off x="4699000" y="37211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311" y="4296"/>
                </a:lnTo>
                <a:lnTo>
                  <a:pt x="359258" y="16682"/>
                </a:lnTo>
                <a:lnTo>
                  <a:pt x="400755" y="36406"/>
                </a:lnTo>
                <a:lnTo>
                  <a:pt x="438019" y="62716"/>
                </a:lnTo>
                <a:lnTo>
                  <a:pt x="470265" y="94858"/>
                </a:lnTo>
                <a:lnTo>
                  <a:pt x="496711" y="132080"/>
                </a:lnTo>
                <a:lnTo>
                  <a:pt x="516571" y="173629"/>
                </a:lnTo>
                <a:lnTo>
                  <a:pt x="529062" y="218753"/>
                </a:lnTo>
                <a:lnTo>
                  <a:pt x="533400" y="266700"/>
                </a:lnTo>
                <a:lnTo>
                  <a:pt x="529062" y="314646"/>
                </a:lnTo>
                <a:lnTo>
                  <a:pt x="516571" y="359770"/>
                </a:lnTo>
                <a:lnTo>
                  <a:pt x="496711" y="401319"/>
                </a:lnTo>
                <a:lnTo>
                  <a:pt x="470265" y="438541"/>
                </a:lnTo>
                <a:lnTo>
                  <a:pt x="438019" y="470683"/>
                </a:lnTo>
                <a:lnTo>
                  <a:pt x="400755" y="496993"/>
                </a:lnTo>
                <a:lnTo>
                  <a:pt x="359258" y="516717"/>
                </a:lnTo>
                <a:lnTo>
                  <a:pt x="314311" y="529103"/>
                </a:lnTo>
                <a:lnTo>
                  <a:pt x="266700" y="533400"/>
                </a:lnTo>
                <a:close/>
              </a:path>
            </a:pathLst>
          </a:custGeom>
          <a:ln w="9344">
            <a:solidFill>
              <a:srgbClr val="000000"/>
            </a:solidFill>
          </a:ln>
        </p:spPr>
        <p:txBody>
          <a:bodyPr wrap="square" lIns="0" tIns="0" rIns="0" bIns="0" rtlCol="0"/>
          <a:lstStyle/>
          <a:p>
            <a:endParaRPr/>
          </a:p>
        </p:txBody>
      </p:sp>
      <p:sp>
        <p:nvSpPr>
          <p:cNvPr id="31" name="object 31"/>
          <p:cNvSpPr/>
          <p:nvPr/>
        </p:nvSpPr>
        <p:spPr>
          <a:xfrm>
            <a:off x="4748529" y="38100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2" name="object 32"/>
          <p:cNvSpPr txBox="1"/>
          <p:nvPr/>
        </p:nvSpPr>
        <p:spPr>
          <a:xfrm>
            <a:off x="4826000" y="38430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33" name="object 33"/>
          <p:cNvSpPr/>
          <p:nvPr/>
        </p:nvSpPr>
        <p:spPr>
          <a:xfrm>
            <a:off x="3124200" y="3657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4" name="object 34"/>
          <p:cNvSpPr/>
          <p:nvPr/>
        </p:nvSpPr>
        <p:spPr>
          <a:xfrm>
            <a:off x="3124200" y="3657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5" name="object 35"/>
          <p:cNvSpPr/>
          <p:nvPr/>
        </p:nvSpPr>
        <p:spPr>
          <a:xfrm>
            <a:off x="3175000" y="3746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36" name="object 36"/>
          <p:cNvSpPr txBox="1"/>
          <p:nvPr/>
        </p:nvSpPr>
        <p:spPr>
          <a:xfrm>
            <a:off x="3252470" y="3780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37" name="object 37"/>
          <p:cNvSpPr/>
          <p:nvPr/>
        </p:nvSpPr>
        <p:spPr>
          <a:xfrm>
            <a:off x="1524000" y="3581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38" name="object 38"/>
          <p:cNvSpPr/>
          <p:nvPr/>
        </p:nvSpPr>
        <p:spPr>
          <a:xfrm>
            <a:off x="1524000" y="3581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9" name="object 39"/>
          <p:cNvSpPr/>
          <p:nvPr/>
        </p:nvSpPr>
        <p:spPr>
          <a:xfrm>
            <a:off x="1574800" y="36703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0" name="object 40"/>
          <p:cNvSpPr txBox="1"/>
          <p:nvPr/>
        </p:nvSpPr>
        <p:spPr>
          <a:xfrm>
            <a:off x="1652270" y="3703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41" name="object 41"/>
          <p:cNvSpPr/>
          <p:nvPr/>
        </p:nvSpPr>
        <p:spPr>
          <a:xfrm>
            <a:off x="5105400" y="25146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98CC00"/>
          </a:solidFill>
        </p:spPr>
        <p:txBody>
          <a:bodyPr wrap="square" lIns="0" tIns="0" rIns="0" bIns="0" rtlCol="0"/>
          <a:lstStyle/>
          <a:p>
            <a:endParaRPr/>
          </a:p>
        </p:txBody>
      </p:sp>
      <p:sp>
        <p:nvSpPr>
          <p:cNvPr id="42" name="object 42"/>
          <p:cNvSpPr/>
          <p:nvPr/>
        </p:nvSpPr>
        <p:spPr>
          <a:xfrm>
            <a:off x="5105400" y="25146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43" name="object 43"/>
          <p:cNvSpPr/>
          <p:nvPr/>
        </p:nvSpPr>
        <p:spPr>
          <a:xfrm>
            <a:off x="5154929" y="2603500"/>
            <a:ext cx="457200" cy="368300"/>
          </a:xfrm>
          <a:custGeom>
            <a:avLst/>
            <a:gdLst/>
            <a:ahLst/>
            <a:cxnLst/>
            <a:rect l="l" t="t" r="r" b="b"/>
            <a:pathLst>
              <a:path w="457200" h="368300">
                <a:moveTo>
                  <a:pt x="0" y="0"/>
                </a:moveTo>
                <a:lnTo>
                  <a:pt x="457200" y="0"/>
                </a:lnTo>
                <a:lnTo>
                  <a:pt x="457200" y="368300"/>
                </a:lnTo>
                <a:lnTo>
                  <a:pt x="0" y="368300"/>
                </a:lnTo>
                <a:lnTo>
                  <a:pt x="0" y="0"/>
                </a:lnTo>
                <a:close/>
              </a:path>
            </a:pathLst>
          </a:custGeom>
          <a:solidFill>
            <a:srgbClr val="98CC00"/>
          </a:solidFill>
        </p:spPr>
        <p:txBody>
          <a:bodyPr wrap="square" lIns="0" tIns="0" rIns="0" bIns="0" rtlCol="0"/>
          <a:lstStyle/>
          <a:p>
            <a:endParaRPr/>
          </a:p>
        </p:txBody>
      </p:sp>
      <p:sp>
        <p:nvSpPr>
          <p:cNvPr id="44" name="object 44"/>
          <p:cNvSpPr txBox="1"/>
          <p:nvPr/>
        </p:nvSpPr>
        <p:spPr>
          <a:xfrm>
            <a:off x="5232400" y="26377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spc="-5" dirty="0"/>
              <a:t>Heapsort</a:t>
            </a:r>
            <a:r>
              <a:rPr spc="-40" dirty="0"/>
              <a:t> </a:t>
            </a:r>
            <a:r>
              <a:rPr spc="-5" dirty="0"/>
              <a:t>Algorithm</a:t>
            </a:r>
          </a:p>
        </p:txBody>
      </p:sp>
      <p:sp>
        <p:nvSpPr>
          <p:cNvPr id="3" name="object 3"/>
          <p:cNvSpPr txBox="1"/>
          <p:nvPr/>
        </p:nvSpPr>
        <p:spPr>
          <a:xfrm>
            <a:off x="953769" y="2269490"/>
            <a:ext cx="26289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A</a:t>
            </a:r>
            <a:endParaRPr sz="2800">
              <a:latin typeface="Arial"/>
              <a:cs typeface="Arial"/>
            </a:endParaRPr>
          </a:p>
        </p:txBody>
      </p:sp>
      <p:graphicFrame>
        <p:nvGraphicFramePr>
          <p:cNvPr id="4" name="object 4"/>
          <p:cNvGraphicFramePr>
            <a:graphicFrameLocks noGrp="1"/>
          </p:cNvGraphicFramePr>
          <p:nvPr/>
        </p:nvGraphicFramePr>
        <p:xfrm>
          <a:off x="1530410" y="2221003"/>
          <a:ext cx="6654800" cy="660400"/>
        </p:xfrm>
        <a:graphic>
          <a:graphicData uri="http://schemas.openxmlformats.org/drawingml/2006/table">
            <a:tbl>
              <a:tblPr firstRow="1" bandRow="1">
                <a:tableStyleId>{2D5ABB26-0587-4C30-8999-92F81FD0307C}</a:tableStyleId>
              </a:tblPr>
              <a:tblGrid>
                <a:gridCol w="660400"/>
                <a:gridCol w="660400"/>
                <a:gridCol w="660400"/>
                <a:gridCol w="660400"/>
                <a:gridCol w="660400"/>
                <a:gridCol w="660400"/>
                <a:gridCol w="660400"/>
                <a:gridCol w="660400"/>
                <a:gridCol w="660400"/>
                <a:gridCol w="711200"/>
              </a:tblGrid>
              <a:tr h="660400">
                <a:tc>
                  <a:txBody>
                    <a:bodyPr/>
                    <a:lstStyle/>
                    <a:p>
                      <a:pPr marL="94615">
                        <a:lnSpc>
                          <a:spcPct val="100000"/>
                        </a:lnSpc>
                        <a:spcBef>
                          <a:spcPts val="370"/>
                        </a:spcBef>
                      </a:pPr>
                      <a:r>
                        <a:rPr sz="2800" dirty="0">
                          <a:latin typeface="Arial"/>
                          <a:cs typeface="Arial"/>
                        </a:rPr>
                        <a:t>1</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2</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3</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4615">
                        <a:lnSpc>
                          <a:spcPct val="100000"/>
                        </a:lnSpc>
                        <a:spcBef>
                          <a:spcPts val="370"/>
                        </a:spcBef>
                      </a:pPr>
                      <a:r>
                        <a:rPr sz="2800" dirty="0">
                          <a:latin typeface="Arial"/>
                          <a:cs typeface="Arial"/>
                        </a:rPr>
                        <a:t>4</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7</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4615">
                        <a:lnSpc>
                          <a:spcPct val="100000"/>
                        </a:lnSpc>
                        <a:spcBef>
                          <a:spcPts val="370"/>
                        </a:spcBef>
                      </a:pPr>
                      <a:r>
                        <a:rPr sz="2800" dirty="0">
                          <a:latin typeface="Arial"/>
                          <a:cs typeface="Arial"/>
                        </a:rPr>
                        <a:t>8</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9</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4615">
                        <a:lnSpc>
                          <a:spcPct val="100000"/>
                        </a:lnSpc>
                        <a:spcBef>
                          <a:spcPts val="370"/>
                        </a:spcBef>
                      </a:pPr>
                      <a:r>
                        <a:rPr sz="2800" dirty="0">
                          <a:latin typeface="Arial"/>
                          <a:cs typeface="Arial"/>
                        </a:rPr>
                        <a:t>10</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14</a:t>
                      </a:r>
                      <a:endParaRPr sz="2800">
                        <a:latin typeface="Arial"/>
                        <a:cs typeface="Arial"/>
                      </a:endParaRPr>
                    </a:p>
                  </a:txBody>
                  <a:tcPr marL="0" marR="0" marT="469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370"/>
                        </a:spcBef>
                      </a:pPr>
                      <a:r>
                        <a:rPr sz="2800" dirty="0">
                          <a:latin typeface="Arial"/>
                          <a:cs typeface="Arial"/>
                        </a:rPr>
                        <a:t>16</a:t>
                      </a:r>
                      <a:endParaRPr sz="2800">
                        <a:latin typeface="Arial"/>
                        <a:cs typeface="Arial"/>
                      </a:endParaRPr>
                    </a:p>
                  </a:txBody>
                  <a:tcPr marL="0" marR="0" marT="4699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5" name="object 5"/>
          <p:cNvSpPr txBox="1"/>
          <p:nvPr/>
        </p:nvSpPr>
        <p:spPr>
          <a:xfrm>
            <a:off x="3963670" y="361442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k</a:t>
            </a:r>
            <a:endParaRPr sz="18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92" y="109195"/>
            <a:ext cx="8273415" cy="659155"/>
          </a:xfrm>
          <a:prstGeom prst="rect">
            <a:avLst/>
          </a:prstGeom>
        </p:spPr>
        <p:txBody>
          <a:bodyPr vert="horz" wrap="square" lIns="0" tIns="12700" rIns="0" bIns="0" rtlCol="0">
            <a:spAutoFit/>
          </a:bodyPr>
          <a:lstStyle/>
          <a:p>
            <a:pPr marL="12700" algn="ctr">
              <a:lnSpc>
                <a:spcPct val="100000"/>
              </a:lnSpc>
              <a:spcBef>
                <a:spcPts val="100"/>
              </a:spcBef>
            </a:pPr>
            <a:r>
              <a:rPr spc="-10" dirty="0" smtClean="0"/>
              <a:t>H</a:t>
            </a:r>
            <a:r>
              <a:rPr spc="-5" dirty="0" smtClean="0"/>
              <a:t>ea</a:t>
            </a:r>
            <a:r>
              <a:rPr dirty="0" smtClean="0"/>
              <a:t>p</a:t>
            </a:r>
            <a:r>
              <a:rPr lang="en-US" dirty="0" smtClean="0"/>
              <a:t> REPRESENTATION in Memory</a:t>
            </a:r>
            <a:endParaRPr dirty="0"/>
          </a:p>
        </p:txBody>
      </p:sp>
      <p:sp>
        <p:nvSpPr>
          <p:cNvPr id="5" name="TextBox 4"/>
          <p:cNvSpPr txBox="1"/>
          <p:nvPr/>
        </p:nvSpPr>
        <p:spPr>
          <a:xfrm>
            <a:off x="381000" y="1143000"/>
            <a:ext cx="8610600" cy="2308324"/>
          </a:xfrm>
          <a:prstGeom prst="rect">
            <a:avLst/>
          </a:prstGeom>
          <a:noFill/>
        </p:spPr>
        <p:txBody>
          <a:bodyPr wrap="square" rtlCol="0">
            <a:spAutoFit/>
          </a:bodyPr>
          <a:lstStyle/>
          <a:p>
            <a:pPr marL="233363" indent="-233363">
              <a:buFont typeface="Arial" pitchFamily="34" charset="0"/>
              <a:buChar char="•"/>
            </a:pPr>
            <a:r>
              <a:rPr lang="en-US" sz="2800" spc="-5" dirty="0">
                <a:latin typeface="Arial"/>
                <a:cs typeface="Arial"/>
              </a:rPr>
              <a:t>We can represent  a heap in memory using linear </a:t>
            </a:r>
            <a:r>
              <a:rPr lang="en-US" sz="2800" spc="-5" dirty="0" smtClean="0">
                <a:latin typeface="Arial"/>
                <a:cs typeface="Arial"/>
              </a:rPr>
              <a:t>array.</a:t>
            </a:r>
          </a:p>
          <a:p>
            <a:pPr marL="233363" indent="-233363">
              <a:buFont typeface="Arial" pitchFamily="34" charset="0"/>
              <a:buChar char="•"/>
            </a:pPr>
            <a:endParaRPr lang="en-US" sz="2800" spc="-5" dirty="0" smtClean="0">
              <a:latin typeface="Arial"/>
              <a:cs typeface="Arial"/>
            </a:endParaRPr>
          </a:p>
          <a:p>
            <a:pPr marL="233363" indent="-233363">
              <a:buFont typeface="Arial" pitchFamily="34" charset="0"/>
              <a:buChar char="•"/>
            </a:pPr>
            <a:r>
              <a:rPr lang="en-US" sz="2800" spc="-5" dirty="0" smtClean="0">
                <a:latin typeface="Arial"/>
                <a:cs typeface="Arial"/>
              </a:rPr>
              <a:t>The 1</a:t>
            </a:r>
            <a:r>
              <a:rPr lang="en-US" sz="2800" spc="-5" baseline="30000" dirty="0" smtClean="0">
                <a:latin typeface="Arial"/>
                <a:cs typeface="Arial"/>
              </a:rPr>
              <a:t>st</a:t>
            </a:r>
            <a:r>
              <a:rPr lang="en-US" sz="2800" spc="-5" dirty="0" smtClean="0">
                <a:latin typeface="Arial"/>
                <a:cs typeface="Arial"/>
              </a:rPr>
              <a:t> element i.e., the ROOT is stored at index 1.</a:t>
            </a:r>
          </a:p>
          <a:p>
            <a:endParaRPr lang="en-US" sz="3200" spc="-5" dirty="0">
              <a:latin typeface="Arial"/>
              <a:cs typeface="Aria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09" t="43354" r="36589" b="40616"/>
          <a:stretch/>
        </p:blipFill>
        <p:spPr bwMode="auto">
          <a:xfrm>
            <a:off x="239234" y="3186224"/>
            <a:ext cx="8534400" cy="131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09" t="59016" r="36589" b="28999"/>
          <a:stretch/>
        </p:blipFill>
        <p:spPr bwMode="auto">
          <a:xfrm>
            <a:off x="152400" y="4876800"/>
            <a:ext cx="8534400" cy="98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985" y="140323"/>
            <a:ext cx="8273415" cy="659155"/>
          </a:xfrm>
          <a:prstGeom prst="rect">
            <a:avLst/>
          </a:prstGeom>
        </p:spPr>
        <p:txBody>
          <a:bodyPr vert="horz" wrap="square" lIns="0" tIns="12700" rIns="0" bIns="0" rtlCol="0">
            <a:spAutoFit/>
          </a:bodyPr>
          <a:lstStyle/>
          <a:p>
            <a:pPr marL="12700">
              <a:lnSpc>
                <a:spcPct val="100000"/>
              </a:lnSpc>
              <a:spcBef>
                <a:spcPts val="100"/>
              </a:spcBef>
            </a:pPr>
            <a:r>
              <a:rPr spc="-10" dirty="0" smtClean="0"/>
              <a:t>H</a:t>
            </a:r>
            <a:r>
              <a:rPr spc="-5" dirty="0" smtClean="0"/>
              <a:t>ea</a:t>
            </a:r>
            <a:r>
              <a:rPr dirty="0" smtClean="0"/>
              <a:t>p</a:t>
            </a:r>
            <a:r>
              <a:rPr lang="en-US" dirty="0" smtClean="0"/>
              <a:t> REPRESENTATION in Memory</a:t>
            </a:r>
            <a:endParaRPr dirty="0"/>
          </a:p>
        </p:txBody>
      </p:sp>
      <p:sp>
        <p:nvSpPr>
          <p:cNvPr id="3" name="object 3"/>
          <p:cNvSpPr/>
          <p:nvPr/>
        </p:nvSpPr>
        <p:spPr>
          <a:xfrm>
            <a:off x="4267200" y="10668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4" name="object 4"/>
          <p:cNvSpPr/>
          <p:nvPr/>
        </p:nvSpPr>
        <p:spPr>
          <a:xfrm>
            <a:off x="4267200" y="10668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8" name="object 8"/>
          <p:cNvSpPr/>
          <p:nvPr/>
        </p:nvSpPr>
        <p:spPr>
          <a:xfrm>
            <a:off x="4953000" y="3200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9" name="object 9"/>
          <p:cNvSpPr/>
          <p:nvPr/>
        </p:nvSpPr>
        <p:spPr>
          <a:xfrm>
            <a:off x="4953000" y="3200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0" name="object 10"/>
          <p:cNvSpPr txBox="1"/>
          <p:nvPr/>
        </p:nvSpPr>
        <p:spPr>
          <a:xfrm>
            <a:off x="5081270" y="3322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9</a:t>
            </a:r>
            <a:endParaRPr sz="1800">
              <a:latin typeface="Arial"/>
              <a:cs typeface="Arial"/>
            </a:endParaRPr>
          </a:p>
        </p:txBody>
      </p:sp>
      <p:sp>
        <p:nvSpPr>
          <p:cNvPr id="11" name="object 11"/>
          <p:cNvSpPr/>
          <p:nvPr/>
        </p:nvSpPr>
        <p:spPr>
          <a:xfrm>
            <a:off x="1905000" y="30480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2" name="object 12"/>
          <p:cNvSpPr/>
          <p:nvPr/>
        </p:nvSpPr>
        <p:spPr>
          <a:xfrm>
            <a:off x="1905000" y="3048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3" name="object 13"/>
          <p:cNvSpPr txBox="1"/>
          <p:nvPr/>
        </p:nvSpPr>
        <p:spPr>
          <a:xfrm>
            <a:off x="2032000" y="31699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8</a:t>
            </a:r>
            <a:endParaRPr sz="1800">
              <a:latin typeface="Arial"/>
              <a:cs typeface="Arial"/>
            </a:endParaRPr>
          </a:p>
        </p:txBody>
      </p:sp>
      <p:sp>
        <p:nvSpPr>
          <p:cNvPr id="14" name="object 14"/>
          <p:cNvSpPr/>
          <p:nvPr/>
        </p:nvSpPr>
        <p:spPr>
          <a:xfrm>
            <a:off x="6629400" y="32004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5" name="object 15"/>
          <p:cNvSpPr/>
          <p:nvPr/>
        </p:nvSpPr>
        <p:spPr>
          <a:xfrm>
            <a:off x="6629400" y="32004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6" name="object 16"/>
          <p:cNvSpPr txBox="1"/>
          <p:nvPr/>
        </p:nvSpPr>
        <p:spPr>
          <a:xfrm>
            <a:off x="6757670" y="33223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7" name="object 17"/>
          <p:cNvSpPr/>
          <p:nvPr/>
        </p:nvSpPr>
        <p:spPr>
          <a:xfrm>
            <a:off x="5638800" y="19812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18" name="object 18"/>
          <p:cNvSpPr/>
          <p:nvPr/>
        </p:nvSpPr>
        <p:spPr>
          <a:xfrm>
            <a:off x="5638800" y="19812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19" name="object 19"/>
          <p:cNvSpPr/>
          <p:nvPr/>
        </p:nvSpPr>
        <p:spPr>
          <a:xfrm>
            <a:off x="3581400" y="3136900"/>
            <a:ext cx="533400" cy="533400"/>
          </a:xfrm>
          <a:custGeom>
            <a:avLst/>
            <a:gdLst/>
            <a:ahLst/>
            <a:cxnLst/>
            <a:rect l="l" t="t" r="r" b="b"/>
            <a:pathLst>
              <a:path w="533400" h="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0" name="object 20"/>
          <p:cNvSpPr/>
          <p:nvPr/>
        </p:nvSpPr>
        <p:spPr>
          <a:xfrm>
            <a:off x="3581400" y="31369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21" name="object 21"/>
          <p:cNvSpPr txBox="1"/>
          <p:nvPr/>
        </p:nvSpPr>
        <p:spPr>
          <a:xfrm>
            <a:off x="3709670" y="32600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22" name="object 22"/>
          <p:cNvSpPr/>
          <p:nvPr/>
        </p:nvSpPr>
        <p:spPr>
          <a:xfrm>
            <a:off x="2895600" y="1905000"/>
            <a:ext cx="533400" cy="533400"/>
          </a:xfrm>
          <a:custGeom>
            <a:avLst/>
            <a:gdLst/>
            <a:ahLst/>
            <a:cxnLst/>
            <a:rect l="l" t="t" r="r" b="b"/>
            <a:pathLst>
              <a:path w="533400" h="533400">
                <a:moveTo>
                  <a:pt x="266700" y="0"/>
                </a:moveTo>
                <a:lnTo>
                  <a:pt x="218753" y="4296"/>
                </a:lnTo>
                <a:lnTo>
                  <a:pt x="173629" y="16682"/>
                </a:lnTo>
                <a:lnTo>
                  <a:pt x="132080"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19" y="496993"/>
                </a:lnTo>
                <a:lnTo>
                  <a:pt x="438541" y="470683"/>
                </a:lnTo>
                <a:lnTo>
                  <a:pt x="470683" y="438541"/>
                </a:lnTo>
                <a:lnTo>
                  <a:pt x="496993" y="401320"/>
                </a:lnTo>
                <a:lnTo>
                  <a:pt x="516717" y="359770"/>
                </a:lnTo>
                <a:lnTo>
                  <a:pt x="529103" y="314646"/>
                </a:lnTo>
                <a:lnTo>
                  <a:pt x="533400" y="266700"/>
                </a:lnTo>
                <a:lnTo>
                  <a:pt x="529103" y="218753"/>
                </a:lnTo>
                <a:lnTo>
                  <a:pt x="516717" y="173629"/>
                </a:lnTo>
                <a:lnTo>
                  <a:pt x="496993" y="132080"/>
                </a:lnTo>
                <a:lnTo>
                  <a:pt x="470683" y="94858"/>
                </a:lnTo>
                <a:lnTo>
                  <a:pt x="438541" y="62716"/>
                </a:lnTo>
                <a:lnTo>
                  <a:pt x="401320" y="36406"/>
                </a:lnTo>
                <a:lnTo>
                  <a:pt x="359770" y="16682"/>
                </a:lnTo>
                <a:lnTo>
                  <a:pt x="314646" y="4296"/>
                </a:lnTo>
                <a:lnTo>
                  <a:pt x="266700" y="0"/>
                </a:lnTo>
                <a:close/>
              </a:path>
            </a:pathLst>
          </a:custGeom>
          <a:solidFill>
            <a:srgbClr val="BADFE2"/>
          </a:solidFill>
        </p:spPr>
        <p:txBody>
          <a:bodyPr wrap="square" lIns="0" tIns="0" rIns="0" bIns="0" rtlCol="0"/>
          <a:lstStyle/>
          <a:p>
            <a:endParaRPr/>
          </a:p>
        </p:txBody>
      </p:sp>
      <p:sp>
        <p:nvSpPr>
          <p:cNvPr id="23" name="object 23"/>
          <p:cNvSpPr/>
          <p:nvPr/>
        </p:nvSpPr>
        <p:spPr>
          <a:xfrm>
            <a:off x="2895600" y="1905000"/>
            <a:ext cx="533400" cy="533400"/>
          </a:xfrm>
          <a:custGeom>
            <a:avLst/>
            <a:gdLst/>
            <a:ahLst/>
            <a:cxnLst/>
            <a:rect l="l" t="t" r="r" b="b"/>
            <a:pathLst>
              <a:path w="533400" h="533400">
                <a:moveTo>
                  <a:pt x="266700" y="533400"/>
                </a:move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lnTo>
                  <a:pt x="4296" y="218753"/>
                </a:lnTo>
                <a:lnTo>
                  <a:pt x="16682" y="173629"/>
                </a:lnTo>
                <a:lnTo>
                  <a:pt x="36406" y="132080"/>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19" y="496993"/>
                </a:lnTo>
                <a:lnTo>
                  <a:pt x="359770" y="516717"/>
                </a:lnTo>
                <a:lnTo>
                  <a:pt x="314646" y="529103"/>
                </a:lnTo>
                <a:lnTo>
                  <a:pt x="266700" y="533400"/>
                </a:lnTo>
                <a:close/>
              </a:path>
            </a:pathLst>
          </a:custGeom>
          <a:ln w="9344">
            <a:solidFill>
              <a:srgbClr val="000000"/>
            </a:solidFill>
          </a:ln>
        </p:spPr>
        <p:txBody>
          <a:bodyPr wrap="square" lIns="0" tIns="0" rIns="0" bIns="0" rtlCol="0"/>
          <a:lstStyle/>
          <a:p>
            <a:endParaRPr/>
          </a:p>
        </p:txBody>
      </p:sp>
      <p:sp>
        <p:nvSpPr>
          <p:cNvPr id="30" name="object 30"/>
          <p:cNvSpPr txBox="1"/>
          <p:nvPr/>
        </p:nvSpPr>
        <p:spPr>
          <a:xfrm>
            <a:off x="4395470" y="768350"/>
            <a:ext cx="280035" cy="755650"/>
          </a:xfrm>
          <a:prstGeom prst="rect">
            <a:avLst/>
          </a:prstGeom>
        </p:spPr>
        <p:txBody>
          <a:bodyPr vert="horz" wrap="square" lIns="0" tIns="12700" rIns="0" bIns="0" rtlCol="0">
            <a:spAutoFit/>
          </a:bodyPr>
          <a:lstStyle/>
          <a:p>
            <a:pPr marL="50800">
              <a:lnSpc>
                <a:spcPct val="100000"/>
              </a:lnSpc>
              <a:spcBef>
                <a:spcPts val="100"/>
              </a:spcBef>
            </a:pPr>
            <a:r>
              <a:rPr sz="1800" dirty="0">
                <a:latin typeface="Arial"/>
                <a:cs typeface="Arial"/>
              </a:rPr>
              <a:t>1</a:t>
            </a:r>
          </a:p>
          <a:p>
            <a:pPr marL="12700">
              <a:lnSpc>
                <a:spcPct val="100000"/>
              </a:lnSpc>
              <a:spcBef>
                <a:spcPts val="1430"/>
              </a:spcBef>
            </a:pPr>
            <a:r>
              <a:rPr sz="1800" spc="-5" dirty="0">
                <a:latin typeface="Arial"/>
                <a:cs typeface="Arial"/>
              </a:rPr>
              <a:t>16</a:t>
            </a:r>
            <a:endParaRPr sz="1800" dirty="0">
              <a:latin typeface="Arial"/>
              <a:cs typeface="Arial"/>
            </a:endParaRPr>
          </a:p>
        </p:txBody>
      </p:sp>
      <p:sp>
        <p:nvSpPr>
          <p:cNvPr id="31" name="object 31"/>
          <p:cNvSpPr txBox="1"/>
          <p:nvPr/>
        </p:nvSpPr>
        <p:spPr>
          <a:xfrm>
            <a:off x="3023870" y="1516380"/>
            <a:ext cx="280035" cy="810260"/>
          </a:xfrm>
          <a:prstGeom prst="rect">
            <a:avLst/>
          </a:prstGeom>
        </p:spPr>
        <p:txBody>
          <a:bodyPr vert="horz" wrap="square" lIns="0" tIns="130810" rIns="0" bIns="0" rtlCol="0">
            <a:spAutoFit/>
          </a:bodyPr>
          <a:lstStyle/>
          <a:p>
            <a:pPr marL="38100">
              <a:lnSpc>
                <a:spcPct val="100000"/>
              </a:lnSpc>
              <a:spcBef>
                <a:spcPts val="1030"/>
              </a:spcBef>
            </a:pPr>
            <a:r>
              <a:rPr sz="1800" dirty="0">
                <a:latin typeface="Arial"/>
                <a:cs typeface="Arial"/>
              </a:rPr>
              <a:t>2</a:t>
            </a:r>
            <a:endParaRPr sz="1800">
              <a:latin typeface="Arial"/>
              <a:cs typeface="Arial"/>
            </a:endParaRPr>
          </a:p>
          <a:p>
            <a:pPr marL="12700">
              <a:lnSpc>
                <a:spcPct val="100000"/>
              </a:lnSpc>
              <a:spcBef>
                <a:spcPts val="930"/>
              </a:spcBef>
            </a:pPr>
            <a:r>
              <a:rPr sz="1800" spc="-5" dirty="0">
                <a:latin typeface="Arial"/>
                <a:cs typeface="Arial"/>
              </a:rPr>
              <a:t>14</a:t>
            </a:r>
            <a:endParaRPr sz="1800">
              <a:latin typeface="Arial"/>
              <a:cs typeface="Arial"/>
            </a:endParaRPr>
          </a:p>
        </p:txBody>
      </p:sp>
      <p:sp>
        <p:nvSpPr>
          <p:cNvPr id="32" name="object 32"/>
          <p:cNvSpPr txBox="1"/>
          <p:nvPr/>
        </p:nvSpPr>
        <p:spPr>
          <a:xfrm>
            <a:off x="5767070" y="1648459"/>
            <a:ext cx="280035" cy="755650"/>
          </a:xfrm>
          <a:prstGeom prst="rect">
            <a:avLst/>
          </a:prstGeom>
        </p:spPr>
        <p:txBody>
          <a:bodyPr vert="horz" wrap="square" lIns="0" tIns="12700" rIns="0" bIns="0" rtlCol="0">
            <a:spAutoFit/>
          </a:bodyPr>
          <a:lstStyle/>
          <a:p>
            <a:pPr marL="38100">
              <a:lnSpc>
                <a:spcPct val="100000"/>
              </a:lnSpc>
              <a:spcBef>
                <a:spcPts val="100"/>
              </a:spcBef>
            </a:pPr>
            <a:r>
              <a:rPr sz="1800" dirty="0">
                <a:latin typeface="Arial"/>
                <a:cs typeface="Arial"/>
              </a:rPr>
              <a:t>3</a:t>
            </a:r>
            <a:endParaRPr sz="1800">
              <a:latin typeface="Arial"/>
              <a:cs typeface="Arial"/>
            </a:endParaRPr>
          </a:p>
          <a:p>
            <a:pPr marL="12700">
              <a:lnSpc>
                <a:spcPct val="100000"/>
              </a:lnSpc>
              <a:spcBef>
                <a:spcPts val="1430"/>
              </a:spcBef>
            </a:pPr>
            <a:r>
              <a:rPr sz="1800" spc="-5" dirty="0">
                <a:latin typeface="Arial"/>
                <a:cs typeface="Arial"/>
              </a:rPr>
              <a:t>10</a:t>
            </a:r>
            <a:endParaRPr sz="1800">
              <a:latin typeface="Arial"/>
              <a:cs typeface="Arial"/>
            </a:endParaRPr>
          </a:p>
        </p:txBody>
      </p:sp>
      <p:sp>
        <p:nvSpPr>
          <p:cNvPr id="33" name="object 33"/>
          <p:cNvSpPr txBox="1"/>
          <p:nvPr/>
        </p:nvSpPr>
        <p:spPr>
          <a:xfrm>
            <a:off x="2057400" y="27152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34" name="object 34"/>
          <p:cNvSpPr txBox="1"/>
          <p:nvPr/>
        </p:nvSpPr>
        <p:spPr>
          <a:xfrm>
            <a:off x="3886200" y="28524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a:t>
            </a:r>
          </a:p>
        </p:txBody>
      </p:sp>
      <p:sp>
        <p:nvSpPr>
          <p:cNvPr id="35" name="object 35"/>
          <p:cNvSpPr txBox="1"/>
          <p:nvPr/>
        </p:nvSpPr>
        <p:spPr>
          <a:xfrm>
            <a:off x="4814570" y="292989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36" name="object 36"/>
          <p:cNvSpPr txBox="1"/>
          <p:nvPr/>
        </p:nvSpPr>
        <p:spPr>
          <a:xfrm>
            <a:off x="6935470" y="28524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a:t>
            </a:r>
            <a:endParaRPr sz="1800">
              <a:latin typeface="Arial"/>
              <a:cs typeface="Arial"/>
            </a:endParaRPr>
          </a:p>
        </p:txBody>
      </p:sp>
      <p:sp>
        <p:nvSpPr>
          <p:cNvPr id="40" name="object 40"/>
          <p:cNvSpPr/>
          <p:nvPr/>
        </p:nvSpPr>
        <p:spPr>
          <a:xfrm>
            <a:off x="3352800" y="1447800"/>
            <a:ext cx="914400" cy="533400"/>
          </a:xfrm>
          <a:custGeom>
            <a:avLst/>
            <a:gdLst/>
            <a:ahLst/>
            <a:cxnLst/>
            <a:rect l="l" t="t" r="r" b="b"/>
            <a:pathLst>
              <a:path w="914400" h="533400">
                <a:moveTo>
                  <a:pt x="914400" y="0"/>
                </a:moveTo>
                <a:lnTo>
                  <a:pt x="0" y="533400"/>
                </a:lnTo>
              </a:path>
            </a:pathLst>
          </a:custGeom>
          <a:ln w="9344">
            <a:solidFill>
              <a:srgbClr val="000000"/>
            </a:solidFill>
          </a:ln>
        </p:spPr>
        <p:txBody>
          <a:bodyPr wrap="square" lIns="0" tIns="0" rIns="0" bIns="0" rtlCol="0"/>
          <a:lstStyle/>
          <a:p>
            <a:endParaRPr/>
          </a:p>
        </p:txBody>
      </p:sp>
      <p:sp>
        <p:nvSpPr>
          <p:cNvPr id="41" name="object 41"/>
          <p:cNvSpPr/>
          <p:nvPr/>
        </p:nvSpPr>
        <p:spPr>
          <a:xfrm>
            <a:off x="4724400" y="1447800"/>
            <a:ext cx="990600" cy="609600"/>
          </a:xfrm>
          <a:custGeom>
            <a:avLst/>
            <a:gdLst/>
            <a:ahLst/>
            <a:cxnLst/>
            <a:rect l="l" t="t" r="r" b="b"/>
            <a:pathLst>
              <a:path w="990600" h="609600">
                <a:moveTo>
                  <a:pt x="0" y="0"/>
                </a:moveTo>
                <a:lnTo>
                  <a:pt x="990600" y="609600"/>
                </a:lnTo>
              </a:path>
            </a:pathLst>
          </a:custGeom>
          <a:ln w="9344">
            <a:solidFill>
              <a:srgbClr val="000000"/>
            </a:solidFill>
          </a:ln>
        </p:spPr>
        <p:txBody>
          <a:bodyPr wrap="square" lIns="0" tIns="0" rIns="0" bIns="0" rtlCol="0"/>
          <a:lstStyle/>
          <a:p>
            <a:endParaRPr/>
          </a:p>
        </p:txBody>
      </p:sp>
      <p:sp>
        <p:nvSpPr>
          <p:cNvPr id="42" name="object 42"/>
          <p:cNvSpPr/>
          <p:nvPr/>
        </p:nvSpPr>
        <p:spPr>
          <a:xfrm>
            <a:off x="2362200" y="2362200"/>
            <a:ext cx="609600" cy="762000"/>
          </a:xfrm>
          <a:custGeom>
            <a:avLst/>
            <a:gdLst/>
            <a:ahLst/>
            <a:cxnLst/>
            <a:rect l="l" t="t" r="r" b="b"/>
            <a:pathLst>
              <a:path w="609600" h="762000">
                <a:moveTo>
                  <a:pt x="609600" y="0"/>
                </a:moveTo>
                <a:lnTo>
                  <a:pt x="0" y="762000"/>
                </a:lnTo>
              </a:path>
            </a:pathLst>
          </a:custGeom>
          <a:ln w="9344">
            <a:solidFill>
              <a:srgbClr val="000000"/>
            </a:solidFill>
          </a:ln>
        </p:spPr>
        <p:txBody>
          <a:bodyPr wrap="square" lIns="0" tIns="0" rIns="0" bIns="0" rtlCol="0"/>
          <a:lstStyle/>
          <a:p>
            <a:endParaRPr/>
          </a:p>
        </p:txBody>
      </p:sp>
      <p:sp>
        <p:nvSpPr>
          <p:cNvPr id="43" name="object 43"/>
          <p:cNvSpPr/>
          <p:nvPr/>
        </p:nvSpPr>
        <p:spPr>
          <a:xfrm>
            <a:off x="3276600" y="2438400"/>
            <a:ext cx="533400" cy="685800"/>
          </a:xfrm>
          <a:custGeom>
            <a:avLst/>
            <a:gdLst/>
            <a:ahLst/>
            <a:cxnLst/>
            <a:rect l="l" t="t" r="r" b="b"/>
            <a:pathLst>
              <a:path w="533400" h="685800">
                <a:moveTo>
                  <a:pt x="0" y="0"/>
                </a:moveTo>
                <a:lnTo>
                  <a:pt x="533400" y="685800"/>
                </a:lnTo>
              </a:path>
            </a:pathLst>
          </a:custGeom>
          <a:ln w="9344">
            <a:solidFill>
              <a:srgbClr val="000000"/>
            </a:solidFill>
          </a:ln>
        </p:spPr>
        <p:txBody>
          <a:bodyPr wrap="square" lIns="0" tIns="0" rIns="0" bIns="0" rtlCol="0"/>
          <a:lstStyle/>
          <a:p>
            <a:endParaRPr/>
          </a:p>
        </p:txBody>
      </p:sp>
      <p:sp>
        <p:nvSpPr>
          <p:cNvPr id="44" name="object 44"/>
          <p:cNvSpPr/>
          <p:nvPr/>
        </p:nvSpPr>
        <p:spPr>
          <a:xfrm>
            <a:off x="5257800" y="2438400"/>
            <a:ext cx="457200" cy="762000"/>
          </a:xfrm>
          <a:custGeom>
            <a:avLst/>
            <a:gdLst/>
            <a:ahLst/>
            <a:cxnLst/>
            <a:rect l="l" t="t" r="r" b="b"/>
            <a:pathLst>
              <a:path w="457200" h="762000">
                <a:moveTo>
                  <a:pt x="457200" y="0"/>
                </a:moveTo>
                <a:lnTo>
                  <a:pt x="0" y="762000"/>
                </a:lnTo>
              </a:path>
            </a:pathLst>
          </a:custGeom>
          <a:ln w="9344">
            <a:solidFill>
              <a:srgbClr val="000000"/>
            </a:solidFill>
          </a:ln>
        </p:spPr>
        <p:txBody>
          <a:bodyPr wrap="square" lIns="0" tIns="0" rIns="0" bIns="0" rtlCol="0"/>
          <a:lstStyle/>
          <a:p>
            <a:endParaRPr/>
          </a:p>
        </p:txBody>
      </p:sp>
      <p:sp>
        <p:nvSpPr>
          <p:cNvPr id="45" name="object 45"/>
          <p:cNvSpPr/>
          <p:nvPr/>
        </p:nvSpPr>
        <p:spPr>
          <a:xfrm>
            <a:off x="6096000" y="2438400"/>
            <a:ext cx="685800" cy="762000"/>
          </a:xfrm>
          <a:custGeom>
            <a:avLst/>
            <a:gdLst/>
            <a:ahLst/>
            <a:cxnLst/>
            <a:rect l="l" t="t" r="r" b="b"/>
            <a:pathLst>
              <a:path w="685800" h="762000">
                <a:moveTo>
                  <a:pt x="0" y="0"/>
                </a:moveTo>
                <a:lnTo>
                  <a:pt x="685800" y="762000"/>
                </a:lnTo>
              </a:path>
            </a:pathLst>
          </a:custGeom>
          <a:ln w="9344">
            <a:solidFill>
              <a:srgbClr val="000000"/>
            </a:solidFill>
          </a:ln>
        </p:spPr>
        <p:txBody>
          <a:bodyPr wrap="square" lIns="0" tIns="0" rIns="0" bIns="0" rtlCol="0"/>
          <a:lstStyle/>
          <a:p>
            <a:endParaRPr/>
          </a:p>
        </p:txBody>
      </p:sp>
      <p:graphicFrame>
        <p:nvGraphicFramePr>
          <p:cNvPr id="50" name="Table 49"/>
          <p:cNvGraphicFramePr>
            <a:graphicFrameLocks noGrp="1"/>
          </p:cNvGraphicFramePr>
          <p:nvPr>
            <p:extLst>
              <p:ext uri="{D42A27DB-BD31-4B8C-83A1-F6EECF244321}">
                <p14:modId xmlns:p14="http://schemas.microsoft.com/office/powerpoint/2010/main" val="1259498499"/>
              </p:ext>
            </p:extLst>
          </p:nvPr>
        </p:nvGraphicFramePr>
        <p:xfrm>
          <a:off x="1271264" y="4343400"/>
          <a:ext cx="6252920" cy="994408"/>
        </p:xfrm>
        <a:graphic>
          <a:graphicData uri="http://schemas.openxmlformats.org/drawingml/2006/table">
            <a:tbl>
              <a:tblPr firstRow="1" bandRow="1">
                <a:tableStyleId>{21E4AEA4-8DFA-4A89-87EB-49C32662AFE0}</a:tableStyleId>
              </a:tblPr>
              <a:tblGrid>
                <a:gridCol w="781615"/>
                <a:gridCol w="781615"/>
                <a:gridCol w="781615"/>
                <a:gridCol w="781615"/>
                <a:gridCol w="781615"/>
                <a:gridCol w="781615"/>
                <a:gridCol w="781615"/>
                <a:gridCol w="781615"/>
              </a:tblGrid>
              <a:tr h="493775">
                <a:tc>
                  <a:txBody>
                    <a:bodyPr/>
                    <a:lstStyle/>
                    <a:p>
                      <a:pPr algn="ctr"/>
                      <a:r>
                        <a:rPr lang="en-US" sz="2400" b="1" dirty="0" smtClean="0"/>
                        <a:t>0</a:t>
                      </a:r>
                      <a:endParaRPr lang="en-US" sz="2400" b="1" dirty="0"/>
                    </a:p>
                  </a:txBody>
                  <a:tcPr anchor="ctr"/>
                </a:tc>
                <a:tc>
                  <a:txBody>
                    <a:bodyPr/>
                    <a:lstStyle/>
                    <a:p>
                      <a:pPr algn="ctr"/>
                      <a:r>
                        <a:rPr lang="en-US" sz="2400" b="1" dirty="0" smtClean="0"/>
                        <a:t>1</a:t>
                      </a:r>
                      <a:endParaRPr lang="en-US" sz="2400" b="1" dirty="0"/>
                    </a:p>
                  </a:txBody>
                  <a:tcPr anchor="ctr"/>
                </a:tc>
                <a:tc>
                  <a:txBody>
                    <a:bodyPr/>
                    <a:lstStyle/>
                    <a:p>
                      <a:pPr algn="ctr"/>
                      <a:r>
                        <a:rPr lang="en-US" sz="2400" b="1" dirty="0" smtClean="0"/>
                        <a:t>2</a:t>
                      </a:r>
                      <a:endParaRPr lang="en-US" sz="2400" b="1" dirty="0"/>
                    </a:p>
                  </a:txBody>
                  <a:tcPr anchor="ctr"/>
                </a:tc>
                <a:tc>
                  <a:txBody>
                    <a:bodyPr/>
                    <a:lstStyle/>
                    <a:p>
                      <a:pPr algn="ctr"/>
                      <a:r>
                        <a:rPr lang="en-US" sz="2400" b="1" dirty="0" smtClean="0"/>
                        <a:t>3</a:t>
                      </a:r>
                      <a:endParaRPr lang="en-US" sz="2400" b="1" dirty="0"/>
                    </a:p>
                  </a:txBody>
                  <a:tcPr anchor="ctr"/>
                </a:tc>
                <a:tc>
                  <a:txBody>
                    <a:bodyPr/>
                    <a:lstStyle/>
                    <a:p>
                      <a:pPr algn="ctr"/>
                      <a:r>
                        <a:rPr lang="en-US" sz="2400" b="1" dirty="0" smtClean="0"/>
                        <a:t>4</a:t>
                      </a:r>
                      <a:endParaRPr lang="en-US" sz="2400" b="1" dirty="0"/>
                    </a:p>
                  </a:txBody>
                  <a:tcPr anchor="ctr"/>
                </a:tc>
                <a:tc>
                  <a:txBody>
                    <a:bodyPr/>
                    <a:lstStyle/>
                    <a:p>
                      <a:pPr algn="ctr"/>
                      <a:r>
                        <a:rPr lang="en-US" sz="2400" b="1" dirty="0" smtClean="0"/>
                        <a:t>5</a:t>
                      </a:r>
                      <a:endParaRPr lang="en-US" sz="2400" b="1" dirty="0"/>
                    </a:p>
                  </a:txBody>
                  <a:tcPr anchor="ctr"/>
                </a:tc>
                <a:tc>
                  <a:txBody>
                    <a:bodyPr/>
                    <a:lstStyle/>
                    <a:p>
                      <a:pPr algn="ctr"/>
                      <a:r>
                        <a:rPr lang="en-US" sz="2400" b="1" dirty="0" smtClean="0"/>
                        <a:t>6</a:t>
                      </a:r>
                      <a:endParaRPr lang="en-US" sz="2400" b="1" dirty="0"/>
                    </a:p>
                  </a:txBody>
                  <a:tcPr anchor="ctr"/>
                </a:tc>
                <a:tc>
                  <a:txBody>
                    <a:bodyPr/>
                    <a:lstStyle/>
                    <a:p>
                      <a:pPr algn="ctr"/>
                      <a:r>
                        <a:rPr lang="en-US" sz="2400" b="1" dirty="0" smtClean="0"/>
                        <a:t>7</a:t>
                      </a:r>
                      <a:endParaRPr lang="en-US" sz="2400" b="1" dirty="0"/>
                    </a:p>
                  </a:txBody>
                  <a:tcPr anchor="ctr"/>
                </a:tc>
              </a:tr>
              <a:tr h="500633">
                <a:tc>
                  <a:txBody>
                    <a:bodyPr/>
                    <a:lstStyle/>
                    <a:p>
                      <a:pPr algn="ctr"/>
                      <a:endParaRPr lang="en-US" sz="2400" b="1" dirty="0"/>
                    </a:p>
                  </a:txBody>
                  <a:tcPr anchor="ctr"/>
                </a:tc>
                <a:tc>
                  <a:txBody>
                    <a:bodyPr/>
                    <a:lstStyle/>
                    <a:p>
                      <a:pPr algn="ctr"/>
                      <a:endParaRPr lang="en-US" sz="2400" b="1" dirty="0"/>
                    </a:p>
                  </a:txBody>
                  <a:tcPr anchor="ctr"/>
                </a:tc>
                <a:tc>
                  <a:txBody>
                    <a:bodyPr/>
                    <a:lstStyle/>
                    <a:p>
                      <a:pPr algn="ctr"/>
                      <a:endParaRPr lang="en-US" sz="2400" b="1" dirty="0"/>
                    </a:p>
                  </a:txBody>
                  <a:tcPr anchor="ctr"/>
                </a:tc>
                <a:tc>
                  <a:txBody>
                    <a:bodyPr/>
                    <a:lstStyle/>
                    <a:p>
                      <a:pPr algn="ctr"/>
                      <a:endParaRPr lang="en-US" sz="2400" b="1" dirty="0"/>
                    </a:p>
                  </a:txBody>
                  <a:tcPr anchor="ctr"/>
                </a:tc>
                <a:tc>
                  <a:txBody>
                    <a:bodyPr/>
                    <a:lstStyle/>
                    <a:p>
                      <a:pPr algn="ctr"/>
                      <a:endParaRPr lang="en-US" sz="2400" b="1"/>
                    </a:p>
                  </a:txBody>
                  <a:tcPr anchor="ctr"/>
                </a:tc>
                <a:tc>
                  <a:txBody>
                    <a:bodyPr/>
                    <a:lstStyle/>
                    <a:p>
                      <a:pPr algn="ctr"/>
                      <a:endParaRPr lang="en-US" sz="2400" b="1"/>
                    </a:p>
                  </a:txBody>
                  <a:tcPr anchor="ctr"/>
                </a:tc>
                <a:tc>
                  <a:txBody>
                    <a:bodyPr/>
                    <a:lstStyle/>
                    <a:p>
                      <a:pPr algn="ctr"/>
                      <a:endParaRPr lang="en-US" sz="2400" b="1" dirty="0"/>
                    </a:p>
                  </a:txBody>
                  <a:tcPr anchor="ctr"/>
                </a:tc>
                <a:tc>
                  <a:txBody>
                    <a:bodyPr/>
                    <a:lstStyle/>
                    <a:p>
                      <a:pPr algn="ctr"/>
                      <a:endParaRPr lang="en-US" sz="2400" b="1" dirty="0"/>
                    </a:p>
                  </a:txBody>
                  <a:tcPr anchor="ctr"/>
                </a:tc>
              </a:tr>
            </a:tbl>
          </a:graphicData>
        </a:graphic>
      </p:graphicFrame>
      <p:sp>
        <p:nvSpPr>
          <p:cNvPr id="52" name="object 34"/>
          <p:cNvSpPr txBox="1"/>
          <p:nvPr/>
        </p:nvSpPr>
        <p:spPr>
          <a:xfrm>
            <a:off x="2362200" y="4956808"/>
            <a:ext cx="290689" cy="289823"/>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16</a:t>
            </a:r>
            <a:endParaRPr sz="1800" dirty="0">
              <a:latin typeface="Arial"/>
              <a:cs typeface="Arial"/>
            </a:endParaRPr>
          </a:p>
        </p:txBody>
      </p:sp>
      <p:sp>
        <p:nvSpPr>
          <p:cNvPr id="53" name="object 34"/>
          <p:cNvSpPr txBox="1"/>
          <p:nvPr/>
        </p:nvSpPr>
        <p:spPr>
          <a:xfrm>
            <a:off x="3048000" y="4963581"/>
            <a:ext cx="377578" cy="289823"/>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14</a:t>
            </a:r>
            <a:endParaRPr sz="1800" dirty="0">
              <a:latin typeface="Arial"/>
              <a:cs typeface="Arial"/>
            </a:endParaRPr>
          </a:p>
        </p:txBody>
      </p:sp>
      <p:sp>
        <p:nvSpPr>
          <p:cNvPr id="54" name="object 34"/>
          <p:cNvSpPr txBox="1"/>
          <p:nvPr/>
        </p:nvSpPr>
        <p:spPr>
          <a:xfrm>
            <a:off x="3931673" y="4963581"/>
            <a:ext cx="301061" cy="289823"/>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10</a:t>
            </a:r>
            <a:endParaRPr sz="1800" dirty="0">
              <a:latin typeface="Arial"/>
              <a:cs typeface="Arial"/>
            </a:endParaRPr>
          </a:p>
        </p:txBody>
      </p:sp>
      <p:sp>
        <p:nvSpPr>
          <p:cNvPr id="55" name="object 34"/>
          <p:cNvSpPr txBox="1"/>
          <p:nvPr/>
        </p:nvSpPr>
        <p:spPr>
          <a:xfrm>
            <a:off x="4783667" y="4937617"/>
            <a:ext cx="153035" cy="299720"/>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8</a:t>
            </a:r>
            <a:endParaRPr sz="1800" dirty="0">
              <a:latin typeface="Arial"/>
              <a:cs typeface="Arial"/>
            </a:endParaRPr>
          </a:p>
        </p:txBody>
      </p:sp>
      <p:sp>
        <p:nvSpPr>
          <p:cNvPr id="56" name="object 34"/>
          <p:cNvSpPr txBox="1"/>
          <p:nvPr/>
        </p:nvSpPr>
        <p:spPr>
          <a:xfrm>
            <a:off x="5537835" y="4937617"/>
            <a:ext cx="153035" cy="299720"/>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7</a:t>
            </a:r>
            <a:endParaRPr sz="1800" dirty="0">
              <a:latin typeface="Arial"/>
              <a:cs typeface="Arial"/>
            </a:endParaRPr>
          </a:p>
        </p:txBody>
      </p:sp>
      <p:sp>
        <p:nvSpPr>
          <p:cNvPr id="57" name="object 34"/>
          <p:cNvSpPr txBox="1"/>
          <p:nvPr/>
        </p:nvSpPr>
        <p:spPr>
          <a:xfrm>
            <a:off x="6241803" y="4961888"/>
            <a:ext cx="153035" cy="299720"/>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9</a:t>
            </a:r>
            <a:endParaRPr sz="1800" dirty="0">
              <a:latin typeface="Arial"/>
              <a:cs typeface="Arial"/>
            </a:endParaRPr>
          </a:p>
        </p:txBody>
      </p:sp>
      <p:sp>
        <p:nvSpPr>
          <p:cNvPr id="58" name="object 34"/>
          <p:cNvSpPr txBox="1"/>
          <p:nvPr/>
        </p:nvSpPr>
        <p:spPr>
          <a:xfrm>
            <a:off x="7093797" y="4935924"/>
            <a:ext cx="153035" cy="299720"/>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3</a:t>
            </a:r>
            <a:endParaRPr sz="1800" dirty="0">
              <a:latin typeface="Arial"/>
              <a:cs typeface="Arial"/>
            </a:endParaRPr>
          </a:p>
        </p:txBody>
      </p:sp>
      <p:sp>
        <p:nvSpPr>
          <p:cNvPr id="59" name="object 34"/>
          <p:cNvSpPr txBox="1"/>
          <p:nvPr/>
        </p:nvSpPr>
        <p:spPr>
          <a:xfrm>
            <a:off x="1568555" y="4935924"/>
            <a:ext cx="153035" cy="299720"/>
          </a:xfrm>
          <a:prstGeom prst="rect">
            <a:avLst/>
          </a:prstGeom>
        </p:spPr>
        <p:txBody>
          <a:bodyPr vert="horz" wrap="square" lIns="0" tIns="12700" rIns="0" bIns="0" rtlCol="0">
            <a:spAutoFit/>
          </a:bodyPr>
          <a:lstStyle/>
          <a:p>
            <a:pPr marL="12700">
              <a:lnSpc>
                <a:spcPct val="100000"/>
              </a:lnSpc>
              <a:spcBef>
                <a:spcPts val="100"/>
              </a:spcBef>
            </a:pPr>
            <a:r>
              <a:rPr lang="en-US" sz="1800" dirty="0" smtClean="0">
                <a:latin typeface="Arial"/>
                <a:cs typeface="Arial"/>
              </a:rPr>
              <a:t>7</a:t>
            </a:r>
            <a:endParaRPr sz="1800" dirty="0">
              <a:latin typeface="Arial"/>
              <a:cs typeface="Arial"/>
            </a:endParaRPr>
          </a:p>
        </p:txBody>
      </p:sp>
      <p:sp>
        <p:nvSpPr>
          <p:cNvPr id="5" name="TextBox 4"/>
          <p:cNvSpPr txBox="1"/>
          <p:nvPr/>
        </p:nvSpPr>
        <p:spPr>
          <a:xfrm>
            <a:off x="332105" y="5638800"/>
            <a:ext cx="8686800" cy="646331"/>
          </a:xfrm>
          <a:prstGeom prst="rect">
            <a:avLst/>
          </a:prstGeom>
          <a:noFill/>
        </p:spPr>
        <p:txBody>
          <a:bodyPr wrap="square" rtlCol="0">
            <a:spAutoFit/>
          </a:bodyPr>
          <a:lstStyle/>
          <a:p>
            <a:r>
              <a:rPr lang="en-US" dirty="0" smtClean="0">
                <a:solidFill>
                  <a:srgbClr val="FF0000"/>
                </a:solidFill>
              </a:rPr>
              <a:t>Note:  </a:t>
            </a:r>
            <a:r>
              <a:rPr lang="en-US" dirty="0" smtClean="0"/>
              <a:t>The 0</a:t>
            </a:r>
            <a:r>
              <a:rPr lang="en-US" baseline="30000" dirty="0" smtClean="0"/>
              <a:t>th</a:t>
            </a:r>
            <a:r>
              <a:rPr lang="en-US" dirty="0" smtClean="0"/>
              <a:t> index of the array can be used to store the number of elements in the array.</a:t>
            </a:r>
            <a:endParaRPr lang="en-US" dirty="0"/>
          </a:p>
        </p:txBody>
      </p:sp>
    </p:spTree>
    <p:extLst>
      <p:ext uri="{BB962C8B-B14F-4D97-AF65-F5344CB8AC3E}">
        <p14:creationId xmlns:p14="http://schemas.microsoft.com/office/powerpoint/2010/main" val="217808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P spid="56" grpId="0"/>
      <p:bldP spid="57" grpId="0"/>
      <p:bldP spid="58" grpId="0"/>
      <p:bldP spid="59"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1569" y="520700"/>
            <a:ext cx="6882765" cy="635000"/>
          </a:xfrm>
          <a:prstGeom prst="rect">
            <a:avLst/>
          </a:prstGeom>
        </p:spPr>
        <p:txBody>
          <a:bodyPr vert="horz" wrap="square" lIns="0" tIns="12700" rIns="0" bIns="0" rtlCol="0">
            <a:spAutoFit/>
          </a:bodyPr>
          <a:lstStyle/>
          <a:p>
            <a:pPr marL="12700">
              <a:lnSpc>
                <a:spcPct val="100000"/>
              </a:lnSpc>
              <a:spcBef>
                <a:spcPts val="100"/>
              </a:spcBef>
            </a:pPr>
            <a:r>
              <a:rPr spc="-5" dirty="0"/>
              <a:t>Maintaining </a:t>
            </a:r>
            <a:r>
              <a:rPr dirty="0"/>
              <a:t>the </a:t>
            </a:r>
            <a:r>
              <a:rPr spc="-5" dirty="0"/>
              <a:t>Heap</a:t>
            </a:r>
            <a:r>
              <a:rPr spc="-55" dirty="0"/>
              <a:t> </a:t>
            </a:r>
            <a:r>
              <a:rPr spc="-5" dirty="0"/>
              <a:t>Property</a:t>
            </a:r>
          </a:p>
        </p:txBody>
      </p:sp>
      <p:sp>
        <p:nvSpPr>
          <p:cNvPr id="3" name="object 3"/>
          <p:cNvSpPr txBox="1"/>
          <p:nvPr/>
        </p:nvSpPr>
        <p:spPr>
          <a:xfrm>
            <a:off x="534669" y="2015490"/>
            <a:ext cx="3721100" cy="3696970"/>
          </a:xfrm>
          <a:prstGeom prst="rect">
            <a:avLst/>
          </a:prstGeom>
        </p:spPr>
        <p:txBody>
          <a:bodyPr vert="horz" wrap="square" lIns="0" tIns="12700" rIns="0" bIns="0" rtlCol="0">
            <a:spAutoFit/>
          </a:bodyPr>
          <a:lstStyle/>
          <a:p>
            <a:pPr marL="12700">
              <a:lnSpc>
                <a:spcPct val="100000"/>
              </a:lnSpc>
              <a:spcBef>
                <a:spcPts val="100"/>
              </a:spcBef>
            </a:pPr>
            <a:r>
              <a:rPr sz="2000" spc="-5" dirty="0">
                <a:latin typeface="Arial"/>
                <a:cs typeface="Arial"/>
              </a:rPr>
              <a:t>MAX-HEAPIFY(A,</a:t>
            </a:r>
            <a:r>
              <a:rPr sz="2000" spc="-10" dirty="0">
                <a:latin typeface="Arial"/>
                <a:cs typeface="Arial"/>
              </a:rPr>
              <a:t> </a:t>
            </a:r>
            <a:r>
              <a:rPr sz="2000" spc="-5" dirty="0">
                <a:latin typeface="Arial"/>
                <a:cs typeface="Arial"/>
              </a:rPr>
              <a:t>i)</a:t>
            </a:r>
            <a:endParaRPr sz="2000">
              <a:latin typeface="Arial"/>
              <a:cs typeface="Arial"/>
            </a:endParaRPr>
          </a:p>
          <a:p>
            <a:pPr>
              <a:lnSpc>
                <a:spcPct val="100000"/>
              </a:lnSpc>
              <a:spcBef>
                <a:spcPts val="25"/>
              </a:spcBef>
            </a:pPr>
            <a:endParaRPr sz="2500">
              <a:latin typeface="Times New Roman"/>
              <a:cs typeface="Times New Roman"/>
            </a:endParaRPr>
          </a:p>
          <a:p>
            <a:pPr marL="12700">
              <a:lnSpc>
                <a:spcPct val="100000"/>
              </a:lnSpc>
            </a:pPr>
            <a:r>
              <a:rPr sz="2000" spc="-5" dirty="0">
                <a:latin typeface="Arial"/>
                <a:cs typeface="Arial"/>
              </a:rPr>
              <a:t>l</a:t>
            </a:r>
            <a:r>
              <a:rPr sz="2000" spc="-5" dirty="0">
                <a:latin typeface="Wingdings"/>
                <a:cs typeface="Wingdings"/>
              </a:rPr>
              <a:t></a:t>
            </a:r>
            <a:r>
              <a:rPr sz="2000" spc="55" dirty="0">
                <a:latin typeface="Times New Roman"/>
                <a:cs typeface="Times New Roman"/>
              </a:rPr>
              <a:t> </a:t>
            </a:r>
            <a:r>
              <a:rPr sz="2000" dirty="0">
                <a:latin typeface="Arial"/>
                <a:cs typeface="Arial"/>
              </a:rPr>
              <a:t>LEFT(i)</a:t>
            </a:r>
            <a:endParaRPr sz="2000">
              <a:latin typeface="Arial"/>
              <a:cs typeface="Arial"/>
            </a:endParaRPr>
          </a:p>
          <a:p>
            <a:pPr>
              <a:lnSpc>
                <a:spcPct val="100000"/>
              </a:lnSpc>
              <a:spcBef>
                <a:spcPts val="25"/>
              </a:spcBef>
            </a:pPr>
            <a:endParaRPr sz="2500">
              <a:latin typeface="Times New Roman"/>
              <a:cs typeface="Times New Roman"/>
            </a:endParaRPr>
          </a:p>
          <a:p>
            <a:pPr marL="12700">
              <a:lnSpc>
                <a:spcPct val="100000"/>
              </a:lnSpc>
            </a:pPr>
            <a:r>
              <a:rPr sz="2000" dirty="0">
                <a:latin typeface="Arial"/>
                <a:cs typeface="Arial"/>
              </a:rPr>
              <a:t>r </a:t>
            </a:r>
            <a:r>
              <a:rPr sz="2000" dirty="0">
                <a:latin typeface="Wingdings"/>
                <a:cs typeface="Wingdings"/>
              </a:rPr>
              <a:t></a:t>
            </a:r>
            <a:r>
              <a:rPr sz="2000" spc="45" dirty="0">
                <a:latin typeface="Times New Roman"/>
                <a:cs typeface="Times New Roman"/>
              </a:rPr>
              <a:t> </a:t>
            </a:r>
            <a:r>
              <a:rPr sz="2000" dirty="0">
                <a:latin typeface="Arial"/>
                <a:cs typeface="Arial"/>
              </a:rPr>
              <a:t>RIGHT(i)</a:t>
            </a:r>
            <a:endParaRPr sz="2000">
              <a:latin typeface="Arial"/>
              <a:cs typeface="Arial"/>
            </a:endParaRPr>
          </a:p>
          <a:p>
            <a:pPr marL="293370" marR="5080" indent="-280670">
              <a:lnSpc>
                <a:spcPct val="220800"/>
              </a:lnSpc>
            </a:pPr>
            <a:r>
              <a:rPr sz="2000" spc="-5" dirty="0">
                <a:latin typeface="Arial"/>
                <a:cs typeface="Arial"/>
              </a:rPr>
              <a:t>if </a:t>
            </a:r>
            <a:r>
              <a:rPr sz="2000" dirty="0">
                <a:latin typeface="Arial"/>
                <a:cs typeface="Arial"/>
              </a:rPr>
              <a:t>l </a:t>
            </a:r>
            <a:r>
              <a:rPr sz="2000" spc="5" dirty="0">
                <a:latin typeface="Arial"/>
                <a:cs typeface="Arial"/>
              </a:rPr>
              <a:t>&lt;= </a:t>
            </a:r>
            <a:r>
              <a:rPr sz="2000" dirty="0">
                <a:latin typeface="Arial"/>
                <a:cs typeface="Arial"/>
              </a:rPr>
              <a:t>heap-size[A] and </a:t>
            </a:r>
            <a:r>
              <a:rPr sz="2000" spc="-5" dirty="0">
                <a:latin typeface="Arial"/>
                <a:cs typeface="Arial"/>
              </a:rPr>
              <a:t>A[l] </a:t>
            </a:r>
            <a:r>
              <a:rPr sz="2000" spc="5" dirty="0">
                <a:latin typeface="Arial"/>
                <a:cs typeface="Arial"/>
              </a:rPr>
              <a:t>&gt;A</a:t>
            </a:r>
            <a:r>
              <a:rPr sz="2000" spc="-105" dirty="0">
                <a:latin typeface="Arial"/>
                <a:cs typeface="Arial"/>
              </a:rPr>
              <a:t> </a:t>
            </a:r>
            <a:r>
              <a:rPr sz="2000" spc="-5" dirty="0">
                <a:latin typeface="Arial"/>
                <a:cs typeface="Arial"/>
              </a:rPr>
              <a:t>[i]  then </a:t>
            </a:r>
            <a:r>
              <a:rPr sz="2000" dirty="0">
                <a:latin typeface="Arial"/>
                <a:cs typeface="Arial"/>
              </a:rPr>
              <a:t>largest </a:t>
            </a:r>
            <a:r>
              <a:rPr sz="2000" dirty="0">
                <a:latin typeface="Wingdings"/>
                <a:cs typeface="Wingdings"/>
              </a:rPr>
              <a:t></a:t>
            </a:r>
            <a:r>
              <a:rPr sz="2000" spc="40" dirty="0">
                <a:latin typeface="Times New Roman"/>
                <a:cs typeface="Times New Roman"/>
              </a:rPr>
              <a:t> </a:t>
            </a:r>
            <a:r>
              <a:rPr sz="2000" dirty="0">
                <a:latin typeface="Arial"/>
                <a:cs typeface="Arial"/>
              </a:rPr>
              <a:t>l</a:t>
            </a:r>
            <a:endParaRPr sz="2000">
              <a:latin typeface="Arial"/>
              <a:cs typeface="Arial"/>
            </a:endParaRPr>
          </a:p>
          <a:p>
            <a:pPr>
              <a:lnSpc>
                <a:spcPct val="100000"/>
              </a:lnSpc>
              <a:spcBef>
                <a:spcPts val="35"/>
              </a:spcBef>
            </a:pPr>
            <a:endParaRPr sz="2500">
              <a:latin typeface="Times New Roman"/>
              <a:cs typeface="Times New Roman"/>
            </a:endParaRPr>
          </a:p>
          <a:p>
            <a:pPr marR="1376680" algn="ctr">
              <a:lnSpc>
                <a:spcPct val="100000"/>
              </a:lnSpc>
            </a:pPr>
            <a:r>
              <a:rPr sz="2000" dirty="0">
                <a:latin typeface="Arial"/>
                <a:cs typeface="Arial"/>
              </a:rPr>
              <a:t>else largest </a:t>
            </a:r>
            <a:r>
              <a:rPr sz="2000" dirty="0">
                <a:latin typeface="Wingdings"/>
                <a:cs typeface="Wingdings"/>
              </a:rPr>
              <a:t></a:t>
            </a:r>
            <a:r>
              <a:rPr sz="2000" spc="-35" dirty="0">
                <a:latin typeface="Times New Roman"/>
                <a:cs typeface="Times New Roman"/>
              </a:rPr>
              <a:t> </a:t>
            </a:r>
            <a:r>
              <a:rPr sz="2000" dirty="0">
                <a:latin typeface="Arial"/>
                <a:cs typeface="Arial"/>
              </a:rPr>
              <a:t>i</a:t>
            </a:r>
            <a:endParaRPr sz="200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1569" y="520700"/>
            <a:ext cx="6882765" cy="635000"/>
          </a:xfrm>
          <a:prstGeom prst="rect">
            <a:avLst/>
          </a:prstGeom>
        </p:spPr>
        <p:txBody>
          <a:bodyPr vert="horz" wrap="square" lIns="0" tIns="12700" rIns="0" bIns="0" rtlCol="0">
            <a:spAutoFit/>
          </a:bodyPr>
          <a:lstStyle/>
          <a:p>
            <a:pPr marL="12700">
              <a:lnSpc>
                <a:spcPct val="100000"/>
              </a:lnSpc>
              <a:spcBef>
                <a:spcPts val="100"/>
              </a:spcBef>
            </a:pPr>
            <a:r>
              <a:rPr spc="-5" dirty="0"/>
              <a:t>Maintaining </a:t>
            </a:r>
            <a:r>
              <a:rPr dirty="0"/>
              <a:t>the </a:t>
            </a:r>
            <a:r>
              <a:rPr spc="-5" dirty="0"/>
              <a:t>Heap</a:t>
            </a:r>
            <a:r>
              <a:rPr spc="-55" dirty="0"/>
              <a:t> </a:t>
            </a:r>
            <a:r>
              <a:rPr spc="-5" dirty="0"/>
              <a:t>Property</a:t>
            </a:r>
          </a:p>
        </p:txBody>
      </p:sp>
      <p:sp>
        <p:nvSpPr>
          <p:cNvPr id="3" name="object 3"/>
          <p:cNvSpPr txBox="1"/>
          <p:nvPr/>
        </p:nvSpPr>
        <p:spPr>
          <a:xfrm>
            <a:off x="534669" y="2015490"/>
            <a:ext cx="4431030" cy="30226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Arial"/>
                <a:cs typeface="Arial"/>
              </a:rPr>
              <a:t>If </a:t>
            </a:r>
            <a:r>
              <a:rPr sz="2000" dirty="0">
                <a:latin typeface="Arial"/>
                <a:cs typeface="Arial"/>
              </a:rPr>
              <a:t>r&lt;= heap-size[A] and </a:t>
            </a:r>
            <a:r>
              <a:rPr sz="2000" spc="-5" dirty="0">
                <a:latin typeface="Arial"/>
                <a:cs typeface="Arial"/>
              </a:rPr>
              <a:t>A[r] </a:t>
            </a:r>
            <a:r>
              <a:rPr sz="2000" dirty="0">
                <a:latin typeface="Arial"/>
                <a:cs typeface="Arial"/>
              </a:rPr>
              <a:t>&gt;</a:t>
            </a:r>
            <a:r>
              <a:rPr sz="2000" spc="-40" dirty="0">
                <a:latin typeface="Arial"/>
                <a:cs typeface="Arial"/>
              </a:rPr>
              <a:t> </a:t>
            </a:r>
            <a:r>
              <a:rPr sz="2000" spc="-5" dirty="0">
                <a:latin typeface="Arial"/>
                <a:cs typeface="Arial"/>
              </a:rPr>
              <a:t>A[largest]</a:t>
            </a:r>
            <a:endParaRPr sz="2000">
              <a:latin typeface="Arial"/>
              <a:cs typeface="Arial"/>
            </a:endParaRPr>
          </a:p>
          <a:p>
            <a:pPr marL="12700" marR="1905635" indent="701040">
              <a:lnSpc>
                <a:spcPct val="220800"/>
              </a:lnSpc>
            </a:pPr>
            <a:r>
              <a:rPr sz="2000" spc="-5" dirty="0">
                <a:latin typeface="Arial"/>
                <a:cs typeface="Arial"/>
              </a:rPr>
              <a:t>then </a:t>
            </a:r>
            <a:r>
              <a:rPr sz="2000" dirty="0">
                <a:latin typeface="Arial"/>
                <a:cs typeface="Arial"/>
              </a:rPr>
              <a:t>largest </a:t>
            </a:r>
            <a:r>
              <a:rPr sz="2000" dirty="0">
                <a:latin typeface="Wingdings"/>
                <a:cs typeface="Wingdings"/>
              </a:rPr>
              <a:t></a:t>
            </a:r>
            <a:r>
              <a:rPr sz="2000" spc="-30" dirty="0">
                <a:latin typeface="Times New Roman"/>
                <a:cs typeface="Times New Roman"/>
              </a:rPr>
              <a:t> </a:t>
            </a:r>
            <a:r>
              <a:rPr sz="2000" dirty="0">
                <a:latin typeface="Arial"/>
                <a:cs typeface="Arial"/>
              </a:rPr>
              <a:t>r  </a:t>
            </a:r>
            <a:r>
              <a:rPr sz="2000" spc="-5" dirty="0">
                <a:latin typeface="Arial"/>
                <a:cs typeface="Arial"/>
              </a:rPr>
              <a:t>If </a:t>
            </a:r>
            <a:r>
              <a:rPr sz="2000" dirty="0">
                <a:latin typeface="Arial"/>
                <a:cs typeface="Arial"/>
              </a:rPr>
              <a:t>largest ≠</a:t>
            </a:r>
            <a:r>
              <a:rPr sz="2000" spc="-35" dirty="0">
                <a:latin typeface="Arial"/>
                <a:cs typeface="Arial"/>
              </a:rPr>
              <a:t> </a:t>
            </a:r>
            <a:r>
              <a:rPr sz="2000" dirty="0">
                <a:latin typeface="Arial"/>
                <a:cs typeface="Arial"/>
              </a:rPr>
              <a:t>i</a:t>
            </a:r>
            <a:endParaRPr sz="2000">
              <a:latin typeface="Arial"/>
              <a:cs typeface="Arial"/>
            </a:endParaRPr>
          </a:p>
          <a:p>
            <a:pPr marL="994410" marR="96520" indent="-491490">
              <a:lnSpc>
                <a:spcPct val="220800"/>
              </a:lnSpc>
            </a:pPr>
            <a:r>
              <a:rPr sz="2000" dirty="0">
                <a:latin typeface="Arial"/>
                <a:cs typeface="Arial"/>
              </a:rPr>
              <a:t>then exchange </a:t>
            </a:r>
            <a:r>
              <a:rPr sz="2000" spc="-5" dirty="0">
                <a:latin typeface="Arial"/>
                <a:cs typeface="Arial"/>
              </a:rPr>
              <a:t>A[i] </a:t>
            </a:r>
            <a:r>
              <a:rPr sz="2000" spc="5" dirty="0">
                <a:latin typeface="Wingdings"/>
                <a:cs typeface="Wingdings"/>
              </a:rPr>
              <a:t></a:t>
            </a:r>
            <a:r>
              <a:rPr sz="2000" spc="5" dirty="0">
                <a:latin typeface="Times New Roman"/>
                <a:cs typeface="Times New Roman"/>
              </a:rPr>
              <a:t> </a:t>
            </a:r>
            <a:r>
              <a:rPr sz="2000" spc="-5" dirty="0">
                <a:latin typeface="Arial"/>
                <a:cs typeface="Arial"/>
              </a:rPr>
              <a:t>A[largest]  MAX-HEAPIFY(A,</a:t>
            </a:r>
            <a:r>
              <a:rPr sz="2000" spc="-25" dirty="0">
                <a:latin typeface="Arial"/>
                <a:cs typeface="Arial"/>
              </a:rPr>
              <a:t> </a:t>
            </a:r>
            <a:r>
              <a:rPr sz="2000" dirty="0">
                <a:latin typeface="Arial"/>
                <a:cs typeface="Arial"/>
              </a:rPr>
              <a:t>largest)</a:t>
            </a:r>
            <a:endParaRPr sz="200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92" y="109195"/>
            <a:ext cx="8273415" cy="659155"/>
          </a:xfrm>
          <a:prstGeom prst="rect">
            <a:avLst/>
          </a:prstGeom>
        </p:spPr>
        <p:txBody>
          <a:bodyPr vert="horz" wrap="square" lIns="0" tIns="12700" rIns="0" bIns="0" rtlCol="0">
            <a:spAutoFit/>
          </a:bodyPr>
          <a:lstStyle/>
          <a:p>
            <a:pPr marL="12700" algn="ctr">
              <a:lnSpc>
                <a:spcPct val="100000"/>
              </a:lnSpc>
              <a:spcBef>
                <a:spcPts val="100"/>
              </a:spcBef>
            </a:pPr>
            <a:r>
              <a:rPr spc="-10" dirty="0" smtClean="0"/>
              <a:t>H</a:t>
            </a:r>
            <a:r>
              <a:rPr spc="-5" dirty="0" smtClean="0"/>
              <a:t>ea</a:t>
            </a:r>
            <a:r>
              <a:rPr dirty="0" smtClean="0"/>
              <a:t>p</a:t>
            </a:r>
            <a:r>
              <a:rPr lang="en-US" dirty="0" smtClean="0"/>
              <a:t> operations</a:t>
            </a:r>
            <a:endParaRPr dirty="0"/>
          </a:p>
        </p:txBody>
      </p:sp>
      <p:sp>
        <p:nvSpPr>
          <p:cNvPr id="5" name="TextBox 4"/>
          <p:cNvSpPr txBox="1"/>
          <p:nvPr/>
        </p:nvSpPr>
        <p:spPr>
          <a:xfrm>
            <a:off x="381000" y="1524000"/>
            <a:ext cx="8610600" cy="2923877"/>
          </a:xfrm>
          <a:prstGeom prst="rect">
            <a:avLst/>
          </a:prstGeom>
          <a:noFill/>
        </p:spPr>
        <p:txBody>
          <a:bodyPr wrap="square" rtlCol="0">
            <a:spAutoFit/>
          </a:bodyPr>
          <a:lstStyle/>
          <a:p>
            <a:r>
              <a:rPr lang="en-US" sz="2800" spc="-5" dirty="0">
                <a:latin typeface="Arial"/>
                <a:cs typeface="Arial"/>
              </a:rPr>
              <a:t>We can </a:t>
            </a:r>
            <a:r>
              <a:rPr lang="en-US" sz="2800" spc="-5" dirty="0" smtClean="0">
                <a:latin typeface="Arial"/>
                <a:cs typeface="Arial"/>
              </a:rPr>
              <a:t>perform two operations on heap.</a:t>
            </a:r>
          </a:p>
          <a:p>
            <a:pPr marL="233363" indent="-233363">
              <a:buFont typeface="Arial" pitchFamily="34" charset="0"/>
              <a:buChar char="•"/>
            </a:pPr>
            <a:endParaRPr lang="en-US" sz="2800" spc="-5" dirty="0" smtClean="0">
              <a:latin typeface="Arial"/>
              <a:cs typeface="Arial"/>
            </a:endParaRPr>
          </a:p>
          <a:p>
            <a:pPr marL="690563" lvl="1" indent="-233363">
              <a:buFont typeface="Arial" pitchFamily="34" charset="0"/>
              <a:buChar char="•"/>
            </a:pPr>
            <a:r>
              <a:rPr lang="en-US" sz="2800" spc="-5" dirty="0" smtClean="0">
                <a:latin typeface="Arial"/>
                <a:cs typeface="Arial"/>
              </a:rPr>
              <a:t> Delete element</a:t>
            </a:r>
          </a:p>
          <a:p>
            <a:pPr marL="233363" indent="-233363">
              <a:buFont typeface="Arial" pitchFamily="34" charset="0"/>
              <a:buChar char="•"/>
            </a:pPr>
            <a:endParaRPr lang="en-US" sz="1200" spc="-5" dirty="0" smtClean="0">
              <a:latin typeface="Arial"/>
              <a:cs typeface="Arial"/>
            </a:endParaRPr>
          </a:p>
          <a:p>
            <a:pPr marL="690563" lvl="1" indent="-233363">
              <a:buFont typeface="Arial" pitchFamily="34" charset="0"/>
              <a:buChar char="•"/>
            </a:pPr>
            <a:r>
              <a:rPr lang="en-US" sz="2800" spc="-5" dirty="0" smtClean="0">
                <a:latin typeface="Arial"/>
                <a:cs typeface="Arial"/>
              </a:rPr>
              <a:t> Insert </a:t>
            </a:r>
            <a:r>
              <a:rPr lang="en-US" sz="2800" spc="-5" dirty="0">
                <a:latin typeface="Arial"/>
                <a:cs typeface="Arial"/>
              </a:rPr>
              <a:t>element</a:t>
            </a:r>
          </a:p>
          <a:p>
            <a:pPr marL="233363" indent="-233363">
              <a:buFont typeface="Arial" pitchFamily="34" charset="0"/>
              <a:buChar char="•"/>
            </a:pPr>
            <a:endParaRPr lang="en-US" sz="2800" spc="-5" dirty="0" smtClean="0">
              <a:latin typeface="Arial"/>
              <a:cs typeface="Arial"/>
            </a:endParaRPr>
          </a:p>
          <a:p>
            <a:pPr marL="233363" indent="-233363">
              <a:buFont typeface="Arial" pitchFamily="34" charset="0"/>
              <a:buChar char="•"/>
            </a:pPr>
            <a:endParaRPr lang="en-US" sz="3200" spc="-5" dirty="0">
              <a:latin typeface="Arial"/>
              <a:cs typeface="Arial"/>
            </a:endParaRPr>
          </a:p>
        </p:txBody>
      </p:sp>
    </p:spTree>
    <p:extLst>
      <p:ext uri="{BB962C8B-B14F-4D97-AF65-F5344CB8AC3E}">
        <p14:creationId xmlns:p14="http://schemas.microsoft.com/office/powerpoint/2010/main" val="277791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97</TotalTime>
  <Words>1110</Words>
  <Application>Microsoft Office PowerPoint</Application>
  <PresentationFormat>On-screen Show (4:3)</PresentationFormat>
  <Paragraphs>472</Paragraphs>
  <Slides>42</Slides>
  <Notes>1</Notes>
  <HiddenSlides>1</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Wood Type</vt:lpstr>
      <vt:lpstr>Heap Data Structure</vt:lpstr>
      <vt:lpstr>Heap</vt:lpstr>
      <vt:lpstr>max-heap</vt:lpstr>
      <vt:lpstr>mIN-heap</vt:lpstr>
      <vt:lpstr>Heap REPRESENTATION in Memory</vt:lpstr>
      <vt:lpstr>Heap REPRESENTATION in Memory</vt:lpstr>
      <vt:lpstr>Maintaining the Heap Property</vt:lpstr>
      <vt:lpstr>Maintaining the Heap Property</vt:lpstr>
      <vt:lpstr>Heap operations</vt:lpstr>
      <vt:lpstr>Heap – DELETE operation</vt:lpstr>
      <vt:lpstr>Heap – DELETE operation</vt:lpstr>
      <vt:lpstr>Heap – DELETE operation</vt:lpstr>
      <vt:lpstr>Heap – insert  operation</vt:lpstr>
      <vt:lpstr>Heap – INSERT operation</vt:lpstr>
      <vt:lpstr>Heap – INSERT operation</vt:lpstr>
      <vt:lpstr>PowerPoint Presentation</vt:lpstr>
      <vt:lpstr>PowerPoint Presentation</vt:lpstr>
      <vt:lpstr>PowerPoint Presentation</vt:lpstr>
      <vt:lpstr>Maintaining the Heap Property</vt:lpstr>
      <vt:lpstr>Maintaining the Heap Property</vt:lpstr>
      <vt:lpstr>Maintaining the Heap Property</vt:lpstr>
      <vt:lpstr>Maintaining the Heap Property</vt:lpstr>
      <vt:lpstr>Building a Heap</vt:lpstr>
      <vt:lpstr>Building a Heap</vt:lpstr>
      <vt:lpstr>Building a Heap</vt:lpstr>
      <vt:lpstr>Building a Heap</vt:lpstr>
      <vt:lpstr>Building a Heap</vt:lpstr>
      <vt:lpstr>Building a Heap</vt:lpstr>
      <vt:lpstr>Building a Heap</vt:lpstr>
      <vt:lpstr>Building a Heap</vt:lpstr>
      <vt:lpstr>Heapsort Algorithm</vt:lpstr>
      <vt:lpstr>Heapsort Algorithm</vt:lpstr>
      <vt:lpstr>Heapsort Algorithm</vt:lpstr>
      <vt:lpstr>Heapsort Algorithm</vt:lpstr>
      <vt:lpstr>Heapsort Algorithm</vt:lpstr>
      <vt:lpstr>Heapsort Algorithm</vt:lpstr>
      <vt:lpstr>Heapsort Algorithm</vt:lpstr>
      <vt:lpstr>Heapsort Algorithm</vt:lpstr>
      <vt:lpstr>Heapsort Algorithm</vt:lpstr>
      <vt:lpstr>Heapsort Algorithm</vt:lpstr>
      <vt:lpstr>Heapsort Algorithm</vt:lpstr>
      <vt:lpstr>Heapsort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Method Invocation (RMI)</dc:title>
  <dc:creator>Iqbal Aziz Khan</dc:creator>
  <cp:lastModifiedBy>LAB207</cp:lastModifiedBy>
  <cp:revision>16</cp:revision>
  <dcterms:created xsi:type="dcterms:W3CDTF">2018-08-09T07:40:27Z</dcterms:created>
  <dcterms:modified xsi:type="dcterms:W3CDTF">2018-08-16T10:01:07Z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2010-02-07T00:00:00Z</vt:filetime>
  </property>
  <property fmtid="{D5CDD505-2E9C-101B-9397-08002B2CF9AE}" pid="3" name="Creator">
    <vt:lpwstr>Impress</vt:lpwstr>
  </property>
  <property fmtid="{D5CDD505-2E9C-101B-9397-08002B2CF9AE}" pid="4" name="LastSaved">
    <vt:filetime>2018-08-09T00:00:00Z</vt:filetime>
  </property>
</Properties>
</file>