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69" r:id="rId3"/>
    <p:sldId id="570" r:id="rId4"/>
    <p:sldId id="571" r:id="rId5"/>
    <p:sldId id="572" r:id="rId6"/>
    <p:sldId id="573" r:id="rId7"/>
    <p:sldId id="574" r:id="rId8"/>
    <p:sldId id="5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9A94-5E07-A9E9-86AD-6CD5CF2B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8D291-4C37-5401-2BC1-D33E57130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D89C-999A-E25D-4793-0522EEBA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7662B-2CF7-E1E9-5781-D5FF09A9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890B-C1DE-D324-CD02-2290D0B2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8F4D-6D1F-835A-B541-5AC94132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7F49B-3FE4-6C2E-B621-237FD1F84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8AA8-AF56-280B-F8A6-524D582F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162A-06B6-3E9E-63D7-19F1955B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937F-DC07-07AD-C7D0-A93D2175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4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F9799-5938-599A-FB27-6EC0C4A85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0C47F-F898-11BC-A376-D65EA951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E759-C7A0-0540-1B53-09BF5CAE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76AF-C91B-1AE7-6B27-1A0D77D3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916BD-E261-558F-67D7-F8D0C040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4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8411-A408-23CD-2128-650978ED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27AA-CDD3-C08E-4B75-672B956C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FFFA-9518-432B-1442-C4921A1E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49BA-7769-C698-D3FB-FE67DA7C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67A0E-886F-E33B-0194-6307084A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7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9D10-656D-DCDC-B277-86C9430E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99671-ADA6-C6ED-0960-5947AE2B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7001-4030-D2D7-38CF-BDCA340D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2FF1-A4DA-662F-FBA2-9A1A8DA3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475F-1013-A416-E608-71619C9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4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AD02-F1A9-7A50-8E9F-8DD71B07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B0C9-D507-0758-E0A8-79B8440A9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E71F8-76C9-9A4A-5E1B-3E53F9E0C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06031-118A-B5AE-3A4F-F3D4F150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D777-2029-7B37-1271-75AC9B67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9A67-0033-CBF3-6035-CCEC9AB5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8E89-7F9A-9F8D-77C3-2B555FED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46AE-CAC9-B0FB-0464-0BD8028A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5B0AB-33AB-B15C-87B0-CADC9A823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0EC0D-D795-3BBB-65C1-B094F9D3E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523E2-3167-FAF3-9AEE-1C8C1A350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908E7-7856-384A-EC34-D1151395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6F6BE-CE7A-FC7D-F91D-5B38D411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25CBD-1F79-562D-5CB3-999F4467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65A9-03A3-AD77-E524-F975A887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443A2-A8A2-7C4C-B06B-8427F858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20FFD-6A63-15FB-D955-AE67E9B6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88D1E-9BA9-C622-7CE4-C8E63CD8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6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9FB94-0CDA-1127-456D-28E4BBDC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FF29A-1253-B7BA-636D-5AA22CE5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7326C-48B5-8886-22A1-FC4E2728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8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9751-97E4-FDC5-54EE-166099BA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33F3-9FC8-48A0-EA36-6C41D95A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0575-01A3-05FA-F420-B40A6505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5A764-EA65-B204-73C9-B42A29EC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15C64-8301-0AB2-C79D-2F926803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A6DB-B2C4-997D-343F-EC4F543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5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1836-4759-B6B1-501E-F217C01A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6688B-0F29-ED20-CF1D-9B425DBAF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9D31A-F7A4-5FED-1330-5DDFCC85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64E5F-4A73-A228-783D-D52949BF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64C4A-96D2-6E47-70B3-5A155DB4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D0072-38F7-D036-6FF5-8E75D94A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8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23005-6FAC-B972-E4E8-82D0466F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FC077-A932-D83D-EBF7-19BBC30C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6993-9075-64D4-B008-CC4EB5F82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A9FB-FCE5-454E-8724-3196A0A20F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F48E-7283-0C32-3897-62E3E5332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4670-038C-A300-3F10-B87C67715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C2F5-8BA7-45F9-82AB-B472733B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9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C4124-E384-13D6-719A-46FD5462FFFE}"/>
              </a:ext>
            </a:extLst>
          </p:cNvPr>
          <p:cNvSpPr txBox="1"/>
          <p:nvPr/>
        </p:nvSpPr>
        <p:spPr>
          <a:xfrm>
            <a:off x="375920" y="1118387"/>
            <a:ext cx="1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002060"/>
                </a:solidFill>
                <a:latin typeface="Broadway" panose="04040905080B02020502" pitchFamily="82" charset="0"/>
              </a:rPr>
              <a:t>My Data My Story</a:t>
            </a:r>
            <a:endParaRPr lang="en-IN" sz="7200" dirty="0">
              <a:solidFill>
                <a:srgbClr val="C00000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427F8-455F-80A8-5A41-DE64823AAB32}"/>
              </a:ext>
            </a:extLst>
          </p:cNvPr>
          <p:cNvSpPr txBox="1"/>
          <p:nvPr/>
        </p:nvSpPr>
        <p:spPr>
          <a:xfrm>
            <a:off x="7206284" y="4894838"/>
            <a:ext cx="47815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002060"/>
                </a:solidFill>
              </a:rPr>
              <a:t>Shivam Gupta</a:t>
            </a:r>
          </a:p>
          <a:p>
            <a:pPr algn="r"/>
            <a:r>
              <a:rPr lang="en-IN" sz="2800" dirty="0"/>
              <a:t>Reg. No. 12325170</a:t>
            </a:r>
          </a:p>
          <a:p>
            <a:pPr algn="r"/>
            <a:r>
              <a:rPr lang="en-IN" sz="2800" dirty="0"/>
              <a:t>Roll No: 71</a:t>
            </a:r>
          </a:p>
          <a:p>
            <a:pPr algn="r"/>
            <a:r>
              <a:rPr lang="en-IN" sz="2800" dirty="0"/>
              <a:t>Section: </a:t>
            </a:r>
            <a:r>
              <a:rPr lang="en-IN" sz="2800" dirty="0" err="1"/>
              <a:t>DE328</a:t>
            </a:r>
            <a:endParaRPr lang="en-IN" sz="2800" dirty="0"/>
          </a:p>
        </p:txBody>
      </p:sp>
      <p:pic>
        <p:nvPicPr>
          <p:cNvPr id="4" name="Picture 2" descr="Practical Storytelling with Gail Thomas">
            <a:extLst>
              <a:ext uri="{FF2B5EF4-FFF2-40B4-BE49-F238E27FC236}">
                <a16:creationId xmlns:a16="http://schemas.microsoft.com/office/drawing/2014/main" id="{34035170-CC11-51F4-04CE-1AD1957C3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352" y="2209801"/>
            <a:ext cx="3707295" cy="37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4D526-E080-E9B1-1F9B-684DEB4D0454}"/>
              </a:ext>
            </a:extLst>
          </p:cNvPr>
          <p:cNvSpPr txBox="1"/>
          <p:nvPr/>
        </p:nvSpPr>
        <p:spPr>
          <a:xfrm>
            <a:off x="9940" y="6500189"/>
            <a:ext cx="434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for the Mini Project #3 of CAP776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8460A-C9F8-963E-47E4-085B69EF225B}"/>
              </a:ext>
            </a:extLst>
          </p:cNvPr>
          <p:cNvSpPr/>
          <p:nvPr/>
        </p:nvSpPr>
        <p:spPr>
          <a:xfrm>
            <a:off x="0" y="6873690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4156E-412C-F956-F7F7-DB389EBEEE55}"/>
              </a:ext>
            </a:extLst>
          </p:cNvPr>
          <p:cNvSpPr/>
          <p:nvPr/>
        </p:nvSpPr>
        <p:spPr>
          <a:xfrm>
            <a:off x="0" y="6804339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B17F2-95F0-6809-9180-F12C9381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912" y="50267"/>
            <a:ext cx="2126489" cy="6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5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7228-D3FE-4D7E-81D1-8C9DC665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635" y="-95258"/>
            <a:ext cx="8975276" cy="77908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Context Setting</a:t>
            </a:r>
            <a:endParaRPr lang="en-IN" sz="5000" dirty="0">
              <a:solidFill>
                <a:srgbClr val="C00000"/>
              </a:solidFill>
              <a:latin typeface="Broadway" pitchFamily="8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803DA-0FB5-4367-A46D-E94D6C7D8915}"/>
              </a:ext>
            </a:extLst>
          </p:cNvPr>
          <p:cNvCxnSpPr>
            <a:cxnSpLocks/>
          </p:cNvCxnSpPr>
          <p:nvPr/>
        </p:nvCxnSpPr>
        <p:spPr>
          <a:xfrm flipV="1">
            <a:off x="533400" y="521265"/>
            <a:ext cx="9303511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riangle 15">
            <a:extLst>
              <a:ext uri="{FF2B5EF4-FFF2-40B4-BE49-F238E27FC236}">
                <a16:creationId xmlns:a16="http://schemas.microsoft.com/office/drawing/2014/main" id="{123942CB-FF6D-3EDF-8CE2-2045441A1B8B}"/>
              </a:ext>
            </a:extLst>
          </p:cNvPr>
          <p:cNvSpPr/>
          <p:nvPr/>
        </p:nvSpPr>
        <p:spPr>
          <a:xfrm rot="10800000">
            <a:off x="228600" y="117760"/>
            <a:ext cx="633037" cy="544731"/>
          </a:xfrm>
          <a:prstGeom prst="triangle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5E16-C343-3C78-B173-7F2D23AE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912" y="50267"/>
            <a:ext cx="2126489" cy="6797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BC3F88-7188-26A2-B040-51F18EC8EEF8}"/>
              </a:ext>
            </a:extLst>
          </p:cNvPr>
          <p:cNvSpPr/>
          <p:nvPr/>
        </p:nvSpPr>
        <p:spPr>
          <a:xfrm>
            <a:off x="0" y="6873690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C3EC-F062-7F3B-9B6D-C983BA7F4228}"/>
              </a:ext>
            </a:extLst>
          </p:cNvPr>
          <p:cNvSpPr/>
          <p:nvPr/>
        </p:nvSpPr>
        <p:spPr>
          <a:xfrm>
            <a:off x="0" y="6804339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4BE9F-0D6E-E02E-3F2C-80CF26647395}"/>
              </a:ext>
            </a:extLst>
          </p:cNvPr>
          <p:cNvSpPr txBox="1"/>
          <p:nvPr/>
        </p:nvSpPr>
        <p:spPr>
          <a:xfrm>
            <a:off x="6523013" y="6473107"/>
            <a:ext cx="567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Name:                                 Reg. No.                     Section:          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132FA9-E032-ED41-8DAA-0D8498839DE3}"/>
              </a:ext>
            </a:extLst>
          </p:cNvPr>
          <p:cNvSpPr/>
          <p:nvPr/>
        </p:nvSpPr>
        <p:spPr>
          <a:xfrm>
            <a:off x="545118" y="1212577"/>
            <a:ext cx="11153239" cy="1313621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I have chosen this particular activity because I want to keep track of my screen timing especially while using social media and during doing productivity tasks.</a:t>
            </a:r>
            <a:endParaRPr lang="en-IN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B131B-C890-9208-7147-DF163B8D1739}"/>
              </a:ext>
            </a:extLst>
          </p:cNvPr>
          <p:cNvSpPr txBox="1"/>
          <p:nvPr/>
        </p:nvSpPr>
        <p:spPr>
          <a:xfrm>
            <a:off x="533400" y="589357"/>
            <a:ext cx="321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D771F"/>
                </a:solidFill>
              </a:rPr>
              <a:t>Intuition</a:t>
            </a:r>
            <a:endParaRPr lang="en-IN" sz="3600" b="1" dirty="0">
              <a:solidFill>
                <a:srgbClr val="ED771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7D7F4C-34DD-EDCD-0F01-EF70C60D7997}"/>
              </a:ext>
            </a:extLst>
          </p:cNvPr>
          <p:cNvSpPr/>
          <p:nvPr/>
        </p:nvSpPr>
        <p:spPr>
          <a:xfrm>
            <a:off x="556836" y="3214049"/>
            <a:ext cx="11153239" cy="1313621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dirty="0"/>
              <a:t>Objective was to track how much time I am spending on social media, as well as it improved my productivity also.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7FC48-32A9-AB88-16C2-37472684EA9E}"/>
              </a:ext>
            </a:extLst>
          </p:cNvPr>
          <p:cNvSpPr txBox="1"/>
          <p:nvPr/>
        </p:nvSpPr>
        <p:spPr>
          <a:xfrm>
            <a:off x="545118" y="2590829"/>
            <a:ext cx="321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D771F"/>
                </a:solidFill>
              </a:rPr>
              <a:t>Objective</a:t>
            </a:r>
            <a:endParaRPr lang="en-IN" sz="3600" b="1" dirty="0">
              <a:solidFill>
                <a:srgbClr val="ED771F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05EFFA-60F3-8250-F79F-B1F056279B65}"/>
              </a:ext>
            </a:extLst>
          </p:cNvPr>
          <p:cNvSpPr/>
          <p:nvPr/>
        </p:nvSpPr>
        <p:spPr>
          <a:xfrm>
            <a:off x="566774" y="5157839"/>
            <a:ext cx="11153239" cy="1313621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While capturing data sometimes I forgot to add data in the dataset or sometime because of urgent work I </a:t>
            </a:r>
            <a:r>
              <a:rPr lang="en-IN" sz="2800" dirty="0" err="1"/>
              <a:t>was’t</a:t>
            </a:r>
            <a:r>
              <a:rPr lang="en-IN" sz="2800" dirty="0"/>
              <a:t> able to update it.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B5AFA-B142-19CF-F1C7-911A4AD2DD76}"/>
              </a:ext>
            </a:extLst>
          </p:cNvPr>
          <p:cNvSpPr txBox="1"/>
          <p:nvPr/>
        </p:nvSpPr>
        <p:spPr>
          <a:xfrm>
            <a:off x="555056" y="4534619"/>
            <a:ext cx="321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D771F"/>
                </a:solidFill>
              </a:rPr>
              <a:t>Challenges</a:t>
            </a:r>
            <a:endParaRPr lang="en-IN" sz="3600" b="1" dirty="0">
              <a:solidFill>
                <a:srgbClr val="ED771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71ED4-54E1-A19E-2909-47CD2B222839}"/>
              </a:ext>
            </a:extLst>
          </p:cNvPr>
          <p:cNvSpPr txBox="1"/>
          <p:nvPr/>
        </p:nvSpPr>
        <p:spPr>
          <a:xfrm>
            <a:off x="9940" y="6500189"/>
            <a:ext cx="434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for the Mini Project #3 of CAP776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7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7228-D3FE-4D7E-81D1-8C9DC665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635" y="53661"/>
            <a:ext cx="8975276" cy="77908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 data captured</a:t>
            </a:r>
            <a:endParaRPr lang="en-IN" sz="5000" dirty="0">
              <a:solidFill>
                <a:srgbClr val="C00000"/>
              </a:solidFill>
              <a:latin typeface="Broadway" pitchFamily="8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803DA-0FB5-4367-A46D-E94D6C7D8915}"/>
              </a:ext>
            </a:extLst>
          </p:cNvPr>
          <p:cNvCxnSpPr>
            <a:cxnSpLocks/>
          </p:cNvCxnSpPr>
          <p:nvPr/>
        </p:nvCxnSpPr>
        <p:spPr>
          <a:xfrm flipV="1">
            <a:off x="533400" y="729984"/>
            <a:ext cx="9303511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riangle 15">
            <a:extLst>
              <a:ext uri="{FF2B5EF4-FFF2-40B4-BE49-F238E27FC236}">
                <a16:creationId xmlns:a16="http://schemas.microsoft.com/office/drawing/2014/main" id="{123942CB-FF6D-3EDF-8CE2-2045441A1B8B}"/>
              </a:ext>
            </a:extLst>
          </p:cNvPr>
          <p:cNvSpPr/>
          <p:nvPr/>
        </p:nvSpPr>
        <p:spPr>
          <a:xfrm rot="10800000">
            <a:off x="228600" y="117760"/>
            <a:ext cx="633037" cy="544731"/>
          </a:xfrm>
          <a:prstGeom prst="triangle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5E16-C343-3C78-B173-7F2D23AE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912" y="50267"/>
            <a:ext cx="2126489" cy="6797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BC3F88-7188-26A2-B040-51F18EC8EEF8}"/>
              </a:ext>
            </a:extLst>
          </p:cNvPr>
          <p:cNvSpPr/>
          <p:nvPr/>
        </p:nvSpPr>
        <p:spPr>
          <a:xfrm>
            <a:off x="0" y="6873690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C3EC-F062-7F3B-9B6D-C983BA7F4228}"/>
              </a:ext>
            </a:extLst>
          </p:cNvPr>
          <p:cNvSpPr/>
          <p:nvPr/>
        </p:nvSpPr>
        <p:spPr>
          <a:xfrm>
            <a:off x="0" y="6804339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2AA1F-A935-4D59-DEA0-3B1C64143820}"/>
              </a:ext>
            </a:extLst>
          </p:cNvPr>
          <p:cNvSpPr txBox="1"/>
          <p:nvPr/>
        </p:nvSpPr>
        <p:spPr>
          <a:xfrm>
            <a:off x="5635784" y="6473107"/>
            <a:ext cx="656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Name: Shivam Gupta         Reg. No. 12325170      Section: </a:t>
            </a:r>
            <a:r>
              <a:rPr lang="en-IN" sz="1800" dirty="0" err="1"/>
              <a:t>DE328</a:t>
            </a:r>
            <a:r>
              <a:rPr lang="en-US" dirty="0"/>
              <a:t>     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326FDD-3411-9B67-7D58-063D14ACB235}"/>
              </a:ext>
            </a:extLst>
          </p:cNvPr>
          <p:cNvSpPr/>
          <p:nvPr/>
        </p:nvSpPr>
        <p:spPr>
          <a:xfrm>
            <a:off x="533400" y="1320892"/>
            <a:ext cx="11153239" cy="500585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i="1" dirty="0" err="1"/>
              <a:t>df.head</a:t>
            </a:r>
            <a:r>
              <a:rPr lang="en-US" sz="2800" i="1" dirty="0"/>
              <a:t>():  					 </a:t>
            </a:r>
            <a:r>
              <a:rPr lang="en-US" sz="2800" i="1" dirty="0" err="1"/>
              <a:t>df.info</a:t>
            </a:r>
            <a:r>
              <a:rPr lang="en-US" sz="2800" i="1" dirty="0"/>
              <a:t>() </a:t>
            </a:r>
          </a:p>
          <a:p>
            <a:endParaRPr lang="en-IN" sz="2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3264E-8466-26EF-B2A3-EB153BF83C91}"/>
              </a:ext>
            </a:extLst>
          </p:cNvPr>
          <p:cNvSpPr txBox="1"/>
          <p:nvPr/>
        </p:nvSpPr>
        <p:spPr>
          <a:xfrm>
            <a:off x="533400" y="738442"/>
            <a:ext cx="516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D771F"/>
                </a:solidFill>
              </a:rPr>
              <a:t>Data description</a:t>
            </a:r>
            <a:endParaRPr lang="en-IN" sz="3600" b="1" dirty="0">
              <a:solidFill>
                <a:srgbClr val="ED771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C34D-FD99-D566-CE7C-0411039874B6}"/>
              </a:ext>
            </a:extLst>
          </p:cNvPr>
          <p:cNvSpPr txBox="1"/>
          <p:nvPr/>
        </p:nvSpPr>
        <p:spPr>
          <a:xfrm>
            <a:off x="9940" y="6500189"/>
            <a:ext cx="434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for the Mini Project #3 of CAP776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D32034-EBA4-35EE-D280-E2150B41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37" y="2096673"/>
            <a:ext cx="4635844" cy="25000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A2A8C0-8C81-87B2-6A83-07F1DDEF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531" y="2096673"/>
            <a:ext cx="5398041" cy="25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4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7228-D3FE-4D7E-81D1-8C9DC665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635" y="53661"/>
            <a:ext cx="8975276" cy="77908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Story board #1</a:t>
            </a:r>
            <a:endParaRPr lang="en-IN" sz="5000" dirty="0">
              <a:solidFill>
                <a:srgbClr val="C00000"/>
              </a:solidFill>
              <a:latin typeface="Broadway" pitchFamily="8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803DA-0FB5-4367-A46D-E94D6C7D8915}"/>
              </a:ext>
            </a:extLst>
          </p:cNvPr>
          <p:cNvCxnSpPr>
            <a:cxnSpLocks/>
          </p:cNvCxnSpPr>
          <p:nvPr/>
        </p:nvCxnSpPr>
        <p:spPr>
          <a:xfrm flipV="1">
            <a:off x="533400" y="729984"/>
            <a:ext cx="9303511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riangle 15">
            <a:extLst>
              <a:ext uri="{FF2B5EF4-FFF2-40B4-BE49-F238E27FC236}">
                <a16:creationId xmlns:a16="http://schemas.microsoft.com/office/drawing/2014/main" id="{123942CB-FF6D-3EDF-8CE2-2045441A1B8B}"/>
              </a:ext>
            </a:extLst>
          </p:cNvPr>
          <p:cNvSpPr/>
          <p:nvPr/>
        </p:nvSpPr>
        <p:spPr>
          <a:xfrm rot="10800000">
            <a:off x="228600" y="117760"/>
            <a:ext cx="633037" cy="544731"/>
          </a:xfrm>
          <a:prstGeom prst="triangle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5E16-C343-3C78-B173-7F2D23AE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912" y="50267"/>
            <a:ext cx="2126489" cy="6797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BC3F88-7188-26A2-B040-51F18EC8EEF8}"/>
              </a:ext>
            </a:extLst>
          </p:cNvPr>
          <p:cNvSpPr/>
          <p:nvPr/>
        </p:nvSpPr>
        <p:spPr>
          <a:xfrm>
            <a:off x="0" y="6873690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C3EC-F062-7F3B-9B6D-C983BA7F4228}"/>
              </a:ext>
            </a:extLst>
          </p:cNvPr>
          <p:cNvSpPr/>
          <p:nvPr/>
        </p:nvSpPr>
        <p:spPr>
          <a:xfrm>
            <a:off x="0" y="6804339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898EB-A301-30B6-F57D-FCFD36F87E75}"/>
              </a:ext>
            </a:extLst>
          </p:cNvPr>
          <p:cNvSpPr txBox="1"/>
          <p:nvPr/>
        </p:nvSpPr>
        <p:spPr>
          <a:xfrm>
            <a:off x="533399" y="787439"/>
            <a:ext cx="10911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era of notifications and constant scrolling. I felt like I was wasting a lot of time in scrolling social media. one day I got a notification from the Samsung Wellbeing app and I was shocked when I saw screen time. the maximum time consumed by social media applications. from that point, I decided to record my screen time in Excel. At first, I was very enthusiastic about adding data. Still, at the same point of time, it was a very cumbersome task for me because many times I forgot to add data to my dataset but at last, I felt improvement in myself by seeing a significant productivity improvement. I was consuming social media very little.</a:t>
            </a:r>
            <a:endParaRPr lang="en-IN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95A20-DEE5-8666-F35E-977ED603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463"/>
            <a:ext cx="12192000" cy="38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7228-D3FE-4D7E-81D1-8C9DC665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635" y="53661"/>
            <a:ext cx="8975276" cy="77908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Story board #2</a:t>
            </a:r>
            <a:endParaRPr lang="en-IN" sz="5000" dirty="0">
              <a:solidFill>
                <a:srgbClr val="C00000"/>
              </a:solidFill>
              <a:latin typeface="Broadway" pitchFamily="8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803DA-0FB5-4367-A46D-E94D6C7D8915}"/>
              </a:ext>
            </a:extLst>
          </p:cNvPr>
          <p:cNvCxnSpPr>
            <a:cxnSpLocks/>
          </p:cNvCxnSpPr>
          <p:nvPr/>
        </p:nvCxnSpPr>
        <p:spPr>
          <a:xfrm flipV="1">
            <a:off x="533400" y="729984"/>
            <a:ext cx="9303511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riangle 15">
            <a:extLst>
              <a:ext uri="{FF2B5EF4-FFF2-40B4-BE49-F238E27FC236}">
                <a16:creationId xmlns:a16="http://schemas.microsoft.com/office/drawing/2014/main" id="{123942CB-FF6D-3EDF-8CE2-2045441A1B8B}"/>
              </a:ext>
            </a:extLst>
          </p:cNvPr>
          <p:cNvSpPr/>
          <p:nvPr/>
        </p:nvSpPr>
        <p:spPr>
          <a:xfrm rot="10800000">
            <a:off x="228600" y="117760"/>
            <a:ext cx="633037" cy="544731"/>
          </a:xfrm>
          <a:prstGeom prst="triangle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5E16-C343-3C78-B173-7F2D23AE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912" y="50267"/>
            <a:ext cx="2126489" cy="6797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BC3F88-7188-26A2-B040-51F18EC8EEF8}"/>
              </a:ext>
            </a:extLst>
          </p:cNvPr>
          <p:cNvSpPr/>
          <p:nvPr/>
        </p:nvSpPr>
        <p:spPr>
          <a:xfrm>
            <a:off x="0" y="6873690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C3EC-F062-7F3B-9B6D-C983BA7F4228}"/>
              </a:ext>
            </a:extLst>
          </p:cNvPr>
          <p:cNvSpPr/>
          <p:nvPr/>
        </p:nvSpPr>
        <p:spPr>
          <a:xfrm>
            <a:off x="0" y="6804339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6A093-B2B9-A360-F829-B21355A310A1}"/>
              </a:ext>
            </a:extLst>
          </p:cNvPr>
          <p:cNvSpPr txBox="1"/>
          <p:nvPr/>
        </p:nvSpPr>
        <p:spPr>
          <a:xfrm>
            <a:off x="6001268" y="6473107"/>
            <a:ext cx="620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Name: Shivam Gupta    Reg. No: 12325170       Section: </a:t>
            </a:r>
            <a:r>
              <a:rPr lang="en-IN" sz="1800" dirty="0" err="1"/>
              <a:t>DE328</a:t>
            </a:r>
            <a:r>
              <a:rPr lang="en-US" dirty="0"/>
              <a:t>    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8F999-2F18-A511-534E-E96D32496683}"/>
              </a:ext>
            </a:extLst>
          </p:cNvPr>
          <p:cNvSpPr txBox="1"/>
          <p:nvPr/>
        </p:nvSpPr>
        <p:spPr>
          <a:xfrm>
            <a:off x="9940" y="6500189"/>
            <a:ext cx="434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for the Mini Project #3 of CAP776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9EBE2-384F-BFCD-0157-701D7B28EE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36" t="12912" r="22986"/>
          <a:stretch/>
        </p:blipFill>
        <p:spPr>
          <a:xfrm>
            <a:off x="3296499" y="1601656"/>
            <a:ext cx="4624418" cy="4181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895EB-4165-F3C8-820B-A678E079DEDF}"/>
              </a:ext>
            </a:extLst>
          </p:cNvPr>
          <p:cNvSpPr txBox="1"/>
          <p:nvPr/>
        </p:nvSpPr>
        <p:spPr>
          <a:xfrm>
            <a:off x="4056558" y="1024107"/>
            <a:ext cx="61212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Total Duration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BFD9B9-A630-D032-734A-46F87BA9B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069" y="5814237"/>
            <a:ext cx="6666397" cy="4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7228-D3FE-4D7E-81D1-8C9DC665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635" y="53661"/>
            <a:ext cx="8975276" cy="77908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Inferences drawn</a:t>
            </a:r>
            <a:endParaRPr lang="en-IN" sz="5000" dirty="0">
              <a:solidFill>
                <a:srgbClr val="C00000"/>
              </a:solidFill>
              <a:latin typeface="Broadway" pitchFamily="8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803DA-0FB5-4367-A46D-E94D6C7D8915}"/>
              </a:ext>
            </a:extLst>
          </p:cNvPr>
          <p:cNvCxnSpPr>
            <a:cxnSpLocks/>
          </p:cNvCxnSpPr>
          <p:nvPr/>
        </p:nvCxnSpPr>
        <p:spPr>
          <a:xfrm flipV="1">
            <a:off x="533400" y="729984"/>
            <a:ext cx="9303511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riangle 15">
            <a:extLst>
              <a:ext uri="{FF2B5EF4-FFF2-40B4-BE49-F238E27FC236}">
                <a16:creationId xmlns:a16="http://schemas.microsoft.com/office/drawing/2014/main" id="{123942CB-FF6D-3EDF-8CE2-2045441A1B8B}"/>
              </a:ext>
            </a:extLst>
          </p:cNvPr>
          <p:cNvSpPr/>
          <p:nvPr/>
        </p:nvSpPr>
        <p:spPr>
          <a:xfrm rot="10800000">
            <a:off x="228600" y="117760"/>
            <a:ext cx="633037" cy="544731"/>
          </a:xfrm>
          <a:prstGeom prst="triangle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5E16-C343-3C78-B173-7F2D23AE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912" y="50267"/>
            <a:ext cx="2126489" cy="6797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BC3F88-7188-26A2-B040-51F18EC8EEF8}"/>
              </a:ext>
            </a:extLst>
          </p:cNvPr>
          <p:cNvSpPr/>
          <p:nvPr/>
        </p:nvSpPr>
        <p:spPr>
          <a:xfrm>
            <a:off x="0" y="6873690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C3EC-F062-7F3B-9B6D-C983BA7F4228}"/>
              </a:ext>
            </a:extLst>
          </p:cNvPr>
          <p:cNvSpPr/>
          <p:nvPr/>
        </p:nvSpPr>
        <p:spPr>
          <a:xfrm>
            <a:off x="0" y="6804339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6A093-B2B9-A360-F829-B21355A310A1}"/>
              </a:ext>
            </a:extLst>
          </p:cNvPr>
          <p:cNvSpPr txBox="1"/>
          <p:nvPr/>
        </p:nvSpPr>
        <p:spPr>
          <a:xfrm>
            <a:off x="5900280" y="6473107"/>
            <a:ext cx="6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Name: Shivam Gupta         Reg. </a:t>
            </a:r>
            <a:r>
              <a:rPr lang="en-US" dirty="0" err="1"/>
              <a:t>No.12325170</a:t>
            </a:r>
            <a:r>
              <a:rPr lang="en-US" dirty="0"/>
              <a:t>        Section: </a:t>
            </a:r>
            <a:r>
              <a:rPr lang="en-IN" sz="1800" dirty="0" err="1"/>
              <a:t>DE328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A6838F-A494-C62C-99CC-DD63A1A7D9DA}"/>
              </a:ext>
            </a:extLst>
          </p:cNvPr>
          <p:cNvSpPr/>
          <p:nvPr/>
        </p:nvSpPr>
        <p:spPr>
          <a:xfrm>
            <a:off x="545118" y="966642"/>
            <a:ext cx="11153239" cy="540087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Tracking my screen time gave me valuable insights into my phone usage.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 became more aware of how much time I spent on social </a:t>
            </a:r>
            <a:r>
              <a:rPr lang="en-GB" sz="2800" dirty="0" err="1"/>
              <a:t>media.It</a:t>
            </a:r>
            <a:r>
              <a:rPr lang="en-GB" sz="2800" dirty="0"/>
              <a:t> helped me reduce social media usage and increase productivity.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There were some challenges, like forgetting to log data or being too busy to update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biggest benefit was learning to manage my time better.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 can maintain a good balance between work and leisure, even without tracking every detail.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0FE81-B923-9BDD-7764-4E4BE787D0A9}"/>
              </a:ext>
            </a:extLst>
          </p:cNvPr>
          <p:cNvSpPr txBox="1"/>
          <p:nvPr/>
        </p:nvSpPr>
        <p:spPr>
          <a:xfrm>
            <a:off x="9940" y="6500189"/>
            <a:ext cx="434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for the Mini Project #3 of CAP776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51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7228-D3FE-4D7E-81D1-8C9DC665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635" y="53661"/>
            <a:ext cx="8975276" cy="77908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Future scope </a:t>
            </a:r>
            <a:r>
              <a:rPr lang="en-US" sz="5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[Optional]</a:t>
            </a:r>
            <a:endParaRPr lang="en-IN" sz="5000" dirty="0">
              <a:solidFill>
                <a:schemeClr val="accent5">
                  <a:lumMod val="60000"/>
                  <a:lumOff val="4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803DA-0FB5-4367-A46D-E94D6C7D8915}"/>
              </a:ext>
            </a:extLst>
          </p:cNvPr>
          <p:cNvCxnSpPr>
            <a:cxnSpLocks/>
          </p:cNvCxnSpPr>
          <p:nvPr/>
        </p:nvCxnSpPr>
        <p:spPr>
          <a:xfrm flipV="1">
            <a:off x="533400" y="729984"/>
            <a:ext cx="9303511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riangle 15">
            <a:extLst>
              <a:ext uri="{FF2B5EF4-FFF2-40B4-BE49-F238E27FC236}">
                <a16:creationId xmlns:a16="http://schemas.microsoft.com/office/drawing/2014/main" id="{123942CB-FF6D-3EDF-8CE2-2045441A1B8B}"/>
              </a:ext>
            </a:extLst>
          </p:cNvPr>
          <p:cNvSpPr/>
          <p:nvPr/>
        </p:nvSpPr>
        <p:spPr>
          <a:xfrm rot="10800000">
            <a:off x="228600" y="117760"/>
            <a:ext cx="633037" cy="544731"/>
          </a:xfrm>
          <a:prstGeom prst="triangle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5E16-C343-3C78-B173-7F2D23AE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912" y="50267"/>
            <a:ext cx="2126489" cy="6797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BC3F88-7188-26A2-B040-51F18EC8EEF8}"/>
              </a:ext>
            </a:extLst>
          </p:cNvPr>
          <p:cNvSpPr/>
          <p:nvPr/>
        </p:nvSpPr>
        <p:spPr>
          <a:xfrm>
            <a:off x="0" y="6873690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C3EC-F062-7F3B-9B6D-C983BA7F4228}"/>
              </a:ext>
            </a:extLst>
          </p:cNvPr>
          <p:cNvSpPr/>
          <p:nvPr/>
        </p:nvSpPr>
        <p:spPr>
          <a:xfrm>
            <a:off x="0" y="6804339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6A093-B2B9-A360-F829-B21355A310A1}"/>
              </a:ext>
            </a:extLst>
          </p:cNvPr>
          <p:cNvSpPr txBox="1"/>
          <p:nvPr/>
        </p:nvSpPr>
        <p:spPr>
          <a:xfrm>
            <a:off x="5582885" y="6473107"/>
            <a:ext cx="661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Name:   Shivam Gupta       Reg. No. 12325170            Section: </a:t>
            </a:r>
            <a:r>
              <a:rPr lang="en-IN" sz="1800" dirty="0" err="1"/>
              <a:t>DE328</a:t>
            </a:r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DC5EC8-640E-09BA-D9F1-A4D072E117C4}"/>
              </a:ext>
            </a:extLst>
          </p:cNvPr>
          <p:cNvSpPr/>
          <p:nvPr/>
        </p:nvSpPr>
        <p:spPr>
          <a:xfrm>
            <a:off x="545118" y="966642"/>
            <a:ext cx="11153239" cy="540087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Managing my time better:</a:t>
            </a:r>
            <a:r>
              <a:rPr lang="en-GB" sz="2800" dirty="0"/>
              <a:t> Keep a good balance between social media and productive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Tracking my habits regularly</a:t>
            </a:r>
            <a:r>
              <a:rPr lang="en-GB" sz="2800" dirty="0"/>
              <a:t>: Keep an eye on my screen time to stay aware of how I use my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Using this method in other areas</a:t>
            </a:r>
            <a:r>
              <a:rPr lang="en-GB" sz="2800" dirty="0"/>
              <a:t>: Track things like studies, work, or fitness to improve in those areas too.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Building self-discipline</a:t>
            </a:r>
            <a:r>
              <a:rPr lang="en-GB" sz="2800" dirty="0"/>
              <a:t>: Stay focused on my goals and avoid distractions.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Changing routines when needed</a:t>
            </a:r>
            <a:r>
              <a:rPr lang="en-GB" sz="2800" dirty="0"/>
              <a:t>: Make adjustments based on my tracking to keep good habits and stay productive.</a:t>
            </a:r>
            <a:endParaRPr lang="en-IN" sz="2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23385-C7F1-221B-18B2-640419C04493}"/>
              </a:ext>
            </a:extLst>
          </p:cNvPr>
          <p:cNvSpPr txBox="1"/>
          <p:nvPr/>
        </p:nvSpPr>
        <p:spPr>
          <a:xfrm>
            <a:off x="9940" y="6500189"/>
            <a:ext cx="434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for the Mini Project #3 of CAP776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42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7228-D3FE-4D7E-81D1-8C9DC665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635" y="3065213"/>
            <a:ext cx="8975276" cy="77908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50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Thank You!</a:t>
            </a:r>
            <a:endParaRPr lang="en-IN" sz="5000" dirty="0">
              <a:solidFill>
                <a:srgbClr val="C00000"/>
              </a:solidFill>
              <a:latin typeface="Broadway" pitchFamily="8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803DA-0FB5-4367-A46D-E94D6C7D8915}"/>
              </a:ext>
            </a:extLst>
          </p:cNvPr>
          <p:cNvCxnSpPr>
            <a:cxnSpLocks/>
          </p:cNvCxnSpPr>
          <p:nvPr/>
        </p:nvCxnSpPr>
        <p:spPr>
          <a:xfrm flipV="1">
            <a:off x="533400" y="3741536"/>
            <a:ext cx="9303511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riangle 15">
            <a:extLst>
              <a:ext uri="{FF2B5EF4-FFF2-40B4-BE49-F238E27FC236}">
                <a16:creationId xmlns:a16="http://schemas.microsoft.com/office/drawing/2014/main" id="{123942CB-FF6D-3EDF-8CE2-2045441A1B8B}"/>
              </a:ext>
            </a:extLst>
          </p:cNvPr>
          <p:cNvSpPr/>
          <p:nvPr/>
        </p:nvSpPr>
        <p:spPr>
          <a:xfrm rot="10800000">
            <a:off x="228600" y="3129312"/>
            <a:ext cx="633037" cy="544731"/>
          </a:xfrm>
          <a:prstGeom prst="triangle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5E16-C343-3C78-B173-7F2D23AE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912" y="50267"/>
            <a:ext cx="2126489" cy="6797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BC3F88-7188-26A2-B040-51F18EC8EEF8}"/>
              </a:ext>
            </a:extLst>
          </p:cNvPr>
          <p:cNvSpPr/>
          <p:nvPr/>
        </p:nvSpPr>
        <p:spPr>
          <a:xfrm>
            <a:off x="0" y="6873690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C3EC-F062-7F3B-9B6D-C983BA7F4228}"/>
              </a:ext>
            </a:extLst>
          </p:cNvPr>
          <p:cNvSpPr/>
          <p:nvPr/>
        </p:nvSpPr>
        <p:spPr>
          <a:xfrm>
            <a:off x="0" y="6804339"/>
            <a:ext cx="12192000" cy="82104"/>
          </a:xfrm>
          <a:prstGeom prst="rect">
            <a:avLst/>
          </a:prstGeom>
          <a:solidFill>
            <a:srgbClr val="ED7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6A093-B2B9-A360-F829-B21355A310A1}"/>
              </a:ext>
            </a:extLst>
          </p:cNvPr>
          <p:cNvSpPr txBox="1"/>
          <p:nvPr/>
        </p:nvSpPr>
        <p:spPr>
          <a:xfrm>
            <a:off x="6376371" y="6473107"/>
            <a:ext cx="582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Name:Shivam</a:t>
            </a:r>
            <a:r>
              <a:rPr lang="en-US" dirty="0"/>
              <a:t> Gupta    Reg. No. </a:t>
            </a:r>
            <a:r>
              <a:rPr lang="en-US"/>
              <a:t>12325170   Section</a:t>
            </a:r>
            <a:r>
              <a:rPr lang="en-US" dirty="0"/>
              <a:t>: </a:t>
            </a:r>
            <a:r>
              <a:rPr lang="en-IN" sz="1800" dirty="0" err="1"/>
              <a:t>DE328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00FDB-DEE1-9C6E-394F-FBB1CB8EAE92}"/>
              </a:ext>
            </a:extLst>
          </p:cNvPr>
          <p:cNvSpPr txBox="1"/>
          <p:nvPr/>
        </p:nvSpPr>
        <p:spPr>
          <a:xfrm>
            <a:off x="9940" y="6500189"/>
            <a:ext cx="434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for the Mini Project #3 of CAP776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52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575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Bauhaus 93</vt:lpstr>
      <vt:lpstr>Broadway</vt:lpstr>
      <vt:lpstr>Calibri</vt:lpstr>
      <vt:lpstr>Calibri Light</vt:lpstr>
      <vt:lpstr>Montserrat</vt:lpstr>
      <vt:lpstr>Office Theme</vt:lpstr>
      <vt:lpstr>PowerPoint Presentation</vt:lpstr>
      <vt:lpstr>Context Setting</vt:lpstr>
      <vt:lpstr>The data captured</vt:lpstr>
      <vt:lpstr>Story board #1</vt:lpstr>
      <vt:lpstr>Story board #2</vt:lpstr>
      <vt:lpstr>Inferences drawn</vt:lpstr>
      <vt:lpstr>Future scope [Optional]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Shivam Gupta</cp:lastModifiedBy>
  <cp:revision>38</cp:revision>
  <dcterms:created xsi:type="dcterms:W3CDTF">2022-08-01T05:18:21Z</dcterms:created>
  <dcterms:modified xsi:type="dcterms:W3CDTF">2024-11-04T10:27:20Z</dcterms:modified>
</cp:coreProperties>
</file>