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1C6B0B-2C3B-4348-9518-A7483E8C87E0}">
          <p14:sldIdLst>
            <p14:sldId id="257"/>
            <p14:sldId id="258"/>
            <p14:sldId id="259"/>
            <p14:sldId id="260"/>
            <p14:sldId id="261"/>
            <p14:sldId id="262"/>
            <p14:sldId id="263"/>
            <p14:sldId id="264"/>
            <p14:sldId id="265"/>
            <p14:sldId id="266"/>
          </p14:sldIdLst>
        </p14:section>
        <p14:section name="Untitled Section" id="{513A3D1B-0DA3-4F6E-84D1-20A5A1DD2262}">
          <p14:sldIdLst>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99FF66"/>
    <a:srgbClr val="FF66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6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BE24836-A5DC-424E-A48D-46A77E41135E}" type="datetimeFigureOut">
              <a:rPr lang="en-US" smtClean="0"/>
              <a:t>5/24/2024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B731D6A-3AB4-4FD3-99CC-D98FCC535B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BE24836-A5DC-424E-A48D-46A77E41135E}" type="datetimeFigureOut">
              <a:rPr lang="en-US" smtClean="0"/>
              <a:t>5/24/2024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BE24836-A5DC-424E-A48D-46A77E41135E}" type="datetimeFigureOut">
              <a:rPr lang="en-US" smtClean="0"/>
              <a:t>5/24/2024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B731D6A-3AB4-4FD3-99CC-D98FCC535B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BE24836-A5DC-424E-A48D-46A77E41135E}" type="datetimeFigureOut">
              <a:rPr lang="en-US" smtClean="0"/>
              <a:t>5/24/2024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731D6A-3AB4-4FD3-99CC-D98FCC535B4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BE24836-A5DC-424E-A48D-46A77E41135E}" type="datetimeFigureOut">
              <a:rPr lang="en-US" smtClean="0"/>
              <a:t>5/24/2024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731D6A-3AB4-4FD3-99CC-D98FCC535B41}"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BE24836-A5DC-424E-A48D-46A77E41135E}" type="datetimeFigureOut">
              <a:rPr lang="en-US" smtClean="0"/>
              <a:t>5/24/2024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B731D6A-3AB4-4FD3-99CC-D98FCC535B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topics/earth-and-planetary-sciences/freshwater-organis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oppr.com/guides/chemistry/environmental-chemistry/particulate-pollutants/" TargetMode="External"/><Relationship Id="rId2" Type="http://schemas.openxmlformats.org/officeDocument/2006/relationships/hyperlink" Target="https://www.toppr.com/guides/biology/environmental-issu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oppr.com/guides/physics/sound/characteristics-of-sound/" TargetMode="External"/><Relationship Id="rId2" Type="http://schemas.openxmlformats.org/officeDocument/2006/relationships/hyperlink" Target="https://www.toppr.com/guides/biology/environmental-issues/types-of-environmental-issues/" TargetMode="External"/><Relationship Id="rId1" Type="http://schemas.openxmlformats.org/officeDocument/2006/relationships/slideLayout" Target="../slideLayouts/slideLayout2.xml"/><Relationship Id="rId4" Type="http://schemas.openxmlformats.org/officeDocument/2006/relationships/hyperlink" Target="https://www.toppr.com/guides/legal-aptitude/indian-constitution/fundamental-rights-right-to-freedom-of-relig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unesdoc.unesco.org/images/0026/002614/261424e.pdf"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rdc.org/stories/clean-air-act-101" TargetMode="External"/><Relationship Id="rId2" Type="http://schemas.openxmlformats.org/officeDocument/2006/relationships/hyperlink" Target="https://www.who.int/news-room/feature-stories/detail/air-pollution--the-invisible-health-thre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rdc.org/stories/natural-gas-101" TargetMode="External"/><Relationship Id="rId2" Type="http://schemas.openxmlformats.org/officeDocument/2006/relationships/hyperlink" Target="https://www.nrdc.org/experts/john-walke" TargetMode="External"/><Relationship Id="rId1" Type="http://schemas.openxmlformats.org/officeDocument/2006/relationships/slideLayout" Target="../slideLayouts/slideLayout2.xml"/><Relationship Id="rId4" Type="http://schemas.openxmlformats.org/officeDocument/2006/relationships/hyperlink" Target="https://www.nrdc.org/climate-change-and-health-air-quality#/ma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438400"/>
            <a:ext cx="6400800" cy="3048001"/>
          </a:xfrm>
        </p:spPr>
        <p:txBody>
          <a:bodyPr>
            <a:noAutofit/>
          </a:bodyPr>
          <a:lstStyle/>
          <a:p>
            <a:pPr indent="0">
              <a:buNone/>
            </a:pPr>
            <a:r>
              <a:rPr lang="en-US" sz="6000" spc="-300" dirty="0" smtClean="0">
                <a:effectLst>
                  <a:reflection blurRad="6350" stA="60000" endA="900" endPos="60000" dist="29997" dir="5400000" sy="-100000" algn="bl" rotWithShape="0"/>
                </a:effectLst>
                <a:latin typeface="Algerian" pitchFamily="82" charset="0"/>
              </a:rPr>
              <a:t>WELCOME TO MY NEW PROJECT </a:t>
            </a:r>
            <a:endParaRPr lang="en-US" sz="6000" spc="-300" dirty="0">
              <a:effectLst>
                <a:reflection blurRad="6350" stA="60000" endA="900" endPos="60000" dist="29997" dir="5400000" sy="-100000" algn="bl" rotWithShape="0"/>
              </a:effectLst>
              <a:latin typeface="Algerian" pitchFamily="82" charset="0"/>
            </a:endParaRPr>
          </a:p>
        </p:txBody>
      </p:sp>
    </p:spTree>
    <p:extLst>
      <p:ext uri="{BB962C8B-B14F-4D97-AF65-F5344CB8AC3E}">
        <p14:creationId xmlns:p14="http://schemas.microsoft.com/office/powerpoint/2010/main" val="3463033287"/>
      </p:ext>
    </p:extLst>
  </p:cSld>
  <p:clrMapOvr>
    <a:masterClrMapping/>
  </p:clrMapOvr>
  <mc:AlternateContent xmlns:mc="http://schemas.openxmlformats.org/markup-compatibility/2006" xmlns:p14="http://schemas.microsoft.com/office/powerpoint/2010/main">
    <mc:Choice Requires="p14">
      <p:transition spd="slow" p14:dur="1400" advClick="0" advTm="4000">
        <p14:rippl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THERMAL POLLUTION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a:latin typeface="Arial Rounded MT Bold" pitchFamily="34" charset="0"/>
              </a:rPr>
              <a:t>Human alterations to natural temperature regimes of freshwater habitats cause thermal pollution. Thermal pollution is any deviation from the natural temperature in a habitat and can range from elevated temperatures associated with industrial cooling activities to discharges of cold water into streams below large impoundments. Given that the metabolic rates of </a:t>
            </a:r>
            <a:r>
              <a:rPr lang="en-US" dirty="0" err="1">
                <a:latin typeface="Arial Rounded MT Bold" pitchFamily="34" charset="0"/>
              </a:rPr>
              <a:t>ectotherms</a:t>
            </a:r>
            <a:r>
              <a:rPr lang="en-US" dirty="0">
                <a:latin typeface="Arial Rounded MT Bold" pitchFamily="34" charset="0"/>
              </a:rPr>
              <a:t> are controlled by temperature, and that the vast majority of </a:t>
            </a:r>
            <a:r>
              <a:rPr lang="en-US" dirty="0">
                <a:latin typeface="Arial Rounded MT Bold" pitchFamily="34" charset="0"/>
                <a:hlinkClick r:id="rId2" tooltip="Learn more about freshwater organisms from ScienceDirect's AI-generated Topic Pages"/>
              </a:rPr>
              <a:t>freshwater organisms</a:t>
            </a:r>
            <a:r>
              <a:rPr lang="en-US" dirty="0">
                <a:latin typeface="Arial Rounded MT Bold" pitchFamily="34" charset="0"/>
              </a:rPr>
              <a:t> are ectothermic, thermal pollution can strongly affect freshwater communities. Alterations to normal water temperature regimes have myriad biological effects, including interfering with temperature cues for spawning fishes, facilitating establishment of exotic species, and altering growth and development of aquatic organisms (Langford, 1990). Further, aquatic organisms evolved in relatively thermally buffered environments, and thus they are generally more sensitive to temperature fluctuations than are their terrestrial counterparts.</a:t>
            </a:r>
          </a:p>
          <a:p>
            <a:r>
              <a:rPr lang="en-US" dirty="0">
                <a:latin typeface="Arial Rounded MT Bold" pitchFamily="34" charset="0"/>
              </a:rPr>
              <a:t>Temperature tolerances among species of freshwater organisms are highly variable, but all have an optimal range and low and high limits within which they can survive. Increases in temperature cause an increase in growth rate up to a point. Above some threshold, damage occurs. Because temperature governs rates at multiple levels of biological organization</a:t>
            </a:r>
          </a:p>
          <a:p>
            <a:endParaRPr lang="en-US" dirty="0"/>
          </a:p>
        </p:txBody>
      </p:sp>
    </p:spTree>
    <p:extLst>
      <p:ext uri="{BB962C8B-B14F-4D97-AF65-F5344CB8AC3E}">
        <p14:creationId xmlns:p14="http://schemas.microsoft.com/office/powerpoint/2010/main" val="3807954058"/>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CAUSES OF THERMAL POLLUTION:</a:t>
            </a:r>
            <a:endParaRPr lang="en-US" dirty="0"/>
          </a:p>
        </p:txBody>
      </p:sp>
      <p:sp>
        <p:nvSpPr>
          <p:cNvPr id="3" name="Content Placeholder 2"/>
          <p:cNvSpPr>
            <a:spLocks noGrp="1"/>
          </p:cNvSpPr>
          <p:nvPr>
            <p:ph idx="1"/>
          </p:nvPr>
        </p:nvSpPr>
        <p:spPr/>
        <p:txBody>
          <a:bodyPr>
            <a:normAutofit/>
          </a:bodyPr>
          <a:lstStyle/>
          <a:p>
            <a:r>
              <a:rPr lang="en-US" sz="1600" dirty="0">
                <a:latin typeface="Arial Rounded MT Bold" pitchFamily="34" charset="0"/>
              </a:rPr>
              <a:t>Use of water for cooling. Many industrial processes produce a lot of heat. ...</a:t>
            </a:r>
          </a:p>
          <a:p>
            <a:r>
              <a:rPr lang="en-US" sz="1600" dirty="0">
                <a:latin typeface="Arial Rounded MT Bold" pitchFamily="34" charset="0"/>
              </a:rPr>
              <a:t>Soil erosion. Soil erosion is the gradual wearing away of topsoil from the land. ...</a:t>
            </a:r>
          </a:p>
          <a:p>
            <a:r>
              <a:rPr lang="en-US" sz="1600" dirty="0">
                <a:latin typeface="Arial Rounded MT Bold" pitchFamily="34" charset="0"/>
              </a:rPr>
              <a:t>Deforestation. ...</a:t>
            </a:r>
          </a:p>
          <a:p>
            <a:r>
              <a:rPr lang="en-US" sz="1600" dirty="0">
                <a:latin typeface="Arial Rounded MT Bold" pitchFamily="34" charset="0"/>
              </a:rPr>
              <a:t>Urban runoff. ...</a:t>
            </a:r>
          </a:p>
          <a:p>
            <a:r>
              <a:rPr lang="en-US" sz="1600" dirty="0">
                <a:latin typeface="Arial Rounded MT Bold" pitchFamily="34" charset="0"/>
              </a:rPr>
              <a:t>Natural causes. ...</a:t>
            </a:r>
          </a:p>
          <a:p>
            <a:r>
              <a:rPr lang="en-US" sz="1600" dirty="0">
                <a:latin typeface="Arial Rounded MT Bold" pitchFamily="34" charset="0"/>
              </a:rPr>
              <a:t>Disruption of fish and amphibian habitats. ...</a:t>
            </a:r>
          </a:p>
          <a:p>
            <a:r>
              <a:rPr lang="en-US" sz="1600" dirty="0">
                <a:latin typeface="Arial Rounded MT Bold" pitchFamily="34" charset="0"/>
              </a:rPr>
              <a:t>Decrease in dissolved oxygen. ...</a:t>
            </a:r>
          </a:p>
          <a:p>
            <a:r>
              <a:rPr lang="en-US" sz="1600" dirty="0">
                <a:latin typeface="Arial Rounded MT Bold" pitchFamily="34" charset="0"/>
              </a:rPr>
              <a:t>Algal blooms.</a:t>
            </a:r>
          </a:p>
          <a:p>
            <a:endParaRPr lang="en-US" sz="1600" dirty="0">
              <a:latin typeface="Arial Rounded MT Bold" pitchFamily="34" charset="0"/>
            </a:endParaRPr>
          </a:p>
        </p:txBody>
      </p:sp>
    </p:spTree>
    <p:extLst>
      <p:ext uri="{BB962C8B-B14F-4D97-AF65-F5344CB8AC3E}">
        <p14:creationId xmlns:p14="http://schemas.microsoft.com/office/powerpoint/2010/main" val="3634662004"/>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NOISE POLLUTION ????</a:t>
            </a:r>
            <a:endParaRPr lang="en-US" dirty="0"/>
          </a:p>
        </p:txBody>
      </p:sp>
      <p:sp>
        <p:nvSpPr>
          <p:cNvPr id="3" name="Content Placeholder 2"/>
          <p:cNvSpPr>
            <a:spLocks noGrp="1"/>
          </p:cNvSpPr>
          <p:nvPr>
            <p:ph idx="1"/>
          </p:nvPr>
        </p:nvSpPr>
        <p:spPr/>
        <p:txBody>
          <a:bodyPr>
            <a:normAutofit/>
          </a:bodyPr>
          <a:lstStyle/>
          <a:p>
            <a:r>
              <a:rPr lang="en-US" sz="1600" dirty="0">
                <a:latin typeface="Arial Rounded MT Bold" pitchFamily="34" charset="0"/>
              </a:rPr>
              <a:t>Noise pollution is a form of pollution which has become very deadly nowadays. This </a:t>
            </a:r>
            <a:r>
              <a:rPr lang="en-US" sz="1600" dirty="0">
                <a:latin typeface="Arial Rounded MT Bold" pitchFamily="34" charset="0"/>
                <a:hlinkClick r:id="rId2"/>
              </a:rPr>
              <a:t>pollution is increasing only and creates an unsafe environment</a:t>
            </a:r>
            <a:r>
              <a:rPr lang="en-US" sz="1600" dirty="0">
                <a:latin typeface="Arial Rounded MT Bold" pitchFamily="34" charset="0"/>
              </a:rPr>
              <a:t>. Noise pollution is when the level of noise increases more than the normal level. When the amount of noise exceeds, it becomes dangerous for living beings. Moreover, these unpleasant sounds cause several disturbances and create an imbalance in the environment.</a:t>
            </a:r>
          </a:p>
          <a:p>
            <a:r>
              <a:rPr lang="en-US" sz="1600" dirty="0">
                <a:latin typeface="Arial Rounded MT Bold" pitchFamily="34" charset="0"/>
              </a:rPr>
              <a:t>In other words, high volume noises are abnormal. As the world is advancing at a rapid rate, so is noise pollution. Technology has made things easier for people by creating appliances and devices for almost everything. You want to mix or grind something? It can be done with a mixer and blender. You are feeling hot? Simply turn on the AC or cooler. Do you want entertainment at home? You can watch television or play music. However, people don’t realize this comfort comes with harmful effects too. All the mentioned appliances contribute to noise pollution. They disturb the natural rhythm of life and fall in the category of a </a:t>
            </a:r>
            <a:r>
              <a:rPr lang="en-US" sz="1600" dirty="0">
                <a:latin typeface="Arial Rounded MT Bold" pitchFamily="34" charset="0"/>
                <a:hlinkClick r:id="rId3"/>
              </a:rPr>
              <a:t>pollutant</a:t>
            </a:r>
            <a:r>
              <a:rPr lang="en-US" sz="1600" dirty="0">
                <a:latin typeface="Arial Rounded MT Bold" pitchFamily="34" charset="0"/>
              </a:rPr>
              <a:t>.</a:t>
            </a:r>
          </a:p>
          <a:p>
            <a:endParaRPr lang="en-US" sz="1600" dirty="0">
              <a:latin typeface="Arial Rounded MT Bold" pitchFamily="34" charset="0"/>
            </a:endParaRPr>
          </a:p>
        </p:txBody>
      </p:sp>
    </p:spTree>
    <p:extLst>
      <p:ext uri="{BB962C8B-B14F-4D97-AF65-F5344CB8AC3E}">
        <p14:creationId xmlns:p14="http://schemas.microsoft.com/office/powerpoint/2010/main" val="3528429472"/>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CAUSES OF NOISE POLLUTION : </a:t>
            </a:r>
            <a:endParaRPr lang="en-US" dirty="0"/>
          </a:p>
        </p:txBody>
      </p:sp>
      <p:sp>
        <p:nvSpPr>
          <p:cNvPr id="3" name="Content Placeholder 2"/>
          <p:cNvSpPr>
            <a:spLocks noGrp="1"/>
          </p:cNvSpPr>
          <p:nvPr>
            <p:ph idx="1"/>
          </p:nvPr>
        </p:nvSpPr>
        <p:spPr/>
        <p:txBody>
          <a:bodyPr>
            <a:normAutofit/>
          </a:bodyPr>
          <a:lstStyle/>
          <a:p>
            <a:r>
              <a:rPr lang="en-US" sz="1600" dirty="0">
                <a:latin typeface="Arial Rounded MT Bold" pitchFamily="34" charset="0"/>
              </a:rPr>
              <a:t>As the world is turning to technology for their comfort, it is, at the same time, harming us. The industries no matter how big or small contribution to </a:t>
            </a:r>
            <a:r>
              <a:rPr lang="en-US" sz="1600" dirty="0">
                <a:latin typeface="Arial Rounded MT Bold" pitchFamily="34" charset="0"/>
                <a:hlinkClick r:id="rId2"/>
              </a:rPr>
              <a:t>noise pollution</a:t>
            </a:r>
            <a:r>
              <a:rPr lang="en-US" sz="1600" dirty="0">
                <a:latin typeface="Arial Rounded MT Bold" pitchFamily="34" charset="0"/>
              </a:rPr>
              <a:t>. The equipment they use like compressors, exhaust fans, generators and more produce a lot of noise.</a:t>
            </a:r>
          </a:p>
          <a:p>
            <a:r>
              <a:rPr lang="en-US" sz="1600" dirty="0">
                <a:latin typeface="Arial Rounded MT Bold" pitchFamily="34" charset="0"/>
              </a:rPr>
              <a:t>Similarly, the ever-increasing use of automobiles is a major cause of this pollution. Not only automobiles but other transport vehicles like airplanes, buses, bikes, trucks and more also are a part of it. People honk unnecessarily in the traffic and listen to loud music on the way which creates </a:t>
            </a:r>
            <a:r>
              <a:rPr lang="en-US" sz="1600" dirty="0">
                <a:latin typeface="Arial Rounded MT Bold" pitchFamily="34" charset="0"/>
                <a:hlinkClick r:id="rId3"/>
              </a:rPr>
              <a:t>high levels of noise</a:t>
            </a:r>
            <a:r>
              <a:rPr lang="en-US" sz="1600" dirty="0">
                <a:latin typeface="Arial Rounded MT Bold" pitchFamily="34" charset="0"/>
              </a:rPr>
              <a:t>.</a:t>
            </a:r>
          </a:p>
          <a:p>
            <a:r>
              <a:rPr lang="en-US" sz="1600" dirty="0">
                <a:latin typeface="Arial Rounded MT Bold" pitchFamily="34" charset="0"/>
              </a:rPr>
              <a:t>Furthermore, social events like marriages, parties, and </a:t>
            </a:r>
            <a:r>
              <a:rPr lang="en-US" sz="1600" dirty="0">
                <a:latin typeface="Arial Rounded MT Bold" pitchFamily="34" charset="0"/>
                <a:hlinkClick r:id="rId4"/>
              </a:rPr>
              <a:t>religious functions</a:t>
            </a:r>
            <a:r>
              <a:rPr lang="en-US" sz="1600" dirty="0">
                <a:latin typeface="Arial Rounded MT Bold" pitchFamily="34" charset="0"/>
              </a:rPr>
              <a:t> in places like clubs, pubs, temples, halls and more create a lot of nuisance in the residential areas. In addition, the construction activities like mining, the building of flyovers, bridges and more also produce great noise.</a:t>
            </a:r>
          </a:p>
          <a:p>
            <a:endParaRPr lang="en-US" dirty="0"/>
          </a:p>
        </p:txBody>
      </p:sp>
    </p:spTree>
    <p:extLst>
      <p:ext uri="{BB962C8B-B14F-4D97-AF65-F5344CB8AC3E}">
        <p14:creationId xmlns:p14="http://schemas.microsoft.com/office/powerpoint/2010/main" val="1138453801"/>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 POLLUTION ???</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Arial Rounded MT Bold" pitchFamily="34" charset="0"/>
              </a:rPr>
              <a:t>Light pollution is the presence of unwanted, inappropriate, or excessive artificial lighting</a:t>
            </a:r>
            <a:r>
              <a:rPr lang="en-US" sz="1600" dirty="0" smtClean="0">
                <a:latin typeface="Arial Rounded MT Bold" pitchFamily="34" charset="0"/>
              </a:rPr>
              <a:t>.</a:t>
            </a:r>
          </a:p>
          <a:p>
            <a:r>
              <a:rPr lang="en-US" sz="1600" dirty="0" smtClean="0">
                <a:latin typeface="Arial Rounded MT Bold" pitchFamily="34" charset="0"/>
              </a:rPr>
              <a:t> </a:t>
            </a:r>
            <a:r>
              <a:rPr lang="en-US" sz="1600" dirty="0">
                <a:latin typeface="Arial Rounded MT Bold" pitchFamily="34" charset="0"/>
              </a:rPr>
              <a:t>In a descriptive sense, the term light pollution refers to the effects of any poorly implemented lighting, during the day or night. Light pollution can be understood not only as a phenomenon resulting from a specific source or kind of pollution, but also as a contributor to the wider, collective impact of various sources of pollution</a:t>
            </a:r>
            <a:r>
              <a:rPr lang="en-US" sz="1600" dirty="0" smtClean="0">
                <a:latin typeface="Arial Rounded MT Bold" pitchFamily="34" charset="0"/>
              </a:rPr>
              <a:t>.</a:t>
            </a:r>
          </a:p>
          <a:p>
            <a:r>
              <a:rPr lang="en-US" sz="1600" dirty="0" smtClean="0">
                <a:latin typeface="Arial Rounded MT Bold" pitchFamily="34" charset="0"/>
              </a:rPr>
              <a:t> </a:t>
            </a:r>
            <a:r>
              <a:rPr lang="en-US" sz="1600" dirty="0">
                <a:latin typeface="Arial Rounded MT Bold" pitchFamily="34" charset="0"/>
              </a:rPr>
              <a:t>Light pollution seen via a long-exposure shot Although this type of pollution can exist throughout the day, its effects are magnified during the night with the contrast of darkness. </a:t>
            </a:r>
            <a:r>
              <a:rPr lang="en-US" sz="1600" dirty="0">
                <a:latin typeface="Arial Rounded MT Bold" pitchFamily="34" charset="0"/>
              </a:rPr>
              <a:t>It has been estimated that 83 percent of the world's people live under light-polluted skies and that 23 percent of the world's land area is affected by </a:t>
            </a:r>
            <a:r>
              <a:rPr lang="en-US" sz="1600" dirty="0" err="1">
                <a:latin typeface="Arial Rounded MT Bold" pitchFamily="34" charset="0"/>
              </a:rPr>
              <a:t>skyglow</a:t>
            </a:r>
            <a:r>
              <a:rPr lang="en-US" sz="1600" dirty="0" smtClean="0">
                <a:latin typeface="Arial Rounded MT Bold" pitchFamily="34" charset="0"/>
              </a:rPr>
              <a:t>.</a:t>
            </a:r>
          </a:p>
          <a:p>
            <a:r>
              <a:rPr lang="en-US" sz="1600" dirty="0" smtClean="0">
                <a:latin typeface="Arial Rounded MT Bold" pitchFamily="34" charset="0"/>
              </a:rPr>
              <a:t> </a:t>
            </a:r>
            <a:r>
              <a:rPr lang="en-US" sz="1600" dirty="0">
                <a:latin typeface="Arial Rounded MT Bold" pitchFamily="34" charset="0"/>
              </a:rPr>
              <a:t>The area affected by artificial illumination continues to </a:t>
            </a:r>
            <a:r>
              <a:rPr lang="en-US" sz="1600" dirty="0" smtClean="0">
                <a:latin typeface="Arial Rounded MT Bold" pitchFamily="34" charset="0"/>
              </a:rPr>
              <a:t>increase.</a:t>
            </a:r>
          </a:p>
          <a:p>
            <a:r>
              <a:rPr lang="en-US" sz="1600" dirty="0" smtClean="0">
                <a:latin typeface="Arial Rounded MT Bold" pitchFamily="34" charset="0"/>
              </a:rPr>
              <a:t> </a:t>
            </a:r>
            <a:r>
              <a:rPr lang="en-US" sz="1600" dirty="0">
                <a:latin typeface="Arial Rounded MT Bold" pitchFamily="34" charset="0"/>
              </a:rPr>
              <a:t>A major side-effect of urbanization, light pollution is blamed for compromising health, disrupting ecosystems, and spoiling aesthetic environments. </a:t>
            </a:r>
            <a:r>
              <a:rPr lang="en-US" sz="1600" dirty="0">
                <a:latin typeface="Arial Rounded MT Bold" pitchFamily="34" charset="0"/>
              </a:rPr>
              <a:t>Globally, it has increased by at least 49% from 1992 to 2017.</a:t>
            </a:r>
            <a:endParaRPr lang="en-US" sz="1600" dirty="0">
              <a:latin typeface="Arial Rounded MT Bold" pitchFamily="34" charset="0"/>
            </a:endParaRPr>
          </a:p>
        </p:txBody>
      </p:sp>
    </p:spTree>
    <p:extLst>
      <p:ext uri="{BB962C8B-B14F-4D97-AF65-F5344CB8AC3E}">
        <p14:creationId xmlns:p14="http://schemas.microsoft.com/office/powerpoint/2010/main" val="2698448761"/>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LIGHT POLLUTION </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Light trespass.</a:t>
            </a:r>
          </a:p>
          <a:p>
            <a:r>
              <a:rPr lang="en-US" dirty="0" smtClean="0"/>
              <a:t> </a:t>
            </a:r>
            <a:r>
              <a:rPr lang="en-US" dirty="0"/>
              <a:t>Over-illumination.</a:t>
            </a:r>
          </a:p>
          <a:p>
            <a:r>
              <a:rPr lang="en-US" dirty="0" smtClean="0"/>
              <a:t> </a:t>
            </a:r>
            <a:r>
              <a:rPr lang="en-US" dirty="0"/>
              <a:t>Glare.</a:t>
            </a:r>
          </a:p>
          <a:p>
            <a:r>
              <a:rPr lang="en-US" dirty="0" smtClean="0"/>
              <a:t> </a:t>
            </a:r>
            <a:r>
              <a:rPr lang="en-US" dirty="0"/>
              <a:t>Light clutter.</a:t>
            </a:r>
          </a:p>
          <a:p>
            <a:r>
              <a:rPr lang="en-US" smtClean="0"/>
              <a:t> </a:t>
            </a:r>
            <a:r>
              <a:rPr lang="en-US" dirty="0"/>
              <a:t>Sky glow.</a:t>
            </a:r>
          </a:p>
          <a:p>
            <a:r>
              <a:rPr lang="en-US" smtClean="0"/>
              <a:t> </a:t>
            </a:r>
            <a:r>
              <a:rPr lang="en-US" dirty="0"/>
              <a:t>From satellites</a:t>
            </a:r>
          </a:p>
          <a:p>
            <a:endParaRPr lang="en-US" dirty="0"/>
          </a:p>
        </p:txBody>
      </p:sp>
    </p:spTree>
    <p:extLst>
      <p:ext uri="{BB962C8B-B14F-4D97-AF65-F5344CB8AC3E}">
        <p14:creationId xmlns:p14="http://schemas.microsoft.com/office/powerpoint/2010/main" val="3117235250"/>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3962400" cy="990600"/>
          </a:xfrm>
        </p:spPr>
        <p:txBody>
          <a:bodyPr>
            <a:normAutofit/>
          </a:bodyPr>
          <a:lstStyle/>
          <a:p>
            <a:pPr indent="0" algn="ctr">
              <a:buNone/>
            </a:pPr>
            <a:r>
              <a:rPr lang="en-US" sz="4400" dirty="0" smtClean="0">
                <a:latin typeface="Algerian" pitchFamily="82" charset="0"/>
              </a:rPr>
              <a:t>POLLUTION </a:t>
            </a:r>
            <a:endParaRPr lang="en-US" dirty="0">
              <a:latin typeface="Algerian" pitchFamily="82" charset="0"/>
            </a:endParaRPr>
          </a:p>
        </p:txBody>
      </p:sp>
      <p:pic>
        <p:nvPicPr>
          <p:cNvPr id="1026" name="Picture 2" descr="Premium Photo | 3d illustration of factory with smoke come out that make environment  pollu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67000"/>
            <a:ext cx="2325007" cy="25146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Water Pollution And Anti-Kaingin System For Environment And, 51% OF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16" b="6339"/>
          <a:stretch/>
        </p:blipFill>
        <p:spPr bwMode="auto">
          <a:xfrm>
            <a:off x="3276600" y="3124200"/>
            <a:ext cx="2514600" cy="2197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The Effects of Water Pollu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688771"/>
            <a:ext cx="1752600" cy="1801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4" name="Picture 10" descr="Water drops PNG Image | Water drops, Water drop logo, Water drop images"/>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2000" y="930727"/>
            <a:ext cx="1709057" cy="16002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reen Earth Images – Browse 1,879,930 Stock Photos, Vectors, and Video |  Adobe Stock"/>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627914" y="544286"/>
            <a:ext cx="3233056" cy="215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59550"/>
      </p:ext>
    </p:extLst>
  </p:cSld>
  <p:clrMapOvr>
    <a:masterClrMapping/>
  </p:clrMapOvr>
  <mc:AlternateContent xmlns:mc="http://schemas.openxmlformats.org/markup-compatibility/2006" xmlns:p14="http://schemas.microsoft.com/office/powerpoint/2010/main">
    <mc:Choice Requires="p14">
      <p:transition spd="slow" p14:dur="4400" advClick="0" advTm="4000">
        <p14:honeycomb/>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box(in)">
                                      <p:cBhvr>
                                        <p:cTn id="17" dur="20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wipe(down)">
                                      <p:cBhvr>
                                        <p:cTn id="22" dur="580">
                                          <p:stCondLst>
                                            <p:cond delay="0"/>
                                          </p:stCondLst>
                                        </p:cTn>
                                        <p:tgtEl>
                                          <p:spTgt spid="1028"/>
                                        </p:tgtEl>
                                      </p:cBhvr>
                                    </p:animEffect>
                                    <p:anim calcmode="lin" valueType="num">
                                      <p:cBhvr>
                                        <p:cTn id="23"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28" dur="26">
                                          <p:stCondLst>
                                            <p:cond delay="650"/>
                                          </p:stCondLst>
                                        </p:cTn>
                                        <p:tgtEl>
                                          <p:spTgt spid="1028"/>
                                        </p:tgtEl>
                                      </p:cBhvr>
                                      <p:to x="100000" y="60000"/>
                                    </p:animScale>
                                    <p:animScale>
                                      <p:cBhvr>
                                        <p:cTn id="29" dur="166" decel="50000">
                                          <p:stCondLst>
                                            <p:cond delay="676"/>
                                          </p:stCondLst>
                                        </p:cTn>
                                        <p:tgtEl>
                                          <p:spTgt spid="1028"/>
                                        </p:tgtEl>
                                      </p:cBhvr>
                                      <p:to x="100000" y="100000"/>
                                    </p:animScale>
                                    <p:animScale>
                                      <p:cBhvr>
                                        <p:cTn id="30" dur="26">
                                          <p:stCondLst>
                                            <p:cond delay="1312"/>
                                          </p:stCondLst>
                                        </p:cTn>
                                        <p:tgtEl>
                                          <p:spTgt spid="1028"/>
                                        </p:tgtEl>
                                      </p:cBhvr>
                                      <p:to x="100000" y="80000"/>
                                    </p:animScale>
                                    <p:animScale>
                                      <p:cBhvr>
                                        <p:cTn id="31" dur="166" decel="50000">
                                          <p:stCondLst>
                                            <p:cond delay="1338"/>
                                          </p:stCondLst>
                                        </p:cTn>
                                        <p:tgtEl>
                                          <p:spTgt spid="1028"/>
                                        </p:tgtEl>
                                      </p:cBhvr>
                                      <p:to x="100000" y="100000"/>
                                    </p:animScale>
                                    <p:animScale>
                                      <p:cBhvr>
                                        <p:cTn id="32" dur="26">
                                          <p:stCondLst>
                                            <p:cond delay="1642"/>
                                          </p:stCondLst>
                                        </p:cTn>
                                        <p:tgtEl>
                                          <p:spTgt spid="1028"/>
                                        </p:tgtEl>
                                      </p:cBhvr>
                                      <p:to x="100000" y="90000"/>
                                    </p:animScale>
                                    <p:animScale>
                                      <p:cBhvr>
                                        <p:cTn id="33" dur="166" decel="50000">
                                          <p:stCondLst>
                                            <p:cond delay="1668"/>
                                          </p:stCondLst>
                                        </p:cTn>
                                        <p:tgtEl>
                                          <p:spTgt spid="1028"/>
                                        </p:tgtEl>
                                      </p:cBhvr>
                                      <p:to x="100000" y="100000"/>
                                    </p:animScale>
                                    <p:animScale>
                                      <p:cBhvr>
                                        <p:cTn id="34" dur="26">
                                          <p:stCondLst>
                                            <p:cond delay="1808"/>
                                          </p:stCondLst>
                                        </p:cTn>
                                        <p:tgtEl>
                                          <p:spTgt spid="1028"/>
                                        </p:tgtEl>
                                      </p:cBhvr>
                                      <p:to x="100000" y="95000"/>
                                    </p:animScale>
                                    <p:animScale>
                                      <p:cBhvr>
                                        <p:cTn id="35" dur="166" decel="50000">
                                          <p:stCondLst>
                                            <p:cond delay="1834"/>
                                          </p:stCondLst>
                                        </p:cTn>
                                        <p:tgtEl>
                                          <p:spTgt spid="1028"/>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34"/>
                                        </p:tgtEl>
                                        <p:attrNameLst>
                                          <p:attrName>style.visibility</p:attrName>
                                        </p:attrNameLst>
                                      </p:cBhvr>
                                      <p:to>
                                        <p:strVal val="visible"/>
                                      </p:to>
                                    </p:set>
                                    <p:animEffect transition="in" filter="wipe(down)">
                                      <p:cBhvr>
                                        <p:cTn id="40" dur="500"/>
                                        <p:tgtEl>
                                          <p:spTgt spid="1034"/>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1036"/>
                                        </p:tgtEl>
                                        <p:attrNameLst>
                                          <p:attrName>style.visibility</p:attrName>
                                        </p:attrNameLst>
                                      </p:cBhvr>
                                      <p:to>
                                        <p:strVal val="visible"/>
                                      </p:to>
                                    </p:set>
                                    <p:animEffect transition="in" filter="wheel(1)">
                                      <p:cBhvr>
                                        <p:cTn id="45" dur="20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6400800" cy="1066800"/>
          </a:xfrm>
        </p:spPr>
        <p:txBody>
          <a:bodyPr>
            <a:normAutofit fontScale="90000"/>
          </a:bodyPr>
          <a:lstStyle/>
          <a:p>
            <a:r>
              <a:rPr lang="en-US" spc="0" dirty="0" smtClean="0">
                <a:solidFill>
                  <a:srgbClr val="0000FF"/>
                </a:solidFill>
                <a:latin typeface="Algerian" pitchFamily="82" charset="0"/>
              </a:rPr>
              <a:t>TYPES OF ENVIRONMENTAL  POLLUTION </a:t>
            </a:r>
            <a:endParaRPr lang="en-US" spc="0" dirty="0">
              <a:solidFill>
                <a:srgbClr val="0000FF"/>
              </a:solidFill>
              <a:latin typeface="Algerian" pitchFamily="82" charset="0"/>
            </a:endParaRPr>
          </a:p>
        </p:txBody>
      </p:sp>
      <p:sp>
        <p:nvSpPr>
          <p:cNvPr id="3" name="Content Placeholder 2"/>
          <p:cNvSpPr>
            <a:spLocks noGrp="1"/>
          </p:cNvSpPr>
          <p:nvPr>
            <p:ph idx="1"/>
          </p:nvPr>
        </p:nvSpPr>
        <p:spPr>
          <a:xfrm>
            <a:off x="1219200" y="1828800"/>
            <a:ext cx="6400800" cy="3505200"/>
          </a:xfrm>
        </p:spPr>
        <p:txBody>
          <a:bodyPr>
            <a:noAutofit/>
            <a:scene3d>
              <a:camera prst="orthographicFront"/>
              <a:lightRig rig="threePt" dir="t"/>
            </a:scene3d>
            <a:sp3d extrusionH="57150">
              <a:bevelT w="38100" h="38100" prst="angle"/>
            </a:sp3d>
          </a:bodyPr>
          <a:lstStyle/>
          <a:p>
            <a:pPr lvl="3" indent="0">
              <a:buNone/>
            </a:pPr>
            <a:endParaRPr lang="en-US" sz="2000" dirty="0" smtClean="0">
              <a:solidFill>
                <a:srgbClr val="7030A0"/>
              </a:solidFill>
              <a:latin typeface="+mj-lt"/>
            </a:endParaRPr>
          </a:p>
          <a:p>
            <a:pPr>
              <a:buFont typeface="Wingdings" pitchFamily="2" charset="2"/>
              <a:buChar char="Ø"/>
            </a:pPr>
            <a:r>
              <a:rPr lang="en-US" sz="2000" dirty="0" smtClean="0">
                <a:solidFill>
                  <a:srgbClr val="7030A0"/>
                </a:solidFill>
                <a:latin typeface="+mj-lt"/>
              </a:rPr>
              <a:t>AIR POLLUTION</a:t>
            </a:r>
          </a:p>
          <a:p>
            <a:pPr>
              <a:buFont typeface="Wingdings" pitchFamily="2" charset="2"/>
              <a:buChar char="Ø"/>
            </a:pPr>
            <a:r>
              <a:rPr lang="en-US" sz="2000" dirty="0" smtClean="0">
                <a:solidFill>
                  <a:srgbClr val="7030A0"/>
                </a:solidFill>
                <a:latin typeface="+mj-lt"/>
              </a:rPr>
              <a:t>WATER POLLUTION </a:t>
            </a:r>
            <a:endParaRPr lang="en-US" sz="2000" dirty="0" smtClean="0">
              <a:solidFill>
                <a:srgbClr val="7030A0"/>
              </a:solidFill>
              <a:latin typeface="+mj-lt"/>
            </a:endParaRPr>
          </a:p>
          <a:p>
            <a:pPr>
              <a:buFont typeface="Wingdings" pitchFamily="2" charset="2"/>
              <a:buChar char="Ø"/>
            </a:pPr>
            <a:r>
              <a:rPr lang="en-US" sz="2000" dirty="0" smtClean="0">
                <a:solidFill>
                  <a:srgbClr val="7030A0"/>
                </a:solidFill>
                <a:latin typeface="+mj-lt"/>
              </a:rPr>
              <a:t>SOIL POLLUTION </a:t>
            </a:r>
          </a:p>
          <a:p>
            <a:pPr>
              <a:buFont typeface="Wingdings" pitchFamily="2" charset="2"/>
              <a:buChar char="Ø"/>
            </a:pPr>
            <a:r>
              <a:rPr lang="en-US" sz="2000" dirty="0" smtClean="0">
                <a:solidFill>
                  <a:srgbClr val="7030A0"/>
                </a:solidFill>
                <a:latin typeface="+mj-lt"/>
              </a:rPr>
              <a:t>THERMAL POLLUTION</a:t>
            </a:r>
          </a:p>
          <a:p>
            <a:pPr>
              <a:buFont typeface="Wingdings" pitchFamily="2" charset="2"/>
              <a:buChar char="Ø"/>
            </a:pPr>
            <a:r>
              <a:rPr lang="en-US" sz="2000" dirty="0" smtClean="0">
                <a:solidFill>
                  <a:srgbClr val="7030A0"/>
                </a:solidFill>
                <a:latin typeface="+mj-lt"/>
              </a:rPr>
              <a:t>RADIOACTIVE POLOLUTION</a:t>
            </a:r>
          </a:p>
          <a:p>
            <a:pPr>
              <a:buFont typeface="Wingdings" pitchFamily="2" charset="2"/>
              <a:buChar char="Ø"/>
            </a:pPr>
            <a:r>
              <a:rPr lang="en-US" sz="2000" dirty="0" smtClean="0">
                <a:solidFill>
                  <a:srgbClr val="7030A0"/>
                </a:solidFill>
                <a:latin typeface="+mj-lt"/>
              </a:rPr>
              <a:t>NOISE POLLUTION </a:t>
            </a:r>
          </a:p>
          <a:p>
            <a:pPr>
              <a:buFont typeface="Wingdings" pitchFamily="2" charset="2"/>
              <a:buChar char="Ø"/>
            </a:pPr>
            <a:r>
              <a:rPr lang="en-US" sz="2000" dirty="0" smtClean="0">
                <a:solidFill>
                  <a:srgbClr val="7030A0"/>
                </a:solidFill>
                <a:latin typeface="+mj-lt"/>
              </a:rPr>
              <a:t>LIGHT POLLUTION </a:t>
            </a:r>
          </a:p>
          <a:p>
            <a:endParaRPr lang="en-US" sz="1200" dirty="0">
              <a:latin typeface="+mj-lt"/>
            </a:endParaRPr>
          </a:p>
        </p:txBody>
      </p:sp>
    </p:spTree>
    <p:extLst>
      <p:ext uri="{BB962C8B-B14F-4D97-AF65-F5344CB8AC3E}">
        <p14:creationId xmlns:p14="http://schemas.microsoft.com/office/powerpoint/2010/main" val="324833214"/>
      </p:ext>
    </p:extLst>
  </p:cSld>
  <p:clrMapOvr>
    <a:masterClrMapping/>
  </p:clrMapOvr>
  <mc:AlternateContent xmlns:mc="http://schemas.openxmlformats.org/markup-compatibility/2006" xmlns:p14="http://schemas.microsoft.com/office/powerpoint/2010/main">
    <mc:Choice Requires="p14">
      <p:transition spd="slow" p14:dur="1400" advClick="0" advTm="4000">
        <p14:doors dir="ver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1" presetClass="emph" presetSubtype="0" fill="hold" grpId="1" nodeType="clickEffect">
                                  <p:stCondLst>
                                    <p:cond delay="0"/>
                                  </p:stCondLst>
                                  <p:childTnLst>
                                    <p:animClr clrSpc="hsl" dir="cw">
                                      <p:cBhvr override="childStyle">
                                        <p:cTn id="10" dur="500" fill="hold"/>
                                        <p:tgtEl>
                                          <p:spTgt spid="2"/>
                                        </p:tgtEl>
                                        <p:attrNameLst>
                                          <p:attrName>style.color</p:attrName>
                                        </p:attrNameLst>
                                      </p:cBhvr>
                                      <p:by>
                                        <p:hsl h="7200000" s="0" l="0"/>
                                      </p:by>
                                    </p:animClr>
                                    <p:animClr clrSpc="hsl" dir="cw">
                                      <p:cBhvr>
                                        <p:cTn id="11" dur="500" fill="hold"/>
                                        <p:tgtEl>
                                          <p:spTgt spid="2"/>
                                        </p:tgtEl>
                                        <p:attrNameLst>
                                          <p:attrName>fillcolor</p:attrName>
                                        </p:attrNameLst>
                                      </p:cBhvr>
                                      <p:by>
                                        <p:hsl h="7200000" s="0" l="0"/>
                                      </p:by>
                                    </p:animClr>
                                    <p:animClr clrSpc="hsl" dir="cw">
                                      <p:cBhvr>
                                        <p:cTn id="12" dur="500" fill="hold"/>
                                        <p:tgtEl>
                                          <p:spTgt spid="2"/>
                                        </p:tgtEl>
                                        <p:attrNameLst>
                                          <p:attrName>stroke.color</p:attrName>
                                        </p:attrNameLst>
                                      </p:cBhvr>
                                      <p:by>
                                        <p:hsl h="7200000" s="0" l="0"/>
                                      </p:by>
                                    </p:animClr>
                                    <p:set>
                                      <p:cBhvr>
                                        <p:cTn id="13" dur="500" fill="hold"/>
                                        <p:tgtEl>
                                          <p:spTgt spid="2"/>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2"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3"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anim calcmode="lin" valueType="num">
                                      <p:cBhvr>
                                        <p:cTn id="23" dur="2000" fill="hold"/>
                                        <p:tgtEl>
                                          <p:spTgt spid="2"/>
                                        </p:tgtEl>
                                        <p:attrNameLst>
                                          <p:attrName>ppt_w</p:attrName>
                                        </p:attrNameLst>
                                      </p:cBhvr>
                                      <p:tavLst>
                                        <p:tav tm="0" fmla="#ppt_w*sin(2.5*pi*$)">
                                          <p:val>
                                            <p:fltVal val="0"/>
                                          </p:val>
                                        </p:tav>
                                        <p:tav tm="100000">
                                          <p:val>
                                            <p:fltVal val="1"/>
                                          </p:val>
                                        </p:tav>
                                      </p:tavLst>
                                    </p:anim>
                                    <p:anim calcmode="lin" valueType="num">
                                      <p:cBhvr>
                                        <p:cTn id="24" dur="2000" fill="hold"/>
                                        <p:tgtEl>
                                          <p:spTgt spid="2"/>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0" dur="1000"/>
                                        <p:tgtEl>
                                          <p:spTgt spid="3">
                                            <p:txEl>
                                              <p:pRg st="1" end="1"/>
                                            </p:txEl>
                                          </p:spTgt>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6" dur="1000"/>
                                        <p:tgtEl>
                                          <p:spTgt spid="3">
                                            <p:txEl>
                                              <p:pRg st="2" end="2"/>
                                            </p:txEl>
                                          </p:spTgt>
                                        </p:tgtEl>
                                      </p:cBhvr>
                                    </p:animEffect>
                                  </p:childTnLst>
                                </p:cTn>
                              </p:par>
                            </p:childTnLst>
                          </p:cTn>
                        </p:par>
                        <p:par>
                          <p:cTn id="37" fill="hold">
                            <p:stCondLst>
                              <p:cond delay="4000"/>
                            </p:stCondLst>
                            <p:childTnLst>
                              <p:par>
                                <p:cTn id="38" presetID="53" presetClass="entr" presetSubtype="16" fill="hold" nodeType="after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2" dur="1000"/>
                                        <p:tgtEl>
                                          <p:spTgt spid="3">
                                            <p:txEl>
                                              <p:pRg st="3" end="3"/>
                                            </p:txEl>
                                          </p:spTgt>
                                        </p:tgtEl>
                                      </p:cBhvr>
                                    </p:animEffect>
                                  </p:childTnLst>
                                </p:cTn>
                              </p:par>
                            </p:childTnLst>
                          </p:cTn>
                        </p:par>
                        <p:par>
                          <p:cTn id="43" fill="hold">
                            <p:stCondLst>
                              <p:cond delay="5000"/>
                            </p:stCondLst>
                            <p:childTnLst>
                              <p:par>
                                <p:cTn id="44" presetID="53" presetClass="entr" presetSubtype="16" fill="hold" nodeType="after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calcmode="lin" valueType="num">
                                      <p:cBhvr>
                                        <p:cTn id="4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8" dur="1000"/>
                                        <p:tgtEl>
                                          <p:spTgt spid="3">
                                            <p:txEl>
                                              <p:pRg st="4" end="4"/>
                                            </p:txEl>
                                          </p:spTgt>
                                        </p:tgtEl>
                                      </p:cBhvr>
                                    </p:animEffect>
                                  </p:childTnLst>
                                </p:cTn>
                              </p:par>
                            </p:childTnLst>
                          </p:cTn>
                        </p:par>
                        <p:par>
                          <p:cTn id="49" fill="hold">
                            <p:stCondLst>
                              <p:cond delay="6000"/>
                            </p:stCondLst>
                            <p:childTnLst>
                              <p:par>
                                <p:cTn id="50" presetID="53" presetClass="entr" presetSubtype="16" fill="hold" nodeType="after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4" dur="1000"/>
                                        <p:tgtEl>
                                          <p:spTgt spid="3">
                                            <p:txEl>
                                              <p:pRg st="5" end="5"/>
                                            </p:txEl>
                                          </p:spTgt>
                                        </p:tgtEl>
                                      </p:cBhvr>
                                    </p:animEffect>
                                  </p:childTnLst>
                                </p:cTn>
                              </p:par>
                            </p:childTnLst>
                          </p:cTn>
                        </p:par>
                        <p:par>
                          <p:cTn id="55" fill="hold">
                            <p:stCondLst>
                              <p:cond delay="7000"/>
                            </p:stCondLst>
                            <p:childTnLst>
                              <p:par>
                                <p:cTn id="56" presetID="53" presetClass="entr" presetSubtype="16" fill="hold" nodeType="after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p:cTn id="58"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9" dur="10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60" dur="1000"/>
                                        <p:tgtEl>
                                          <p:spTgt spid="3">
                                            <p:txEl>
                                              <p:pRg st="6" end="6"/>
                                            </p:txEl>
                                          </p:spTgt>
                                        </p:tgtEl>
                                      </p:cBhvr>
                                    </p:animEffect>
                                  </p:childTnLst>
                                </p:cTn>
                              </p:par>
                            </p:childTnLst>
                          </p:cTn>
                        </p:par>
                        <p:par>
                          <p:cTn id="61" fill="hold">
                            <p:stCondLst>
                              <p:cond delay="8000"/>
                            </p:stCondLst>
                            <p:childTnLst>
                              <p:par>
                                <p:cTn id="62" presetID="53" presetClass="entr" presetSubtype="16" fill="hold" nodeType="after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 calcmode="lin" valueType="num">
                                      <p:cBhvr>
                                        <p:cTn id="64"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5" dur="10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19200"/>
            <a:ext cx="6400800" cy="685800"/>
          </a:xfrm>
        </p:spPr>
        <p:txBody>
          <a:bodyPr>
            <a:noAutofit/>
          </a:bodyPr>
          <a:lstStyle/>
          <a:p>
            <a:r>
              <a:rPr lang="en-US" sz="2800" b="1" spc="0" dirty="0" smtClean="0">
                <a:effectLst>
                  <a:outerShdw blurRad="38100" dist="38100" dir="2700000" algn="tl">
                    <a:srgbClr val="000000">
                      <a:alpha val="43137"/>
                    </a:srgbClr>
                  </a:outerShdw>
                </a:effectLst>
                <a:latin typeface="Arial Rounded MT Bold" pitchFamily="34" charset="0"/>
              </a:rPr>
              <a:t>What is Water pollution ????</a:t>
            </a:r>
            <a:endParaRPr lang="en-US" sz="4400" b="1" spc="0" dirty="0">
              <a:effectLst>
                <a:outerShdw blurRad="38100" dist="38100" dir="2700000" algn="tl">
                  <a:srgbClr val="000000">
                    <a:alpha val="43137"/>
                  </a:srgbClr>
                </a:outerShdw>
              </a:effectLst>
              <a:latin typeface="Arial Rounded MT Bold" pitchFamily="34" charset="0"/>
            </a:endParaRPr>
          </a:p>
        </p:txBody>
      </p:sp>
      <p:sp>
        <p:nvSpPr>
          <p:cNvPr id="3" name="Content Placeholder 2"/>
          <p:cNvSpPr>
            <a:spLocks noGrp="1"/>
          </p:cNvSpPr>
          <p:nvPr>
            <p:ph idx="1"/>
          </p:nvPr>
        </p:nvSpPr>
        <p:spPr>
          <a:xfrm>
            <a:off x="1371600" y="2286000"/>
            <a:ext cx="6400800" cy="3383280"/>
          </a:xfrm>
        </p:spPr>
        <p:txBody>
          <a:bodyPr>
            <a:noAutofit/>
          </a:bodyPr>
          <a:lstStyle/>
          <a:p>
            <a:pPr>
              <a:buBlip>
                <a:blip r:embed="rId2"/>
              </a:buBlip>
            </a:pPr>
            <a:r>
              <a:rPr lang="en-US" sz="1600" b="1" dirty="0">
                <a:latin typeface="Arial Rounded MT Bold" pitchFamily="34" charset="0"/>
              </a:rPr>
              <a:t>Water pollution occurs when harmful substances—often chemicals or microorganisms—contaminate a stream, river, lake, ocean, aquifer, or other body of water, degrading water quality and rendering it toxic to humans or the environment.</a:t>
            </a:r>
          </a:p>
          <a:p>
            <a:pPr>
              <a:buBlip>
                <a:blip r:embed="rId2"/>
              </a:buBlip>
            </a:pPr>
            <a:r>
              <a:rPr lang="en-US" sz="1600" b="1" dirty="0">
                <a:latin typeface="Arial Rounded MT Bold" pitchFamily="34" charset="0"/>
              </a:rPr>
              <a:t>This widespread problem of water pollution is jeopardizing our health. Unsafe water kills more people each year than war and all other forms of violence combined. Meanwhile, our drinkable water sources are finite: Less than 1 percent of the earth’s freshwater is actually accessible to us. Without action, the challenges will only increase by 2050, when global demand for freshwater is expected to be</a:t>
            </a:r>
            <a:r>
              <a:rPr lang="en-US" sz="1600" b="1" dirty="0">
                <a:solidFill>
                  <a:srgbClr val="000000"/>
                </a:solidFill>
                <a:latin typeface="Arial Rounded MT Bold" pitchFamily="34" charset="0"/>
              </a:rPr>
              <a:t> </a:t>
            </a:r>
            <a:r>
              <a:rPr lang="en-US" sz="1600" b="1" dirty="0">
                <a:solidFill>
                  <a:srgbClr val="000000"/>
                </a:solidFill>
                <a:latin typeface="Arial Rounded MT Bold" pitchFamily="34" charset="0"/>
                <a:hlinkClick r:id="rId3"/>
              </a:rPr>
              <a:t>one-third </a:t>
            </a:r>
            <a:r>
              <a:rPr lang="en-US" sz="1600" b="1" dirty="0">
                <a:latin typeface="Arial Rounded MT Bold" pitchFamily="34" charset="0"/>
                <a:hlinkClick r:id="rId3"/>
              </a:rPr>
              <a:t>greater</a:t>
            </a:r>
            <a:r>
              <a:rPr lang="en-US" sz="1600" b="1" dirty="0">
                <a:latin typeface="Arial Rounded MT Bold" pitchFamily="34" charset="0"/>
              </a:rPr>
              <a:t> than it is </a:t>
            </a:r>
            <a:r>
              <a:rPr lang="en-US" sz="1600" b="1" dirty="0">
                <a:latin typeface="Arial Black" pitchFamily="34" charset="0"/>
              </a:rPr>
              <a:t>now.</a:t>
            </a:r>
          </a:p>
          <a:p>
            <a:pPr marL="571500" indent="-571500">
              <a:buBlip>
                <a:blip r:embed="rId2"/>
              </a:buBlip>
            </a:pPr>
            <a:endParaRPr lang="en-US" sz="1600" dirty="0"/>
          </a:p>
        </p:txBody>
      </p:sp>
    </p:spTree>
    <p:extLst>
      <p:ext uri="{BB962C8B-B14F-4D97-AF65-F5344CB8AC3E}">
        <p14:creationId xmlns:p14="http://schemas.microsoft.com/office/powerpoint/2010/main" val="1466104987"/>
      </p:ext>
    </p:extLst>
  </p:cSld>
  <p:clrMapOvr>
    <a:masterClrMapping/>
  </p:clrMapOvr>
  <mc:AlternateContent xmlns:mc="http://schemas.openxmlformats.org/markup-compatibility/2006" xmlns:p14="http://schemas.microsoft.com/office/powerpoint/2010/main">
    <mc:Choice Requires="p14">
      <p:transition spd="slow" p14:dur="1400" advClick="0" advTm="3000">
        <p14:ripp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1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1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15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10400" cy="609600"/>
          </a:xfrm>
        </p:spPr>
        <p:txBody>
          <a:bodyPr>
            <a:noAutofit/>
          </a:bodyPr>
          <a:lstStyle/>
          <a:p>
            <a:r>
              <a:rPr lang="en-US" sz="2800" b="1" dirty="0" smtClean="0">
                <a:effectLst>
                  <a:outerShdw blurRad="38100" dist="38100" dir="2700000" algn="tl">
                    <a:srgbClr val="000000">
                      <a:alpha val="43137"/>
                    </a:srgbClr>
                  </a:outerShdw>
                </a:effectLst>
                <a:latin typeface="Arial Rounded MT Bold" pitchFamily="34" charset="0"/>
              </a:rPr>
              <a:t>Causes of water pollution:</a:t>
            </a:r>
            <a:r>
              <a:rPr lang="en-US" sz="3200" dirty="0" smtClean="0"/>
              <a:t> </a:t>
            </a:r>
            <a:endParaRPr lang="en-US" sz="3200" dirty="0"/>
          </a:p>
        </p:txBody>
      </p:sp>
      <p:sp>
        <p:nvSpPr>
          <p:cNvPr id="3" name="Content Placeholder 2"/>
          <p:cNvSpPr>
            <a:spLocks noGrp="1"/>
          </p:cNvSpPr>
          <p:nvPr>
            <p:ph idx="1"/>
          </p:nvPr>
        </p:nvSpPr>
        <p:spPr>
          <a:xfrm>
            <a:off x="457200" y="1828800"/>
            <a:ext cx="7239000" cy="4626936"/>
          </a:xfrm>
        </p:spPr>
        <p:txBody>
          <a:bodyPr>
            <a:noAutofit/>
          </a:bodyPr>
          <a:lstStyle/>
          <a:p>
            <a:pPr>
              <a:buFont typeface="Wingdings" pitchFamily="2" charset="2"/>
              <a:buChar char="q"/>
            </a:pPr>
            <a:r>
              <a:rPr lang="en-US" sz="1600" b="1" dirty="0">
                <a:latin typeface="+mj-lt"/>
              </a:rPr>
              <a:t>Industrial Waste. Industries and industrial sites across the world are a major contributor to water pollution. ...</a:t>
            </a:r>
          </a:p>
          <a:p>
            <a:pPr>
              <a:buFont typeface="Wingdings" pitchFamily="2" charset="2"/>
              <a:buChar char="q"/>
            </a:pPr>
            <a:r>
              <a:rPr lang="en-US" sz="1600" b="1" dirty="0">
                <a:latin typeface="+mj-lt"/>
              </a:rPr>
              <a:t>Marine Dumping. ...</a:t>
            </a:r>
          </a:p>
          <a:p>
            <a:pPr>
              <a:buFont typeface="Wingdings" pitchFamily="2" charset="2"/>
              <a:buChar char="q"/>
            </a:pPr>
            <a:r>
              <a:rPr lang="en-US" sz="1600" b="1" dirty="0">
                <a:latin typeface="+mj-lt"/>
              </a:rPr>
              <a:t>Sewage and Wastewater. ...</a:t>
            </a:r>
          </a:p>
          <a:p>
            <a:pPr>
              <a:buFont typeface="Wingdings" pitchFamily="2" charset="2"/>
              <a:buChar char="q"/>
            </a:pPr>
            <a:r>
              <a:rPr lang="en-US" sz="1600" b="1" dirty="0">
                <a:latin typeface="+mj-lt"/>
              </a:rPr>
              <a:t>Oil Leaks and Spills. </a:t>
            </a:r>
            <a:r>
              <a:rPr lang="en-US" sz="1600" b="1" dirty="0" smtClean="0">
                <a:latin typeface="+mj-lt"/>
              </a:rPr>
              <a:t>...</a:t>
            </a:r>
            <a:endParaRPr lang="en-US" sz="1600" b="1" dirty="0">
              <a:latin typeface="+mj-lt"/>
            </a:endParaRPr>
          </a:p>
          <a:p>
            <a:pPr>
              <a:buFont typeface="Wingdings" pitchFamily="2" charset="2"/>
              <a:buChar char="q"/>
            </a:pPr>
            <a:r>
              <a:rPr lang="en-US" sz="1600" b="1" dirty="0">
                <a:latin typeface="+mj-lt"/>
              </a:rPr>
              <a:t>Agriculture. </a:t>
            </a:r>
            <a:r>
              <a:rPr lang="en-US" sz="1600" b="1" dirty="0" smtClean="0">
                <a:latin typeface="+mj-lt"/>
              </a:rPr>
              <a:t>...</a:t>
            </a:r>
            <a:endParaRPr lang="en-US" sz="1600" b="1" dirty="0">
              <a:latin typeface="+mj-lt"/>
            </a:endParaRPr>
          </a:p>
          <a:p>
            <a:pPr>
              <a:buFont typeface="Wingdings" pitchFamily="2" charset="2"/>
              <a:buChar char="q"/>
            </a:pPr>
            <a:r>
              <a:rPr lang="en-US" sz="1600" b="1" dirty="0">
                <a:latin typeface="+mj-lt"/>
              </a:rPr>
              <a:t>Global Warming. </a:t>
            </a:r>
            <a:r>
              <a:rPr lang="en-US" sz="1600" b="1" dirty="0" smtClean="0">
                <a:latin typeface="+mj-lt"/>
              </a:rPr>
              <a:t>...</a:t>
            </a:r>
            <a:endParaRPr lang="en-US" sz="1600" b="1" dirty="0">
              <a:latin typeface="+mj-lt"/>
            </a:endParaRPr>
          </a:p>
          <a:p>
            <a:pPr>
              <a:buFont typeface="Wingdings" pitchFamily="2" charset="2"/>
              <a:buChar char="q"/>
            </a:pPr>
            <a:r>
              <a:rPr lang="en-US" sz="1600" b="1" dirty="0">
                <a:latin typeface="+mj-lt"/>
              </a:rPr>
              <a:t>Radioactive Waste.</a:t>
            </a:r>
          </a:p>
          <a:p>
            <a:pPr marL="285750" indent="-285750">
              <a:buFont typeface="Wingdings" pitchFamily="2" charset="2"/>
              <a:buChar char="q"/>
            </a:pPr>
            <a:endParaRPr lang="en-US" sz="1600" dirty="0">
              <a:latin typeface="+mj-lt"/>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2819400"/>
            <a:ext cx="1676400" cy="16040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081506"/>
      </p:ext>
    </p:extLst>
  </p:cSld>
  <p:clrMapOvr>
    <a:masterClrMapping/>
  </p:clrMapOvr>
  <mc:AlternateContent xmlns:mc="http://schemas.openxmlformats.org/markup-compatibility/2006" xmlns:p14="http://schemas.microsoft.com/office/powerpoint/2010/main">
    <mc:Choice Requires="p14">
      <p:transition spd="slow" p14:dur="4000" advClick="0" advTm="4000">
        <p14:vortex dir="r"/>
      </p:transition>
    </mc:Choice>
    <mc:Fallback xmlns="">
      <p:transition spd="slow" advClick="0" advTm="4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effectLst>
                  <a:outerShdw blurRad="38100" dist="38100" dir="2700000" algn="tl">
                    <a:srgbClr val="000000">
                      <a:alpha val="43137"/>
                    </a:srgbClr>
                  </a:outerShdw>
                </a:effectLst>
                <a:latin typeface="Arial Rounded MT Bold" pitchFamily="34" charset="0"/>
              </a:rPr>
              <a:t>What is Air pollution ???</a:t>
            </a:r>
            <a:endParaRPr lang="en-US" b="1" dirty="0">
              <a:effectLst>
                <a:outerShdw blurRad="38100" dist="38100" dir="2700000" algn="tl">
                  <a:srgbClr val="000000">
                    <a:alpha val="43137"/>
                  </a:srgbClr>
                </a:outerShdw>
              </a:effectLst>
              <a:latin typeface="Arial Rounded MT Bold" pitchFamily="34" charset="0"/>
            </a:endParaRPr>
          </a:p>
        </p:txBody>
      </p:sp>
      <p:sp>
        <p:nvSpPr>
          <p:cNvPr id="4" name="Content Placeholder 3"/>
          <p:cNvSpPr>
            <a:spLocks noGrp="1"/>
          </p:cNvSpPr>
          <p:nvPr>
            <p:ph idx="1"/>
          </p:nvPr>
        </p:nvSpPr>
        <p:spPr>
          <a:xfrm>
            <a:off x="1371600" y="2362200"/>
            <a:ext cx="6400800" cy="3048001"/>
          </a:xfrm>
        </p:spPr>
        <p:txBody>
          <a:bodyPr>
            <a:noAutofit/>
          </a:bodyPr>
          <a:lstStyle/>
          <a:p>
            <a:pPr indent="0">
              <a:buNone/>
            </a:pPr>
            <a:r>
              <a:rPr lang="en-US" sz="1600" dirty="0" smtClean="0">
                <a:latin typeface="Arial Rounded MT Bold" pitchFamily="34" charset="0"/>
              </a:rPr>
              <a:t>Air pollution refers to the release of pollutants into the air—pollutants that are detrimental to human health and the planet as a whole. According to the </a:t>
            </a:r>
            <a:r>
              <a:rPr lang="en-US" sz="1600" dirty="0" smtClean="0">
                <a:latin typeface="Arial Rounded MT Bold" pitchFamily="34" charset="0"/>
                <a:hlinkClick r:id="rId2"/>
              </a:rPr>
              <a:t>World Health Organization (WHO)</a:t>
            </a:r>
            <a:r>
              <a:rPr lang="en-US" sz="1600" dirty="0" smtClean="0">
                <a:latin typeface="Arial Rounded MT Bold" pitchFamily="34" charset="0"/>
              </a:rPr>
              <a:t>, each year, indoor and outdoor air pollution is responsible for nearly seven million deaths around the globe. Ninety-nine percent of human beings currently breathe air that exceeds the WHO’s guideline limits for pollutants, with those living in low- and middle-income countries suffering the most. In the United States, the </a:t>
            </a:r>
            <a:r>
              <a:rPr lang="en-US" sz="1600" dirty="0" smtClean="0">
                <a:latin typeface="Arial Rounded MT Bold" pitchFamily="34" charset="0"/>
                <a:hlinkClick r:id="rId3"/>
              </a:rPr>
              <a:t>Clean Air Act</a:t>
            </a:r>
            <a:r>
              <a:rPr lang="en-US" sz="1600" dirty="0" smtClean="0">
                <a:latin typeface="Arial Rounded MT Bold" pitchFamily="34" charset="0"/>
              </a:rPr>
              <a:t>, established in 1970, authorizes the U.S. Environmental Protection Agency (EPA) to safeguard public health by regulating the emissions of these harmful air pollutants.</a:t>
            </a:r>
            <a:endParaRPr lang="en-US" sz="1600" dirty="0">
              <a:latin typeface="Arial Rounded MT Bold" pitchFamily="34" charset="0"/>
            </a:endParaRPr>
          </a:p>
        </p:txBody>
      </p:sp>
    </p:spTree>
    <p:extLst>
      <p:ext uri="{BB962C8B-B14F-4D97-AF65-F5344CB8AC3E}">
        <p14:creationId xmlns:p14="http://schemas.microsoft.com/office/powerpoint/2010/main" val="4053903734"/>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Arial Rounded MT Bold" pitchFamily="34" charset="0"/>
              </a:rPr>
              <a:t>CAUSES OF AIR POLLUTION:</a:t>
            </a:r>
            <a:endParaRPr lang="en-US" sz="2800" b="1" dirty="0">
              <a:effectLst>
                <a:outerShdw blurRad="38100" dist="38100" dir="2700000" algn="tl">
                  <a:srgbClr val="000000">
                    <a:alpha val="43137"/>
                  </a:srgbClr>
                </a:outerShdw>
              </a:effectLst>
              <a:latin typeface="Arial Rounded MT Bold" pitchFamily="34" charset="0"/>
            </a:endParaRPr>
          </a:p>
        </p:txBody>
      </p:sp>
      <p:sp>
        <p:nvSpPr>
          <p:cNvPr id="3" name="Content Placeholder 2"/>
          <p:cNvSpPr>
            <a:spLocks noGrp="1"/>
          </p:cNvSpPr>
          <p:nvPr>
            <p:ph idx="1"/>
          </p:nvPr>
        </p:nvSpPr>
        <p:spPr/>
        <p:txBody>
          <a:bodyPr>
            <a:normAutofit/>
          </a:bodyPr>
          <a:lstStyle/>
          <a:p>
            <a:r>
              <a:rPr lang="en-US" sz="1600" dirty="0">
                <a:latin typeface="Arial Rounded MT Bold" pitchFamily="34" charset="0"/>
              </a:rPr>
              <a:t>“Most air pollution comes from energy use and production,” says </a:t>
            </a:r>
            <a:r>
              <a:rPr lang="en-US" sz="1600" dirty="0">
                <a:latin typeface="Arial Rounded MT Bold" pitchFamily="34" charset="0"/>
                <a:hlinkClick r:id="rId2"/>
              </a:rPr>
              <a:t>John </a:t>
            </a:r>
            <a:r>
              <a:rPr lang="en-US" sz="1600" dirty="0" err="1">
                <a:latin typeface="Arial Rounded MT Bold" pitchFamily="34" charset="0"/>
                <a:hlinkClick r:id="rId2"/>
              </a:rPr>
              <a:t>Walke</a:t>
            </a:r>
            <a:r>
              <a:rPr lang="en-US" sz="1600" dirty="0">
                <a:latin typeface="Arial Rounded MT Bold" pitchFamily="34" charset="0"/>
              </a:rPr>
              <a:t>, director of the Clean Air team at NRDC. Driving a car on gasoline, heating a home with oil, running a power plant on </a:t>
            </a:r>
            <a:r>
              <a:rPr lang="en-US" sz="1600" dirty="0" err="1">
                <a:latin typeface="Arial Rounded MT Bold" pitchFamily="34" charset="0"/>
                <a:hlinkClick r:id="rId3"/>
              </a:rPr>
              <a:t>fracked</a:t>
            </a:r>
            <a:r>
              <a:rPr lang="en-US" sz="1600" dirty="0">
                <a:latin typeface="Arial Rounded MT Bold" pitchFamily="34" charset="0"/>
                <a:hlinkClick r:id="rId3"/>
              </a:rPr>
              <a:t> gas</a:t>
            </a:r>
            <a:r>
              <a:rPr lang="en-US" sz="1600" dirty="0">
                <a:latin typeface="Arial Rounded MT Bold" pitchFamily="34" charset="0"/>
              </a:rPr>
              <a:t>: In each case, a fossil fuel is burned and harmful chemicals and gases are released into the air.</a:t>
            </a:r>
          </a:p>
          <a:p>
            <a:r>
              <a:rPr lang="en-US" sz="1600" dirty="0">
                <a:latin typeface="Arial Rounded MT Bold" pitchFamily="34" charset="0"/>
              </a:rPr>
              <a:t>“We’ve made progress over the last 50 years in improving air quality in the United States, thanks to the Clean Air Act. But climate change will make it harder in the future to meet pollution standards, which are designed to </a:t>
            </a:r>
            <a:r>
              <a:rPr lang="en-US" sz="1600" dirty="0">
                <a:latin typeface="Arial Rounded MT Bold" pitchFamily="34" charset="0"/>
                <a:hlinkClick r:id="rId4"/>
              </a:rPr>
              <a:t>protect health</a:t>
            </a:r>
            <a:r>
              <a:rPr lang="en-US" sz="1600" dirty="0">
                <a:latin typeface="Arial Rounded MT Bold" pitchFamily="34" charset="0"/>
              </a:rPr>
              <a:t>,” says </a:t>
            </a:r>
            <a:r>
              <a:rPr lang="en-US" sz="1600" dirty="0" err="1">
                <a:latin typeface="Arial Rounded MT Bold" pitchFamily="34" charset="0"/>
              </a:rPr>
              <a:t>Walke</a:t>
            </a:r>
            <a:r>
              <a:rPr lang="en-US" sz="1600" dirty="0" smtClean="0">
                <a:latin typeface="Arial Rounded MT Bold" pitchFamily="34" charset="0"/>
              </a:rPr>
              <a:t>.</a:t>
            </a:r>
          </a:p>
          <a:p>
            <a:r>
              <a:rPr lang="en-US" sz="1600" dirty="0">
                <a:latin typeface="Arial Rounded MT Bold" pitchFamily="34" charset="0"/>
              </a:rPr>
              <a:t>Even though you can’t see it, the air you are breathing is probably polluted. Worldwide, 9 out of 10 of us breathe air that is damaging our health. Invisible particles penetrate every cell and organ in our bodies, causing acute and chronic diseases, including asthma, strokes, heart attacks and dementia. Outdoor air pollution causes around 4.2 million early deaths every year.</a:t>
            </a:r>
          </a:p>
          <a:p>
            <a:endParaRPr lang="en-US" b="1" dirty="0">
              <a:latin typeface="Arial Rounded MT Bold" pitchFamily="34" charset="0"/>
            </a:endParaRPr>
          </a:p>
        </p:txBody>
      </p:sp>
    </p:spTree>
    <p:extLst>
      <p:ext uri="{BB962C8B-B14F-4D97-AF65-F5344CB8AC3E}">
        <p14:creationId xmlns:p14="http://schemas.microsoft.com/office/powerpoint/2010/main" val="4010028035"/>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SOIL POLLUTION ????</a:t>
            </a:r>
            <a:endParaRPr lang="en-US" dirty="0"/>
          </a:p>
        </p:txBody>
      </p:sp>
      <p:sp>
        <p:nvSpPr>
          <p:cNvPr id="3" name="Content Placeholder 2"/>
          <p:cNvSpPr>
            <a:spLocks noGrp="1"/>
          </p:cNvSpPr>
          <p:nvPr>
            <p:ph idx="1"/>
          </p:nvPr>
        </p:nvSpPr>
        <p:spPr/>
        <p:txBody>
          <a:bodyPr>
            <a:normAutofit/>
          </a:bodyPr>
          <a:lstStyle/>
          <a:p>
            <a:r>
              <a:rPr lang="en-US" sz="1600" dirty="0">
                <a:latin typeface="Arial Rounded MT Bold" pitchFamily="34" charset="0"/>
              </a:rPr>
              <a:t>This </a:t>
            </a:r>
            <a:r>
              <a:rPr lang="en-US" sz="1600" dirty="0">
                <a:latin typeface="Arial Rounded MT Bold" pitchFamily="34" charset="0"/>
              </a:rPr>
              <a:t>invisible affliction appears when the concentration of pollutants on the surface becomes so high that it harms land biodiversity and endangers health, particularly through food. Activities such as stock breeding and intensive farming use chemicals, pesticides and </a:t>
            </a:r>
            <a:r>
              <a:rPr lang="en-US" sz="1600" dirty="0" err="1">
                <a:latin typeface="Arial Rounded MT Bold" pitchFamily="34" charset="0"/>
              </a:rPr>
              <a:t>fertilisers</a:t>
            </a:r>
            <a:r>
              <a:rPr lang="en-US" sz="1600" dirty="0">
                <a:latin typeface="Arial Rounded MT Bold" pitchFamily="34" charset="0"/>
              </a:rPr>
              <a:t> that pollute the land, just as happens with heavy metals and other natural and man-made chemical substances.</a:t>
            </a:r>
          </a:p>
          <a:p>
            <a:r>
              <a:rPr lang="en-US" sz="1600" dirty="0">
                <a:latin typeface="Arial Rounded MT Bold" pitchFamily="34" charset="0"/>
              </a:rPr>
              <a:t>Soil pollution is a global threat that is particularly serious in regions like Europe, Eurasia, Asia and North Africa, as indicated by the Food and Agricultural Organization of the United Nations (FAO). The FAO also affirms that both intense and even moderate degradation is already affecting one third of the world's soil. Moreover, recovery is so slow that it would take 1,000 years to create a few </a:t>
            </a:r>
            <a:r>
              <a:rPr lang="en-US" sz="1600" dirty="0" err="1">
                <a:latin typeface="Arial Rounded MT Bold" pitchFamily="34" charset="0"/>
              </a:rPr>
              <a:t>centimetres</a:t>
            </a:r>
            <a:r>
              <a:rPr lang="en-US" sz="1600" dirty="0">
                <a:latin typeface="Arial Rounded MT Bold" pitchFamily="34" charset="0"/>
              </a:rPr>
              <a:t> layer of arable soil.</a:t>
            </a:r>
            <a:r>
              <a:rPr lang="en-US" dirty="0"/>
              <a:t/>
            </a:r>
            <a:br>
              <a:rPr lang="en-US" dirty="0"/>
            </a:br>
            <a:r>
              <a:rPr lang="en-US" dirty="0"/>
              <a:t> </a:t>
            </a:r>
          </a:p>
          <a:p>
            <a:endParaRPr lang="en-US" dirty="0"/>
          </a:p>
        </p:txBody>
      </p:sp>
    </p:spTree>
    <p:extLst>
      <p:ext uri="{BB962C8B-B14F-4D97-AF65-F5344CB8AC3E}">
        <p14:creationId xmlns:p14="http://schemas.microsoft.com/office/powerpoint/2010/main" val="2012550596"/>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CAUSES OF SOIL POLLUTION :</a:t>
            </a:r>
            <a:endParaRPr lang="en-US" dirty="0"/>
          </a:p>
        </p:txBody>
      </p:sp>
      <p:sp>
        <p:nvSpPr>
          <p:cNvPr id="3" name="Content Placeholder 2"/>
          <p:cNvSpPr>
            <a:spLocks noGrp="1"/>
          </p:cNvSpPr>
          <p:nvPr>
            <p:ph idx="1"/>
          </p:nvPr>
        </p:nvSpPr>
        <p:spPr/>
        <p:txBody>
          <a:bodyPr>
            <a:normAutofit/>
          </a:bodyPr>
          <a:lstStyle/>
          <a:p>
            <a:r>
              <a:rPr lang="en-US" sz="1600" dirty="0">
                <a:latin typeface="Arial Rounded MT Bold" pitchFamily="34" charset="0"/>
              </a:rPr>
              <a:t>Rainfall and Flooding. Higher intensity of rainstorms is the main cause of soil erosion. ...</a:t>
            </a:r>
          </a:p>
          <a:p>
            <a:r>
              <a:rPr lang="en-US" sz="1600" dirty="0">
                <a:latin typeface="Arial Rounded MT Bold" pitchFamily="34" charset="0"/>
              </a:rPr>
              <a:t>Agriculture. The farming practices are the major cause of soil erosion. ...</a:t>
            </a:r>
          </a:p>
          <a:p>
            <a:r>
              <a:rPr lang="en-US" sz="1600" dirty="0">
                <a:latin typeface="Arial Rounded MT Bold" pitchFamily="34" charset="0"/>
              </a:rPr>
              <a:t>Grazing. ...</a:t>
            </a:r>
          </a:p>
          <a:p>
            <a:r>
              <a:rPr lang="en-US" sz="1600" dirty="0">
                <a:latin typeface="Arial Rounded MT Bold" pitchFamily="34" charset="0"/>
              </a:rPr>
              <a:t>Logging and Mining. ...</a:t>
            </a:r>
          </a:p>
          <a:p>
            <a:r>
              <a:rPr lang="en-US" sz="1600" dirty="0">
                <a:latin typeface="Arial Rounded MT Bold" pitchFamily="34" charset="0"/>
              </a:rPr>
              <a:t>Construction. ...</a:t>
            </a:r>
          </a:p>
          <a:p>
            <a:r>
              <a:rPr lang="en-US" sz="1600" dirty="0">
                <a:latin typeface="Arial Rounded MT Bold" pitchFamily="34" charset="0"/>
              </a:rPr>
              <a:t>Rivers and Streams. ...</a:t>
            </a:r>
          </a:p>
          <a:p>
            <a:r>
              <a:rPr lang="en-US" sz="1600" dirty="0">
                <a:latin typeface="Arial Rounded MT Bold" pitchFamily="34" charset="0"/>
              </a:rPr>
              <a:t>Heavy Winds. ...</a:t>
            </a:r>
          </a:p>
          <a:p>
            <a:r>
              <a:rPr lang="en-US" sz="1600" dirty="0">
                <a:latin typeface="Arial Rounded MT Bold" pitchFamily="34" charset="0"/>
              </a:rPr>
              <a:t>Loss of Arable Land.</a:t>
            </a:r>
          </a:p>
          <a:p>
            <a:endParaRPr lang="en-US" dirty="0"/>
          </a:p>
        </p:txBody>
      </p:sp>
    </p:spTree>
    <p:extLst>
      <p:ext uri="{BB962C8B-B14F-4D97-AF65-F5344CB8AC3E}">
        <p14:creationId xmlns:p14="http://schemas.microsoft.com/office/powerpoint/2010/main" val="2612298627"/>
      </p:ext>
    </p:extLst>
  </p:cSld>
  <p:clrMapOvr>
    <a:masterClrMapping/>
  </p:clrMapOvr>
  <mc:AlternateContent xmlns:mc="http://schemas.openxmlformats.org/markup-compatibility/2006">
    <mc:Choice xmlns:p14="http://schemas.microsoft.com/office/powerpoint/2010/main" Requires="p14">
      <p:transition spd="slow" p14:dur="3000">
        <p:blinds dir="vert"/>
      </p:transition>
    </mc:Choice>
    <mc:Fallback>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194</TotalTime>
  <Words>661</Words>
  <Application>Microsoft Office PowerPoint</Application>
  <PresentationFormat>On-screen Show (4:3)</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PowerPoint Presentation</vt:lpstr>
      <vt:lpstr>PowerPoint Presentation</vt:lpstr>
      <vt:lpstr>TYPES OF ENVIRONMENTAL  POLLUTION </vt:lpstr>
      <vt:lpstr>What is Water pollution ????</vt:lpstr>
      <vt:lpstr>Causes of water pollution: </vt:lpstr>
      <vt:lpstr>What is Air pollution ???</vt:lpstr>
      <vt:lpstr>CAUSES OF AIR POLLUTION:</vt:lpstr>
      <vt:lpstr>WHAT IS SOIL POLLUTION ????</vt:lpstr>
      <vt:lpstr>WHAT ARE  THE CAUSES OF SOIL POLLUTION :</vt:lpstr>
      <vt:lpstr>WHAT IS THERMAL POLLUTION ????</vt:lpstr>
      <vt:lpstr>CAUSES OF THERMAL POLLUTION:</vt:lpstr>
      <vt:lpstr>WHAT IS NOISE POLLUTION ????</vt:lpstr>
      <vt:lpstr>CAUSES OF NOISE POLLUTION : </vt:lpstr>
      <vt:lpstr>WHAT IS LIGHT POLLUTION ???</vt:lpstr>
      <vt:lpstr>CAUSES OF LIGHT POLLUTION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Windows User</cp:lastModifiedBy>
  <cp:revision>25</cp:revision>
  <dcterms:created xsi:type="dcterms:W3CDTF">2024-05-20T10:29:11Z</dcterms:created>
  <dcterms:modified xsi:type="dcterms:W3CDTF">2024-05-24T10:31:28Z</dcterms:modified>
</cp:coreProperties>
</file>