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 id="2147483840" r:id="rId3"/>
    <p:sldMasterId id="2147483864" r:id="rId4"/>
    <p:sldMasterId id="2147483888" r:id="rId5"/>
  </p:sldMasterIdLst>
  <p:sldIdLst>
    <p:sldId id="256" r:id="rId6"/>
    <p:sldId id="257" r:id="rId7"/>
    <p:sldId id="258" r:id="rId8"/>
    <p:sldId id="259"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B80"/>
    <a:srgbClr val="56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513D3E6-970B-4835-98EC-5DEB3D50949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13D3E6-970B-4835-98EC-5DEB3D50949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3D3E6-970B-4835-98EC-5DEB3D50949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13D3E6-970B-4835-98EC-5DEB3D50949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13D3E6-970B-4835-98EC-5DEB3D50949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3D3E6-970B-4835-98EC-5DEB3D50949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513D3E6-970B-4835-98EC-5DEB3D509499}" type="datetimeFigureOut">
              <a:rPr lang="en-US" smtClean="0"/>
              <a:t>5/22/2024</a:t>
            </a:fld>
            <a:endParaRPr lang="en-US"/>
          </a:p>
        </p:txBody>
      </p:sp>
      <p:sp>
        <p:nvSpPr>
          <p:cNvPr id="9" name="Slide Number Placeholder 8"/>
          <p:cNvSpPr>
            <a:spLocks noGrp="1"/>
          </p:cNvSpPr>
          <p:nvPr>
            <p:ph type="sldNum" sz="quarter" idx="11"/>
          </p:nvPr>
        </p:nvSpPr>
        <p:spPr/>
        <p:txBody>
          <a:bodyPr/>
          <a:lstStyle/>
          <a:p>
            <a:fld id="{FC66D40F-AFFB-4542-BC2C-36F11D07553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513D3E6-970B-4835-98EC-5DEB3D509499}" type="datetimeFigureOut">
              <a:rPr lang="en-US" smtClean="0"/>
              <a:t>5/22/2024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C66D40F-AFFB-4542-BC2C-36F11D07553D}"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C66D40F-AFFB-4542-BC2C-36F11D0755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13D3E6-970B-4835-98EC-5DEB3D50949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13D3E6-970B-4835-98EC-5DEB3D50949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3D3E6-970B-4835-98EC-5DEB3D50949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3513D3E6-970B-4835-98EC-5DEB3D509499}" type="datetimeFigureOut">
              <a:rPr lang="en-US" smtClean="0"/>
              <a:t>5/22/2024</a:t>
            </a:fld>
            <a:endParaRPr lang="en-US"/>
          </a:p>
        </p:txBody>
      </p:sp>
      <p:sp>
        <p:nvSpPr>
          <p:cNvPr id="17" name="Slide Number Placeholder 16"/>
          <p:cNvSpPr>
            <a:spLocks noGrp="1"/>
          </p:cNvSpPr>
          <p:nvPr>
            <p:ph type="sldNum" sz="quarter" idx="11"/>
          </p:nvPr>
        </p:nvSpPr>
        <p:spPr/>
        <p:txBody>
          <a:bodyPr/>
          <a:lstStyle/>
          <a:p>
            <a:fld id="{FC66D40F-AFFB-4542-BC2C-36F11D07553D}"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3513D3E6-970B-4835-98EC-5DEB3D509499}" type="datetimeFigureOut">
              <a:rPr lang="en-US" smtClean="0"/>
              <a:t>5/22/2024</a:t>
            </a:fld>
            <a:endParaRPr lang="en-US"/>
          </a:p>
        </p:txBody>
      </p:sp>
      <p:sp>
        <p:nvSpPr>
          <p:cNvPr id="12" name="Slide Number Placeholder 11"/>
          <p:cNvSpPr>
            <a:spLocks noGrp="1"/>
          </p:cNvSpPr>
          <p:nvPr>
            <p:ph type="sldNum" sz="quarter" idx="15"/>
          </p:nvPr>
        </p:nvSpPr>
        <p:spPr/>
        <p:txBody>
          <a:bodyPr/>
          <a:lstStyle/>
          <a:p>
            <a:fld id="{FC66D40F-AFFB-4542-BC2C-36F11D07553D}"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3513D3E6-970B-4835-98EC-5DEB3D509499}" type="datetimeFigureOut">
              <a:rPr lang="en-US" smtClean="0"/>
              <a:t>5/22/2024</a:t>
            </a:fld>
            <a:endParaRPr lang="en-US"/>
          </a:p>
        </p:txBody>
      </p:sp>
      <p:sp>
        <p:nvSpPr>
          <p:cNvPr id="14" name="Slide Number Placeholder 13"/>
          <p:cNvSpPr>
            <a:spLocks noGrp="1"/>
          </p:cNvSpPr>
          <p:nvPr>
            <p:ph type="sldNum" sz="quarter" idx="11"/>
          </p:nvPr>
        </p:nvSpPr>
        <p:spPr/>
        <p:txBody>
          <a:bodyPr/>
          <a:lstStyle/>
          <a:p>
            <a:fld id="{FC66D40F-AFFB-4542-BC2C-36F11D07553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3513D3E6-970B-4835-98EC-5DEB3D509499}" type="datetimeFigureOut">
              <a:rPr lang="en-US" smtClean="0"/>
              <a:t>5/22/2024</a:t>
            </a:fld>
            <a:endParaRPr lang="en-US"/>
          </a:p>
        </p:txBody>
      </p:sp>
      <p:sp>
        <p:nvSpPr>
          <p:cNvPr id="12" name="Slide Number Placeholder 11"/>
          <p:cNvSpPr>
            <a:spLocks noGrp="1"/>
          </p:cNvSpPr>
          <p:nvPr>
            <p:ph type="sldNum" sz="quarter" idx="16"/>
          </p:nvPr>
        </p:nvSpPr>
        <p:spPr/>
        <p:txBody>
          <a:bodyPr/>
          <a:lstStyle/>
          <a:p>
            <a:fld id="{FC66D40F-AFFB-4542-BC2C-36F11D07553D}"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3513D3E6-970B-4835-98EC-5DEB3D509499}" type="datetimeFigureOut">
              <a:rPr lang="en-US" smtClean="0"/>
              <a:t>5/22/2024</a:t>
            </a:fld>
            <a:endParaRPr lang="en-US"/>
          </a:p>
        </p:txBody>
      </p:sp>
      <p:sp>
        <p:nvSpPr>
          <p:cNvPr id="12" name="Slide Number Placeholder 11"/>
          <p:cNvSpPr>
            <a:spLocks noGrp="1"/>
          </p:cNvSpPr>
          <p:nvPr>
            <p:ph type="sldNum" sz="quarter" idx="17"/>
          </p:nvPr>
        </p:nvSpPr>
        <p:spPr/>
        <p:txBody>
          <a:bodyPr/>
          <a:lstStyle/>
          <a:p>
            <a:fld id="{FC66D40F-AFFB-4542-BC2C-36F11D07553D}"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13D3E6-970B-4835-98EC-5DEB3D50949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3513D3E6-970B-4835-98EC-5DEB3D509499}" type="datetimeFigureOut">
              <a:rPr lang="en-US" smtClean="0"/>
              <a:t>5/22/2024</a:t>
            </a:fld>
            <a:endParaRPr lang="en-US"/>
          </a:p>
        </p:txBody>
      </p:sp>
      <p:sp>
        <p:nvSpPr>
          <p:cNvPr id="16" name="Slide Number Placeholder 15"/>
          <p:cNvSpPr>
            <a:spLocks noGrp="1"/>
          </p:cNvSpPr>
          <p:nvPr>
            <p:ph type="sldNum" sz="quarter" idx="11"/>
          </p:nvPr>
        </p:nvSpPr>
        <p:spPr/>
        <p:txBody>
          <a:bodyPr/>
          <a:lstStyle/>
          <a:p>
            <a:fld id="{FC66D40F-AFFB-4542-BC2C-36F11D07553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513D3E6-970B-4835-98EC-5DEB3D509499}" type="datetimeFigureOut">
              <a:rPr lang="en-US" smtClean="0"/>
              <a:t>5/22/2024</a:t>
            </a:fld>
            <a:endParaRPr lang="en-US"/>
          </a:p>
        </p:txBody>
      </p:sp>
      <p:sp>
        <p:nvSpPr>
          <p:cNvPr id="8" name="Slide Number Placeholder 7"/>
          <p:cNvSpPr>
            <a:spLocks noGrp="1"/>
          </p:cNvSpPr>
          <p:nvPr>
            <p:ph type="sldNum" sz="quarter" idx="11"/>
          </p:nvPr>
        </p:nvSpPr>
        <p:spPr/>
        <p:txBody>
          <a:bodyPr/>
          <a:lstStyle/>
          <a:p>
            <a:fld id="{FC66D40F-AFFB-4542-BC2C-36F11D07553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3513D3E6-970B-4835-98EC-5DEB3D509499}" type="datetimeFigureOut">
              <a:rPr lang="en-US" smtClean="0"/>
              <a:t>5/22/2024</a:t>
            </a:fld>
            <a:endParaRPr lang="en-US"/>
          </a:p>
        </p:txBody>
      </p:sp>
      <p:sp>
        <p:nvSpPr>
          <p:cNvPr id="19" name="Slide Number Placeholder 18"/>
          <p:cNvSpPr>
            <a:spLocks noGrp="1"/>
          </p:cNvSpPr>
          <p:nvPr>
            <p:ph type="sldNum" sz="quarter" idx="16"/>
          </p:nvPr>
        </p:nvSpPr>
        <p:spPr/>
        <p:txBody>
          <a:bodyPr/>
          <a:lstStyle/>
          <a:p>
            <a:fld id="{FC66D40F-AFFB-4542-BC2C-36F11D07553D}"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3513D3E6-970B-4835-98EC-5DEB3D509499}" type="datetimeFigureOut">
              <a:rPr lang="en-US" smtClean="0"/>
              <a:t>5/22/2024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FC66D40F-AFFB-4542-BC2C-36F11D07553D}"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3D3E6-970B-4835-98EC-5DEB3D50949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6D40F-AFFB-4542-BC2C-36F11D07553D}"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13D3E6-970B-4835-98EC-5DEB3D50949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3D3E6-970B-4835-98EC-5DEB3D50949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3D3E6-970B-4835-98EC-5DEB3D50949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40F-AFFB-4542-BC2C-36F11D07553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513D3E6-970B-4835-98EC-5DEB3D509499}" type="datetimeFigureOut">
              <a:rPr lang="en-US" smtClean="0"/>
              <a:t>5/22/2024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C66D40F-AFFB-4542-BC2C-36F11D0755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513D3E6-970B-4835-98EC-5DEB3D509499}" type="datetimeFigureOut">
              <a:rPr lang="en-US" smtClean="0"/>
              <a:t>5/22/2024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C66D40F-AFFB-4542-BC2C-36F11D07553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C66D40F-AFFB-4542-BC2C-36F11D07553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513D3E6-970B-4835-98EC-5DEB3D509499}" type="datetimeFigureOut">
              <a:rPr lang="en-US" smtClean="0"/>
              <a:t>5/22/2024</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513D3E6-970B-4835-98EC-5DEB3D509499}" type="datetimeFigureOut">
              <a:rPr lang="en-US" smtClean="0"/>
              <a:t>5/22/2024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C66D40F-AFFB-4542-BC2C-36F11D07553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3513D3E6-970B-4835-98EC-5DEB3D509499}" type="datetimeFigureOut">
              <a:rPr lang="en-US" smtClean="0"/>
              <a:t>5/22/2024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C66D40F-AFFB-4542-BC2C-36F11D07553D}"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par>
    </p:tnLst>
  </p:timing>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200" b="1" dirty="0" smtClean="0">
                <a:solidFill>
                  <a:schemeClr val="accent2">
                    <a:lumMod val="50000"/>
                  </a:schemeClr>
                </a:solidFill>
              </a:rPr>
              <a:t>                                 </a:t>
            </a:r>
            <a:r>
              <a:rPr lang="en-US" sz="3200" b="1" dirty="0" smtClean="0">
                <a:solidFill>
                  <a:schemeClr val="accent2">
                    <a:lumMod val="50000"/>
                  </a:schemeClr>
                </a:solidFill>
                <a:latin typeface="Berlin Sans FB Demi" pitchFamily="34" charset="0"/>
              </a:rPr>
              <a:t>By shivam</a:t>
            </a:r>
            <a:endParaRPr lang="en-US" sz="3200" b="1" dirty="0">
              <a:solidFill>
                <a:schemeClr val="accent2">
                  <a:lumMod val="50000"/>
                </a:schemeClr>
              </a:solidFill>
              <a:latin typeface="Berlin Sans FB Demi" pitchFamily="34" charset="0"/>
            </a:endParaRPr>
          </a:p>
        </p:txBody>
      </p:sp>
      <p:sp>
        <p:nvSpPr>
          <p:cNvPr id="2" name="Title 1"/>
          <p:cNvSpPr>
            <a:spLocks noGrp="1"/>
          </p:cNvSpPr>
          <p:nvPr>
            <p:ph type="ctrTitle"/>
          </p:nvPr>
        </p:nvSpPr>
        <p:spPr/>
        <p:txBody>
          <a:bodyPr>
            <a:normAutofit/>
          </a:bodyPr>
          <a:lstStyle/>
          <a:p>
            <a:r>
              <a:rPr lang="en-US" sz="6600" u="sng" dirty="0" smtClean="0">
                <a:solidFill>
                  <a:srgbClr val="564444"/>
                </a:solidFill>
                <a:latin typeface="Algerian" pitchFamily="82" charset="0"/>
              </a:rPr>
              <a:t>Computer</a:t>
            </a:r>
            <a:endParaRPr lang="en-US" sz="6600" u="sng" dirty="0">
              <a:solidFill>
                <a:srgbClr val="564444"/>
              </a:solidFill>
              <a:latin typeface="Algerian" pitchFamily="82" charset="0"/>
            </a:endParaRPr>
          </a:p>
        </p:txBody>
      </p:sp>
    </p:spTree>
    <p:extLst>
      <p:ext uri="{BB962C8B-B14F-4D97-AF65-F5344CB8AC3E}">
        <p14:creationId xmlns:p14="http://schemas.microsoft.com/office/powerpoint/2010/main" val="689625766"/>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905001"/>
            <a:ext cx="7772400" cy="3124200"/>
          </a:xfrm>
        </p:spPr>
        <p:txBody>
          <a:bodyPr>
            <a:normAutofit fontScale="90000"/>
          </a:bodyPr>
          <a:lstStyle/>
          <a:p>
            <a:pPr algn="ctr"/>
            <a:r>
              <a:rPr lang="en-US" sz="2800" dirty="0" smtClean="0">
                <a:effectLst>
                  <a:outerShdw blurRad="38100" dist="38100" dir="2700000" algn="tl">
                    <a:srgbClr val="000000">
                      <a:alpha val="43137"/>
                    </a:srgbClr>
                  </a:outerShdw>
                </a:effectLst>
              </a:rPr>
              <a:t>A </a:t>
            </a:r>
            <a:r>
              <a:rPr lang="en-US" sz="2800" dirty="0">
                <a:effectLst>
                  <a:outerShdw blurRad="38100" dist="38100" dir="2700000" algn="tl">
                    <a:srgbClr val="000000">
                      <a:alpha val="43137"/>
                    </a:srgbClr>
                  </a:outerShdw>
                </a:effectLst>
              </a:rPr>
              <a:t>computer is a machine that can be programmed to automatically carry out sequences of arithmetic or logical operations. Modern digital electronic computers can perform generic sets of operations known as programs. These programs enable computers to perform a wide range of tasks.</a:t>
            </a:r>
          </a:p>
        </p:txBody>
      </p:sp>
      <p:sp>
        <p:nvSpPr>
          <p:cNvPr id="5" name="Text Placeholder 4"/>
          <p:cNvSpPr>
            <a:spLocks noGrp="1"/>
          </p:cNvSpPr>
          <p:nvPr>
            <p:ph type="body" idx="1"/>
          </p:nvPr>
        </p:nvSpPr>
        <p:spPr>
          <a:xfrm>
            <a:off x="762000" y="457201"/>
            <a:ext cx="7772400" cy="1524000"/>
          </a:xfrm>
        </p:spPr>
        <p:txBody>
          <a:bodyPr>
            <a:noAutofit/>
          </a:bodyPr>
          <a:lstStyle/>
          <a:p>
            <a:r>
              <a:rPr lang="en-US" sz="6000" dirty="0" smtClean="0">
                <a:solidFill>
                  <a:schemeClr val="accent2">
                    <a:lumMod val="50000"/>
                  </a:schemeClr>
                </a:solidFill>
                <a:latin typeface="Bauhaus 93" pitchFamily="82" charset="0"/>
              </a:rPr>
              <a:t>WHAT IS COMPUTER?</a:t>
            </a:r>
            <a:endParaRPr lang="en-US" sz="6000" dirty="0">
              <a:solidFill>
                <a:schemeClr val="accent2">
                  <a:lumMod val="50000"/>
                </a:schemeClr>
              </a:solidFill>
              <a:latin typeface="Bauhaus 93" pitchFamily="82" charset="0"/>
            </a:endParaRPr>
          </a:p>
        </p:txBody>
      </p:sp>
    </p:spTree>
    <p:extLst>
      <p:ext uri="{BB962C8B-B14F-4D97-AF65-F5344CB8AC3E}">
        <p14:creationId xmlns:p14="http://schemas.microsoft.com/office/powerpoint/2010/main" val="533324969"/>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04800"/>
            <a:ext cx="7086600" cy="1828800"/>
          </a:xfrm>
        </p:spPr>
        <p:txBody>
          <a:bodyPr/>
          <a:lstStyle/>
          <a:p>
            <a:r>
              <a:rPr lang="en-US" sz="8000" dirty="0" smtClean="0">
                <a:latin typeface="Agency FB" pitchFamily="34" charset="0"/>
              </a:rPr>
              <a:t>Parts</a:t>
            </a:r>
            <a:r>
              <a:rPr lang="en-US" dirty="0" smtClean="0">
                <a:latin typeface="Agency FB" pitchFamily="34" charset="0"/>
              </a:rPr>
              <a:t> </a:t>
            </a:r>
            <a:r>
              <a:rPr lang="en-US" sz="6000" dirty="0" smtClean="0">
                <a:latin typeface="Agency FB" pitchFamily="34" charset="0"/>
              </a:rPr>
              <a:t>of</a:t>
            </a:r>
            <a:r>
              <a:rPr lang="en-US" dirty="0" smtClean="0">
                <a:latin typeface="Agency FB" pitchFamily="34" charset="0"/>
              </a:rPr>
              <a:t> </a:t>
            </a:r>
            <a:r>
              <a:rPr lang="en-US" sz="6000" dirty="0" smtClean="0">
                <a:latin typeface="Agency FB" pitchFamily="34" charset="0"/>
              </a:rPr>
              <a:t>computer</a:t>
            </a:r>
            <a:endParaRPr lang="en-US" dirty="0">
              <a:latin typeface="Agency FB" pitchFamily="34" charset="0"/>
            </a:endParaRPr>
          </a:p>
        </p:txBody>
      </p:sp>
      <p:sp>
        <p:nvSpPr>
          <p:cNvPr id="2" name="Text Placeholder 1"/>
          <p:cNvSpPr>
            <a:spLocks noGrp="1"/>
          </p:cNvSpPr>
          <p:nvPr>
            <p:ph type="body" idx="1"/>
          </p:nvPr>
        </p:nvSpPr>
        <p:spPr>
          <a:xfrm>
            <a:off x="2743200" y="2819400"/>
            <a:ext cx="4419600" cy="2597614"/>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2021681984"/>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barn(inVertical)">
                                      <p:cBhvr>
                                        <p:cTn id="12" dur="5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nodePh="1">
                                  <p:stCondLst>
                                    <p:cond delay="0"/>
                                  </p:stCondLst>
                                  <p:endCondLst>
                                    <p:cond evt="begin" delay="0">
                                      <p:tn val="15"/>
                                    </p:cond>
                                  </p:end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8075432" cy="562672"/>
          </a:xfrm>
        </p:spPr>
        <p:txBody>
          <a:bodyPr>
            <a:noAutofit/>
          </a:bodyPr>
          <a:lstStyle/>
          <a:p>
            <a:r>
              <a:rPr lang="en-US" sz="3200" dirty="0" smtClean="0">
                <a:solidFill>
                  <a:srgbClr val="002060"/>
                </a:solidFill>
              </a:rPr>
              <a:t>What is basic computer? </a:t>
            </a:r>
            <a:endParaRPr lang="en-US" sz="3200" dirty="0">
              <a:solidFill>
                <a:srgbClr val="002060"/>
              </a:solidFill>
            </a:endParaRPr>
          </a:p>
        </p:txBody>
      </p:sp>
      <p:sp>
        <p:nvSpPr>
          <p:cNvPr id="3" name="Picture Placeholder 2"/>
          <p:cNvSpPr>
            <a:spLocks noGrp="1"/>
          </p:cNvSpPr>
          <p:nvPr>
            <p:ph type="pic" idx="1"/>
          </p:nvPr>
        </p:nvSpPr>
        <p:spPr>
          <a:xfrm>
            <a:off x="533400" y="4495800"/>
            <a:ext cx="3200400" cy="2133600"/>
          </a:xfrm>
          <a:blipFill dpi="0" rotWithShape="1">
            <a:blip r:embed="rId2">
              <a:extLst>
                <a:ext uri="{28A0092B-C50C-407E-A947-70E740481C1C}">
                  <a14:useLocalDpi xmlns:a14="http://schemas.microsoft.com/office/drawing/2010/main" val="0"/>
                </a:ext>
              </a:extLst>
            </a:blip>
            <a:srcRect/>
            <a:stretch>
              <a:fillRect/>
            </a:stretch>
          </a:blipFill>
        </p:spPr>
      </p:sp>
      <p:sp>
        <p:nvSpPr>
          <p:cNvPr id="4" name="Text Placeholder 3"/>
          <p:cNvSpPr>
            <a:spLocks noGrp="1"/>
          </p:cNvSpPr>
          <p:nvPr>
            <p:ph type="body" sz="half" idx="2"/>
          </p:nvPr>
        </p:nvSpPr>
        <p:spPr>
          <a:xfrm>
            <a:off x="1676400" y="1917900"/>
            <a:ext cx="5486400" cy="1652613"/>
          </a:xfrm>
        </p:spPr>
        <p:txBody>
          <a:bodyPr>
            <a:noAutofit/>
          </a:bodyPr>
          <a:lstStyle/>
          <a:p>
            <a:r>
              <a:rPr lang="en-US" sz="2000" dirty="0">
                <a:solidFill>
                  <a:schemeClr val="tx1">
                    <a:lumMod val="95000"/>
                  </a:schemeClr>
                </a:solidFill>
              </a:rPr>
              <a:t>The Basics of Computer and its Basic Operations is an important topic. Computer is Electronic Device that receives input from the user, calculates, processes the raw data into meaningful information and provides the desired results as output. Basically, it has the capability to transform Data.</a:t>
            </a:r>
            <a:endParaRPr lang="en-US" sz="2000" dirty="0">
              <a:solidFill>
                <a:schemeClr val="tx1">
                  <a:lumMod val="95000"/>
                </a:schemeClr>
              </a:solidFill>
            </a:endParaRPr>
          </a:p>
        </p:txBody>
      </p:sp>
    </p:spTree>
    <p:extLst>
      <p:ext uri="{BB962C8B-B14F-4D97-AF65-F5344CB8AC3E}">
        <p14:creationId xmlns:p14="http://schemas.microsoft.com/office/powerpoint/2010/main" val="520291352"/>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p:spPr>
        <p:txBody>
          <a:bodyPr/>
          <a:lstStyle/>
          <a:p>
            <a:r>
              <a:rPr lang="en-US" dirty="0" smtClean="0">
                <a:solidFill>
                  <a:schemeClr val="accent4">
                    <a:lumMod val="50000"/>
                  </a:schemeClr>
                </a:solidFill>
              </a:rPr>
              <a:t>What is mainframe computer?</a:t>
            </a:r>
            <a:endParaRPr lang="en-US" dirty="0">
              <a:solidFill>
                <a:schemeClr val="accent4">
                  <a:lumMod val="50000"/>
                </a:schemeClr>
              </a:solidFill>
            </a:endParaRPr>
          </a:p>
        </p:txBody>
      </p:sp>
      <p:sp>
        <p:nvSpPr>
          <p:cNvPr id="3" name="Content Placeholder 2"/>
          <p:cNvSpPr>
            <a:spLocks noGrp="1"/>
          </p:cNvSpPr>
          <p:nvPr>
            <p:ph sz="quarter" idx="13"/>
          </p:nvPr>
        </p:nvSpPr>
        <p:spPr>
          <a:solidFill>
            <a:schemeClr val="accent2">
              <a:lumMod val="75000"/>
            </a:schemeClr>
          </a:solidFill>
        </p:spPr>
        <p:txBody>
          <a:bodyPr/>
          <a:lstStyle/>
          <a:p>
            <a:endParaRPr lang="en-US" dirty="0" smtClean="0">
              <a:solidFill>
                <a:srgbClr val="002060"/>
              </a:solidFill>
            </a:endParaRPr>
          </a:p>
          <a:p>
            <a:endParaRPr lang="en-US" dirty="0">
              <a:solidFill>
                <a:srgbClr val="002060"/>
              </a:solidFill>
            </a:endParaRPr>
          </a:p>
          <a:p>
            <a:endParaRPr lang="en-US" dirty="0" smtClean="0">
              <a:solidFill>
                <a:srgbClr val="002060"/>
              </a:solidFill>
            </a:endParaRPr>
          </a:p>
          <a:p>
            <a:r>
              <a:rPr lang="en-US" sz="2400" dirty="0" smtClean="0">
                <a:solidFill>
                  <a:srgbClr val="002060"/>
                </a:solidFill>
              </a:rPr>
              <a:t>A </a:t>
            </a:r>
            <a:r>
              <a:rPr lang="en-US" sz="2400" dirty="0">
                <a:solidFill>
                  <a:srgbClr val="002060"/>
                </a:solidFill>
              </a:rPr>
              <a:t>mainframe computer, informally called a mainframe or big iron, is a computer used primarily by large organizations for critical applications like bulk data processing for tasks such as censuses, industry and consumer statistics, enterprise resource </a:t>
            </a:r>
            <a:r>
              <a:rPr lang="en-US" sz="2400" dirty="0" smtClean="0">
                <a:solidFill>
                  <a:srgbClr val="002060"/>
                </a:solidFill>
              </a:rPr>
              <a:t>planning, </a:t>
            </a:r>
            <a:r>
              <a:rPr lang="en-US" sz="2400" dirty="0">
                <a:solidFill>
                  <a:srgbClr val="002060"/>
                </a:solidFill>
              </a:rPr>
              <a:t>and large-scale transaction </a:t>
            </a:r>
            <a:r>
              <a:rPr lang="en-US" sz="2400" dirty="0" smtClean="0">
                <a:solidFill>
                  <a:srgbClr val="002060"/>
                </a:solidFill>
              </a:rPr>
              <a:t>processing</a:t>
            </a:r>
            <a:r>
              <a:rPr lang="en-US" dirty="0" smtClean="0">
                <a:solidFill>
                  <a:schemeClr val="tx2">
                    <a:lumMod val="50000"/>
                  </a:schemeClr>
                </a:solidFill>
              </a:rPr>
              <a:t>. </a:t>
            </a:r>
          </a:p>
          <a:p>
            <a:endParaRPr lang="en-US" dirty="0">
              <a:solidFill>
                <a:schemeClr val="tx2">
                  <a:lumMod val="50000"/>
                </a:schemeClr>
              </a:solidFill>
            </a:endParaRPr>
          </a:p>
          <a:p>
            <a:endParaRPr lang="en-US" dirty="0" smtClean="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2537149534"/>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086600" cy="1828800"/>
          </a:xfrm>
        </p:spPr>
        <p:txBody>
          <a:bodyPr/>
          <a:lstStyle/>
          <a:p>
            <a:r>
              <a:rPr lang="en-US" sz="4400" dirty="0" smtClean="0">
                <a:solidFill>
                  <a:schemeClr val="bg2">
                    <a:lumMod val="75000"/>
                  </a:schemeClr>
                </a:solidFill>
              </a:rPr>
              <a:t>TYPES OF COMPUTER</a:t>
            </a:r>
            <a:endParaRPr lang="en-US" sz="4400" dirty="0">
              <a:solidFill>
                <a:schemeClr val="bg2">
                  <a:lumMod val="75000"/>
                </a:schemeClr>
              </a:solidFill>
            </a:endParaRPr>
          </a:p>
        </p:txBody>
      </p:sp>
      <p:sp>
        <p:nvSpPr>
          <p:cNvPr id="3" name="Text Placeholder 2"/>
          <p:cNvSpPr>
            <a:spLocks noGrp="1"/>
          </p:cNvSpPr>
          <p:nvPr>
            <p:ph type="body" idx="1"/>
          </p:nvPr>
        </p:nvSpPr>
        <p:spPr/>
        <p:txBody>
          <a:bodyPr>
            <a:noAutofit/>
          </a:bodyPr>
          <a:lstStyle/>
          <a:p>
            <a:r>
              <a:rPr lang="en-US" sz="2400" b="1" dirty="0" smtClean="0"/>
              <a:t>There are many different types of computers, but here are 7 of the most common computer: supercomputers, mainframe computers, minicomputers, personal computers (pcs), workstation computers, microcontrollers &amp; smartphones.</a:t>
            </a:r>
            <a:endParaRPr lang="en-US" sz="2400" b="1" dirty="0"/>
          </a:p>
        </p:txBody>
      </p:sp>
    </p:spTree>
    <p:extLst>
      <p:ext uri="{BB962C8B-B14F-4D97-AF65-F5344CB8AC3E}">
        <p14:creationId xmlns:p14="http://schemas.microsoft.com/office/powerpoint/2010/main" val="375103198"/>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p:txBody>
          <a:bodyPr>
            <a:normAutofit/>
          </a:bodyPr>
          <a:lstStyle/>
          <a:p>
            <a:r>
              <a:rPr lang="en-US" b="0" dirty="0"/>
              <a:t>The generations of computers are typically divided into five distinct phases: First Generation (1940-1956): Vacuum Tubes. Second Generation (1956-1963): Transistors. Third Generation (1964-1971): Integrated Circuits. Fourth Generation (1971-Present): Microprocessors.</a:t>
            </a:r>
            <a:endParaRPr lang="en-US" dirty="0"/>
          </a:p>
        </p:txBody>
      </p:sp>
      <p:sp>
        <p:nvSpPr>
          <p:cNvPr id="4" name="Content Placeholder 3"/>
          <p:cNvSpPr>
            <a:spLocks noGrp="1"/>
          </p:cNvSpPr>
          <p:nvPr>
            <p:ph sz="quarter" idx="14"/>
          </p:nvPr>
        </p:nvSpPr>
        <p:spPr>
          <a:xfrm>
            <a:off x="4648200" y="1981200"/>
            <a:ext cx="4419600" cy="3276600"/>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endParaRPr lang="en-US" dirty="0"/>
          </a:p>
        </p:txBody>
      </p:sp>
      <p:sp>
        <p:nvSpPr>
          <p:cNvPr id="2" name="Title 1"/>
          <p:cNvSpPr>
            <a:spLocks noGrp="1"/>
          </p:cNvSpPr>
          <p:nvPr>
            <p:ph type="title"/>
          </p:nvPr>
        </p:nvSpPr>
        <p:spPr/>
        <p:txBody>
          <a:bodyPr/>
          <a:lstStyle/>
          <a:p>
            <a:r>
              <a:rPr lang="en-US" dirty="0" smtClean="0"/>
              <a:t>GENRATION  OF COMPUTER</a:t>
            </a:r>
            <a:endParaRPr lang="en-US" dirty="0"/>
          </a:p>
        </p:txBody>
      </p:sp>
    </p:spTree>
    <p:extLst>
      <p:ext uri="{BB962C8B-B14F-4D97-AF65-F5344CB8AC3E}">
        <p14:creationId xmlns:p14="http://schemas.microsoft.com/office/powerpoint/2010/main" val="1086985332"/>
      </p:ext>
    </p:extLst>
  </p:cSld>
  <p:clrMapOvr>
    <a:masterClrMapping/>
  </p:clrMapOvr>
  <mc:AlternateContent xmlns:mc="http://schemas.openxmlformats.org/markup-compatibility/2006">
    <mc:Choice xmlns:p14="http://schemas.microsoft.com/office/powerpoint/2010/main" Requires="p14">
      <p:transition spd="slow" p14:dur="1600" advTm="5000">
        <p14:prism dir="d"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56</TotalTime>
  <Words>195</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5</vt:i4>
      </vt:variant>
      <vt:variant>
        <vt:lpstr>Slide Titles</vt:lpstr>
      </vt:variant>
      <vt:variant>
        <vt:i4>7</vt:i4>
      </vt:variant>
    </vt:vector>
  </HeadingPairs>
  <TitlesOfParts>
    <vt:vector size="12" baseType="lpstr">
      <vt:lpstr>Angles</vt:lpstr>
      <vt:lpstr>Horizon</vt:lpstr>
      <vt:lpstr>1_Adjacency</vt:lpstr>
      <vt:lpstr>1_Apex</vt:lpstr>
      <vt:lpstr>BlackTie</vt:lpstr>
      <vt:lpstr>Computer</vt:lpstr>
      <vt:lpstr>A computer is a machine that can be programmed to automatically carry out sequences of arithmetic or logical operations. Modern digital electronic computers can perform generic sets of operations known as programs. These programs enable computers to perform a wide range of tasks.</vt:lpstr>
      <vt:lpstr>Parts of computer</vt:lpstr>
      <vt:lpstr>What is basic computer? </vt:lpstr>
      <vt:lpstr>What is mainframe computer?</vt:lpstr>
      <vt:lpstr>TYPES OF COMPUTER</vt:lpstr>
      <vt:lpstr>GENRATION  OF COMPUTER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Windows User</dc:creator>
  <cp:lastModifiedBy>Windows User</cp:lastModifiedBy>
  <cp:revision>7</cp:revision>
  <dcterms:created xsi:type="dcterms:W3CDTF">2024-05-20T12:13:10Z</dcterms:created>
  <dcterms:modified xsi:type="dcterms:W3CDTF">2024-05-22T12:21:40Z</dcterms:modified>
</cp:coreProperties>
</file>