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8"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C21918B-9483-4D07-AD98-901C6B44DF56}" type="datetimeFigureOut">
              <a:rPr lang="en-US" smtClean="0"/>
              <a:pPr/>
              <a:t>2/16/2021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609FB7B-C37D-41A6-A6F7-804B79E64B2A}"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21918B-9483-4D07-AD98-901C6B44DF56}"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9FB7B-C37D-41A6-A6F7-804B79E64B2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609FB7B-C37D-41A6-A6F7-804B79E64B2A}"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21918B-9483-4D07-AD98-901C6B44DF56}"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C21918B-9483-4D07-AD98-901C6B44DF56}"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609FB7B-C37D-41A6-A6F7-804B79E64B2A}"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C21918B-9483-4D07-AD98-901C6B44DF56}" type="datetimeFigureOut">
              <a:rPr lang="en-US" smtClean="0"/>
              <a:pPr/>
              <a:t>2/16/2021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609FB7B-C37D-41A6-A6F7-804B79E64B2A}"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C21918B-9483-4D07-AD98-901C6B44DF56}" type="datetimeFigureOut">
              <a:rPr lang="en-US" smtClean="0"/>
              <a:pPr/>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9FB7B-C37D-41A6-A6F7-804B79E64B2A}"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C21918B-9483-4D07-AD98-901C6B44DF56}" type="datetimeFigureOut">
              <a:rPr lang="en-US" smtClean="0"/>
              <a:pPr/>
              <a:t>2/16/2021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609FB7B-C37D-41A6-A6F7-804B79E64B2A}"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21918B-9483-4D07-AD98-901C6B44DF56}" type="datetimeFigureOut">
              <a:rPr lang="en-US" smtClean="0"/>
              <a:pPr/>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609FB7B-C37D-41A6-A6F7-804B79E64B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C21918B-9483-4D07-AD98-901C6B44DF56}" type="datetimeFigureOut">
              <a:rPr lang="en-US" smtClean="0"/>
              <a:pPr/>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609FB7B-C37D-41A6-A6F7-804B79E64B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609FB7B-C37D-41A6-A6F7-804B79E64B2A}"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C21918B-9483-4D07-AD98-901C6B44DF56}" type="datetimeFigureOut">
              <a:rPr lang="en-US" smtClean="0"/>
              <a:pPr/>
              <a:t>2/16/2021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609FB7B-C37D-41A6-A6F7-804B79E64B2A}"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C21918B-9483-4D07-AD98-901C6B44DF56}" type="datetimeFigureOut">
              <a:rPr lang="en-US" smtClean="0"/>
              <a:pPr/>
              <a:t>2/16/2021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C21918B-9483-4D07-AD98-901C6B44DF56}" type="datetimeFigureOut">
              <a:rPr lang="en-US" smtClean="0"/>
              <a:pPr/>
              <a:t>2/16/2021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609FB7B-C37D-41A6-A6F7-804B79E64B2A}"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dirty="0" smtClean="0"/>
              <a:t>Major project in Python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Support Vector Machine: The objective of the support vector machine algorithm is to find a </a:t>
            </a:r>
            <a:r>
              <a:rPr lang="en-US" dirty="0" err="1" smtClean="0"/>
              <a:t>hyperplane</a:t>
            </a:r>
            <a:r>
              <a:rPr lang="en-US" dirty="0" smtClean="0"/>
              <a:t> </a:t>
            </a:r>
            <a:r>
              <a:rPr lang="en-US" dirty="0" smtClean="0"/>
              <a:t>in </a:t>
            </a:r>
            <a:r>
              <a:rPr lang="en-US" dirty="0" smtClean="0"/>
              <a:t>an N-dimensional space(N — the number of features) that distinctly classifies the data points. To separate the two classes of data points, there are many possible </a:t>
            </a:r>
            <a:r>
              <a:rPr lang="en-US" dirty="0" err="1" smtClean="0"/>
              <a:t>hyperplanes</a:t>
            </a:r>
            <a:r>
              <a:rPr lang="en-US" dirty="0" smtClean="0"/>
              <a:t> that could be chosen. Our objective is to find a plane that has the maximum margin, </a:t>
            </a:r>
            <a:r>
              <a:rPr lang="en-US" dirty="0" err="1" smtClean="0"/>
              <a:t>i.e</a:t>
            </a:r>
            <a:r>
              <a:rPr lang="en-US" dirty="0" smtClean="0"/>
              <a:t> the maximum distance between data points of both classes.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From the above observations, we can see that these 3 algorithms perform differently and there respective score also </a:t>
            </a:r>
            <a:r>
              <a:rPr lang="en-US" dirty="0" smtClean="0"/>
              <a:t>differs.</a:t>
            </a:r>
          </a:p>
          <a:p>
            <a:pPr>
              <a:buNone/>
            </a:pPr>
            <a:r>
              <a:rPr lang="en-US" dirty="0" smtClean="0"/>
              <a:t> </a:t>
            </a:r>
            <a:r>
              <a:rPr lang="en-US" dirty="0" smtClean="0"/>
              <a:t>         For </a:t>
            </a:r>
            <a:r>
              <a:rPr lang="en-US" dirty="0" smtClean="0"/>
              <a:t>Linear Regression, the accuracy is 77%.</a:t>
            </a:r>
          </a:p>
          <a:p>
            <a:pPr>
              <a:buNone/>
            </a:pPr>
            <a:r>
              <a:rPr lang="en-US" dirty="0" smtClean="0"/>
              <a:t>          For </a:t>
            </a:r>
            <a:r>
              <a:rPr lang="en-US" dirty="0" smtClean="0"/>
              <a:t>Random Forest, the accuracy is 88%.</a:t>
            </a:r>
          </a:p>
          <a:p>
            <a:pPr>
              <a:buNone/>
            </a:pPr>
            <a:r>
              <a:rPr lang="en-US" dirty="0" smtClean="0"/>
              <a:t>          For </a:t>
            </a:r>
            <a:r>
              <a:rPr lang="en-US" dirty="0" smtClean="0"/>
              <a:t>Support Vector Machine, the accuracy is 77%.</a:t>
            </a:r>
          </a:p>
          <a:p>
            <a:pPr>
              <a:buNone/>
            </a:pPr>
            <a:r>
              <a:rPr lang="en-US" dirty="0" smtClean="0"/>
              <a:t>          After </a:t>
            </a:r>
            <a:r>
              <a:rPr lang="en-US" dirty="0" smtClean="0"/>
              <a:t>Tuning the SVM, the accuracy is 88%.</a:t>
            </a:r>
          </a:p>
          <a:p>
            <a:pPr>
              <a:buNone/>
            </a:pPr>
            <a:r>
              <a:rPr lang="en-US" dirty="0" smtClean="0"/>
              <a:t>    Hence </a:t>
            </a:r>
            <a:r>
              <a:rPr lang="en-US" dirty="0" smtClean="0"/>
              <a:t>between these 3 models, the Random forest performed the best and after tuning, SVM performed similar.</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 – House Price Prediction</a:t>
            </a:r>
            <a:endParaRPr lang="en-US" dirty="0"/>
          </a:p>
        </p:txBody>
      </p:sp>
      <p:sp>
        <p:nvSpPr>
          <p:cNvPr id="3" name="Content Placeholder 2"/>
          <p:cNvSpPr>
            <a:spLocks noGrp="1"/>
          </p:cNvSpPr>
          <p:nvPr>
            <p:ph sz="quarter" idx="1"/>
          </p:nvPr>
        </p:nvSpPr>
        <p:spPr/>
        <p:txBody>
          <a:bodyPr>
            <a:normAutofit/>
          </a:bodyPr>
          <a:lstStyle/>
          <a:p>
            <a:pPr>
              <a:buFontTx/>
              <a:buChar char="-"/>
            </a:pPr>
            <a:r>
              <a:rPr lang="en-IN" b="1" dirty="0" smtClean="0"/>
              <a:t>About Dataset</a:t>
            </a:r>
            <a:r>
              <a:rPr lang="en-IN" dirty="0" smtClean="0"/>
              <a:t>:</a:t>
            </a:r>
          </a:p>
          <a:p>
            <a:pPr>
              <a:buNone/>
            </a:pPr>
            <a:endParaRPr lang="en-IN" dirty="0" smtClean="0"/>
          </a:p>
          <a:p>
            <a:pPr algn="just">
              <a:buNone/>
            </a:pPr>
            <a:r>
              <a:rPr lang="en-US" dirty="0" smtClean="0"/>
              <a:t>    I have taken this dataset from </a:t>
            </a:r>
            <a:r>
              <a:rPr lang="en-US" dirty="0" err="1" smtClean="0"/>
              <a:t>Kaggle</a:t>
            </a:r>
            <a:r>
              <a:rPr lang="en-US" dirty="0" smtClean="0"/>
              <a:t>. This dataset contains 21613 observations and 21 variables. These features include number of bedrooms and bathrooms, squire feet of living area, number of floors, squire feet of basement and many other important factors. Here, the target variable is the price.</a:t>
            </a:r>
            <a:endParaRPr lang="en-IN"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142844" y="500042"/>
            <a:ext cx="8858312"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Visualization</a:t>
            </a:r>
            <a:endParaRPr lang="en-US" dirty="0"/>
          </a:p>
        </p:txBody>
      </p:sp>
      <p:sp>
        <p:nvSpPr>
          <p:cNvPr id="6" name="Text Placeholder 5"/>
          <p:cNvSpPr>
            <a:spLocks noGrp="1"/>
          </p:cNvSpPr>
          <p:nvPr>
            <p:ph type="body" idx="2"/>
          </p:nvPr>
        </p:nvSpPr>
        <p:spPr/>
        <p:txBody>
          <a:bodyPr>
            <a:normAutofit lnSpcReduction="10000"/>
          </a:bodyPr>
          <a:lstStyle/>
          <a:p>
            <a:endParaRPr lang="en-IN" dirty="0" smtClean="0"/>
          </a:p>
          <a:p>
            <a:r>
              <a:rPr lang="en-IN" b="1" i="1" u="sng" dirty="0" smtClean="0"/>
              <a:t>Graph 1:</a:t>
            </a:r>
          </a:p>
          <a:p>
            <a:endParaRPr lang="en-IN" b="1" i="1" u="sng" dirty="0" smtClean="0"/>
          </a:p>
          <a:p>
            <a:pPr algn="just"/>
            <a:r>
              <a:rPr lang="en-US" dirty="0" smtClean="0"/>
              <a:t>We </a:t>
            </a:r>
            <a:r>
              <a:rPr lang="en-US" dirty="0"/>
              <a:t>can see that the count of houses with 3 bedrooms is the highest, followed by 4 and then 2 bedrooms. This means that builders are building houses with 3 bedrooms, the most as they are sold more as compared to the rest in the market.</a:t>
            </a:r>
          </a:p>
        </p:txBody>
      </p:sp>
      <p:pic>
        <p:nvPicPr>
          <p:cNvPr id="3074" name="Picture 2"/>
          <p:cNvPicPr>
            <a:picLocks noGrp="1" noChangeAspect="1" noChangeArrowheads="1"/>
          </p:cNvPicPr>
          <p:nvPr>
            <p:ph sz="quarter" idx="1"/>
          </p:nvPr>
        </p:nvPicPr>
        <p:blipFill>
          <a:blip r:embed="rId2"/>
          <a:srcRect l="20608" t="44444" r="48986" b="17267"/>
          <a:stretch>
            <a:fillRect/>
          </a:stretch>
        </p:blipFill>
        <p:spPr bwMode="auto">
          <a:xfrm>
            <a:off x="3786182" y="1142984"/>
            <a:ext cx="4500594"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idx="2"/>
          </p:nvPr>
        </p:nvSpPr>
        <p:spPr/>
        <p:txBody>
          <a:bodyPr/>
          <a:lstStyle/>
          <a:p>
            <a:r>
              <a:rPr lang="en-IN" b="1" i="1" u="sng" dirty="0" smtClean="0"/>
              <a:t>Graph 2: </a:t>
            </a:r>
          </a:p>
          <a:p>
            <a:endParaRPr lang="en-IN" i="1" u="sng" dirty="0"/>
          </a:p>
          <a:p>
            <a:pPr algn="just"/>
            <a:r>
              <a:rPr lang="en-US" dirty="0" smtClean="0"/>
              <a:t>We </a:t>
            </a:r>
            <a:r>
              <a:rPr lang="en-US" dirty="0"/>
              <a:t>can observe that the price of the houses with bathrooms in the range from 1 to 5, does not fluctuate much and remain in the price bracket of 0 to 3, while there are some outliers.</a:t>
            </a:r>
            <a:endParaRPr lang="en-US" i="1" u="sng" dirty="0"/>
          </a:p>
        </p:txBody>
      </p:sp>
      <p:pic>
        <p:nvPicPr>
          <p:cNvPr id="4098" name="Picture 2"/>
          <p:cNvPicPr>
            <a:picLocks noGrp="1" noChangeAspect="1" noChangeArrowheads="1"/>
          </p:cNvPicPr>
          <p:nvPr>
            <p:ph sz="quarter" idx="1"/>
          </p:nvPr>
        </p:nvPicPr>
        <p:blipFill>
          <a:blip r:embed="rId2"/>
          <a:srcRect l="21875" t="39940" r="50253" b="15015"/>
          <a:stretch>
            <a:fillRect/>
          </a:stretch>
        </p:blipFill>
        <p:spPr bwMode="auto">
          <a:xfrm>
            <a:off x="4357686" y="1643050"/>
            <a:ext cx="4071966"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idx="2"/>
          </p:nvPr>
        </p:nvSpPr>
        <p:spPr/>
        <p:txBody>
          <a:bodyPr/>
          <a:lstStyle/>
          <a:p>
            <a:r>
              <a:rPr lang="en-IN" b="1" i="1" u="sng" dirty="0" smtClean="0"/>
              <a:t>Graph -3</a:t>
            </a:r>
          </a:p>
          <a:p>
            <a:endParaRPr lang="en-IN" dirty="0"/>
          </a:p>
          <a:p>
            <a:pPr algn="just"/>
            <a:r>
              <a:rPr lang="en-US" dirty="0" smtClean="0"/>
              <a:t>We </a:t>
            </a:r>
            <a:r>
              <a:rPr lang="en-US" dirty="0"/>
              <a:t>can </a:t>
            </a:r>
            <a:r>
              <a:rPr lang="en-US" dirty="0" smtClean="0"/>
              <a:t>analyze </a:t>
            </a:r>
            <a:r>
              <a:rPr lang="en-US" dirty="0"/>
              <a:t>that even if the number of bathrooms are same in houses, there prices vary much because of other factors, and hence there is no clear relation between price and the number of bedrooms.</a:t>
            </a:r>
          </a:p>
        </p:txBody>
      </p:sp>
      <p:pic>
        <p:nvPicPr>
          <p:cNvPr id="5122" name="Picture 2"/>
          <p:cNvPicPr>
            <a:picLocks noGrp="1" noChangeAspect="1" noChangeArrowheads="1"/>
          </p:cNvPicPr>
          <p:nvPr>
            <p:ph sz="quarter" idx="1"/>
          </p:nvPr>
        </p:nvPicPr>
        <p:blipFill>
          <a:blip r:embed="rId2" cstate="print"/>
          <a:srcRect l="21875" t="35435" r="48986" b="19519"/>
          <a:stretch>
            <a:fillRect/>
          </a:stretch>
        </p:blipFill>
        <p:spPr bwMode="auto">
          <a:xfrm>
            <a:off x="4000496" y="1643050"/>
            <a:ext cx="4429156"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idx="2"/>
          </p:nvPr>
        </p:nvSpPr>
        <p:spPr/>
        <p:txBody>
          <a:bodyPr/>
          <a:lstStyle/>
          <a:p>
            <a:r>
              <a:rPr lang="en-IN" b="1" i="1" u="sng" dirty="0" smtClean="0"/>
              <a:t>Graph 4 –</a:t>
            </a:r>
          </a:p>
          <a:p>
            <a:endParaRPr lang="en-IN" b="1" i="1" u="sng" dirty="0"/>
          </a:p>
          <a:p>
            <a:pPr algn="just"/>
            <a:r>
              <a:rPr lang="en-US" dirty="0" smtClean="0"/>
              <a:t>We </a:t>
            </a:r>
            <a:r>
              <a:rPr lang="en-US" dirty="0"/>
              <a:t>can clearly see that the price of those houses are much higher then their counterparts with squire feet lot but are having a water </a:t>
            </a:r>
            <a:r>
              <a:rPr lang="en-US" dirty="0" smtClean="0"/>
              <a:t>front.</a:t>
            </a:r>
            <a:endParaRPr lang="en-US" dirty="0"/>
          </a:p>
          <a:p>
            <a:endParaRPr lang="en-US" b="1" i="1" u="sng" dirty="0"/>
          </a:p>
        </p:txBody>
      </p:sp>
      <p:pic>
        <p:nvPicPr>
          <p:cNvPr id="6146" name="Picture 2"/>
          <p:cNvPicPr>
            <a:picLocks noGrp="1" noChangeAspect="1" noChangeArrowheads="1"/>
          </p:cNvPicPr>
          <p:nvPr>
            <p:ph sz="quarter" idx="1"/>
          </p:nvPr>
        </p:nvPicPr>
        <p:blipFill>
          <a:blip r:embed="rId2" cstate="print"/>
          <a:srcRect l="20608" t="37688" r="41385" b="17267"/>
          <a:stretch>
            <a:fillRect/>
          </a:stretch>
        </p:blipFill>
        <p:spPr bwMode="auto">
          <a:xfrm>
            <a:off x="3643306" y="1142984"/>
            <a:ext cx="4786346"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 Used</a:t>
            </a:r>
            <a:endParaRPr lang="en-US" dirty="0"/>
          </a:p>
        </p:txBody>
      </p:sp>
      <p:sp>
        <p:nvSpPr>
          <p:cNvPr id="3" name="Content Placeholder 2"/>
          <p:cNvSpPr>
            <a:spLocks noGrp="1"/>
          </p:cNvSpPr>
          <p:nvPr>
            <p:ph sz="quarter" idx="1"/>
          </p:nvPr>
        </p:nvSpPr>
        <p:spPr/>
        <p:txBody>
          <a:bodyPr/>
          <a:lstStyle/>
          <a:p>
            <a:pPr algn="just"/>
            <a:r>
              <a:rPr lang="en-US" dirty="0"/>
              <a:t>linear Regression: 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Random Forest</a:t>
            </a:r>
            <a:r>
              <a:rPr lang="en-US" dirty="0" smtClean="0"/>
              <a:t>: It </a:t>
            </a:r>
            <a:r>
              <a:rPr lang="en-US" dirty="0"/>
              <a:t>is based on the concept of ensemble learning, which is a process of combining multiple classifiers to solve a complex problem and to improve the performance of the model. Random Forest is a classifier that contains a number of decision trees on various subsets of the given dataset and takes the average to improve the predictive accuracy of that dataset.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207</TotalTime>
  <Words>531</Words>
  <Application>Microsoft Office PowerPoint</Application>
  <PresentationFormat>On-screen Show (4:3)</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Major project in Python</vt:lpstr>
      <vt:lpstr>TOPIC – House Price Prediction</vt:lpstr>
      <vt:lpstr>Slide 3</vt:lpstr>
      <vt:lpstr>Visualization</vt:lpstr>
      <vt:lpstr>Slide 5</vt:lpstr>
      <vt:lpstr>Slide 6</vt:lpstr>
      <vt:lpstr>Slide 7</vt:lpstr>
      <vt:lpstr>Algorithms Used</vt:lpstr>
      <vt:lpstr>Slide 9</vt:lpstr>
      <vt:lpstr>Slide 10</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in Python</dc:title>
  <dc:creator>a</dc:creator>
  <cp:lastModifiedBy>a</cp:lastModifiedBy>
  <cp:revision>13</cp:revision>
  <dcterms:created xsi:type="dcterms:W3CDTF">2021-02-15T09:28:03Z</dcterms:created>
  <dcterms:modified xsi:type="dcterms:W3CDTF">2021-02-16T10:49:40Z</dcterms:modified>
</cp:coreProperties>
</file>