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67" r:id="rId2"/>
    <p:sldId id="257" r:id="rId3"/>
    <p:sldId id="258" r:id="rId4"/>
    <p:sldId id="268" r:id="rId5"/>
    <p:sldId id="269" r:id="rId6"/>
    <p:sldId id="259" r:id="rId7"/>
    <p:sldId id="260" r:id="rId8"/>
    <p:sldId id="261" r:id="rId9"/>
    <p:sldId id="273" r:id="rId10"/>
    <p:sldId id="270" r:id="rId11"/>
    <p:sldId id="275" r:id="rId12"/>
    <p:sldId id="263" r:id="rId13"/>
  </p:sldIdLst>
  <p:sldSz cx="9144000" cy="5143500" type="screen16x9"/>
  <p:notesSz cx="6858000" cy="9144000"/>
  <p:embeddedFontLst>
    <p:embeddedFont>
      <p:font typeface="Raleway" charset="0"/>
      <p:regular r:id="rId15"/>
      <p:bold r:id="rId16"/>
      <p:italic r:id="rId17"/>
      <p:boldItalic r:id="rId18"/>
    </p:embeddedFont>
    <p:embeddedFont>
      <p:font typeface="Lat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82" autoAdjust="0"/>
    <p:restoredTop sz="94552" autoAdjust="0"/>
  </p:normalViewPr>
  <p:slideViewPr>
    <p:cSldViewPr snapToGrid="0">
      <p:cViewPr varScale="1">
        <p:scale>
          <a:sx n="118" d="100"/>
          <a:sy n="118" d="100"/>
        </p:scale>
        <p:origin x="-413" y="-67"/>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4387f25dba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4387f25db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387f25dba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387f25db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387f25dba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387f25db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387f25dba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387f25db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387f25dba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387f25dba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100" b="0" dirty="0" smtClean="0">
                <a:solidFill>
                  <a:srgbClr val="2C3E50"/>
                </a:solidFill>
                <a:latin typeface="Times New Roman" pitchFamily="18" charset="0"/>
                <a:ea typeface="Arial"/>
                <a:cs typeface="Times New Roman" pitchFamily="18" charset="0"/>
                <a:sym typeface="Arial"/>
              </a:rPr>
              <a:t>The objective of this project is to develop and implement a computer application that utilizes alternate methods for cursor control. Thus proposes a computer vision based cursor control system that uses image processing techniques, using hand gestures captured from a webcam by using colour detection technique. The goal of this project is to create a system that will recognize the hand gestures and control the computer/laptop according to those gestures using colour detection technique. 	</a:t>
            </a:r>
          </a:p>
          <a:p>
            <a:pPr marL="0" lvl="0" indent="0" algn="just" rtl="0">
              <a:spcBef>
                <a:spcPts val="1400"/>
              </a:spcBef>
              <a:spcAft>
                <a:spcPts val="0"/>
              </a:spcAft>
              <a:buNone/>
            </a:pPr>
            <a:r>
              <a:rPr lang="en-IN" sz="1100" b="0" dirty="0" smtClean="0">
                <a:solidFill>
                  <a:srgbClr val="2C3E50"/>
                </a:solidFill>
                <a:latin typeface="Times New Roman" pitchFamily="18" charset="0"/>
                <a:ea typeface="Arial"/>
                <a:cs typeface="Times New Roman" pitchFamily="18" charset="0"/>
                <a:sym typeface="Arial"/>
              </a:rPr>
              <a:t>This system will convert hand gesture/motion into mouse input that will be set to a particular screen position. The Virtual Mouse application will be programmed to detect the position of the defined colours where it will be set as the position of the mouse pointers. Furthermore, a combination of different colours may result in triggering different types of mouse events, such as the right/left clicks, scroll up/down, and more.</a:t>
            </a: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4387f25dba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4387f25dba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387f25dba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387f25dba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IN" sz="1100" dirty="0" smtClean="0">
                <a:solidFill>
                  <a:srgbClr val="2C3E50"/>
                </a:solidFill>
                <a:latin typeface="Times New Roman" pitchFamily="18" charset="0"/>
                <a:ea typeface="Arial"/>
                <a:cs typeface="Times New Roman" pitchFamily="18" charset="0"/>
                <a:sym typeface="Arial"/>
              </a:rPr>
              <a:t> </a:t>
            </a:r>
          </a:p>
          <a:p>
            <a:pPr marL="0" lvl="0" indent="0" algn="l" rtl="0">
              <a:lnSpc>
                <a:spcPct val="115000"/>
              </a:lnSpc>
              <a:spcBef>
                <a:spcPts val="1400"/>
              </a:spcBef>
              <a:spcAft>
                <a:spcPts val="1600"/>
              </a:spcAft>
              <a:buNone/>
            </a:pPr>
            <a:endParaRPr lang="en-IN" sz="1400" b="0" dirty="0">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387f25dba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387f25dba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IN" sz="1100" dirty="0" smtClean="0">
                <a:solidFill>
                  <a:srgbClr val="2C3E50"/>
                </a:solidFill>
                <a:latin typeface="Times New Roman" pitchFamily="18" charset="0"/>
                <a:ea typeface="Arial"/>
                <a:cs typeface="Times New Roman" pitchFamily="18" charset="0"/>
                <a:sym typeface="Arial"/>
              </a:rPr>
              <a:t> </a:t>
            </a:r>
          </a:p>
          <a:p>
            <a:pPr marL="0" lvl="0" indent="0" algn="l" rtl="0">
              <a:lnSpc>
                <a:spcPct val="115000"/>
              </a:lnSpc>
              <a:spcBef>
                <a:spcPts val="1400"/>
              </a:spcBef>
              <a:spcAft>
                <a:spcPts val="1600"/>
              </a:spcAft>
              <a:buNone/>
            </a:pPr>
            <a:endParaRPr lang="en-IN" sz="1400" b="0" dirty="0">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387f25dba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387f25dba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IN" sz="1100" dirty="0" smtClean="0">
                <a:solidFill>
                  <a:srgbClr val="2C3E50"/>
                </a:solidFill>
                <a:latin typeface="Times New Roman" pitchFamily="18" charset="0"/>
                <a:ea typeface="Arial"/>
                <a:cs typeface="Times New Roman" pitchFamily="18" charset="0"/>
                <a:sym typeface="Arial"/>
              </a:rPr>
              <a:t> </a:t>
            </a:r>
          </a:p>
          <a:p>
            <a:pPr marL="0" lvl="0" indent="0" algn="l" rtl="0">
              <a:lnSpc>
                <a:spcPct val="115000"/>
              </a:lnSpc>
              <a:spcBef>
                <a:spcPts val="1400"/>
              </a:spcBef>
              <a:spcAft>
                <a:spcPts val="1600"/>
              </a:spcAft>
              <a:buNone/>
            </a:pPr>
            <a:endParaRPr lang="en-IN" sz="1400" b="0" dirty="0">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rgbClr val="EFEFE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054" y="2775441"/>
            <a:ext cx="7688400" cy="1518600"/>
          </a:xfrm>
        </p:spPr>
        <p:txBody>
          <a:bodyPr/>
          <a:lstStyle/>
          <a:p>
            <a:r>
              <a:rPr lang="en-US" sz="1600" b="0" dirty="0" smtClean="0">
                <a:solidFill>
                  <a:schemeClr val="bg2"/>
                </a:solidFill>
                <a:latin typeface="Times New Roman" pitchFamily="18" charset="0"/>
                <a:cs typeface="Times New Roman" pitchFamily="18" charset="0"/>
              </a:rPr>
              <a:t>Submitted By:                                                                       Under the Supervision of:</a:t>
            </a:r>
            <a:r>
              <a:rPr lang="en-US" sz="1600" dirty="0" smtClean="0">
                <a:solidFill>
                  <a:schemeClr val="bg2"/>
                </a:solidFill>
                <a:latin typeface="Times New Roman" pitchFamily="18" charset="0"/>
                <a:cs typeface="Times New Roman" pitchFamily="18" charset="0"/>
              </a:rPr>
              <a:t/>
            </a:r>
            <a:br>
              <a:rPr lang="en-US" sz="1600" dirty="0" smtClean="0">
                <a:solidFill>
                  <a:schemeClr val="bg2"/>
                </a:solidFill>
                <a:latin typeface="Times New Roman" pitchFamily="18" charset="0"/>
                <a:cs typeface="Times New Roman" pitchFamily="18" charset="0"/>
              </a:rPr>
            </a:br>
            <a:r>
              <a:rPr lang="en-US" sz="1600" dirty="0" smtClean="0">
                <a:solidFill>
                  <a:schemeClr val="bg2"/>
                </a:solidFill>
                <a:latin typeface="Times New Roman" pitchFamily="18" charset="0"/>
                <a:cs typeface="Times New Roman" pitchFamily="18" charset="0"/>
              </a:rPr>
              <a:t>Harshit Jain (9916103181)                                                   Mr. </a:t>
            </a:r>
            <a:r>
              <a:rPr lang="en-US" sz="1600" dirty="0" err="1" smtClean="0">
                <a:solidFill>
                  <a:schemeClr val="bg2"/>
                </a:solidFill>
                <a:latin typeface="Times New Roman" pitchFamily="18" charset="0"/>
                <a:cs typeface="Times New Roman" pitchFamily="18" charset="0"/>
              </a:rPr>
              <a:t>Himanshu</a:t>
            </a:r>
            <a:r>
              <a:rPr lang="en-US" sz="1600" dirty="0" smtClean="0">
                <a:solidFill>
                  <a:schemeClr val="bg2"/>
                </a:solidFill>
                <a:latin typeface="Times New Roman" pitchFamily="18" charset="0"/>
                <a:cs typeface="Times New Roman" pitchFamily="18" charset="0"/>
              </a:rPr>
              <a:t> </a:t>
            </a:r>
            <a:r>
              <a:rPr lang="en-US" sz="1600" dirty="0" err="1" smtClean="0">
                <a:solidFill>
                  <a:schemeClr val="bg2"/>
                </a:solidFill>
                <a:latin typeface="Times New Roman" pitchFamily="18" charset="0"/>
                <a:cs typeface="Times New Roman" pitchFamily="18" charset="0"/>
              </a:rPr>
              <a:t>Agrawal</a:t>
            </a:r>
            <a:r>
              <a:rPr lang="en-US" sz="1600" dirty="0" smtClean="0">
                <a:solidFill>
                  <a:schemeClr val="bg2"/>
                </a:solidFill>
                <a:latin typeface="Times New Roman" pitchFamily="18" charset="0"/>
                <a:cs typeface="Times New Roman" pitchFamily="18" charset="0"/>
              </a:rPr>
              <a:t/>
            </a:r>
            <a:br>
              <a:rPr lang="en-US" sz="1600" dirty="0" smtClean="0">
                <a:solidFill>
                  <a:schemeClr val="bg2"/>
                </a:solidFill>
                <a:latin typeface="Times New Roman" pitchFamily="18" charset="0"/>
                <a:cs typeface="Times New Roman" pitchFamily="18" charset="0"/>
              </a:rPr>
            </a:br>
            <a:r>
              <a:rPr lang="en-US" sz="1600" dirty="0" smtClean="0">
                <a:solidFill>
                  <a:schemeClr val="bg2"/>
                </a:solidFill>
                <a:latin typeface="Times New Roman" pitchFamily="18" charset="0"/>
                <a:cs typeface="Times New Roman" pitchFamily="18" charset="0"/>
              </a:rPr>
              <a:t>Shivam Jolly (9916103206)			</a:t>
            </a:r>
            <a:br>
              <a:rPr lang="en-US" sz="1600" dirty="0" smtClean="0">
                <a:solidFill>
                  <a:schemeClr val="bg2"/>
                </a:solidFill>
                <a:latin typeface="Times New Roman" pitchFamily="18" charset="0"/>
                <a:cs typeface="Times New Roman" pitchFamily="18" charset="0"/>
              </a:rPr>
            </a:br>
            <a:r>
              <a:rPr lang="en-US" sz="1600" dirty="0" smtClean="0">
                <a:solidFill>
                  <a:schemeClr val="bg2"/>
                </a:solidFill>
                <a:latin typeface="Times New Roman" pitchFamily="18" charset="0"/>
                <a:cs typeface="Times New Roman" pitchFamily="18" charset="0"/>
              </a:rPr>
              <a:t/>
            </a:r>
            <a:br>
              <a:rPr lang="en-US" sz="1600" dirty="0" smtClean="0">
                <a:solidFill>
                  <a:schemeClr val="bg2"/>
                </a:solidFill>
                <a:latin typeface="Times New Roman" pitchFamily="18" charset="0"/>
                <a:cs typeface="Times New Roman" pitchFamily="18" charset="0"/>
              </a:rPr>
            </a:br>
            <a:r>
              <a:rPr lang="en-US" sz="1600" dirty="0" smtClean="0">
                <a:solidFill>
                  <a:schemeClr val="bg2"/>
                </a:solidFill>
                <a:latin typeface="Times New Roman" pitchFamily="18" charset="0"/>
                <a:cs typeface="Times New Roman" pitchFamily="18" charset="0"/>
              </a:rPr>
              <a:t/>
            </a:r>
            <a:br>
              <a:rPr lang="en-US" sz="1600" dirty="0" smtClean="0">
                <a:solidFill>
                  <a:schemeClr val="bg2"/>
                </a:solidFill>
                <a:latin typeface="Times New Roman" pitchFamily="18" charset="0"/>
                <a:cs typeface="Times New Roman" pitchFamily="18" charset="0"/>
              </a:rPr>
            </a:br>
            <a:r>
              <a:rPr lang="en-US" sz="1600" dirty="0" smtClean="0">
                <a:solidFill>
                  <a:schemeClr val="bg2"/>
                </a:solidFill>
                <a:latin typeface="Times New Roman" pitchFamily="18" charset="0"/>
                <a:cs typeface="Times New Roman" pitchFamily="18" charset="0"/>
              </a:rPr>
              <a:t/>
            </a:r>
            <a:br>
              <a:rPr lang="en-US" sz="1600" dirty="0" smtClean="0">
                <a:solidFill>
                  <a:schemeClr val="bg2"/>
                </a:solidFill>
                <a:latin typeface="Times New Roman" pitchFamily="18" charset="0"/>
                <a:cs typeface="Times New Roman" pitchFamily="18" charset="0"/>
              </a:rPr>
            </a:br>
            <a:r>
              <a:rPr lang="en-US" sz="1600" dirty="0" smtClean="0">
                <a:solidFill>
                  <a:schemeClr val="bg2"/>
                </a:solidFill>
                <a:latin typeface="Times New Roman" pitchFamily="18" charset="0"/>
                <a:cs typeface="Times New Roman" pitchFamily="18" charset="0"/>
              </a:rPr>
              <a:t/>
            </a:r>
            <a:br>
              <a:rPr lang="en-US" sz="1600" dirty="0" smtClean="0">
                <a:solidFill>
                  <a:schemeClr val="bg2"/>
                </a:solidFill>
                <a:latin typeface="Times New Roman" pitchFamily="18" charset="0"/>
                <a:cs typeface="Times New Roman" pitchFamily="18" charset="0"/>
              </a:rPr>
            </a:br>
            <a:r>
              <a:rPr lang="en-US" sz="1600" dirty="0" smtClean="0">
                <a:solidFill>
                  <a:schemeClr val="bg2"/>
                </a:solidFill>
                <a:latin typeface="Times New Roman" pitchFamily="18" charset="0"/>
                <a:cs typeface="Times New Roman" pitchFamily="18" charset="0"/>
              </a:rPr>
              <a:t/>
            </a:r>
            <a:br>
              <a:rPr lang="en-US" sz="1600" dirty="0" smtClean="0">
                <a:solidFill>
                  <a:schemeClr val="bg2"/>
                </a:solidFill>
                <a:latin typeface="Times New Roman" pitchFamily="18" charset="0"/>
                <a:cs typeface="Times New Roman" pitchFamily="18" charset="0"/>
              </a:rPr>
            </a:br>
            <a:r>
              <a:rPr lang="en-US" sz="1600" dirty="0" smtClean="0">
                <a:solidFill>
                  <a:schemeClr val="bg2"/>
                </a:solidFill>
                <a:latin typeface="Times New Roman" pitchFamily="18" charset="0"/>
                <a:cs typeface="Times New Roman" pitchFamily="18" charset="0"/>
              </a:rPr>
              <a:t/>
            </a:r>
            <a:br>
              <a:rPr lang="en-US" sz="1600" dirty="0" smtClean="0">
                <a:solidFill>
                  <a:schemeClr val="bg2"/>
                </a:solidFill>
                <a:latin typeface="Times New Roman" pitchFamily="18" charset="0"/>
                <a:cs typeface="Times New Roman" pitchFamily="18" charset="0"/>
              </a:rPr>
            </a:br>
            <a:endParaRPr lang="en-US" sz="1600" dirty="0">
              <a:solidFill>
                <a:schemeClr val="bg2"/>
              </a:solidFill>
              <a:latin typeface="Times New Roman" pitchFamily="18" charset="0"/>
              <a:cs typeface="Times New Roman" pitchFamily="18" charset="0"/>
            </a:endParaRPr>
          </a:p>
        </p:txBody>
      </p:sp>
      <p:sp>
        <p:nvSpPr>
          <p:cNvPr id="4" name="TextBox 3"/>
          <p:cNvSpPr txBox="1"/>
          <p:nvPr/>
        </p:nvSpPr>
        <p:spPr>
          <a:xfrm>
            <a:off x="742521" y="653142"/>
            <a:ext cx="8143576" cy="1384995"/>
          </a:xfrm>
          <a:prstGeom prst="rect">
            <a:avLst/>
          </a:prstGeom>
          <a:noFill/>
        </p:spPr>
        <p:txBody>
          <a:bodyPr wrap="none" rtlCol="0">
            <a:spAutoFit/>
          </a:bodyPr>
          <a:lstStyle/>
          <a:p>
            <a:r>
              <a:rPr lang="en-IN" sz="2800" b="1" dirty="0" smtClean="0">
                <a:solidFill>
                  <a:schemeClr val="tx1"/>
                </a:solidFill>
                <a:latin typeface="Raleway" charset="0"/>
              </a:rPr>
              <a:t>Dynamic Spectrum Access Using Deep </a:t>
            </a:r>
          </a:p>
          <a:p>
            <a:r>
              <a:rPr lang="en-IN" sz="2800" b="1" dirty="0" smtClean="0">
                <a:solidFill>
                  <a:schemeClr val="tx1"/>
                </a:solidFill>
                <a:latin typeface="Raleway" charset="0"/>
              </a:rPr>
              <a:t>Reinforcement Learning in Distributed System</a:t>
            </a:r>
          </a:p>
          <a:p>
            <a:endParaRPr lang="en-US" sz="2800" b="1" dirty="0">
              <a:solidFill>
                <a:schemeClr val="tx1"/>
              </a:solidFill>
              <a:latin typeface="Raleway"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idx="4294967295"/>
          </p:nvPr>
        </p:nvSpPr>
        <p:spPr>
          <a:xfrm>
            <a:off x="348250" y="247507"/>
            <a:ext cx="5110650" cy="568039"/>
          </a:xfrm>
          <a:prstGeom prst="rect">
            <a:avLst/>
          </a:prstGeom>
        </p:spPr>
        <p:txBody>
          <a:bodyPr spcFirstLastPara="1" wrap="square" lIns="91425" tIns="91425" rIns="91425" bIns="91425" anchor="t" anchorCtr="0">
            <a:noAutofit/>
          </a:bodyPr>
          <a:lstStyle/>
          <a:p>
            <a:pPr lvl="0">
              <a:spcAft>
                <a:spcPts val="1600"/>
              </a:spcAft>
            </a:pPr>
            <a:r>
              <a:rPr lang="en-IN" dirty="0" smtClean="0">
                <a:solidFill>
                  <a:schemeClr val="tx1"/>
                </a:solidFill>
              </a:rPr>
              <a:t>Result</a:t>
            </a:r>
            <a:br>
              <a:rPr lang="en-IN" dirty="0" smtClean="0">
                <a:solidFill>
                  <a:schemeClr val="tx1"/>
                </a:solidFill>
              </a:rPr>
            </a:br>
            <a:r>
              <a:rPr lang="en-IN" sz="1600" b="0" dirty="0" smtClean="0">
                <a:solidFill>
                  <a:schemeClr val="bg2"/>
                </a:solidFill>
                <a:latin typeface="Times New Roman" pitchFamily="18" charset="0"/>
                <a:cs typeface="Times New Roman" pitchFamily="18" charset="0"/>
              </a:rPr>
              <a:t/>
            </a:r>
            <a:br>
              <a:rPr lang="en-IN" sz="1600" b="0" dirty="0" smtClean="0">
                <a:solidFill>
                  <a:schemeClr val="bg2"/>
                </a:solidFill>
                <a:latin typeface="Times New Roman" pitchFamily="18" charset="0"/>
                <a:cs typeface="Times New Roman" pitchFamily="18" charset="0"/>
              </a:rPr>
            </a:br>
            <a:r>
              <a:rPr lang="en-US" sz="1600" dirty="0" smtClean="0"/>
              <a:t> </a:t>
            </a:r>
            <a:r>
              <a:rPr lang="en-IN" sz="1600" b="0" dirty="0" smtClean="0">
                <a:solidFill>
                  <a:schemeClr val="bg2"/>
                </a:solidFill>
                <a:latin typeface="Times New Roman" pitchFamily="18" charset="0"/>
                <a:cs typeface="Times New Roman" pitchFamily="18" charset="0"/>
              </a:rPr>
              <a:t/>
            </a:r>
            <a:br>
              <a:rPr lang="en-IN" sz="1600" b="0" dirty="0" smtClean="0">
                <a:solidFill>
                  <a:schemeClr val="bg2"/>
                </a:solidFill>
                <a:latin typeface="Times New Roman" pitchFamily="18" charset="0"/>
                <a:cs typeface="Times New Roman" pitchFamily="18" charset="0"/>
              </a:rPr>
            </a:br>
            <a:r>
              <a:rPr lang="en-IN" dirty="0" smtClean="0">
                <a:solidFill>
                  <a:schemeClr val="tx1"/>
                </a:solidFill>
              </a:rPr>
              <a:t/>
            </a:r>
            <a:br>
              <a:rPr lang="en-IN" dirty="0" smtClean="0">
                <a:solidFill>
                  <a:schemeClr val="tx1"/>
                </a:solidFill>
              </a:rPr>
            </a:br>
            <a:endParaRPr dirty="0">
              <a:solidFill>
                <a:schemeClr val="tx1"/>
              </a:solidFill>
            </a:endParaRPr>
          </a:p>
        </p:txBody>
      </p:sp>
      <p:pic>
        <p:nvPicPr>
          <p:cNvPr id="6" name="Picture 5"/>
          <p:cNvPicPr/>
          <p:nvPr/>
        </p:nvPicPr>
        <p:blipFill>
          <a:blip r:embed="rId3"/>
          <a:srcRect l="9401" t="8393" r="4640" b="3357"/>
          <a:stretch>
            <a:fillRect/>
          </a:stretch>
        </p:blipFill>
        <p:spPr bwMode="auto">
          <a:xfrm>
            <a:off x="1533525" y="704237"/>
            <a:ext cx="6076950" cy="37350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l="7244" t="9832" r="4180" b="3829"/>
          <a:stretch>
            <a:fillRect/>
          </a:stretch>
        </p:blipFill>
        <p:spPr bwMode="auto">
          <a:xfrm>
            <a:off x="1300914" y="466223"/>
            <a:ext cx="6542171" cy="421105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idx="4294967295"/>
          </p:nvPr>
        </p:nvSpPr>
        <p:spPr>
          <a:xfrm>
            <a:off x="348250" y="243325"/>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smtClean="0">
                <a:solidFill>
                  <a:schemeClr val="tx1"/>
                </a:solidFill>
              </a:rPr>
              <a:t>Conclusion</a:t>
            </a:r>
            <a:endParaRPr dirty="0">
              <a:solidFill>
                <a:schemeClr val="tx1"/>
              </a:solidFill>
            </a:endParaRPr>
          </a:p>
        </p:txBody>
      </p:sp>
      <p:sp>
        <p:nvSpPr>
          <p:cNvPr id="131" name="Google Shape;131;p20"/>
          <p:cNvSpPr txBox="1">
            <a:spLocks noGrp="1"/>
          </p:cNvSpPr>
          <p:nvPr>
            <p:ph type="title" idx="4294967295"/>
          </p:nvPr>
        </p:nvSpPr>
        <p:spPr>
          <a:xfrm>
            <a:off x="283526" y="879424"/>
            <a:ext cx="7997589" cy="3499393"/>
          </a:xfrm>
          <a:prstGeom prst="rect">
            <a:avLst/>
          </a:prstGeom>
        </p:spPr>
        <p:txBody>
          <a:bodyPr spcFirstLastPara="1" wrap="square" lIns="91425" tIns="91425" rIns="91425" bIns="91425" anchor="t" anchorCtr="0">
            <a:noAutofit/>
          </a:bodyPr>
          <a:lstStyle/>
          <a:p>
            <a:pPr lvl="0" algn="just">
              <a:lnSpc>
                <a:spcPct val="150000"/>
              </a:lnSpc>
              <a:spcBef>
                <a:spcPts val="1400"/>
              </a:spcBef>
              <a:spcAft>
                <a:spcPts val="1600"/>
              </a:spcAft>
            </a:pPr>
            <a:r>
              <a:rPr lang="en-IN" sz="1600" b="0" dirty="0" smtClean="0">
                <a:solidFill>
                  <a:schemeClr val="bg2"/>
                </a:solidFill>
                <a:latin typeface="Times New Roman" pitchFamily="18" charset="0"/>
                <a:ea typeface="Lato"/>
                <a:cs typeface="Times New Roman" pitchFamily="18" charset="0"/>
                <a:sym typeface="Lato"/>
              </a:rPr>
              <a:t>In this project, we use a new approach based on the combination of DQN which is a method of DRL and RC.</a:t>
            </a:r>
            <a:r>
              <a:rPr lang="en-US" sz="1600" b="0" dirty="0" smtClean="0">
                <a:solidFill>
                  <a:schemeClr val="bg2"/>
                </a:solidFill>
              </a:rPr>
              <a:t> </a:t>
            </a:r>
            <a:r>
              <a:rPr lang="en-US" sz="1600" b="0" dirty="0" smtClean="0">
                <a:solidFill>
                  <a:schemeClr val="bg2"/>
                </a:solidFill>
                <a:latin typeface="Times New Roman" pitchFamily="18" charset="0"/>
                <a:cs typeface="Times New Roman" pitchFamily="18" charset="0"/>
              </a:rPr>
              <a:t>DRL is employed to learn the availability of spectrum resources, and RC is utilized to realize DQN by taking advantage of the underlying temporal correlation of the DSA network</a:t>
            </a:r>
            <a:r>
              <a:rPr lang="en-US" sz="1600" b="0" dirty="0" smtClean="0">
                <a:latin typeface="Times New Roman" pitchFamily="18" charset="0"/>
                <a:cs typeface="Times New Roman" pitchFamily="18" charset="0"/>
              </a:rPr>
              <a:t>. We wrote a code based on our understanding of the paper and got linear graphs which is not that </a:t>
            </a:r>
            <a:r>
              <a:rPr lang="en-US" sz="1600" b="0" dirty="0" smtClean="0">
                <a:latin typeface="Times New Roman" pitchFamily="18" charset="0"/>
                <a:cs typeface="Times New Roman" pitchFamily="18" charset="0"/>
              </a:rPr>
              <a:t>accurate. Theoretically</a:t>
            </a:r>
            <a:r>
              <a:rPr lang="en-US" sz="1600" b="0" dirty="0" smtClean="0">
                <a:latin typeface="Times New Roman" pitchFamily="18" charset="0"/>
                <a:cs typeface="Times New Roman" pitchFamily="18" charset="0"/>
              </a:rPr>
              <a:t>, this approach should yield </a:t>
            </a:r>
            <a:r>
              <a:rPr lang="en-US" sz="1600" b="0" dirty="0" smtClean="0">
                <a:solidFill>
                  <a:schemeClr val="bg2"/>
                </a:solidFill>
                <a:latin typeface="Times New Roman" pitchFamily="18" charset="0"/>
                <a:cs typeface="Times New Roman" pitchFamily="18" charset="0"/>
              </a:rPr>
              <a:t>higher successful transmission rate and lower transmission collision rate as oppose to the myopic strategy. </a:t>
            </a:r>
            <a:r>
              <a:rPr lang="en-US" sz="1600" b="0" dirty="0" smtClean="0">
                <a:latin typeface="Times New Roman" pitchFamily="18" charset="0"/>
                <a:cs typeface="Times New Roman" pitchFamily="18" charset="0"/>
              </a:rPr>
              <a:t>Due to the recurrent structure of the RC, our DQN+RC-based scheme can outperform DQN+MLP-based scheme when spectrum sensing outcomes exhibit temporal correlation. </a:t>
            </a:r>
            <a:r>
              <a:rPr lang="en-US" sz="1600" b="0" dirty="0" smtClean="0">
                <a:solidFill>
                  <a:schemeClr val="bg2"/>
                </a:solidFill>
                <a:latin typeface="Times New Roman" pitchFamily="18" charset="0"/>
                <a:cs typeface="Times New Roman" pitchFamily="18" charset="0"/>
              </a:rPr>
              <a:t>which generally assumes channel statistics.</a:t>
            </a:r>
            <a:endParaRPr sz="1600" b="0" dirty="0">
              <a:solidFill>
                <a:schemeClr val="bg2"/>
              </a:solidFill>
              <a:latin typeface="Times New Roman" pitchFamily="18" charset="0"/>
              <a:ea typeface="Lato"/>
              <a:cs typeface="Times New Roman" pitchFamily="18" charset="0"/>
              <a:sym typeface="Lat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idx="4294967295"/>
          </p:nvPr>
        </p:nvSpPr>
        <p:spPr>
          <a:xfrm>
            <a:off x="348250" y="243325"/>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smtClean="0">
                <a:solidFill>
                  <a:schemeClr val="tx1"/>
                </a:solidFill>
              </a:rPr>
              <a:t>Motivation</a:t>
            </a:r>
            <a:endParaRPr dirty="0">
              <a:solidFill>
                <a:schemeClr val="tx1"/>
              </a:solidFill>
            </a:endParaRPr>
          </a:p>
        </p:txBody>
      </p:sp>
      <p:sp>
        <p:nvSpPr>
          <p:cNvPr id="4" name="TextBox 3"/>
          <p:cNvSpPr txBox="1"/>
          <p:nvPr/>
        </p:nvSpPr>
        <p:spPr>
          <a:xfrm>
            <a:off x="495014" y="1072529"/>
            <a:ext cx="6449201" cy="2523768"/>
          </a:xfrm>
          <a:prstGeom prst="rect">
            <a:avLst/>
          </a:prstGeom>
          <a:noFill/>
        </p:spPr>
        <p:txBody>
          <a:bodyPr wrap="none" rtlCol="0">
            <a:spAutoFit/>
          </a:bodyPr>
          <a:lstStyle/>
          <a:p>
            <a:pPr>
              <a:buFont typeface="Arial" pitchFamily="34" charset="0"/>
              <a:buChar char="•"/>
            </a:pPr>
            <a:r>
              <a:rPr lang="en-US" sz="1600" dirty="0" smtClean="0">
                <a:latin typeface="Times New Roman" pitchFamily="18" charset="0"/>
                <a:cs typeface="Times New Roman" pitchFamily="18" charset="0"/>
              </a:rPr>
              <a:t>Spectrum extension is critical for future wireless communication networks.</a:t>
            </a:r>
          </a:p>
          <a:p>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Radio spectrum is a costly and scarce resource.</a:t>
            </a:r>
          </a:p>
          <a:p>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Utilization of most licensed spectrum bands under 30%</a:t>
            </a:r>
          </a:p>
          <a:p>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Free bands are over-utilized.</a:t>
            </a:r>
          </a:p>
          <a:p>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Different access priorities for users on same spectrum.</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idx="4294967295"/>
          </p:nvPr>
        </p:nvSpPr>
        <p:spPr>
          <a:xfrm>
            <a:off x="348250" y="243325"/>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solidFill>
                  <a:schemeClr val="dk1"/>
                </a:solidFill>
              </a:rPr>
              <a:t>Objective</a:t>
            </a:r>
            <a:endParaRPr dirty="0"/>
          </a:p>
        </p:txBody>
      </p:sp>
      <p:sp>
        <p:nvSpPr>
          <p:cNvPr id="3" name="TextBox 2"/>
          <p:cNvSpPr txBox="1"/>
          <p:nvPr/>
        </p:nvSpPr>
        <p:spPr>
          <a:xfrm>
            <a:off x="357511" y="1051901"/>
            <a:ext cx="8360228" cy="2308324"/>
          </a:xfrm>
          <a:prstGeom prst="rect">
            <a:avLst/>
          </a:prstGeom>
          <a:noFill/>
        </p:spPr>
        <p:txBody>
          <a:bodyPr wrap="square" rtlCol="0">
            <a:spAutoFit/>
          </a:bodyPr>
          <a:lstStyle/>
          <a:p>
            <a:pPr algn="just">
              <a:lnSpc>
                <a:spcPct val="150000"/>
              </a:lnSpc>
              <a:buFont typeface="Wingdings" pitchFamily="2" charset="2"/>
              <a:buChar char="Ø"/>
            </a:pPr>
            <a:r>
              <a:rPr lang="en-IN" sz="1600" dirty="0" smtClean="0">
                <a:latin typeface="Times New Roman" pitchFamily="18" charset="0"/>
                <a:cs typeface="Times New Roman" pitchFamily="18" charset="0"/>
              </a:rPr>
              <a:t>The main objective of our project is to improve the utilization of radio spectrum resources that are open to public and available for sharing among primary and secondary users.</a:t>
            </a:r>
          </a:p>
          <a:p>
            <a:pPr algn="just">
              <a:lnSpc>
                <a:spcPct val="150000"/>
              </a:lnSpc>
              <a:buFont typeface="Wingdings" pitchFamily="2" charset="2"/>
              <a:buChar char="Ø"/>
            </a:pPr>
            <a:r>
              <a:rPr lang="en-IN" sz="1600" dirty="0" smtClean="0">
                <a:latin typeface="Times New Roman" pitchFamily="18" charset="0"/>
                <a:cs typeface="Times New Roman" pitchFamily="18" charset="0"/>
              </a:rPr>
              <a:t>Reduce the number of collisions between SU and PU within the same band.</a:t>
            </a:r>
          </a:p>
          <a:p>
            <a:pPr algn="just">
              <a:lnSpc>
                <a:spcPct val="150000"/>
              </a:lnSpc>
              <a:buFont typeface="Wingdings" pitchFamily="2" charset="2"/>
              <a:buChar char="Ø"/>
            </a:pPr>
            <a:r>
              <a:rPr lang="en-IN" sz="1600" dirty="0" smtClean="0">
                <a:latin typeface="Times New Roman" pitchFamily="18" charset="0"/>
                <a:cs typeface="Times New Roman" pitchFamily="18" charset="0"/>
              </a:rPr>
              <a:t>Increase the convergence when the number of channels is increased.</a:t>
            </a:r>
          </a:p>
          <a:p>
            <a:pPr algn="just">
              <a:lnSpc>
                <a:spcPct val="150000"/>
              </a:lnSpc>
              <a:buFont typeface="Wingdings" pitchFamily="2" charset="2"/>
              <a:buChar char="Ø"/>
            </a:pPr>
            <a:r>
              <a:rPr lang="en-IN" sz="1600" dirty="0" smtClean="0">
                <a:latin typeface="Times New Roman" pitchFamily="18" charset="0"/>
                <a:cs typeface="Times New Roman" pitchFamily="18" charset="0"/>
              </a:rPr>
              <a:t>Devise a system where the users can learn from the environment through rewards generated in the past. </a:t>
            </a:r>
            <a:endParaRPr lang="en-US" sz="1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idx="4294967295"/>
          </p:nvPr>
        </p:nvSpPr>
        <p:spPr>
          <a:xfrm>
            <a:off x="348250" y="243325"/>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smtClean="0">
                <a:solidFill>
                  <a:schemeClr val="tx1"/>
                </a:solidFill>
              </a:rPr>
              <a:t>Problem Statement</a:t>
            </a:r>
            <a:endParaRPr dirty="0">
              <a:solidFill>
                <a:schemeClr val="tx1"/>
              </a:solidFill>
            </a:endParaRPr>
          </a:p>
        </p:txBody>
      </p:sp>
      <p:sp>
        <p:nvSpPr>
          <p:cNvPr id="6" name="TextBox 5"/>
          <p:cNvSpPr txBox="1"/>
          <p:nvPr/>
        </p:nvSpPr>
        <p:spPr>
          <a:xfrm>
            <a:off x="385011" y="1133342"/>
            <a:ext cx="7844590" cy="2308324"/>
          </a:xfrm>
          <a:prstGeom prst="rect">
            <a:avLst/>
          </a:prstGeom>
          <a:noFill/>
        </p:spPr>
        <p:txBody>
          <a:bodyPr wrap="square" rtlCol="0">
            <a:spAutoFit/>
          </a:bodyPr>
          <a:lstStyle/>
          <a:p>
            <a:pPr>
              <a:lnSpc>
                <a:spcPct val="150000"/>
              </a:lnSpc>
            </a:pPr>
            <a:r>
              <a:rPr lang="en-US" sz="1600" dirty="0" smtClean="0">
                <a:latin typeface="Times New Roman" pitchFamily="18" charset="0"/>
                <a:cs typeface="Times New Roman" pitchFamily="18" charset="0"/>
              </a:rPr>
              <a:t>As an unlicensed user of the spectrum band, a dynamic spectrum access device (DSA) will face this critical problem:</a:t>
            </a:r>
          </a:p>
          <a:p>
            <a:pPr>
              <a:lnSpc>
                <a:spcPct val="150000"/>
              </a:lnSpc>
              <a:buFont typeface="Arial" pitchFamily="34" charset="0"/>
              <a:buChar char="•"/>
            </a:pPr>
            <a:r>
              <a:rPr lang="en-US" sz="1600" dirty="0" smtClean="0">
                <a:latin typeface="Times New Roman" pitchFamily="18" charset="0"/>
                <a:cs typeface="Times New Roman" pitchFamily="18" charset="0"/>
              </a:rPr>
              <a:t> avoid causing harmful interference to primary users (PU).  </a:t>
            </a:r>
          </a:p>
          <a:p>
            <a:pPr>
              <a:lnSpc>
                <a:spcPct val="150000"/>
              </a:lnSpc>
            </a:pPr>
            <a:r>
              <a:rPr lang="en-US" sz="1600" dirty="0" smtClean="0">
                <a:latin typeface="Times New Roman" pitchFamily="18" charset="0"/>
                <a:cs typeface="Times New Roman" pitchFamily="18" charset="0"/>
              </a:rPr>
              <a:t>This becomes an important concern for a distributed system since there are no centralized controllers. In this project, we would work on a new strategy to help an SU (user without a license) significantly reduce the chances of collision with PU and other SU. </a:t>
            </a:r>
            <a:endParaRPr lang="en-US" sz="1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idx="4294967295"/>
          </p:nvPr>
        </p:nvSpPr>
        <p:spPr>
          <a:xfrm>
            <a:off x="348249" y="243324"/>
            <a:ext cx="8603245" cy="4211798"/>
          </a:xfrm>
          <a:prstGeom prst="rect">
            <a:avLst/>
          </a:prstGeom>
        </p:spPr>
        <p:txBody>
          <a:bodyPr spcFirstLastPara="1" wrap="square" lIns="91425" tIns="91425" rIns="91425" bIns="91425" anchor="t" anchorCtr="0">
            <a:noAutofit/>
          </a:bodyPr>
          <a:lstStyle/>
          <a:p>
            <a:pPr lvl="0">
              <a:spcAft>
                <a:spcPts val="1600"/>
              </a:spcAft>
            </a:pPr>
            <a:r>
              <a:rPr lang="en" dirty="0" smtClean="0">
                <a:solidFill>
                  <a:schemeClr val="dk1"/>
                </a:solidFill>
              </a:rPr>
              <a:t>Existing Solutions</a:t>
            </a:r>
            <a:br>
              <a:rPr lang="en" dirty="0" smtClean="0">
                <a:solidFill>
                  <a:schemeClr val="dk1"/>
                </a:solidFill>
              </a:rPr>
            </a:br>
            <a:r>
              <a:rPr lang="en" sz="1600" b="0" dirty="0" smtClean="0">
                <a:solidFill>
                  <a:schemeClr val="dk1"/>
                </a:solidFill>
                <a:latin typeface="Times New Roman" pitchFamily="18" charset="0"/>
                <a:cs typeface="Times New Roman" pitchFamily="18" charset="0"/>
              </a:rPr>
              <a:t/>
            </a:r>
            <a:br>
              <a:rPr lang="en" sz="1600" b="0" dirty="0" smtClean="0">
                <a:solidFill>
                  <a:schemeClr val="dk1"/>
                </a:solidFill>
                <a:latin typeface="Times New Roman" pitchFamily="18" charset="0"/>
                <a:cs typeface="Times New Roman" pitchFamily="18" charset="0"/>
              </a:rPr>
            </a:br>
            <a:r>
              <a:rPr lang="en" sz="1600" b="0" dirty="0" smtClean="0">
                <a:solidFill>
                  <a:schemeClr val="bg2"/>
                </a:solidFill>
                <a:latin typeface="Times New Roman" pitchFamily="18" charset="0"/>
                <a:cs typeface="Times New Roman" pitchFamily="18" charset="0"/>
              </a:rPr>
              <a:t>1.Reinforcement learning using Q-learning.</a:t>
            </a:r>
            <a:br>
              <a:rPr lang="en" sz="1600" b="0" dirty="0" smtClean="0">
                <a:solidFill>
                  <a:schemeClr val="bg2"/>
                </a:solidFill>
                <a:latin typeface="Times New Roman" pitchFamily="18" charset="0"/>
                <a:cs typeface="Times New Roman" pitchFamily="18" charset="0"/>
              </a:rPr>
            </a:br>
            <a:r>
              <a:rPr lang="en" sz="1600" b="0" dirty="0" smtClean="0">
                <a:solidFill>
                  <a:schemeClr val="bg2"/>
                </a:solidFill>
                <a:latin typeface="Times New Roman" pitchFamily="18" charset="0"/>
                <a:cs typeface="Times New Roman" pitchFamily="18" charset="0"/>
              </a:rPr>
              <a:t/>
            </a:r>
            <a:br>
              <a:rPr lang="en" sz="1600" b="0" dirty="0" smtClean="0">
                <a:solidFill>
                  <a:schemeClr val="bg2"/>
                </a:solidFill>
                <a:latin typeface="Times New Roman" pitchFamily="18" charset="0"/>
                <a:cs typeface="Times New Roman" pitchFamily="18" charset="0"/>
              </a:rPr>
            </a:br>
            <a:r>
              <a:rPr lang="en" sz="1600" b="0" dirty="0" smtClean="0">
                <a:solidFill>
                  <a:schemeClr val="bg2"/>
                </a:solidFill>
                <a:latin typeface="Times New Roman" pitchFamily="18" charset="0"/>
                <a:cs typeface="Times New Roman" pitchFamily="18" charset="0"/>
              </a:rPr>
              <a:t>2. </a:t>
            </a:r>
            <a:r>
              <a:rPr lang="en-IN" sz="1600" b="0" dirty="0" smtClean="0">
                <a:latin typeface="Times New Roman" pitchFamily="18" charset="0"/>
                <a:ea typeface="Lato"/>
                <a:cs typeface="Times New Roman" pitchFamily="18" charset="0"/>
                <a:sym typeface="Lato"/>
              </a:rPr>
              <a:t>Deep Reinforcement learning combined with Multi-layer </a:t>
            </a:r>
            <a:r>
              <a:rPr lang="en-IN" sz="1600" b="0" dirty="0" err="1" smtClean="0">
                <a:latin typeface="Times New Roman" pitchFamily="18" charset="0"/>
                <a:ea typeface="Lato"/>
                <a:cs typeface="Times New Roman" pitchFamily="18" charset="0"/>
                <a:sym typeface="Lato"/>
              </a:rPr>
              <a:t>Perceptron</a:t>
            </a:r>
            <a:r>
              <a:rPr lang="en-IN" sz="1600" b="0" dirty="0" smtClean="0">
                <a:latin typeface="Times New Roman" pitchFamily="18" charset="0"/>
                <a:ea typeface="Lato"/>
                <a:cs typeface="Times New Roman" pitchFamily="18" charset="0"/>
                <a:sym typeface="Lato"/>
              </a:rPr>
              <a:t> ( DRL + MLP).</a:t>
            </a:r>
            <a:br>
              <a:rPr lang="en-IN" sz="1600" b="0" dirty="0" smtClean="0">
                <a:latin typeface="Times New Roman" pitchFamily="18" charset="0"/>
                <a:ea typeface="Lato"/>
                <a:cs typeface="Times New Roman" pitchFamily="18" charset="0"/>
                <a:sym typeface="Lato"/>
              </a:rPr>
            </a:br>
            <a:r>
              <a:rPr lang="en-IN" sz="1600" b="0" dirty="0" smtClean="0">
                <a:latin typeface="Times New Roman" pitchFamily="18" charset="0"/>
                <a:ea typeface="Lato"/>
                <a:cs typeface="Times New Roman" pitchFamily="18" charset="0"/>
                <a:sym typeface="Lato"/>
              </a:rPr>
              <a:t>     </a:t>
            </a:r>
            <a:br>
              <a:rPr lang="en-IN" sz="1600" b="0" dirty="0" smtClean="0">
                <a:latin typeface="Times New Roman" pitchFamily="18" charset="0"/>
                <a:ea typeface="Lato"/>
                <a:cs typeface="Times New Roman" pitchFamily="18" charset="0"/>
                <a:sym typeface="Lato"/>
              </a:rPr>
            </a:br>
            <a:r>
              <a:rPr lang="en-IN" sz="1600" b="0" dirty="0" smtClean="0">
                <a:latin typeface="Times New Roman" pitchFamily="18" charset="0"/>
                <a:ea typeface="Lato"/>
                <a:cs typeface="Times New Roman" pitchFamily="18" charset="0"/>
                <a:sym typeface="Lato"/>
              </a:rPr>
              <a:t>3. Deep Reinforcement learning combined with Multi-layer Perceptron2( DRL + MLP2).</a:t>
            </a:r>
            <a:br>
              <a:rPr lang="en-IN" sz="1600" b="0" dirty="0" smtClean="0">
                <a:latin typeface="Times New Roman" pitchFamily="18" charset="0"/>
                <a:ea typeface="Lato"/>
                <a:cs typeface="Times New Roman" pitchFamily="18" charset="0"/>
                <a:sym typeface="Lato"/>
              </a:rPr>
            </a:br>
            <a:r>
              <a:rPr lang="en-IN" sz="1600" b="0" dirty="0" smtClean="0">
                <a:latin typeface="Times New Roman" pitchFamily="18" charset="0"/>
                <a:ea typeface="Lato"/>
                <a:cs typeface="Times New Roman" pitchFamily="18" charset="0"/>
                <a:sym typeface="Lato"/>
              </a:rPr>
              <a:t/>
            </a:r>
            <a:br>
              <a:rPr lang="en-IN" sz="1600" b="0" dirty="0" smtClean="0">
                <a:latin typeface="Times New Roman" pitchFamily="18" charset="0"/>
                <a:ea typeface="Lato"/>
                <a:cs typeface="Times New Roman" pitchFamily="18" charset="0"/>
                <a:sym typeface="Lato"/>
              </a:rPr>
            </a:br>
            <a:r>
              <a:rPr lang="en-IN" sz="1600" b="0" dirty="0" smtClean="0">
                <a:latin typeface="Times New Roman" pitchFamily="18" charset="0"/>
                <a:ea typeface="Lato"/>
                <a:cs typeface="Times New Roman" pitchFamily="18" charset="0"/>
                <a:sym typeface="Lato"/>
              </a:rPr>
              <a:t>MLP  is the initial Artificial Neural Network(ANN) design, which consists of at least 3 layers of operation.</a:t>
            </a:r>
            <a:br>
              <a:rPr lang="en-IN" sz="1600" b="0" dirty="0" smtClean="0">
                <a:latin typeface="Times New Roman" pitchFamily="18" charset="0"/>
                <a:ea typeface="Lato"/>
                <a:cs typeface="Times New Roman" pitchFamily="18" charset="0"/>
                <a:sym typeface="Lato"/>
              </a:rPr>
            </a:br>
            <a:r>
              <a:rPr lang="en-IN" sz="1600" b="0" dirty="0" smtClean="0">
                <a:latin typeface="Times New Roman" pitchFamily="18" charset="0"/>
                <a:ea typeface="Lato"/>
                <a:cs typeface="Times New Roman" pitchFamily="18" charset="0"/>
                <a:sym typeface="Lato"/>
              </a:rPr>
              <a:t>MLP2 – means it consists of 2 hidden layers. </a:t>
            </a:r>
            <a:endParaRPr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idx="4294967295"/>
          </p:nvPr>
        </p:nvSpPr>
        <p:spPr>
          <a:xfrm>
            <a:off x="348249" y="243325"/>
            <a:ext cx="8266361" cy="3826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600"/>
              </a:spcAft>
              <a:buNone/>
            </a:pPr>
            <a:r>
              <a:rPr lang="en" dirty="0" smtClean="0">
                <a:solidFill>
                  <a:schemeClr val="dk1"/>
                </a:solidFill>
                <a:latin typeface="Raleway" charset="0"/>
                <a:cs typeface="Times New Roman" pitchFamily="18" charset="0"/>
              </a:rPr>
              <a:t>Criticize</a:t>
            </a:r>
            <a:r>
              <a:rPr lang="en" b="0" dirty="0" smtClean="0">
                <a:solidFill>
                  <a:schemeClr val="dk1"/>
                </a:solidFill>
                <a:latin typeface="Raleway" charset="0"/>
                <a:cs typeface="Times New Roman" pitchFamily="18" charset="0"/>
              </a:rPr>
              <a:t/>
            </a:r>
            <a:br>
              <a:rPr lang="en" b="0" dirty="0" smtClean="0">
                <a:solidFill>
                  <a:schemeClr val="dk1"/>
                </a:solidFill>
                <a:latin typeface="Raleway" charset="0"/>
                <a:cs typeface="Times New Roman" pitchFamily="18" charset="0"/>
              </a:rPr>
            </a:br>
            <a:r>
              <a:rPr lang="en" sz="1600" b="0" dirty="0" smtClean="0">
                <a:solidFill>
                  <a:schemeClr val="bg2"/>
                </a:solidFill>
                <a:latin typeface="Times New Roman" pitchFamily="18" charset="0"/>
                <a:cs typeface="Times New Roman" pitchFamily="18" charset="0"/>
              </a:rPr>
              <a:t>1.Q-learning iteratively updates the Q-table. So as the data size increases so does the Q-table size which makes it impossible to train using the data.</a:t>
            </a:r>
            <a:br>
              <a:rPr lang="en" sz="1600" b="0" dirty="0" smtClean="0">
                <a:solidFill>
                  <a:schemeClr val="bg2"/>
                </a:solidFill>
                <a:latin typeface="Times New Roman" pitchFamily="18" charset="0"/>
                <a:cs typeface="Times New Roman" pitchFamily="18" charset="0"/>
              </a:rPr>
            </a:br>
            <a:r>
              <a:rPr lang="en" sz="1600" b="0" dirty="0" smtClean="0">
                <a:solidFill>
                  <a:schemeClr val="bg2"/>
                </a:solidFill>
                <a:latin typeface="Times New Roman" pitchFamily="18" charset="0"/>
                <a:cs typeface="Times New Roman" pitchFamily="18" charset="0"/>
              </a:rPr>
              <a:t>2. To compare between the two DRL + MLP and DRL + MLP2, in the case of multiple SU’s, the latter performs slightly worse than the former even DRL + MLP2,has more complicated structure because deeper network usually needs more training data and training time to make it converge.</a:t>
            </a:r>
            <a:br>
              <a:rPr lang="en" sz="1600" b="0" dirty="0" smtClean="0">
                <a:solidFill>
                  <a:schemeClr val="bg2"/>
                </a:solidFill>
                <a:latin typeface="Times New Roman" pitchFamily="18" charset="0"/>
                <a:cs typeface="Times New Roman" pitchFamily="18" charset="0"/>
              </a:rPr>
            </a:br>
            <a:r>
              <a:rPr lang="en" sz="1600" b="0" dirty="0" smtClean="0">
                <a:solidFill>
                  <a:schemeClr val="bg2"/>
                </a:solidFill>
                <a:latin typeface="Times New Roman" pitchFamily="18" charset="0"/>
                <a:cs typeface="Times New Roman" pitchFamily="18" charset="0"/>
              </a:rPr>
              <a:t>3. </a:t>
            </a:r>
            <a:r>
              <a:rPr lang="en-US" sz="1600" b="0" dirty="0" smtClean="0">
                <a:solidFill>
                  <a:schemeClr val="bg2"/>
                </a:solidFill>
                <a:latin typeface="Times New Roman" pitchFamily="18" charset="0"/>
                <a:cs typeface="Times New Roman" pitchFamily="18" charset="0"/>
              </a:rPr>
              <a:t>M</a:t>
            </a:r>
            <a:r>
              <a:rPr lang="en" sz="1600" b="0" dirty="0" smtClean="0">
                <a:solidFill>
                  <a:schemeClr val="bg2"/>
                </a:solidFill>
                <a:latin typeface="Times New Roman" pitchFamily="18" charset="0"/>
                <a:cs typeface="Times New Roman" pitchFamily="18" charset="0"/>
              </a:rPr>
              <a:t>oreover, these MLP based techniques cannot learn temporal correlation and are only able to learn one to one mapping from state to function.</a:t>
            </a:r>
            <a:r>
              <a:rPr lang="en" dirty="0" smtClean="0">
                <a:solidFill>
                  <a:schemeClr val="dk1"/>
                </a:solidFill>
                <a:latin typeface="Raleway" charset="0"/>
                <a:cs typeface="Times New Roman" pitchFamily="18" charset="0"/>
              </a:rPr>
              <a:t/>
            </a:r>
            <a:br>
              <a:rPr lang="en" dirty="0" smtClean="0">
                <a:solidFill>
                  <a:schemeClr val="dk1"/>
                </a:solidFill>
                <a:latin typeface="Raleway" charset="0"/>
                <a:cs typeface="Times New Roman" pitchFamily="18" charset="0"/>
              </a:rPr>
            </a:br>
            <a:r>
              <a:rPr lang="en" sz="1600" b="0" dirty="0" smtClean="0">
                <a:solidFill>
                  <a:schemeClr val="dk1"/>
                </a:solidFill>
                <a:latin typeface="Times New Roman" pitchFamily="18" charset="0"/>
                <a:cs typeface="Times New Roman" pitchFamily="18" charset="0"/>
              </a:rPr>
              <a:t/>
            </a:r>
            <a:br>
              <a:rPr lang="en" sz="1600" b="0" dirty="0" smtClean="0">
                <a:solidFill>
                  <a:schemeClr val="dk1"/>
                </a:solidFill>
                <a:latin typeface="Times New Roman" pitchFamily="18" charset="0"/>
                <a:cs typeface="Times New Roman" pitchFamily="18" charset="0"/>
              </a:rPr>
            </a:br>
            <a:r>
              <a:rPr lang="en" dirty="0" smtClean="0">
                <a:solidFill>
                  <a:schemeClr val="dk1"/>
                </a:solidFill>
              </a:rPr>
              <a:t/>
            </a:r>
            <a:br>
              <a:rPr lang="en" dirty="0" smtClean="0">
                <a:solidFill>
                  <a:schemeClr val="dk1"/>
                </a:solidFill>
              </a:rPr>
            </a:b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idx="4294967295"/>
          </p:nvPr>
        </p:nvSpPr>
        <p:spPr>
          <a:xfrm>
            <a:off x="348249" y="243325"/>
            <a:ext cx="7240219" cy="806999"/>
          </a:xfrm>
          <a:prstGeom prst="rect">
            <a:avLst/>
          </a:prstGeom>
        </p:spPr>
        <p:txBody>
          <a:bodyPr spcFirstLastPara="1" wrap="square" lIns="91425" tIns="91425" rIns="91425" bIns="91425" anchor="t" anchorCtr="0">
            <a:noAutofit/>
          </a:bodyPr>
          <a:lstStyle/>
          <a:p>
            <a:pPr lvl="0">
              <a:lnSpc>
                <a:spcPct val="150000"/>
              </a:lnSpc>
              <a:spcAft>
                <a:spcPts val="1600"/>
              </a:spcAft>
            </a:pPr>
            <a:r>
              <a:rPr lang="en" dirty="0" smtClean="0">
                <a:solidFill>
                  <a:schemeClr val="dk1"/>
                </a:solidFill>
                <a:latin typeface="Times New Roman" pitchFamily="18" charset="0"/>
                <a:ea typeface="Times New Roman"/>
                <a:cs typeface="Times New Roman" pitchFamily="18" charset="0"/>
                <a:sym typeface="Times New Roman"/>
              </a:rPr>
              <a:t> Solution</a:t>
            </a:r>
            <a:br>
              <a:rPr lang="en" dirty="0" smtClean="0">
                <a:solidFill>
                  <a:schemeClr val="dk1"/>
                </a:solidFill>
                <a:latin typeface="Times New Roman" pitchFamily="18" charset="0"/>
                <a:ea typeface="Times New Roman"/>
                <a:cs typeface="Times New Roman" pitchFamily="18" charset="0"/>
                <a:sym typeface="Times New Roman"/>
              </a:rPr>
            </a:br>
            <a:r>
              <a:rPr lang="en" dirty="0" smtClean="0">
                <a:solidFill>
                  <a:schemeClr val="dk1"/>
                </a:solidFill>
                <a:latin typeface="Times New Roman" pitchFamily="18" charset="0"/>
                <a:ea typeface="Times New Roman"/>
                <a:cs typeface="Times New Roman" pitchFamily="18" charset="0"/>
                <a:sym typeface="Times New Roman"/>
              </a:rPr>
              <a:t/>
            </a:r>
            <a:br>
              <a:rPr lang="en" dirty="0" smtClean="0">
                <a:solidFill>
                  <a:schemeClr val="dk1"/>
                </a:solidFill>
                <a:latin typeface="Times New Roman" pitchFamily="18" charset="0"/>
                <a:ea typeface="Times New Roman"/>
                <a:cs typeface="Times New Roman" pitchFamily="18" charset="0"/>
                <a:sym typeface="Times New Roman"/>
              </a:rPr>
            </a:br>
            <a:r>
              <a:rPr lang="en-US" sz="1600" b="0" dirty="0" smtClean="0">
                <a:latin typeface="Times New Roman" pitchFamily="18" charset="0"/>
                <a:cs typeface="Times New Roman" pitchFamily="18" charset="0"/>
              </a:rPr>
              <a:t> </a:t>
            </a:r>
            <a:endParaRPr sz="1600" dirty="0">
              <a:latin typeface="Times New Roman" pitchFamily="18" charset="0"/>
              <a:ea typeface="Times New Roman"/>
              <a:cs typeface="Times New Roman" pitchFamily="18" charset="0"/>
              <a:sym typeface="Times New Roman"/>
            </a:endParaRPr>
          </a:p>
        </p:txBody>
      </p:sp>
      <p:sp>
        <p:nvSpPr>
          <p:cNvPr id="3" name="TextBox 2"/>
          <p:cNvSpPr txBox="1"/>
          <p:nvPr/>
        </p:nvSpPr>
        <p:spPr>
          <a:xfrm>
            <a:off x="481914" y="1272746"/>
            <a:ext cx="7525264" cy="584775"/>
          </a:xfrm>
          <a:prstGeom prst="rect">
            <a:avLst/>
          </a:prstGeom>
          <a:noFill/>
        </p:spPr>
        <p:txBody>
          <a:bodyPr wrap="square" rtlCol="0">
            <a:spAutoFit/>
          </a:bodyPr>
          <a:lstStyle/>
          <a:p>
            <a:pPr marL="342900" indent="-342900">
              <a:buFont typeface="+mj-lt"/>
              <a:buAutoNum type="alphaUcPeriod"/>
            </a:pPr>
            <a:r>
              <a:rPr lang="en-US" sz="1600" b="1" dirty="0" smtClean="0">
                <a:latin typeface="Times New Roman" pitchFamily="18" charset="0"/>
                <a:cs typeface="Times New Roman" pitchFamily="18" charset="0"/>
              </a:rPr>
              <a:t>Technologies Utilized </a:t>
            </a:r>
            <a:r>
              <a:rPr lang="en-US" sz="1600" dirty="0" smtClean="0">
                <a:latin typeface="Times New Roman" pitchFamily="18" charset="0"/>
                <a:cs typeface="Times New Roman" pitchFamily="18" charset="0"/>
              </a:rPr>
              <a:t>—</a:t>
            </a:r>
          </a:p>
          <a:p>
            <a:pPr marL="342900" indent="-342900"/>
            <a:endParaRPr lang="en-US" sz="1600" dirty="0" smtClean="0">
              <a:latin typeface="Times New Roman" pitchFamily="18" charset="0"/>
              <a:cs typeface="Times New Roman" pitchFamily="18" charset="0"/>
            </a:endParaRPr>
          </a:p>
        </p:txBody>
      </p:sp>
      <p:sp>
        <p:nvSpPr>
          <p:cNvPr id="5" name="TextBox 4"/>
          <p:cNvSpPr txBox="1"/>
          <p:nvPr/>
        </p:nvSpPr>
        <p:spPr>
          <a:xfrm>
            <a:off x="846949" y="1606007"/>
            <a:ext cx="8412880" cy="3046988"/>
          </a:xfrm>
          <a:prstGeom prst="rect">
            <a:avLst/>
          </a:prstGeom>
          <a:noFill/>
        </p:spPr>
        <p:txBody>
          <a:bodyPr wrap="none" rtlCol="0">
            <a:spAutoFit/>
          </a:bodyPr>
          <a:lstStyle/>
          <a:p>
            <a:pPr>
              <a:buFont typeface="Arial" pitchFamily="34" charset="0"/>
              <a:buChar char="•"/>
            </a:pPr>
            <a:r>
              <a:rPr lang="en-US" sz="1600" dirty="0" smtClean="0">
                <a:latin typeface="Times New Roman" pitchFamily="18" charset="0"/>
                <a:cs typeface="Times New Roman" pitchFamily="18" charset="0"/>
              </a:rPr>
              <a:t>  Deep Reinforcement Learning : It has the ability to adapt to dynamic unknown environments.</a:t>
            </a:r>
          </a:p>
          <a:p>
            <a:r>
              <a:rPr lang="en-US" sz="1600" dirty="0" smtClean="0">
                <a:latin typeface="Times New Roman" pitchFamily="18" charset="0"/>
                <a:cs typeface="Times New Roman" pitchFamily="18" charset="0"/>
              </a:rPr>
              <a:t>                                                       It helps DSA devices to obtain accurate channel status and </a:t>
            </a:r>
          </a:p>
          <a:p>
            <a:r>
              <a:rPr lang="en-US" sz="1600" dirty="0" smtClean="0">
                <a:latin typeface="Times New Roman" pitchFamily="18" charset="0"/>
                <a:cs typeface="Times New Roman" pitchFamily="18" charset="0"/>
              </a:rPr>
              <a:t>                                                       behavior of PUs. It also solves the large state space problem in </a:t>
            </a:r>
          </a:p>
          <a:p>
            <a:r>
              <a:rPr lang="en-US" sz="1600" dirty="0" smtClean="0">
                <a:latin typeface="Times New Roman" pitchFamily="18" charset="0"/>
                <a:cs typeface="Times New Roman" pitchFamily="18" charset="0"/>
              </a:rPr>
              <a:t>                                                       traditional reinforcement learning.</a:t>
            </a:r>
          </a:p>
          <a:p>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  Q-learning : This technique is a model-free approach that learns the policy directly through </a:t>
            </a:r>
          </a:p>
          <a:p>
            <a:r>
              <a:rPr lang="en-US" sz="1600" dirty="0" smtClean="0">
                <a:latin typeface="Times New Roman" pitchFamily="18" charset="0"/>
                <a:cs typeface="Times New Roman" pitchFamily="18" charset="0"/>
              </a:rPr>
              <a:t>                        interactions with the environment without estimating a model of the environment.</a:t>
            </a:r>
          </a:p>
          <a:p>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  Reservoir Computing : It is a special type of recurrent neural network that reduces the complexity</a:t>
            </a:r>
          </a:p>
          <a:p>
            <a:r>
              <a:rPr lang="en-US" sz="1600" dirty="0" smtClean="0">
                <a:latin typeface="Times New Roman" pitchFamily="18" charset="0"/>
                <a:cs typeface="Times New Roman" pitchFamily="18" charset="0"/>
              </a:rPr>
              <a:t>                                         of training significantly by only training the output weights and our </a:t>
            </a:r>
          </a:p>
          <a:p>
            <a:r>
              <a:rPr lang="en-US" sz="1600" dirty="0" smtClean="0">
                <a:latin typeface="Times New Roman" pitchFamily="18" charset="0"/>
                <a:cs typeface="Times New Roman" pitchFamily="18" charset="0"/>
              </a:rPr>
              <a:t>                                         previous work in the field.</a:t>
            </a:r>
          </a:p>
          <a:p>
            <a:pPr>
              <a:buFont typeface="Arial" pitchFamily="34" charset="0"/>
              <a:buChar char="•"/>
            </a:pP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8" name="TextBox 7"/>
          <p:cNvSpPr txBox="1"/>
          <p:nvPr/>
        </p:nvSpPr>
        <p:spPr>
          <a:xfrm>
            <a:off x="642738" y="263672"/>
            <a:ext cx="2026517" cy="584775"/>
          </a:xfrm>
          <a:prstGeom prst="rect">
            <a:avLst/>
          </a:prstGeom>
          <a:noFill/>
        </p:spPr>
        <p:txBody>
          <a:bodyPr wrap="none" rtlCol="0">
            <a:spAutoFit/>
          </a:bodyPr>
          <a:lstStyle/>
          <a:p>
            <a:pPr marL="342900" indent="-342900">
              <a:buAutoNum type="alphaUcPeriod" startAt="2"/>
            </a:pPr>
            <a:r>
              <a:rPr lang="en-US" sz="1600" b="1" dirty="0" smtClean="0">
                <a:latin typeface="Times New Roman" pitchFamily="18" charset="0"/>
                <a:cs typeface="Times New Roman" pitchFamily="18" charset="0"/>
              </a:rPr>
              <a:t>System Model </a:t>
            </a:r>
            <a:r>
              <a:rPr lang="en-US" sz="1600" dirty="0" smtClean="0">
                <a:latin typeface="Times New Roman" pitchFamily="18" charset="0"/>
                <a:cs typeface="Times New Roman" pitchFamily="18" charset="0"/>
              </a:rPr>
              <a:t>—</a:t>
            </a:r>
          </a:p>
          <a:p>
            <a:pPr marL="342900" indent="-342900"/>
            <a:endParaRPr lang="en-US" sz="1600" dirty="0" smtClean="0">
              <a:latin typeface="Times New Roman" pitchFamily="18" charset="0"/>
              <a:cs typeface="Times New Roman" pitchFamily="18" charset="0"/>
            </a:endParaRPr>
          </a:p>
        </p:txBody>
      </p:sp>
      <p:sp>
        <p:nvSpPr>
          <p:cNvPr id="6" name="Google Shape;118;p18"/>
          <p:cNvSpPr txBox="1">
            <a:spLocks/>
          </p:cNvSpPr>
          <p:nvPr/>
        </p:nvSpPr>
        <p:spPr>
          <a:xfrm>
            <a:off x="348250" y="243324"/>
            <a:ext cx="7650122" cy="397116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50000"/>
              </a:lnSpc>
              <a:spcBef>
                <a:spcPts val="0"/>
              </a:spcBef>
              <a:spcAft>
                <a:spcPts val="1600"/>
              </a:spcAft>
              <a:buClr>
                <a:srgbClr val="000000"/>
              </a:buClr>
              <a:buSzPts val="2800"/>
              <a:buFont typeface="Raleway"/>
              <a:buNone/>
              <a:tabLst/>
              <a:defRPr/>
            </a:pPr>
            <a:endParaRPr lang="en-IN" sz="2800" b="1" dirty="0" smtClean="0">
              <a:solidFill>
                <a:schemeClr val="tx1"/>
              </a:solidFill>
              <a:latin typeface="Raleway" charset="0"/>
              <a:ea typeface="Raleway"/>
              <a:cs typeface="Times New Roman" pitchFamily="18" charset="0"/>
              <a:sym typeface="Raleway"/>
            </a:endParaRPr>
          </a:p>
          <a:p>
            <a:pPr marL="0" marR="0" lvl="0" indent="0" algn="l" defTabSz="914400" rtl="0" eaLnBrk="1" fontAlgn="auto" latinLnBrk="0" hangingPunct="1">
              <a:lnSpc>
                <a:spcPct val="150000"/>
              </a:lnSpc>
              <a:spcBef>
                <a:spcPts val="0"/>
              </a:spcBef>
              <a:spcAft>
                <a:spcPts val="1600"/>
              </a:spcAft>
              <a:buClr>
                <a:srgbClr val="000000"/>
              </a:buClr>
              <a:buSzPts val="2800"/>
              <a:buFont typeface="Raleway"/>
              <a:buNone/>
              <a:tabLst/>
              <a:defRPr/>
            </a:pPr>
            <a:r>
              <a:rPr kumimoji="0" lang="en-IN" sz="1600" b="0" i="0" u="none" strike="noStrike" kern="0" cap="none" spc="0" normalizeH="0" baseline="0" noProof="0" dirty="0" smtClean="0">
                <a:ln>
                  <a:noFill/>
                </a:ln>
                <a:solidFill>
                  <a:schemeClr val="bg2"/>
                </a:solidFill>
                <a:effectLst/>
                <a:uLnTx/>
                <a:uFillTx/>
                <a:latin typeface="Times New Roman" pitchFamily="18" charset="0"/>
                <a:ea typeface="Raleway"/>
                <a:cs typeface="Times New Roman" pitchFamily="18" charset="0"/>
                <a:sym typeface="Raleway"/>
              </a:rPr>
              <a:t>We assume that there are N  PU’s and 1 SU, </a:t>
            </a:r>
            <a:r>
              <a:rPr kumimoji="0" lang="en-IN" sz="1600" b="0" i="0" u="none" strike="noStrike" kern="0" cap="none" spc="0" normalizeH="0" baseline="0" noProof="0" dirty="0" smtClean="0">
                <a:ln>
                  <a:noFill/>
                </a:ln>
                <a:solidFill>
                  <a:srgbClr val="000000"/>
                </a:solidFill>
                <a:effectLst/>
                <a:uLnTx/>
                <a:uFillTx/>
                <a:latin typeface="Times New Roman" pitchFamily="18" charset="0"/>
                <a:ea typeface="Raleway"/>
                <a:cs typeface="Times New Roman" pitchFamily="18" charset="0"/>
                <a:sym typeface="Raleway"/>
              </a:rPr>
              <a:t>there are totally </a:t>
            </a:r>
            <a:r>
              <a:rPr kumimoji="0" lang="en-IN" sz="1600" b="0" i="1" u="none" strike="noStrike" kern="0" cap="none" spc="0" normalizeH="0" baseline="0" noProof="0" dirty="0" smtClean="0">
                <a:ln>
                  <a:noFill/>
                </a:ln>
                <a:solidFill>
                  <a:srgbClr val="000000"/>
                </a:solidFill>
                <a:effectLst/>
                <a:uLnTx/>
                <a:uFillTx/>
                <a:latin typeface="Times New Roman" pitchFamily="18" charset="0"/>
                <a:ea typeface="Raleway"/>
                <a:cs typeface="Times New Roman" pitchFamily="18" charset="0"/>
                <a:sym typeface="Raleway"/>
              </a:rPr>
              <a:t>N </a:t>
            </a:r>
            <a:r>
              <a:rPr kumimoji="0" lang="en-IN" sz="1600" b="0" i="0" u="none" strike="noStrike" kern="0" cap="none" spc="0" normalizeH="0" baseline="0" noProof="0" dirty="0" smtClean="0">
                <a:ln>
                  <a:noFill/>
                </a:ln>
                <a:solidFill>
                  <a:srgbClr val="000000"/>
                </a:solidFill>
                <a:effectLst/>
                <a:uLnTx/>
                <a:uFillTx/>
                <a:latin typeface="Times New Roman" pitchFamily="18" charset="0"/>
                <a:ea typeface="Raleway"/>
                <a:cs typeface="Times New Roman" pitchFamily="18" charset="0"/>
                <a:sym typeface="Raleway"/>
              </a:rPr>
              <a:t>wireless channels so that each PU transmit on one unique wireless channel to avoid interference among PUs. Furthermore, we assume that each PU will broadcast warning signals to SU if the corresponding PU’s signal has been collided. All wireless channels are shared by SU, and a SU will select proper wireless channels to access according to its spectrum access strategy. </a:t>
            </a:r>
            <a:endParaRPr kumimoji="0" lang="en-IN" sz="1600" b="0" i="0" u="none" strike="noStrike" kern="0" cap="none" spc="0" normalizeH="0" baseline="0" noProof="0" dirty="0">
              <a:ln>
                <a:noFill/>
              </a:ln>
              <a:solidFill>
                <a:schemeClr val="bg2"/>
              </a:solidFill>
              <a:effectLst/>
              <a:uLnTx/>
              <a:uFillTx/>
              <a:latin typeface="Times New Roman" pitchFamily="18" charset="0"/>
              <a:ea typeface="Raleway"/>
              <a:cs typeface="Times New Roman" pitchFamily="18" charset="0"/>
              <a:sym typeface="Raleway"/>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3" name="Picture 2" descr="pppppppp.JPG"/>
          <p:cNvPicPr>
            <a:picLocks noChangeAspect="1"/>
          </p:cNvPicPr>
          <p:nvPr/>
        </p:nvPicPr>
        <p:blipFill>
          <a:blip r:embed="rId3"/>
          <a:stretch>
            <a:fillRect/>
          </a:stretch>
        </p:blipFill>
        <p:spPr>
          <a:xfrm>
            <a:off x="4061865" y="3642186"/>
            <a:ext cx="2516762" cy="720763"/>
          </a:xfrm>
          <a:prstGeom prst="rect">
            <a:avLst/>
          </a:prstGeom>
        </p:spPr>
      </p:pic>
      <p:pic>
        <p:nvPicPr>
          <p:cNvPr id="4" name="Picture 3" descr="Capture1.PNG"/>
          <p:cNvPicPr>
            <a:picLocks noChangeAspect="1"/>
          </p:cNvPicPr>
          <p:nvPr/>
        </p:nvPicPr>
        <p:blipFill>
          <a:blip r:embed="rId4"/>
          <a:stretch>
            <a:fillRect/>
          </a:stretch>
        </p:blipFill>
        <p:spPr>
          <a:xfrm>
            <a:off x="3867339" y="468526"/>
            <a:ext cx="3143224" cy="2164672"/>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1404767" y="1417311"/>
            <a:ext cx="1755609" cy="307777"/>
          </a:xfrm>
          <a:prstGeom prst="rect">
            <a:avLst/>
          </a:prstGeom>
          <a:noFill/>
        </p:spPr>
        <p:txBody>
          <a:bodyPr wrap="none" rtlCol="0">
            <a:spAutoFit/>
          </a:bodyPr>
          <a:lstStyle/>
          <a:p>
            <a:r>
              <a:rPr lang="en-US" dirty="0" smtClean="0"/>
              <a:t>Learning Procedure</a:t>
            </a:r>
            <a:endParaRPr lang="en-US" dirty="0"/>
          </a:p>
        </p:txBody>
      </p:sp>
      <p:sp>
        <p:nvSpPr>
          <p:cNvPr id="6" name="TextBox 5"/>
          <p:cNvSpPr txBox="1"/>
          <p:nvPr/>
        </p:nvSpPr>
        <p:spPr>
          <a:xfrm>
            <a:off x="1883801" y="3815730"/>
            <a:ext cx="1478290" cy="307777"/>
          </a:xfrm>
          <a:prstGeom prst="rect">
            <a:avLst/>
          </a:prstGeom>
          <a:noFill/>
        </p:spPr>
        <p:txBody>
          <a:bodyPr wrap="none" rtlCol="0">
            <a:spAutoFit/>
          </a:bodyPr>
          <a:lstStyle/>
          <a:p>
            <a:r>
              <a:rPr lang="en-US" dirty="0" smtClean="0"/>
              <a:t>Reward function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TotalTime>
  <Words>616</Words>
  <Application>Microsoft Office PowerPoint</Application>
  <PresentationFormat>On-screen Show (16:9)</PresentationFormat>
  <Paragraphs>50</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Times New Roman</vt:lpstr>
      <vt:lpstr>Raleway</vt:lpstr>
      <vt:lpstr>Wingdings</vt:lpstr>
      <vt:lpstr>Lato</vt:lpstr>
      <vt:lpstr>Streamline</vt:lpstr>
      <vt:lpstr>Submitted By:                                                                       Under the Supervision of: Harshit Jain (9916103181)                                                   Mr. Himanshu Agrawal Shivam Jolly (9916103206)          </vt:lpstr>
      <vt:lpstr>Motivation</vt:lpstr>
      <vt:lpstr>Objective</vt:lpstr>
      <vt:lpstr>Problem Statement</vt:lpstr>
      <vt:lpstr>Existing Solutions  1.Reinforcement learning using Q-learning.  2. Deep Reinforcement learning combined with Multi-layer Perceptron ( DRL + MLP).       3. Deep Reinforcement learning combined with Multi-layer Perceptron2( DRL + MLP2).  MLP  is the initial Artificial Neural Network(ANN) design, which consists of at least 3 layers of operation. MLP2 – means it consists of 2 hidden layers. </vt:lpstr>
      <vt:lpstr>Criticize 1.Q-learning iteratively updates the Q-table. So as the data size increases so does the Q-table size which makes it impossible to train using the data. 2. To compare between the two DRL + MLP and DRL + MLP2, in the case of multiple SU’s, the latter performs slightly worse than the former even DRL + MLP2,has more complicated structure because deeper network usually needs more training data and training time to make it converge. 3. Moreover, these MLP based techniques cannot learn temporal correlation and are only able to learn one to one mapping from state to function.   </vt:lpstr>
      <vt:lpstr> Solution   </vt:lpstr>
      <vt:lpstr>Slide 8</vt:lpstr>
      <vt:lpstr>Slide 9</vt:lpstr>
      <vt:lpstr>Result     </vt:lpstr>
      <vt:lpstr>Slide 11</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Presentations That Stick</dc:title>
  <dc:creator>shivam</dc:creator>
  <cp:lastModifiedBy>HP</cp:lastModifiedBy>
  <cp:revision>87</cp:revision>
  <dcterms:modified xsi:type="dcterms:W3CDTF">2020-05-25T13:08:10Z</dcterms:modified>
</cp:coreProperties>
</file>