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Georgia" panose="02040502050405020303" pitchFamily="18" charset="0"/>
      <p:regular r:id="rId18"/>
      <p:bold r:id="rId19"/>
      <p:italic r:id="rId20"/>
      <p:boldItalic r:id="rId21"/>
    </p:embeddedFont>
    <p:embeddedFont>
      <p:font typeface="Lato" panose="020F0502020204030203" pitchFamily="34" charset="0"/>
      <p:regular r:id="rId22"/>
      <p:bold r:id="rId23"/>
      <p:italic r:id="rId24"/>
      <p:boldItalic r:id="rId25"/>
    </p:embeddedFont>
    <p:embeddedFont>
      <p:font typeface="Montserrat" panose="02000505000000020004" pitchFamily="2" charset="0"/>
      <p:regular r:id="rId26"/>
      <p:bold r:id="rId27"/>
      <p:italic r:id="rId28"/>
      <p:boldItalic r:id="rId29"/>
    </p:embeddedFont>
    <p:embeddedFont>
      <p:font typeface="Nunito" panose="020B0604020202020204" charset="0"/>
      <p:regular r:id="rId30"/>
      <p:bold r:id="rId31"/>
      <p:italic r:id="rId32"/>
      <p:boldItalic r:id="rId33"/>
    </p:embeddedFont>
    <p:embeddedFont>
      <p:font typeface="Roboto"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27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f685d946e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f685d946e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af685d946e_0_8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af685d946e_0_8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f685d946e_0_8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af685d946e_0_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f685d946e_0_9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f685d946e_0_9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af685d946e_0_10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af685d946e_0_10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af685d946e_0_1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af685d946e_0_1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affb3039b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affb303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f685d946e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f685d946e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f685d946e_0_6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f685d946e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f685d946e_0_7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f685d946e_0_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f685d946e_0_7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f685d946e_0_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af685d946e_0_7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af685d946e_0_7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af685d946e_0_8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af685d946e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affb3039b3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affb3039b3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affb3039b3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affb3039b3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924875" y="507925"/>
            <a:ext cx="6831600" cy="133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Topic : Student Registration System</a:t>
            </a:r>
            <a:endParaRPr/>
          </a:p>
        </p:txBody>
      </p:sp>
      <p:sp>
        <p:nvSpPr>
          <p:cNvPr id="135" name="Google Shape;135;p13"/>
          <p:cNvSpPr txBox="1">
            <a:spLocks noGrp="1"/>
          </p:cNvSpPr>
          <p:nvPr>
            <p:ph type="subTitle" idx="1"/>
          </p:nvPr>
        </p:nvSpPr>
        <p:spPr>
          <a:xfrm>
            <a:off x="169100" y="3664650"/>
            <a:ext cx="4152300" cy="10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MT20130 : Joshi Shivam   </a:t>
            </a:r>
            <a:endParaRPr sz="2000"/>
          </a:p>
          <a:p>
            <a:pPr marL="0" lvl="0" indent="0" algn="l" rtl="0">
              <a:spcBef>
                <a:spcPts val="0"/>
              </a:spcBef>
              <a:spcAft>
                <a:spcPts val="0"/>
              </a:spcAft>
              <a:buNone/>
            </a:pPr>
            <a:r>
              <a:rPr lang="en" sz="2000"/>
              <a:t>MT20114 : Patel Divyang</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body" idx="1"/>
          </p:nvPr>
        </p:nvSpPr>
        <p:spPr>
          <a:xfrm>
            <a:off x="1297500" y="1114650"/>
            <a:ext cx="7038900" cy="386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Complex Objects :</a:t>
            </a:r>
            <a:endParaRPr sz="1800"/>
          </a:p>
          <a:p>
            <a:pPr marL="0" lvl="0" indent="0" algn="l" rtl="0">
              <a:spcBef>
                <a:spcPts val="1600"/>
              </a:spcBef>
              <a:spcAft>
                <a:spcPts val="0"/>
              </a:spcAft>
              <a:buNone/>
            </a:pPr>
            <a:r>
              <a:rPr lang="en"/>
              <a:t> </a:t>
            </a:r>
            <a:r>
              <a:rPr lang="en" sz="1500"/>
              <a:t>Objects of all the classes are complex except student class object because all the other classes contain object of some other class as instance variable.</a:t>
            </a:r>
            <a:endParaRPr sz="1500"/>
          </a:p>
          <a:p>
            <a:pPr marL="0" lvl="0" indent="0" algn="l" rtl="0">
              <a:spcBef>
                <a:spcPts val="1600"/>
              </a:spcBef>
              <a:spcAft>
                <a:spcPts val="0"/>
              </a:spcAft>
              <a:buNone/>
            </a:pPr>
            <a:r>
              <a:rPr lang="en" sz="2000"/>
              <a:t>Aggregation  :</a:t>
            </a:r>
            <a:r>
              <a:rPr lang="en"/>
              <a:t>  </a:t>
            </a:r>
            <a:endParaRPr/>
          </a:p>
          <a:p>
            <a:pPr marL="0" lvl="0" indent="0" algn="l" rtl="0">
              <a:spcBef>
                <a:spcPts val="1600"/>
              </a:spcBef>
              <a:spcAft>
                <a:spcPts val="0"/>
              </a:spcAft>
              <a:buNone/>
            </a:pPr>
            <a:r>
              <a:rPr lang="en" sz="1500"/>
              <a:t>Student class has aggregation with all the other classes</a:t>
            </a:r>
            <a:endParaRPr sz="1500"/>
          </a:p>
          <a:p>
            <a:pPr marL="0" lvl="0" indent="0" algn="l" rtl="0">
              <a:spcBef>
                <a:spcPts val="1600"/>
              </a:spcBef>
              <a:spcAft>
                <a:spcPts val="0"/>
              </a:spcAft>
              <a:buNone/>
            </a:pPr>
            <a:r>
              <a:rPr lang="en" sz="2000"/>
              <a:t>Composition : </a:t>
            </a:r>
            <a:endParaRPr sz="2000"/>
          </a:p>
          <a:p>
            <a:pPr marL="0" lvl="0" indent="0" algn="l" rtl="0">
              <a:spcBef>
                <a:spcPts val="1600"/>
              </a:spcBef>
              <a:spcAft>
                <a:spcPts val="1600"/>
              </a:spcAft>
              <a:buNone/>
            </a:pPr>
            <a:r>
              <a:rPr lang="en" sz="1500"/>
              <a:t>Log_in class contain objects of all the other classes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p:nvPr>
        </p:nvSpPr>
        <p:spPr>
          <a:xfrm>
            <a:off x="1209575" y="598575"/>
            <a:ext cx="7124700" cy="5538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250" u="sng">
                <a:solidFill>
                  <a:srgbClr val="FFFFFF"/>
                </a:solidFill>
                <a:latin typeface="Roboto"/>
                <a:ea typeface="Roboto"/>
                <a:cs typeface="Roboto"/>
                <a:sym typeface="Roboto"/>
              </a:rPr>
              <a:t>The list of features that we are able to implement :</a:t>
            </a:r>
            <a:endParaRPr sz="4000" u="sng">
              <a:solidFill>
                <a:srgbClr val="FFFFFF"/>
              </a:solidFill>
            </a:endParaRPr>
          </a:p>
        </p:txBody>
      </p:sp>
      <p:sp>
        <p:nvSpPr>
          <p:cNvPr id="194" name="Google Shape;194;p23"/>
          <p:cNvSpPr txBox="1"/>
          <p:nvPr/>
        </p:nvSpPr>
        <p:spPr>
          <a:xfrm>
            <a:off x="427925" y="1284000"/>
            <a:ext cx="8288700" cy="35397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1200"/>
              </a:spcBef>
              <a:spcAft>
                <a:spcPts val="0"/>
              </a:spcAft>
              <a:buClr>
                <a:srgbClr val="FFFFFF"/>
              </a:buClr>
              <a:buSzPts val="1700"/>
              <a:buFont typeface="Nunito"/>
              <a:buChar char="●"/>
            </a:pPr>
            <a:r>
              <a:rPr lang="en" sz="1700">
                <a:solidFill>
                  <a:srgbClr val="FFFFFF"/>
                </a:solidFill>
                <a:latin typeface="Nunito"/>
                <a:ea typeface="Nunito"/>
                <a:cs typeface="Nunito"/>
                <a:sym typeface="Nunito"/>
              </a:rPr>
              <a:t>Sign up: If the student does not have an account then he can create an  account using sign up option . It asks for the student information like semester , Roll no , Password.</a:t>
            </a:r>
            <a:endParaRPr sz="1700">
              <a:solidFill>
                <a:srgbClr val="FFFFFF"/>
              </a:solidFill>
              <a:latin typeface="Nunito"/>
              <a:ea typeface="Nunito"/>
              <a:cs typeface="Nunito"/>
              <a:sym typeface="Nunito"/>
            </a:endParaRPr>
          </a:p>
          <a:p>
            <a:pPr marL="457200" lvl="0" indent="-336550" algn="l" rtl="0">
              <a:lnSpc>
                <a:spcPct val="115000"/>
              </a:lnSpc>
              <a:spcBef>
                <a:spcPts val="0"/>
              </a:spcBef>
              <a:spcAft>
                <a:spcPts val="0"/>
              </a:spcAft>
              <a:buClr>
                <a:srgbClr val="FFFFFF"/>
              </a:buClr>
              <a:buSzPts val="1700"/>
              <a:buFont typeface="Nunito"/>
              <a:buChar char="●"/>
            </a:pPr>
            <a:r>
              <a:rPr lang="en" sz="1700">
                <a:solidFill>
                  <a:srgbClr val="FFFFFF"/>
                </a:solidFill>
                <a:latin typeface="Nunito"/>
                <a:ea typeface="Nunito"/>
                <a:cs typeface="Nunito"/>
                <a:sym typeface="Nunito"/>
              </a:rPr>
              <a:t>Login: If the student has already an account then he can directly visit the dashboard by entering Roll no and password.</a:t>
            </a:r>
            <a:endParaRPr sz="1700">
              <a:solidFill>
                <a:srgbClr val="FFFFFF"/>
              </a:solidFill>
              <a:latin typeface="Nunito"/>
              <a:ea typeface="Nunito"/>
              <a:cs typeface="Nunito"/>
              <a:sym typeface="Nunito"/>
            </a:endParaRPr>
          </a:p>
          <a:p>
            <a:pPr marL="457200" lvl="0" indent="-336550" algn="l" rtl="0">
              <a:lnSpc>
                <a:spcPct val="115000"/>
              </a:lnSpc>
              <a:spcBef>
                <a:spcPts val="0"/>
              </a:spcBef>
              <a:spcAft>
                <a:spcPts val="0"/>
              </a:spcAft>
              <a:buClr>
                <a:srgbClr val="FFFFFF"/>
              </a:buClr>
              <a:buSzPts val="1700"/>
              <a:buFont typeface="Nunito"/>
              <a:buChar char="●"/>
            </a:pPr>
            <a:r>
              <a:rPr lang="en" sz="1700">
                <a:solidFill>
                  <a:srgbClr val="FFFFFF"/>
                </a:solidFill>
                <a:latin typeface="Nunito"/>
                <a:ea typeface="Nunito"/>
                <a:cs typeface="Nunito"/>
                <a:sym typeface="Nunito"/>
              </a:rPr>
              <a:t>Dashboard  : Display the User information and provide him various option mentioned  as below</a:t>
            </a:r>
            <a:endParaRPr sz="1700">
              <a:solidFill>
                <a:srgbClr val="FFFFFF"/>
              </a:solidFill>
              <a:latin typeface="Nunito"/>
              <a:ea typeface="Nunito"/>
              <a:cs typeface="Nunito"/>
              <a:sym typeface="Nunito"/>
            </a:endParaRPr>
          </a:p>
          <a:p>
            <a:pPr marL="457200" lvl="0" indent="-336550" algn="l" rtl="0">
              <a:lnSpc>
                <a:spcPct val="115000"/>
              </a:lnSpc>
              <a:spcBef>
                <a:spcPts val="0"/>
              </a:spcBef>
              <a:spcAft>
                <a:spcPts val="0"/>
              </a:spcAft>
              <a:buClr>
                <a:srgbClr val="FFFFFF"/>
              </a:buClr>
              <a:buSzPts val="1700"/>
              <a:buFont typeface="Nunito"/>
              <a:buChar char="●"/>
            </a:pPr>
            <a:r>
              <a:rPr lang="en" sz="1700">
                <a:solidFill>
                  <a:srgbClr val="FFFFFF"/>
                </a:solidFill>
                <a:latin typeface="Nunito"/>
                <a:ea typeface="Nunito"/>
                <a:cs typeface="Nunito"/>
                <a:sym typeface="Nunito"/>
              </a:rPr>
              <a:t>Select-Courses :Display all the available courses of a particular semester for all the students. Student can select the course of his choice by entering the course id.A student can select maximum courses of 12 credits. courses.A student can select courses during the given deadline.</a:t>
            </a:r>
            <a:endParaRPr sz="1700">
              <a:solidFill>
                <a:srgbClr val="FFFFFF"/>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body" idx="1"/>
          </p:nvPr>
        </p:nvSpPr>
        <p:spPr>
          <a:xfrm>
            <a:off x="1121075" y="885775"/>
            <a:ext cx="6966300" cy="40263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Clr>
                <a:srgbClr val="FFFFFF"/>
              </a:buClr>
              <a:buSzPts val="1800"/>
              <a:buChar char="●"/>
            </a:pPr>
            <a:r>
              <a:rPr lang="en" sz="1800">
                <a:solidFill>
                  <a:srgbClr val="FFFFFF"/>
                </a:solidFill>
              </a:rPr>
              <a:t>Drop-Courses: Provide facilities for students to drop the selected courses before deadline.</a:t>
            </a:r>
            <a:endParaRPr sz="1800">
              <a:solidFill>
                <a:srgbClr val="FFFFFF"/>
              </a:solidFill>
            </a:endParaRPr>
          </a:p>
          <a:p>
            <a:pPr marL="457200" lvl="0" indent="-342900" algn="l" rtl="0">
              <a:spcBef>
                <a:spcPts val="0"/>
              </a:spcBef>
              <a:spcAft>
                <a:spcPts val="0"/>
              </a:spcAft>
              <a:buClr>
                <a:srgbClr val="FFFFFF"/>
              </a:buClr>
              <a:buSzPts val="1800"/>
              <a:buChar char="●"/>
            </a:pPr>
            <a:r>
              <a:rPr lang="en" sz="1800">
                <a:solidFill>
                  <a:srgbClr val="FFFFFF"/>
                </a:solidFill>
              </a:rPr>
              <a:t>View Courses :Display record of selected courses of current semester.</a:t>
            </a:r>
            <a:endParaRPr sz="1800">
              <a:solidFill>
                <a:srgbClr val="FFFFFF"/>
              </a:solidFill>
            </a:endParaRPr>
          </a:p>
          <a:p>
            <a:pPr marL="457200" lvl="0" indent="-342900" algn="l" rtl="0">
              <a:spcBef>
                <a:spcPts val="0"/>
              </a:spcBef>
              <a:spcAft>
                <a:spcPts val="0"/>
              </a:spcAft>
              <a:buClr>
                <a:srgbClr val="FFFFFF"/>
              </a:buClr>
              <a:buSzPts val="1800"/>
              <a:buChar char="●"/>
            </a:pPr>
            <a:r>
              <a:rPr lang="en" sz="1800">
                <a:solidFill>
                  <a:srgbClr val="FFFFFF"/>
                </a:solidFill>
              </a:rPr>
              <a:t>View Transcript: Display record of all selected courses(regular/Drop/Short) till now along with Grades</a:t>
            </a:r>
            <a:endParaRPr sz="1800">
              <a:solidFill>
                <a:srgbClr val="FFFFFF"/>
              </a:solidFill>
            </a:endParaRPr>
          </a:p>
          <a:p>
            <a:pPr marL="457200" lvl="0" indent="-342900" algn="l" rtl="0">
              <a:spcBef>
                <a:spcPts val="0"/>
              </a:spcBef>
              <a:spcAft>
                <a:spcPts val="0"/>
              </a:spcAft>
              <a:buClr>
                <a:srgbClr val="FFFFFF"/>
              </a:buClr>
              <a:buSzPts val="1800"/>
              <a:buChar char="●"/>
            </a:pPr>
            <a:r>
              <a:rPr lang="en" sz="1800">
                <a:solidFill>
                  <a:srgbClr val="FFFFFF"/>
                </a:solidFill>
              </a:rPr>
              <a:t>Examination: Display the subject for which student is eligible according to attendance criteria.</a:t>
            </a:r>
            <a:endParaRPr sz="1800">
              <a:solidFill>
                <a:srgbClr val="FFFFFF"/>
              </a:solidFill>
            </a:endParaRPr>
          </a:p>
          <a:p>
            <a:pPr marL="457200" lvl="0" indent="-342900" algn="l" rtl="0">
              <a:spcBef>
                <a:spcPts val="0"/>
              </a:spcBef>
              <a:spcAft>
                <a:spcPts val="0"/>
              </a:spcAft>
              <a:buClr>
                <a:srgbClr val="FFFFFF"/>
              </a:buClr>
              <a:buSzPts val="1800"/>
              <a:buChar char="●"/>
            </a:pPr>
            <a:r>
              <a:rPr lang="en" sz="1800">
                <a:solidFill>
                  <a:srgbClr val="FFFFFF"/>
                </a:solidFill>
              </a:rPr>
              <a:t>View-Attendance: Displays the Attendance of a Student in current courses.</a:t>
            </a:r>
            <a:endParaRPr sz="25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solidFill>
                  <a:srgbClr val="FFFFFF"/>
                </a:solidFill>
                <a:latin typeface="Roboto"/>
                <a:ea typeface="Roboto"/>
                <a:cs typeface="Roboto"/>
                <a:sym typeface="Roboto"/>
              </a:rPr>
              <a:t>The code flow :</a:t>
            </a:r>
            <a:endParaRPr sz="4600" b="1">
              <a:solidFill>
                <a:srgbClr val="FFFFFF"/>
              </a:solidFill>
            </a:endParaRPr>
          </a:p>
        </p:txBody>
      </p:sp>
      <p:sp>
        <p:nvSpPr>
          <p:cNvPr id="205" name="Google Shape;205;p25"/>
          <p:cNvSpPr txBox="1">
            <a:spLocks noGrp="1"/>
          </p:cNvSpPr>
          <p:nvPr>
            <p:ph type="body" idx="1"/>
          </p:nvPr>
        </p:nvSpPr>
        <p:spPr>
          <a:xfrm>
            <a:off x="811375" y="1387225"/>
            <a:ext cx="7964100" cy="3144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When Student  enter into system initially he has three options Log_in , Sign_UP , Exit.</a:t>
            </a:r>
            <a:endParaRPr sz="1800"/>
          </a:p>
          <a:p>
            <a:pPr marL="457200" lvl="0" indent="-342900" algn="l" rtl="0">
              <a:spcBef>
                <a:spcPts val="0"/>
              </a:spcBef>
              <a:spcAft>
                <a:spcPts val="0"/>
              </a:spcAft>
              <a:buSzPts val="1800"/>
              <a:buChar char="●"/>
            </a:pPr>
            <a:r>
              <a:rPr lang="en" sz="1800"/>
              <a:t>The user must have an account to log_in. He can create it using Sign_Up.</a:t>
            </a:r>
            <a:endParaRPr sz="1800"/>
          </a:p>
          <a:p>
            <a:pPr marL="457200" lvl="0" indent="-342900" algn="l" rtl="0">
              <a:spcBef>
                <a:spcPts val="0"/>
              </a:spcBef>
              <a:spcAft>
                <a:spcPts val="0"/>
              </a:spcAft>
              <a:buSzPts val="1800"/>
              <a:buChar char="●"/>
            </a:pPr>
            <a:r>
              <a:rPr lang="en" sz="1800"/>
              <a:t>In the sign_up procedure the user have to enter roll_no, name,semester , password.</a:t>
            </a:r>
            <a:endParaRPr sz="1800"/>
          </a:p>
          <a:p>
            <a:pPr marL="457200" lvl="0" indent="-342900" algn="l" rtl="0">
              <a:spcBef>
                <a:spcPts val="0"/>
              </a:spcBef>
              <a:spcAft>
                <a:spcPts val="0"/>
              </a:spcAft>
              <a:buSzPts val="1800"/>
              <a:buChar char="●"/>
            </a:pPr>
            <a:r>
              <a:rPr lang="en" sz="1800"/>
              <a:t>To log_in into system the user have to enter valid roll_no and password.</a:t>
            </a:r>
            <a:endParaRPr sz="1800"/>
          </a:p>
          <a:p>
            <a:pPr marL="457200" lvl="0" indent="-342900" algn="l" rtl="0">
              <a:spcBef>
                <a:spcPts val="0"/>
              </a:spcBef>
              <a:spcAft>
                <a:spcPts val="0"/>
              </a:spcAft>
              <a:buSzPts val="1800"/>
              <a:buChar char="●"/>
            </a:pPr>
            <a:r>
              <a:rPr lang="en" sz="1800"/>
              <a:t>When user successfully log_in into system the he can access all the options. </a:t>
            </a:r>
            <a:endParaRPr sz="1800"/>
          </a:p>
          <a:p>
            <a:pPr marL="457200" lvl="0" indent="-342900" algn="l" rtl="0">
              <a:spcBef>
                <a:spcPts val="0"/>
              </a:spcBef>
              <a:spcAft>
                <a:spcPts val="0"/>
              </a:spcAft>
              <a:buSzPts val="1800"/>
              <a:buChar char="●"/>
            </a:pPr>
            <a:r>
              <a:rPr lang="en" sz="1800"/>
              <a:t>To exit the system user will enter choice number 3.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9"/>
        <p:cNvGrpSpPr/>
        <p:nvPr/>
      </p:nvGrpSpPr>
      <p:grpSpPr>
        <a:xfrm>
          <a:off x="0" y="0"/>
          <a:ext cx="0" cy="0"/>
          <a:chOff x="0" y="0"/>
          <a:chExt cx="0" cy="0"/>
        </a:xfrm>
      </p:grpSpPr>
      <p:pic>
        <p:nvPicPr>
          <p:cNvPr id="210" name="Google Shape;210;p26"/>
          <p:cNvPicPr preferRelativeResize="0"/>
          <p:nvPr/>
        </p:nvPicPr>
        <p:blipFill>
          <a:blip r:embed="rId3">
            <a:alphaModFix/>
          </a:blip>
          <a:stretch>
            <a:fillRect/>
          </a:stretch>
        </p:blipFill>
        <p:spPr>
          <a:xfrm>
            <a:off x="1717225" y="605550"/>
            <a:ext cx="5709546" cy="4262275"/>
          </a:xfrm>
          <a:prstGeom prst="rect">
            <a:avLst/>
          </a:prstGeom>
          <a:noFill/>
          <a:ln>
            <a:noFill/>
          </a:ln>
        </p:spPr>
      </p:pic>
      <p:sp>
        <p:nvSpPr>
          <p:cNvPr id="211" name="Google Shape;211;p26"/>
          <p:cNvSpPr txBox="1"/>
          <p:nvPr/>
        </p:nvSpPr>
        <p:spPr>
          <a:xfrm>
            <a:off x="1388425" y="457550"/>
            <a:ext cx="2319300" cy="50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Lato"/>
                <a:ea typeface="Lato"/>
                <a:cs typeface="Lato"/>
                <a:sym typeface="Lato"/>
              </a:rPr>
              <a:t>Code Flow :</a:t>
            </a:r>
            <a:endParaRPr sz="2000" b="1">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7"/>
          <p:cNvSpPr txBox="1">
            <a:spLocks noGrp="1"/>
          </p:cNvSpPr>
          <p:nvPr>
            <p:ph type="title"/>
          </p:nvPr>
        </p:nvSpPr>
        <p:spPr>
          <a:xfrm>
            <a:off x="1032600" y="598575"/>
            <a:ext cx="73017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50">
                <a:solidFill>
                  <a:srgbClr val="FFFFFF"/>
                </a:solidFill>
                <a:latin typeface="Roboto"/>
                <a:ea typeface="Roboto"/>
                <a:cs typeface="Roboto"/>
                <a:sym typeface="Roboto"/>
              </a:rPr>
              <a:t>Contribution of every member in the project :</a:t>
            </a:r>
            <a:endParaRPr sz="4500">
              <a:solidFill>
                <a:srgbClr val="FFFFFF"/>
              </a:solidFill>
            </a:endParaRPr>
          </a:p>
        </p:txBody>
      </p:sp>
      <p:sp>
        <p:nvSpPr>
          <p:cNvPr id="217" name="Google Shape;217;p27"/>
          <p:cNvSpPr txBox="1">
            <a:spLocks noGrp="1"/>
          </p:cNvSpPr>
          <p:nvPr>
            <p:ph type="body" idx="1"/>
          </p:nvPr>
        </p:nvSpPr>
        <p:spPr>
          <a:xfrm>
            <a:off x="855625" y="1519975"/>
            <a:ext cx="7669200" cy="3011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We divided all the classes into half among ourselves and implemented them.</a:t>
            </a:r>
            <a:endParaRPr sz="1800"/>
          </a:p>
          <a:p>
            <a:pPr marL="457200" lvl="0" indent="-342900" algn="l" rtl="0">
              <a:spcBef>
                <a:spcPts val="0"/>
              </a:spcBef>
              <a:spcAft>
                <a:spcPts val="0"/>
              </a:spcAft>
              <a:buSzPts val="1800"/>
              <a:buChar char="●"/>
            </a:pPr>
            <a:r>
              <a:rPr lang="en" sz="1800"/>
              <a:t>We help each other when any error occurs in other person’s code. </a:t>
            </a:r>
            <a:endParaRPr sz="1800"/>
          </a:p>
          <a:p>
            <a:pPr marL="457200" lvl="0" indent="-342900" algn="l" rtl="0">
              <a:spcBef>
                <a:spcPts val="0"/>
              </a:spcBef>
              <a:spcAft>
                <a:spcPts val="0"/>
              </a:spcAft>
              <a:buSzPts val="1800"/>
              <a:buChar char="●"/>
            </a:pPr>
            <a:r>
              <a:rPr lang="en" sz="1800"/>
              <a:t>Classes created by shivam : log_in ,sign_up ,select_courses ,show_courses</a:t>
            </a:r>
            <a:endParaRPr sz="1800"/>
          </a:p>
          <a:p>
            <a:pPr marL="457200" lvl="0" indent="-342900" algn="l" rtl="0">
              <a:spcBef>
                <a:spcPts val="0"/>
              </a:spcBef>
              <a:spcAft>
                <a:spcPts val="0"/>
              </a:spcAft>
              <a:buSzPts val="1800"/>
              <a:buChar char="●"/>
            </a:pPr>
            <a:r>
              <a:rPr lang="en" sz="1800"/>
              <a:t>Classes  created by divyang : drop_courses , display_dashboard , show_transscript , show_attendence</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description :</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800"/>
              <a:t>The student registration system handles on-time and late registration of all students for all courses. The courses may be regular, repeat or short term. It handles all registration changes up to the last date for adding/dropping courses. It interacts with the attendance and examination System.</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t>Cartesian decomposition (submitted):</a:t>
            </a:r>
            <a:endParaRPr sz="3500"/>
          </a:p>
        </p:txBody>
      </p:sp>
      <p:pic>
        <p:nvPicPr>
          <p:cNvPr id="147" name="Google Shape;147;p15"/>
          <p:cNvPicPr preferRelativeResize="0"/>
          <p:nvPr/>
        </p:nvPicPr>
        <p:blipFill>
          <a:blip r:embed="rId3">
            <a:alphaModFix/>
          </a:blip>
          <a:stretch>
            <a:fillRect/>
          </a:stretch>
        </p:blipFill>
        <p:spPr>
          <a:xfrm>
            <a:off x="663875" y="1048025"/>
            <a:ext cx="7441900" cy="3893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Classes : </a:t>
            </a:r>
            <a:endParaRPr/>
          </a:p>
        </p:txBody>
      </p:sp>
      <p:sp>
        <p:nvSpPr>
          <p:cNvPr id="153" name="Google Shape;153;p16"/>
          <p:cNvSpPr txBox="1">
            <a:spLocks noGrp="1"/>
          </p:cNvSpPr>
          <p:nvPr>
            <p:ph type="body" idx="1"/>
          </p:nvPr>
        </p:nvSpPr>
        <p:spPr>
          <a:xfrm>
            <a:off x="1203500" y="1204950"/>
            <a:ext cx="7038900" cy="321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Class Application:   object of this class This class  loads the application and provide three options to the user 1)login  2)signup  3) exit</a:t>
            </a:r>
            <a:endParaRPr sz="1600"/>
          </a:p>
          <a:p>
            <a:pPr marL="0" lvl="0" indent="0" algn="l" rtl="0">
              <a:spcBef>
                <a:spcPts val="1600"/>
              </a:spcBef>
              <a:spcAft>
                <a:spcPts val="0"/>
              </a:spcAft>
              <a:buNone/>
            </a:pPr>
            <a:r>
              <a:rPr lang="en" sz="1600"/>
              <a:t>Class Log-in : </a:t>
            </a:r>
            <a:endParaRPr sz="1600"/>
          </a:p>
          <a:p>
            <a:pPr marL="0" lvl="0" indent="0" algn="l" rtl="0">
              <a:spcBef>
                <a:spcPts val="1600"/>
              </a:spcBef>
              <a:spcAft>
                <a:spcPts val="0"/>
              </a:spcAft>
              <a:buNone/>
            </a:pPr>
            <a:r>
              <a:rPr lang="en" sz="1600"/>
              <a:t>Class sign_up:</a:t>
            </a:r>
            <a:endParaRPr sz="1600"/>
          </a:p>
          <a:p>
            <a:pPr marL="0" lvl="0" indent="0" algn="l" rtl="0">
              <a:spcBef>
                <a:spcPts val="1600"/>
              </a:spcBef>
              <a:spcAft>
                <a:spcPts val="0"/>
              </a:spcAft>
              <a:buNone/>
            </a:pPr>
            <a:r>
              <a:rPr lang="en" sz="1600"/>
              <a:t>Class   show_attendence:</a:t>
            </a:r>
            <a:endParaRPr sz="1600"/>
          </a:p>
          <a:p>
            <a:pPr marL="0" lvl="0" indent="0" algn="l" rtl="0">
              <a:spcBef>
                <a:spcPts val="1600"/>
              </a:spcBef>
              <a:spcAft>
                <a:spcPts val="0"/>
              </a:spcAft>
              <a:buNone/>
            </a:pPr>
            <a:r>
              <a:rPr lang="en" sz="1600"/>
              <a:t>Class Dashboard :</a:t>
            </a:r>
            <a:endParaRPr sz="1600"/>
          </a:p>
          <a:p>
            <a:pPr marL="0" lvl="0" indent="0" algn="l" rtl="0">
              <a:spcBef>
                <a:spcPts val="1600"/>
              </a:spcBef>
              <a:spcAft>
                <a:spcPts val="1600"/>
              </a:spcAft>
              <a:buNone/>
            </a:pPr>
            <a:r>
              <a:rPr lang="en" sz="1600"/>
              <a:t>Class DropCourse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17"/>
          <p:cNvSpPr txBox="1">
            <a:spLocks noGrp="1"/>
          </p:cNvSpPr>
          <p:nvPr>
            <p:ph type="body" idx="1"/>
          </p:nvPr>
        </p:nvSpPr>
        <p:spPr>
          <a:xfrm>
            <a:off x="1297500" y="11161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Class show_eligiblity:</a:t>
            </a:r>
            <a:endParaRPr sz="1700"/>
          </a:p>
          <a:p>
            <a:pPr marL="0" lvl="0" indent="0" algn="l" rtl="0">
              <a:spcBef>
                <a:spcPts val="1600"/>
              </a:spcBef>
              <a:spcAft>
                <a:spcPts val="0"/>
              </a:spcAft>
              <a:buNone/>
            </a:pPr>
            <a:r>
              <a:rPr lang="en" sz="1700"/>
              <a:t>Class chang_password:</a:t>
            </a:r>
            <a:endParaRPr sz="1700"/>
          </a:p>
          <a:p>
            <a:pPr marL="0" lvl="0" indent="0" algn="l" rtl="0">
              <a:spcBef>
                <a:spcPts val="1600"/>
              </a:spcBef>
              <a:spcAft>
                <a:spcPts val="0"/>
              </a:spcAft>
              <a:buNone/>
            </a:pPr>
            <a:r>
              <a:rPr lang="en" sz="1700"/>
              <a:t>Class SelectCourses:</a:t>
            </a:r>
            <a:endParaRPr sz="1700"/>
          </a:p>
          <a:p>
            <a:pPr marL="0" lvl="0" indent="0" algn="l" rtl="0">
              <a:spcBef>
                <a:spcPts val="1600"/>
              </a:spcBef>
              <a:spcAft>
                <a:spcPts val="0"/>
              </a:spcAft>
              <a:buNone/>
            </a:pPr>
            <a:r>
              <a:rPr lang="en" sz="1700"/>
              <a:t>Class ShowCourses:</a:t>
            </a:r>
            <a:endParaRPr sz="1700"/>
          </a:p>
          <a:p>
            <a:pPr marL="0" lvl="0" indent="0" algn="l" rtl="0">
              <a:spcBef>
                <a:spcPts val="1600"/>
              </a:spcBef>
              <a:spcAft>
                <a:spcPts val="0"/>
              </a:spcAft>
              <a:buNone/>
            </a:pPr>
            <a:r>
              <a:rPr lang="en" sz="1700"/>
              <a:t>Class Student:</a:t>
            </a:r>
            <a:endParaRPr sz="1700"/>
          </a:p>
          <a:p>
            <a:pPr marL="0" lvl="0" indent="0" algn="l" rtl="0">
              <a:spcBef>
                <a:spcPts val="1600"/>
              </a:spcBef>
              <a:spcAft>
                <a:spcPts val="1600"/>
              </a:spcAft>
              <a:buNone/>
            </a:pPr>
            <a:r>
              <a:rPr lang="en" sz="1700"/>
              <a:t>Class Transcript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SRP  (</a:t>
            </a:r>
            <a:r>
              <a:rPr lang="en" sz="2150">
                <a:solidFill>
                  <a:srgbClr val="FFFFFF"/>
                </a:solidFill>
                <a:latin typeface="Georgia"/>
                <a:ea typeface="Georgia"/>
                <a:cs typeface="Georgia"/>
                <a:sym typeface="Georgia"/>
              </a:rPr>
              <a:t>Single-responsibility principle</a:t>
            </a:r>
            <a:r>
              <a:rPr lang="en"/>
              <a:t>)</a:t>
            </a:r>
            <a:endParaRPr/>
          </a:p>
        </p:txBody>
      </p:sp>
      <p:sp>
        <p:nvSpPr>
          <p:cNvPr id="165" name="Google Shape;165;p18"/>
          <p:cNvSpPr txBox="1">
            <a:spLocks noGrp="1"/>
          </p:cNvSpPr>
          <p:nvPr>
            <p:ph type="body" idx="1"/>
          </p:nvPr>
        </p:nvSpPr>
        <p:spPr>
          <a:xfrm>
            <a:off x="1020650" y="1307850"/>
            <a:ext cx="7315800" cy="317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Class Transcript : The SRP principle states that every class in a program should have responsibility over single part of that program’s functionality which it should encapsulates.</a:t>
            </a:r>
            <a:endParaRPr sz="1700"/>
          </a:p>
          <a:p>
            <a:pPr marL="0" lvl="0" indent="0" algn="l" rtl="0">
              <a:spcBef>
                <a:spcPts val="1600"/>
              </a:spcBef>
              <a:spcAft>
                <a:spcPts val="1600"/>
              </a:spcAft>
              <a:buNone/>
            </a:pPr>
            <a:r>
              <a:rPr lang="en" sz="1700"/>
              <a:t>We satisfy SRP principle by assign single responsibility to each class.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OCP  (open closed principle)</a:t>
            </a:r>
            <a:endParaRPr/>
          </a:p>
        </p:txBody>
      </p:sp>
      <p:sp>
        <p:nvSpPr>
          <p:cNvPr id="171" name="Google Shape;171;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This principle states that Software entities should be open for extension, but closed  for modification.</a:t>
            </a:r>
            <a:endParaRPr sz="1800"/>
          </a:p>
          <a:p>
            <a:pPr marL="0" lvl="0" indent="0" algn="l" rtl="0">
              <a:spcBef>
                <a:spcPts val="1600"/>
              </a:spcBef>
              <a:spcAft>
                <a:spcPts val="0"/>
              </a:spcAft>
              <a:buNone/>
            </a:pPr>
            <a:r>
              <a:rPr lang="en" sz="1800"/>
              <a:t>We make all the variables of classes as private.</a:t>
            </a:r>
            <a:endParaRPr sz="1800"/>
          </a:p>
          <a:p>
            <a:pPr marL="0" lvl="0" indent="0" algn="l" rtl="0">
              <a:spcBef>
                <a:spcPts val="1600"/>
              </a:spcBef>
              <a:spcAft>
                <a:spcPts val="0"/>
              </a:spcAft>
              <a:buNone/>
            </a:pPr>
            <a:r>
              <a:rPr lang="en" sz="1800"/>
              <a:t>All classes are open for extension but close for modification</a:t>
            </a:r>
            <a:endParaRPr sz="1800"/>
          </a:p>
          <a:p>
            <a:pPr marL="0" lvl="0" indent="0" algn="l" rtl="0">
              <a:spcBef>
                <a:spcPts val="1600"/>
              </a:spcBef>
              <a:spcAft>
                <a:spcPts val="0"/>
              </a:spcAft>
              <a:buNone/>
            </a:pPr>
            <a:r>
              <a:rPr lang="en" sz="1800"/>
              <a:t>We implement encapsulation by making variables of class as private variables.</a:t>
            </a:r>
            <a:endParaRPr sz="1800"/>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5"/>
        <p:cNvGrpSpPr/>
        <p:nvPr/>
      </p:nvGrpSpPr>
      <p:grpSpPr>
        <a:xfrm>
          <a:off x="0" y="0"/>
          <a:ext cx="0" cy="0"/>
          <a:chOff x="0" y="0"/>
          <a:chExt cx="0" cy="0"/>
        </a:xfrm>
      </p:grpSpPr>
      <p:pic>
        <p:nvPicPr>
          <p:cNvPr id="176" name="Google Shape;176;p20"/>
          <p:cNvPicPr preferRelativeResize="0"/>
          <p:nvPr/>
        </p:nvPicPr>
        <p:blipFill>
          <a:blip r:embed="rId3">
            <a:alphaModFix/>
          </a:blip>
          <a:stretch>
            <a:fillRect/>
          </a:stretch>
        </p:blipFill>
        <p:spPr>
          <a:xfrm>
            <a:off x="2387450" y="473325"/>
            <a:ext cx="4217975" cy="4517773"/>
          </a:xfrm>
          <a:prstGeom prst="rect">
            <a:avLst/>
          </a:prstGeom>
          <a:noFill/>
          <a:ln>
            <a:noFill/>
          </a:ln>
        </p:spPr>
      </p:pic>
      <p:sp>
        <p:nvSpPr>
          <p:cNvPr id="177" name="Google Shape;177;p20"/>
          <p:cNvSpPr txBox="1"/>
          <p:nvPr/>
        </p:nvSpPr>
        <p:spPr>
          <a:xfrm>
            <a:off x="1356875" y="331325"/>
            <a:ext cx="2540100" cy="59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b="1">
                <a:latin typeface="Lato"/>
                <a:ea typeface="Lato"/>
                <a:cs typeface="Lato"/>
                <a:sym typeface="Lato"/>
              </a:rPr>
              <a:t>Complex object :</a:t>
            </a:r>
            <a:endParaRPr sz="2500" b="1">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1"/>
        <p:cNvGrpSpPr/>
        <p:nvPr/>
      </p:nvGrpSpPr>
      <p:grpSpPr>
        <a:xfrm>
          <a:off x="0" y="0"/>
          <a:ext cx="0" cy="0"/>
          <a:chOff x="0" y="0"/>
          <a:chExt cx="0" cy="0"/>
        </a:xfrm>
      </p:grpSpPr>
      <p:pic>
        <p:nvPicPr>
          <p:cNvPr id="182" name="Google Shape;182;p21"/>
          <p:cNvPicPr preferRelativeResize="0"/>
          <p:nvPr/>
        </p:nvPicPr>
        <p:blipFill>
          <a:blip r:embed="rId3">
            <a:alphaModFix/>
          </a:blip>
          <a:stretch>
            <a:fillRect/>
          </a:stretch>
        </p:blipFill>
        <p:spPr>
          <a:xfrm>
            <a:off x="3939000" y="1072875"/>
            <a:ext cx="2011975" cy="3581526"/>
          </a:xfrm>
          <a:prstGeom prst="rect">
            <a:avLst/>
          </a:prstGeom>
          <a:noFill/>
          <a:ln>
            <a:noFill/>
          </a:ln>
        </p:spPr>
      </p:pic>
      <p:sp>
        <p:nvSpPr>
          <p:cNvPr id="183" name="Google Shape;183;p21"/>
          <p:cNvSpPr txBox="1"/>
          <p:nvPr/>
        </p:nvSpPr>
        <p:spPr>
          <a:xfrm>
            <a:off x="1577750" y="473325"/>
            <a:ext cx="2271900" cy="6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latin typeface="Lato"/>
                <a:ea typeface="Lato"/>
                <a:cs typeface="Lato"/>
                <a:sym typeface="Lato"/>
              </a:rPr>
              <a:t>Inheritance :</a:t>
            </a:r>
            <a:endParaRPr sz="2700" b="1">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700</Words>
  <Application>Microsoft Office PowerPoint</Application>
  <PresentationFormat>On-screen Show (16:9)</PresentationFormat>
  <Paragraphs>58</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Georgia</vt:lpstr>
      <vt:lpstr>Montserrat</vt:lpstr>
      <vt:lpstr>Lato</vt:lpstr>
      <vt:lpstr>Arial</vt:lpstr>
      <vt:lpstr>Nunito</vt:lpstr>
      <vt:lpstr>Roboto</vt:lpstr>
      <vt:lpstr>Focus</vt:lpstr>
      <vt:lpstr>Topic : Student Registration System</vt:lpstr>
      <vt:lpstr>Project description :</vt:lpstr>
      <vt:lpstr>Cartesian decomposition (submitted):</vt:lpstr>
      <vt:lpstr>Classes : </vt:lpstr>
      <vt:lpstr>PowerPoint Presentation</vt:lpstr>
      <vt:lpstr>SRP  (Single-responsibility principle)</vt:lpstr>
      <vt:lpstr>OCP  (open closed principle)</vt:lpstr>
      <vt:lpstr>PowerPoint Presentation</vt:lpstr>
      <vt:lpstr>PowerPoint Presentation</vt:lpstr>
      <vt:lpstr>PowerPoint Presentation</vt:lpstr>
      <vt:lpstr>The list of features that we are able to implement :</vt:lpstr>
      <vt:lpstr>PowerPoint Presentation</vt:lpstr>
      <vt:lpstr>The code flow :</vt:lpstr>
      <vt:lpstr>PowerPoint Presentation</vt:lpstr>
      <vt:lpstr>Contribution of every member in the project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 Student Registration System</dc:title>
  <cp:lastModifiedBy>shivam joshi</cp:lastModifiedBy>
  <cp:revision>1</cp:revision>
  <dcterms:modified xsi:type="dcterms:W3CDTF">2020-12-07T15:56:53Z</dcterms:modified>
</cp:coreProperties>
</file>