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mo" panose="020B0604020202020204" pitchFamily="34" charset="0"/>
      <p:regular r:id="rId17"/>
    </p:embeddedFont>
    <p:embeddedFont>
      <p:font typeface="Arimo Bold" panose="020B0704020202020204" pitchFamily="34" charset="0"/>
      <p:regular r:id="rId18"/>
    </p:embeddedFont>
    <p:embeddedFont>
      <p:font typeface="Arimo Bold Italics" panose="020B0704020202090204" pitchFamily="34" charset="0"/>
      <p:regular r:id="rId19"/>
    </p:embeddedFont>
    <p:embeddedFont>
      <p:font typeface="Arimo Italics" panose="020B0604020202090204" pitchFamily="34" charset="0"/>
      <p:regular r:id="rId20"/>
    </p:embeddedFont>
    <p:embeddedFont>
      <p:font typeface="Canva Sans" panose="020B0503030501040103" pitchFamily="34" charset="0"/>
      <p:regular r:id="rId21"/>
    </p:embeddedFont>
    <p:embeddedFont>
      <p:font typeface="Canva Sans Bold" panose="020B0803030501040103" pitchFamily="34" charset="0"/>
      <p:regular r:id="rId22"/>
    </p:embeddedFont>
    <p:embeddedFont>
      <p:font typeface="Canva Sans Bold Italics" panose="020B0803030501040103" pitchFamily="34" charset="0"/>
      <p:regular r:id="rId23"/>
    </p:embeddedFont>
    <p:embeddedFont>
      <p:font typeface="Canva Sans Italics" panose="020B0503030501040103" pitchFamily="34" charset="0"/>
      <p:regular r:id="rId24"/>
    </p:embeddedFont>
    <p:embeddedFont>
      <p:font typeface="Canva Sans Medium" panose="020B0603030501040103" pitchFamily="34" charset="0"/>
      <p:regular r:id="rId25"/>
    </p:embeddedFont>
    <p:embeddedFont>
      <p:font typeface="Canva Sans Medium Italics" panose="020B0603030501040103" pitchFamily="34" charset="0"/>
      <p:regular r:id="rId26"/>
    </p:embeddedFont>
    <p:embeddedFont>
      <p:font typeface="Dekko" pitchFamily="2" charset="0"/>
      <p:regular r:id="rId27"/>
    </p:embeddedFont>
    <p:embeddedFont>
      <p:font typeface="Lucky Bones" pitchFamily="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13.svg" /><Relationship Id="rId7" Type="http://schemas.openxmlformats.org/officeDocument/2006/relationships/image" Target="../media/image6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3" Type="http://schemas.openxmlformats.org/officeDocument/2006/relationships/image" Target="../media/image13.svg" /><Relationship Id="rId7" Type="http://schemas.openxmlformats.org/officeDocument/2006/relationships/image" Target="../media/image9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0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6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4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.png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13.svg" /><Relationship Id="rId7" Type="http://schemas.openxmlformats.org/officeDocument/2006/relationships/image" Target="../media/image6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hyperlink" Target="https://pubs.rsc.org/image/article/2016/GC/c5gc02616d/c5gc02616d-f3_hi-res.gif" TargetMode="External" /><Relationship Id="rId4" Type="http://schemas.openxmlformats.org/officeDocument/2006/relationships/image" Target="../media/image21.png" /><Relationship Id="rId9" Type="http://schemas.openxmlformats.org/officeDocument/2006/relationships/image" Target="../media/image10.sv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10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6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10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17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6.png" /><Relationship Id="rId5" Type="http://schemas.openxmlformats.org/officeDocument/2006/relationships/image" Target="../media/image15.sv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10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15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4.png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1266971"/>
            <a:ext cx="13783216" cy="7753059"/>
          </a:xfrm>
          <a:custGeom>
            <a:avLst/>
            <a:gdLst/>
            <a:ahLst/>
            <a:cxnLst/>
            <a:rect l="l" t="t" r="r" b="b"/>
            <a:pathLst>
              <a:path w="13783216" h="7753059">
                <a:moveTo>
                  <a:pt x="0" y="0"/>
                </a:moveTo>
                <a:lnTo>
                  <a:pt x="13783216" y="0"/>
                </a:lnTo>
                <a:lnTo>
                  <a:pt x="13783216" y="7753058"/>
                </a:lnTo>
                <a:lnTo>
                  <a:pt x="0" y="7753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8545" b="-2854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54598" y="1295546"/>
            <a:ext cx="13378804" cy="508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1"/>
              </a:lnSpc>
            </a:pPr>
            <a:r>
              <a:rPr lang="en-US" sz="8639">
                <a:solidFill>
                  <a:srgbClr val="CB6CE6"/>
                </a:solidFill>
                <a:latin typeface="Lucky Bones"/>
              </a:rPr>
              <a:t>PHENOLIC COMPOUNDS:</a:t>
            </a:r>
            <a:r>
              <a:rPr lang="en-US" sz="8639">
                <a:solidFill>
                  <a:srgbClr val="EC7A68"/>
                </a:solidFill>
                <a:latin typeface="Lucky Bones"/>
              </a:rPr>
              <a:t> </a:t>
            </a:r>
            <a:r>
              <a:rPr lang="en-US" sz="8639">
                <a:solidFill>
                  <a:srgbClr val="0CC0DF"/>
                </a:solidFill>
                <a:latin typeface="Lucky Bones"/>
              </a:rPr>
              <a:t>PRODUCTION, REACTION SCHEME, AND APPLICATIONS</a:t>
            </a:r>
          </a:p>
        </p:txBody>
      </p:sp>
      <p:sp>
        <p:nvSpPr>
          <p:cNvPr id="4" name="Freeform 4"/>
          <p:cNvSpPr/>
          <p:nvPr/>
        </p:nvSpPr>
        <p:spPr>
          <a:xfrm rot="-355088">
            <a:off x="-249853" y="741509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83182" y="7322747"/>
            <a:ext cx="11721636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4299">
                <a:solidFill>
                  <a:srgbClr val="000000"/>
                </a:solidFill>
                <a:latin typeface="Dekko"/>
              </a:rPr>
              <a:t>Presented by Group 24</a:t>
            </a:r>
          </a:p>
        </p:txBody>
      </p:sp>
      <p:sp>
        <p:nvSpPr>
          <p:cNvPr id="6" name="Freeform 6"/>
          <p:cNvSpPr/>
          <p:nvPr/>
        </p:nvSpPr>
        <p:spPr>
          <a:xfrm rot="757844">
            <a:off x="15502541" y="2058354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Freeform 3"/>
          <p:cNvSpPr/>
          <p:nvPr/>
        </p:nvSpPr>
        <p:spPr>
          <a:xfrm rot="-355088">
            <a:off x="-1026766" y="11010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57844">
            <a:off x="15144221" y="8021232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96520" y="3051650"/>
            <a:ext cx="5890978" cy="5890978"/>
          </a:xfrm>
          <a:custGeom>
            <a:avLst/>
            <a:gdLst/>
            <a:ahLst/>
            <a:cxnLst/>
            <a:rect l="l" t="t" r="r" b="b"/>
            <a:pathLst>
              <a:path w="5890978" h="5890978">
                <a:moveTo>
                  <a:pt x="0" y="0"/>
                </a:moveTo>
                <a:lnTo>
                  <a:pt x="5890978" y="0"/>
                </a:lnTo>
                <a:lnTo>
                  <a:pt x="5890978" y="5890978"/>
                </a:lnTo>
                <a:lnTo>
                  <a:pt x="0" y="58909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23089" y="389641"/>
            <a:ext cx="12237839" cy="2573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4"/>
              </a:lnSpc>
            </a:pPr>
            <a:r>
              <a:rPr lang="en-US" sz="4749">
                <a:solidFill>
                  <a:srgbClr val="7ED957"/>
                </a:solidFill>
                <a:latin typeface="Dekko"/>
              </a:rPr>
              <a:t>2) LIGNOSULFONATES:</a:t>
            </a:r>
          </a:p>
          <a:p>
            <a:pPr marL="895972" lvl="1" indent="-447986">
              <a:lnSpc>
                <a:spcPts val="4896"/>
              </a:lnSpc>
              <a:buFont typeface="Arial"/>
              <a:buChar char="•"/>
            </a:pPr>
            <a:r>
              <a:rPr lang="en-US" sz="4149">
                <a:solidFill>
                  <a:srgbClr val="000000"/>
                </a:solidFill>
                <a:latin typeface="Dekko"/>
              </a:rPr>
              <a:t> PRODUCED BY SULFITE PULPING METHOD</a:t>
            </a:r>
          </a:p>
          <a:p>
            <a:pPr marL="895972" lvl="1" indent="-447986">
              <a:lnSpc>
                <a:spcPts val="4896"/>
              </a:lnSpc>
              <a:buFont typeface="Arial"/>
              <a:buChar char="•"/>
            </a:pPr>
            <a:r>
              <a:rPr lang="en-US" sz="4149">
                <a:solidFill>
                  <a:srgbClr val="000000"/>
                </a:solidFill>
                <a:latin typeface="Dekko"/>
              </a:rPr>
              <a:t> USES ACIDIC SOLUTION INSTEAD OF ALKALINE MEDIUM</a:t>
            </a:r>
          </a:p>
          <a:p>
            <a:pPr marL="895972" lvl="1" indent="-447986">
              <a:lnSpc>
                <a:spcPts val="4896"/>
              </a:lnSpc>
              <a:buFont typeface="Arial"/>
              <a:buChar char="•"/>
            </a:pPr>
            <a:r>
              <a:rPr lang="en-US" sz="4149">
                <a:solidFill>
                  <a:srgbClr val="000000"/>
                </a:solidFill>
                <a:latin typeface="Dekko"/>
              </a:rPr>
              <a:t> SULFONATE-LIKE (SO ) BUT SULPHIDE-LIKE IN NATURE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89772" y="2712560"/>
            <a:ext cx="728727" cy="272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Dekko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4254" y="2260774"/>
            <a:ext cx="599762" cy="34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8"/>
              </a:lnSpc>
              <a:spcBef>
                <a:spcPct val="0"/>
              </a:spcBef>
            </a:pPr>
            <a:r>
              <a:rPr lang="en-US" sz="2638">
                <a:solidFill>
                  <a:srgbClr val="000000"/>
                </a:solidFill>
                <a:latin typeface="Lucky Bones"/>
              </a:rPr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3700" y="-549853"/>
            <a:ext cx="14480599" cy="12657604"/>
          </a:xfrm>
          <a:custGeom>
            <a:avLst/>
            <a:gdLst/>
            <a:ahLst/>
            <a:cxnLst/>
            <a:rect l="l" t="t" r="r" b="b"/>
            <a:pathLst>
              <a:path w="14480599" h="12657604">
                <a:moveTo>
                  <a:pt x="0" y="0"/>
                </a:moveTo>
                <a:lnTo>
                  <a:pt x="14480600" y="0"/>
                </a:lnTo>
                <a:lnTo>
                  <a:pt x="14480600" y="12657604"/>
                </a:lnTo>
                <a:lnTo>
                  <a:pt x="0" y="12657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Freeform 3"/>
          <p:cNvSpPr/>
          <p:nvPr/>
        </p:nvSpPr>
        <p:spPr>
          <a:xfrm rot="-355088">
            <a:off x="-1345569" y="467117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179643" y="1688132"/>
            <a:ext cx="12425316" cy="8056985"/>
          </a:xfrm>
          <a:custGeom>
            <a:avLst/>
            <a:gdLst/>
            <a:ahLst/>
            <a:cxnLst/>
            <a:rect l="l" t="t" r="r" b="b"/>
            <a:pathLst>
              <a:path w="12425316" h="8056985">
                <a:moveTo>
                  <a:pt x="0" y="0"/>
                </a:moveTo>
                <a:lnTo>
                  <a:pt x="12425316" y="0"/>
                </a:lnTo>
                <a:lnTo>
                  <a:pt x="12425316" y="8056986"/>
                </a:lnTo>
                <a:lnTo>
                  <a:pt x="0" y="8056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757844">
            <a:off x="15688252" y="7228840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17908" y="412874"/>
            <a:ext cx="14367331" cy="927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6900">
                <a:solidFill>
                  <a:srgbClr val="CB6CE6"/>
                </a:solidFill>
                <a:latin typeface="Lucky Bones"/>
              </a:rPr>
              <a:t>LIGNIN MODIFICATION REACTIONS: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6230" y="9632360"/>
            <a:ext cx="952143" cy="25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sz="1985">
                <a:solidFill>
                  <a:srgbClr val="D9D9D9"/>
                </a:solidFill>
                <a:latin typeface="Lucky Bones"/>
              </a:rPr>
              <a:t>FIGURE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5117" y="133350"/>
            <a:ext cx="12040740" cy="184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3"/>
              </a:lnSpc>
            </a:pPr>
            <a:r>
              <a:rPr lang="en-US" sz="7323">
                <a:solidFill>
                  <a:srgbClr val="CB6CE6"/>
                </a:solidFill>
                <a:latin typeface="Lucky Bones"/>
              </a:rPr>
              <a:t>APPLICATIONS OF LIGNIN:</a:t>
            </a:r>
          </a:p>
          <a:p>
            <a:pPr algn="ctr">
              <a:lnSpc>
                <a:spcPts val="6905"/>
              </a:lnSpc>
            </a:pPr>
            <a:endParaRPr lang="en-US" sz="7323">
              <a:solidFill>
                <a:srgbClr val="CB6CE6"/>
              </a:solidFill>
              <a:latin typeface="Lucky Bone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67172" y="2085715"/>
            <a:ext cx="11456630" cy="771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4799">
                <a:solidFill>
                  <a:srgbClr val="7ED957"/>
                </a:solidFill>
                <a:latin typeface="Dekko"/>
              </a:rPr>
              <a:t>Adsorption of Heavy Metal Ions in Water:</a:t>
            </a:r>
          </a:p>
          <a:p>
            <a:pPr marL="928369" lvl="1" indent="-464185">
              <a:lnSpc>
                <a:spcPts val="429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Dekko"/>
              </a:rPr>
              <a:t>Lignin's complex structure and functional groups (phenolic, carboxylic) make it effective in binding and  extracting heavy metal ions from water.</a:t>
            </a:r>
          </a:p>
          <a:p>
            <a:pPr>
              <a:lnSpc>
                <a:spcPts val="4299"/>
              </a:lnSpc>
            </a:pPr>
            <a:endParaRPr lang="en-US" sz="4299">
              <a:solidFill>
                <a:srgbClr val="000000"/>
              </a:solidFill>
              <a:latin typeface="Dekko"/>
            </a:endParaRPr>
          </a:p>
          <a:p>
            <a:pPr>
              <a:lnSpc>
                <a:spcPts val="4699"/>
              </a:lnSpc>
            </a:pPr>
            <a:r>
              <a:rPr lang="en-US" sz="4699">
                <a:solidFill>
                  <a:srgbClr val="7ED957"/>
                </a:solidFill>
                <a:latin typeface="Dekko"/>
              </a:rPr>
              <a:t>Nanoparticle Synthesis:</a:t>
            </a:r>
          </a:p>
          <a:p>
            <a:pPr marL="928369" lvl="1" indent="-464185">
              <a:lnSpc>
                <a:spcPts val="429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Dekko"/>
              </a:rPr>
              <a:t>Polyphenolic structure and reducing agent properties of lignin make it a useful precursor for creating     nanoparticles.</a:t>
            </a:r>
          </a:p>
          <a:p>
            <a:pPr marL="928369" lvl="1" indent="-464185">
              <a:lnSpc>
                <a:spcPts val="429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Dekko"/>
              </a:rPr>
              <a:t>Lignin nanoparticles have shown potential in medicine delivery, imaging, and catalysis due to their special qualities and biocompatibility.</a:t>
            </a:r>
          </a:p>
          <a:p>
            <a:pPr>
              <a:lnSpc>
                <a:spcPts val="4299"/>
              </a:lnSpc>
            </a:pPr>
            <a:endParaRPr lang="en-US" sz="4299">
              <a:solidFill>
                <a:srgbClr val="000000"/>
              </a:solidFill>
              <a:latin typeface="Dekk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26088" y="2126748"/>
            <a:ext cx="565906" cy="53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6"/>
              </a:lnSpc>
            </a:pPr>
            <a:r>
              <a:rPr lang="en-US" sz="4046">
                <a:solidFill>
                  <a:srgbClr val="B6B1B0"/>
                </a:solidFill>
                <a:latin typeface="Lucky Bones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26088" y="5417925"/>
            <a:ext cx="565906" cy="53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</a:pPr>
            <a:r>
              <a:rPr lang="en-US" sz="4050">
                <a:solidFill>
                  <a:srgbClr val="B6B1B0"/>
                </a:solidFill>
                <a:latin typeface="Lucky Bones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 rot="-355088">
            <a:off x="-1109544" y="38872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57844">
            <a:off x="15502541" y="868296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11815" y="827547"/>
            <a:ext cx="12456742" cy="8430753"/>
            <a:chOff x="0" y="0"/>
            <a:chExt cx="16608989" cy="11241003"/>
          </a:xfrm>
        </p:grpSpPr>
        <p:sp>
          <p:nvSpPr>
            <p:cNvPr id="4" name="TextBox 4"/>
            <p:cNvSpPr txBox="1"/>
            <p:nvPr/>
          </p:nvSpPr>
          <p:spPr>
            <a:xfrm>
              <a:off x="1175762" y="85725"/>
              <a:ext cx="15433227" cy="11155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4744">
                  <a:solidFill>
                    <a:srgbClr val="7ED957"/>
                  </a:solidFill>
                  <a:latin typeface="Dekko"/>
                </a:rPr>
                <a:t>Supercapacitor Electrodes:</a:t>
              </a:r>
            </a:p>
            <a:p>
              <a:pPr marL="937955" lvl="1" indent="-468978">
                <a:lnSpc>
                  <a:spcPts val="4344"/>
                </a:lnSpc>
                <a:buFont typeface="Arial"/>
                <a:buChar char="•"/>
              </a:pPr>
              <a:r>
                <a:rPr lang="en-US" sz="4344">
                  <a:solidFill>
                    <a:srgbClr val="000000"/>
                  </a:solidFill>
                  <a:latin typeface="Dekko"/>
                </a:rPr>
                <a:t>Carbon compounds from lignin have high surface area, porosity, and electrical conductivity.</a:t>
              </a:r>
            </a:p>
            <a:p>
              <a:pPr marL="937955" lvl="1" indent="-468978">
                <a:lnSpc>
                  <a:spcPts val="4344"/>
                </a:lnSpc>
                <a:buFont typeface="Arial"/>
                <a:buChar char="•"/>
              </a:pPr>
              <a:r>
                <a:rPr lang="en-US" sz="4344">
                  <a:solidFill>
                    <a:srgbClr val="000000"/>
                  </a:solidFill>
                  <a:latin typeface="Dekko"/>
                </a:rPr>
                <a:t>Used in supercapacitor electrodes for efficient energy storage and release.</a:t>
              </a:r>
            </a:p>
            <a:p>
              <a:pPr>
                <a:lnSpc>
                  <a:spcPts val="4344"/>
                </a:lnSpc>
              </a:pPr>
              <a:endParaRPr lang="en-US" sz="4344">
                <a:solidFill>
                  <a:srgbClr val="000000"/>
                </a:solidFill>
                <a:latin typeface="Dekko"/>
              </a:endParaRPr>
            </a:p>
            <a:p>
              <a:pPr>
                <a:lnSpc>
                  <a:spcPts val="4744"/>
                </a:lnSpc>
              </a:pPr>
              <a:r>
                <a:rPr lang="en-US" sz="4744">
                  <a:solidFill>
                    <a:srgbClr val="7ED957"/>
                  </a:solidFill>
                  <a:latin typeface="Dekko"/>
                </a:rPr>
                <a:t>LLDPE/Lignin Films:</a:t>
              </a:r>
            </a:p>
            <a:p>
              <a:pPr marL="937955" lvl="1" indent="-468978">
                <a:lnSpc>
                  <a:spcPts val="4344"/>
                </a:lnSpc>
                <a:buFont typeface="Arial"/>
                <a:buChar char="•"/>
              </a:pPr>
              <a:r>
                <a:rPr lang="en-US" sz="4344">
                  <a:solidFill>
                    <a:srgbClr val="000000"/>
                  </a:solidFill>
                  <a:latin typeface="Dekko"/>
                </a:rPr>
                <a:t>Used in coatings, agricultural films, and packaging, reducing reliance on fossil fuel-derived polymers.</a:t>
              </a:r>
            </a:p>
            <a:p>
              <a:pPr>
                <a:lnSpc>
                  <a:spcPts val="4344"/>
                </a:lnSpc>
              </a:pPr>
              <a:endParaRPr lang="en-US" sz="4344">
                <a:solidFill>
                  <a:srgbClr val="000000"/>
                </a:solidFill>
                <a:latin typeface="Dekko"/>
              </a:endParaRPr>
            </a:p>
            <a:p>
              <a:pPr>
                <a:lnSpc>
                  <a:spcPts val="4744"/>
                </a:lnSpc>
              </a:pPr>
              <a:r>
                <a:rPr lang="en-US" sz="4744">
                  <a:solidFill>
                    <a:srgbClr val="7ED957"/>
                  </a:solidFill>
                  <a:latin typeface="Dekko"/>
                </a:rPr>
                <a:t>Biochemicals Derived from Kraft Lignin:</a:t>
              </a:r>
            </a:p>
            <a:p>
              <a:pPr marL="937955" lvl="1" indent="-468978">
                <a:lnSpc>
                  <a:spcPts val="4344"/>
                </a:lnSpc>
                <a:buFont typeface="Arial"/>
                <a:buChar char="•"/>
              </a:pPr>
              <a:r>
                <a:rPr lang="en-US" sz="4344">
                  <a:solidFill>
                    <a:srgbClr val="000000"/>
                  </a:solidFill>
                  <a:latin typeface="Dekko"/>
                </a:rPr>
                <a:t>Used in adhesives, resins, flavors, scents, and other applications.</a:t>
              </a:r>
            </a:p>
            <a:p>
              <a:pPr>
                <a:lnSpc>
                  <a:spcPts val="4344"/>
                </a:lnSpc>
              </a:pPr>
              <a:endParaRPr lang="en-US" sz="4344">
                <a:solidFill>
                  <a:srgbClr val="000000"/>
                </a:solidFill>
                <a:latin typeface="Dekko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1432735" cy="78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4299">
                  <a:solidFill>
                    <a:srgbClr val="B6B1B0"/>
                  </a:solidFill>
                  <a:latin typeface="Lucky Bones"/>
                </a:rPr>
                <a:t>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47563"/>
              <a:ext cx="1432735" cy="78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4299">
                  <a:solidFill>
                    <a:srgbClr val="B6B1B0"/>
                  </a:solidFill>
                  <a:latin typeface="Lucky Bones"/>
                </a:rPr>
                <a:t>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180485"/>
              <a:ext cx="1432735" cy="78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4299">
                  <a:solidFill>
                    <a:srgbClr val="B6B1B0"/>
                  </a:solidFill>
                  <a:latin typeface="Lucky Bones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355088">
            <a:off x="-1109544" y="38872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757844">
            <a:off x="14896176" y="8723133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3089" y="-877174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76137" y="616903"/>
            <a:ext cx="7729493" cy="9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9"/>
              </a:lnSpc>
            </a:pPr>
            <a:r>
              <a:rPr lang="en-US" sz="7299">
                <a:solidFill>
                  <a:srgbClr val="CB6CE6"/>
                </a:solidFill>
                <a:latin typeface="Lucky Bones"/>
              </a:rPr>
              <a:t>REFERENCES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616" y="2002468"/>
            <a:ext cx="6633013" cy="64453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194916" y="2948266"/>
            <a:ext cx="11039682" cy="551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7"/>
              </a:lnSpc>
            </a:pPr>
            <a:r>
              <a:rPr lang="en-US" sz="4337" u="sng">
                <a:solidFill>
                  <a:srgbClr val="7ED957"/>
                </a:solidFill>
                <a:latin typeface="Dekko"/>
                <a:hlinkClick r:id="rId5" tooltip="https://pubs.rsc.org/image/article/2016/GC/c5gc02616d/c5gc02616d-f3_hi-res.gif"/>
              </a:rPr>
              <a:t>Text:</a:t>
            </a:r>
            <a:r>
              <a:rPr lang="en-US" sz="4337" u="sng">
                <a:solidFill>
                  <a:srgbClr val="000000"/>
                </a:solidFill>
                <a:latin typeface="Dekko"/>
                <a:hlinkClick r:id="rId5" tooltip="https://pubs.rsc.org/image/article/2016/GC/c5gc02616d/c5gc02616d-f3_hi-res.gif"/>
              </a:rPr>
              <a:t> </a:t>
            </a:r>
          </a:p>
          <a:p>
            <a:pPr>
              <a:lnSpc>
                <a:spcPts val="3877"/>
              </a:lnSpc>
            </a:pPr>
            <a:r>
              <a:rPr lang="en-US" sz="3877" u="sng">
                <a:solidFill>
                  <a:srgbClr val="000000"/>
                </a:solidFill>
                <a:latin typeface="Dekko"/>
                <a:hlinkClick r:id="rId5" tooltip="https://pubs.rsc.org/image/article/2016/GC/c5gc02616d/c5gc02616d-f3_hi-res.gif"/>
              </a:rPr>
              <a:t>1)Dryden’s Outlines Of Chemical Technology </a:t>
            </a:r>
          </a:p>
          <a:p>
            <a:pPr>
              <a:lnSpc>
                <a:spcPts val="3877"/>
              </a:lnSpc>
            </a:pPr>
            <a:r>
              <a:rPr lang="en-US" sz="3877" u="sng">
                <a:solidFill>
                  <a:srgbClr val="000000"/>
                </a:solidFill>
                <a:latin typeface="Dekko"/>
                <a:hlinkClick r:id="rId5" tooltip="https://pubs.rsc.org/image/article/2016/GC/c5gc02616d/c5gc02616d-f3_hi-res.gif"/>
              </a:rPr>
              <a:t>2)   https://www.jchemrev.com/article_160707.htmle.</a:t>
            </a:r>
          </a:p>
          <a:p>
            <a:pPr>
              <a:lnSpc>
                <a:spcPts val="3877"/>
              </a:lnSpc>
            </a:pPr>
            <a:endParaRPr lang="en-US" sz="3877" u="sng">
              <a:solidFill>
                <a:srgbClr val="000000"/>
              </a:solidFill>
              <a:latin typeface="Dekko"/>
              <a:hlinkClick r:id="rId5" tooltip="https://pubs.rsc.org/image/article/2016/GC/c5gc02616d/c5gc02616d-f3_hi-res.gif"/>
            </a:endParaRPr>
          </a:p>
          <a:p>
            <a:pPr>
              <a:lnSpc>
                <a:spcPts val="4337"/>
              </a:lnSpc>
            </a:pPr>
            <a:endParaRPr lang="en-US" sz="3877" u="sng">
              <a:solidFill>
                <a:srgbClr val="000000"/>
              </a:solidFill>
              <a:latin typeface="Dekko"/>
              <a:hlinkClick r:id="rId5" tooltip="https://pubs.rsc.org/image/article/2016/GC/c5gc02616d/c5gc02616d-f3_hi-res.gif"/>
            </a:endParaRPr>
          </a:p>
          <a:p>
            <a:pPr>
              <a:lnSpc>
                <a:spcPts val="4337"/>
              </a:lnSpc>
            </a:pPr>
            <a:r>
              <a:rPr lang="en-US" sz="4337" u="sng">
                <a:solidFill>
                  <a:srgbClr val="7ED957"/>
                </a:solidFill>
                <a:latin typeface="Dekko"/>
                <a:hlinkClick r:id="rId5" tooltip="https://pubs.rsc.org/image/article/2016/GC/c5gc02616d/c5gc02616d-f3_hi-res.gif"/>
              </a:rPr>
              <a:t>Figure 1:</a:t>
            </a:r>
          </a:p>
          <a:p>
            <a:pPr>
              <a:lnSpc>
                <a:spcPts val="3877"/>
              </a:lnSpc>
            </a:pPr>
            <a:r>
              <a:rPr lang="en-US" sz="3877" u="sng">
                <a:solidFill>
                  <a:srgbClr val="000000"/>
                </a:solidFill>
                <a:latin typeface="Dekko"/>
                <a:hlinkClick r:id="rId5" tooltip="https://pubs.rsc.org/image/article/2016/GC/c5gc02616d/c5gc02616d-f3_hi-res.gif"/>
              </a:rPr>
              <a:t>https://pubs.rsc.org/image/article/2016/GC/c5gc02616d/c5gc02616d-f3_hi-res.gif</a:t>
            </a:r>
            <a:r>
              <a:rPr lang="en-US" sz="3877" u="sng">
                <a:solidFill>
                  <a:srgbClr val="000000"/>
                </a:solidFill>
                <a:latin typeface="Dekko"/>
                <a:hlinkClick r:id="rId5" tooltip="https://pubs.rsc.org/image/article/2016/GC/c5gc02616d/c5gc02616d-f3_hi-res.gif"/>
              </a:rPr>
              <a:t>.</a:t>
            </a:r>
          </a:p>
          <a:p>
            <a:pPr>
              <a:lnSpc>
                <a:spcPts val="3877"/>
              </a:lnSpc>
            </a:pPr>
            <a:endParaRPr lang="en-US" sz="3877" u="sng">
              <a:solidFill>
                <a:srgbClr val="000000"/>
              </a:solidFill>
              <a:latin typeface="Dekko"/>
              <a:hlinkClick r:id="rId5" tooltip="https://pubs.rsc.org/image/article/2016/GC/c5gc02616d/c5gc02616d-f3_hi-res.gif"/>
            </a:endParaRPr>
          </a:p>
          <a:p>
            <a:pPr>
              <a:lnSpc>
                <a:spcPts val="3877"/>
              </a:lnSpc>
            </a:pPr>
            <a:endParaRPr lang="en-US" sz="3877" u="sng">
              <a:solidFill>
                <a:srgbClr val="000000"/>
              </a:solidFill>
              <a:latin typeface="Dekko"/>
              <a:hlinkClick r:id="rId5" tooltip="https://pubs.rsc.org/image/article/2016/GC/c5gc02616d/c5gc02616d-f3_hi-res.gif"/>
            </a:endParaRPr>
          </a:p>
          <a:p>
            <a:pPr>
              <a:lnSpc>
                <a:spcPts val="3877"/>
              </a:lnSpc>
            </a:pPr>
            <a:endParaRPr lang="en-US" sz="3877" u="sng">
              <a:solidFill>
                <a:srgbClr val="000000"/>
              </a:solidFill>
              <a:latin typeface="Dekko"/>
              <a:hlinkClick r:id="rId5" tooltip="https://pubs.rsc.org/image/article/2016/GC/c5gc02616d/c5gc02616d-f3_hi-res.gif"/>
            </a:endParaRPr>
          </a:p>
        </p:txBody>
      </p:sp>
      <p:sp>
        <p:nvSpPr>
          <p:cNvPr id="6" name="Freeform 6"/>
          <p:cNvSpPr/>
          <p:nvPr/>
        </p:nvSpPr>
        <p:spPr>
          <a:xfrm rot="-1256782">
            <a:off x="-373476" y="81453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351361">
            <a:off x="15731173" y="8202110"/>
            <a:ext cx="3436958" cy="1125604"/>
          </a:xfrm>
          <a:custGeom>
            <a:avLst/>
            <a:gdLst/>
            <a:ahLst/>
            <a:cxnLst/>
            <a:rect l="l" t="t" r="r" b="b"/>
            <a:pathLst>
              <a:path w="3436958" h="1125604">
                <a:moveTo>
                  <a:pt x="0" y="0"/>
                </a:moveTo>
                <a:lnTo>
                  <a:pt x="3436959" y="0"/>
                </a:lnTo>
                <a:lnTo>
                  <a:pt x="3436959" y="1125604"/>
                </a:lnTo>
                <a:lnTo>
                  <a:pt x="0" y="11256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1266971"/>
            <a:ext cx="13783216" cy="7753059"/>
          </a:xfrm>
          <a:custGeom>
            <a:avLst/>
            <a:gdLst/>
            <a:ahLst/>
            <a:cxnLst/>
            <a:rect l="l" t="t" r="r" b="b"/>
            <a:pathLst>
              <a:path w="13783216" h="7753059">
                <a:moveTo>
                  <a:pt x="0" y="0"/>
                </a:moveTo>
                <a:lnTo>
                  <a:pt x="13783216" y="0"/>
                </a:lnTo>
                <a:lnTo>
                  <a:pt x="13783216" y="7753058"/>
                </a:lnTo>
                <a:lnTo>
                  <a:pt x="0" y="7753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8545" b="-28545"/>
            </a:stretch>
          </a:blipFill>
        </p:spPr>
      </p:sp>
      <p:sp>
        <p:nvSpPr>
          <p:cNvPr id="3" name="Freeform 3"/>
          <p:cNvSpPr/>
          <p:nvPr/>
        </p:nvSpPr>
        <p:spPr>
          <a:xfrm rot="-355088">
            <a:off x="-365290" y="186620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57844">
            <a:off x="15088111" y="741509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55390" y="3330576"/>
            <a:ext cx="10377220" cy="3765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7499">
                <a:solidFill>
                  <a:srgbClr val="0CC0DF"/>
                </a:solidFill>
                <a:latin typeface="Lucky Bones"/>
              </a:rPr>
              <a:t>THANK</a:t>
            </a:r>
          </a:p>
          <a:p>
            <a:pPr algn="ctr">
              <a:lnSpc>
                <a:spcPts val="13999"/>
              </a:lnSpc>
            </a:pPr>
            <a:r>
              <a:rPr lang="en-US" sz="17499">
                <a:solidFill>
                  <a:srgbClr val="0CC0DF"/>
                </a:solidFill>
                <a:latin typeface="Lucky Bones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14507" y="2683080"/>
            <a:ext cx="15458987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CB6CE6"/>
                </a:solidFill>
                <a:latin typeface="Lucky Bones"/>
              </a:rPr>
              <a:t>OUR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63503" y="4481636"/>
            <a:ext cx="756099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Dekko Ultra-Bold"/>
              </a:rPr>
              <a:t>Shivam Kalambe 210107079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59690" y="6158036"/>
            <a:ext cx="756099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Dekko Ultra-Bold"/>
              </a:rPr>
              <a:t>Shivaraj R Kolli 210107080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63503" y="7894753"/>
            <a:ext cx="756099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Dekko Ultra-Bold"/>
              </a:rPr>
              <a:t>Siddhant Srivastava 210107081</a:t>
            </a:r>
          </a:p>
        </p:txBody>
      </p:sp>
      <p:sp>
        <p:nvSpPr>
          <p:cNvPr id="7" name="Freeform 7"/>
          <p:cNvSpPr/>
          <p:nvPr/>
        </p:nvSpPr>
        <p:spPr>
          <a:xfrm rot="-355088">
            <a:off x="-342252" y="1866201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57844">
            <a:off x="15088111" y="6579049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9430" y="2998030"/>
            <a:ext cx="16357577" cy="7169365"/>
          </a:xfrm>
          <a:custGeom>
            <a:avLst/>
            <a:gdLst/>
            <a:ahLst/>
            <a:cxnLst/>
            <a:rect l="l" t="t" r="r" b="b"/>
            <a:pathLst>
              <a:path w="16357577" h="7169365">
                <a:moveTo>
                  <a:pt x="0" y="0"/>
                </a:moveTo>
                <a:lnTo>
                  <a:pt x="16357576" y="0"/>
                </a:lnTo>
                <a:lnTo>
                  <a:pt x="16357576" y="7169366"/>
                </a:lnTo>
                <a:lnTo>
                  <a:pt x="0" y="7169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93806" y="334084"/>
            <a:ext cx="12625442" cy="191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</a:pPr>
            <a:r>
              <a:rPr lang="en-US" sz="7384">
                <a:solidFill>
                  <a:srgbClr val="CB6CE6"/>
                </a:solidFill>
                <a:latin typeface="Lucky Bones"/>
              </a:rPr>
              <a:t>INTRODUCTION TO PHENOLIC COMPOUNDS: </a:t>
            </a:r>
          </a:p>
        </p:txBody>
      </p:sp>
      <p:sp>
        <p:nvSpPr>
          <p:cNvPr id="4" name="Freeform 4"/>
          <p:cNvSpPr/>
          <p:nvPr/>
        </p:nvSpPr>
        <p:spPr>
          <a:xfrm rot="757844">
            <a:off x="14961112" y="2422692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467910">
            <a:off x="-1925134" y="7256670"/>
            <a:ext cx="3850269" cy="1260963"/>
          </a:xfrm>
          <a:custGeom>
            <a:avLst/>
            <a:gdLst/>
            <a:ahLst/>
            <a:cxnLst/>
            <a:rect l="l" t="t" r="r" b="b"/>
            <a:pathLst>
              <a:path w="3850269" h="1260963">
                <a:moveTo>
                  <a:pt x="0" y="0"/>
                </a:moveTo>
                <a:lnTo>
                  <a:pt x="3850268" y="0"/>
                </a:lnTo>
                <a:lnTo>
                  <a:pt x="3850268" y="1260964"/>
                </a:lnTo>
                <a:lnTo>
                  <a:pt x="0" y="1260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63319"/>
            <a:ext cx="16640099" cy="7057086"/>
          </a:xfrm>
          <a:custGeom>
            <a:avLst/>
            <a:gdLst/>
            <a:ahLst/>
            <a:cxnLst/>
            <a:rect l="l" t="t" r="r" b="b"/>
            <a:pathLst>
              <a:path w="16640099" h="7057086">
                <a:moveTo>
                  <a:pt x="0" y="0"/>
                </a:moveTo>
                <a:lnTo>
                  <a:pt x="16640099" y="0"/>
                </a:lnTo>
                <a:lnTo>
                  <a:pt x="16640099" y="7057086"/>
                </a:lnTo>
                <a:lnTo>
                  <a:pt x="0" y="7057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55088">
            <a:off x="-1314411" y="14077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8"/>
                </a:lnTo>
                <a:lnTo>
                  <a:pt x="0" y="11506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57844">
            <a:off x="16263474" y="7131829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7215" y="145415"/>
            <a:ext cx="16049697" cy="183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>
                <a:solidFill>
                  <a:srgbClr val="CB6CE6"/>
                </a:solidFill>
                <a:latin typeface="Lucky Bones"/>
              </a:rPr>
              <a:t>PHENOLIC COMPOUNDS: NATURE'S VERSATILE MOLECULES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081" y="1866950"/>
            <a:ext cx="17869837" cy="7598644"/>
          </a:xfrm>
          <a:custGeom>
            <a:avLst/>
            <a:gdLst/>
            <a:ahLst/>
            <a:cxnLst/>
            <a:rect l="l" t="t" r="r" b="b"/>
            <a:pathLst>
              <a:path w="17869837" h="7598644">
                <a:moveTo>
                  <a:pt x="0" y="0"/>
                </a:moveTo>
                <a:lnTo>
                  <a:pt x="17869838" y="0"/>
                </a:lnTo>
                <a:lnTo>
                  <a:pt x="17869838" y="7598644"/>
                </a:lnTo>
                <a:lnTo>
                  <a:pt x="0" y="7598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98102" y="133350"/>
            <a:ext cx="15091795" cy="191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6"/>
              </a:lnSpc>
            </a:pPr>
            <a:r>
              <a:rPr lang="en-US" sz="7336">
                <a:solidFill>
                  <a:srgbClr val="CB6CE6"/>
                </a:solidFill>
                <a:latin typeface="Lucky Bones"/>
              </a:rPr>
              <a:t>LIGNIN: A SIGNIFICANT COMPONENT OF BIOMASS:</a:t>
            </a:r>
          </a:p>
        </p:txBody>
      </p:sp>
      <p:sp>
        <p:nvSpPr>
          <p:cNvPr id="4" name="Freeform 4"/>
          <p:cNvSpPr/>
          <p:nvPr/>
        </p:nvSpPr>
        <p:spPr>
          <a:xfrm rot="757844">
            <a:off x="14933138" y="7944695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793464">
            <a:off x="-1547678" y="1469795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95088" y="133350"/>
            <a:ext cx="11337766" cy="189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0"/>
              </a:lnSpc>
            </a:pPr>
            <a:r>
              <a:rPr lang="en-US" sz="7300">
                <a:solidFill>
                  <a:srgbClr val="CB6CE6"/>
                </a:solidFill>
                <a:latin typeface="Lucky Bones"/>
              </a:rPr>
              <a:t>PRODUCTION OF LIGNIN:</a:t>
            </a:r>
          </a:p>
          <a:p>
            <a:pPr algn="ctr">
              <a:lnSpc>
                <a:spcPts val="7300"/>
              </a:lnSpc>
            </a:pPr>
            <a:endParaRPr lang="en-US" sz="7300">
              <a:solidFill>
                <a:srgbClr val="CB6CE6"/>
              </a:solidFill>
              <a:latin typeface="Lucky Bone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98866" y="1552971"/>
            <a:ext cx="13360957" cy="9262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5"/>
              </a:lnSpc>
            </a:pPr>
            <a:r>
              <a:rPr lang="en-US" sz="4755">
                <a:solidFill>
                  <a:srgbClr val="0CC0DF"/>
                </a:solidFill>
                <a:latin typeface="Dekko"/>
              </a:rPr>
              <a:t>•Lignin: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•Key component of lignocellulosic biomass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•Extracted from plant materials like wood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•Various industrial extraction techniques used</a:t>
            </a:r>
          </a:p>
          <a:p>
            <a:pPr>
              <a:lnSpc>
                <a:spcPts val="4555"/>
              </a:lnSpc>
            </a:pPr>
            <a:endParaRPr lang="en-US" sz="4555">
              <a:solidFill>
                <a:srgbClr val="000000"/>
              </a:solidFill>
              <a:latin typeface="Dekko"/>
            </a:endParaRPr>
          </a:p>
          <a:p>
            <a:pPr>
              <a:lnSpc>
                <a:spcPts val="4755"/>
              </a:lnSpc>
            </a:pPr>
            <a:r>
              <a:rPr lang="en-US" sz="4755">
                <a:solidFill>
                  <a:srgbClr val="0CC0DF"/>
                </a:solidFill>
                <a:latin typeface="Dekko"/>
              </a:rPr>
              <a:t>•Extraction process: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•Separates lignin from cellulose and hemicellulose</a:t>
            </a:r>
          </a:p>
          <a:p>
            <a:pPr>
              <a:lnSpc>
                <a:spcPts val="4555"/>
              </a:lnSpc>
            </a:pPr>
            <a:endParaRPr lang="en-US" sz="4555">
              <a:solidFill>
                <a:srgbClr val="000000"/>
              </a:solidFill>
              <a:latin typeface="Dekko"/>
            </a:endParaRPr>
          </a:p>
          <a:p>
            <a:pPr>
              <a:lnSpc>
                <a:spcPts val="4755"/>
              </a:lnSpc>
            </a:pPr>
            <a:r>
              <a:rPr lang="en-US" sz="4755">
                <a:solidFill>
                  <a:srgbClr val="0CC0DF"/>
                </a:solidFill>
                <a:latin typeface="Dekko"/>
              </a:rPr>
              <a:t>•Kraft process: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•Commonly used in pulp and paper industry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•Phases involved: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  •Cooking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  •Washing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  •Screening</a:t>
            </a:r>
          </a:p>
          <a:p>
            <a:pPr>
              <a:lnSpc>
                <a:spcPts val="4555"/>
              </a:lnSpc>
            </a:pPr>
            <a:r>
              <a:rPr lang="en-US" sz="4555">
                <a:solidFill>
                  <a:srgbClr val="000000"/>
                </a:solidFill>
                <a:latin typeface="Dekko"/>
              </a:rPr>
              <a:t>     •Bleaching</a:t>
            </a:r>
          </a:p>
          <a:p>
            <a:pPr>
              <a:lnSpc>
                <a:spcPts val="4555"/>
              </a:lnSpc>
            </a:pPr>
            <a:endParaRPr lang="en-US" sz="4555">
              <a:solidFill>
                <a:srgbClr val="000000"/>
              </a:solidFill>
              <a:latin typeface="Dekko"/>
            </a:endParaRPr>
          </a:p>
        </p:txBody>
      </p:sp>
      <p:sp>
        <p:nvSpPr>
          <p:cNvPr id="5" name="Freeform 5"/>
          <p:cNvSpPr/>
          <p:nvPr/>
        </p:nvSpPr>
        <p:spPr>
          <a:xfrm rot="-355088">
            <a:off x="-664611" y="138500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9" y="0"/>
                </a:lnTo>
                <a:lnTo>
                  <a:pt x="3513519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14271221" y="8420320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002" y="688834"/>
            <a:ext cx="17745995" cy="8909333"/>
          </a:xfrm>
          <a:custGeom>
            <a:avLst/>
            <a:gdLst/>
            <a:ahLst/>
            <a:cxnLst/>
            <a:rect l="l" t="t" r="r" b="b"/>
            <a:pathLst>
              <a:path w="17745995" h="8909333">
                <a:moveTo>
                  <a:pt x="0" y="0"/>
                </a:moveTo>
                <a:lnTo>
                  <a:pt x="17745996" y="0"/>
                </a:lnTo>
                <a:lnTo>
                  <a:pt x="17745996" y="8909332"/>
                </a:lnTo>
                <a:lnTo>
                  <a:pt x="0" y="8909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1874" y="672156"/>
            <a:ext cx="13366106" cy="950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9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LIGNIN, PRODUCED FROM THIS PROCESS, CAN BE CHEMICALLY MODIFIED FOR VARIOUS INDUSTRIAL USES. ITS PHENYLPROPANE UNITS ALLOW FOR ALTERATION THROUGH REACTIONS, LIKE ADDING FUNCTIONAL GROUPS WITH EPICHLOROHYDRIN</a:t>
            </a:r>
          </a:p>
          <a:p>
            <a:pPr>
              <a:lnSpc>
                <a:spcPts val="4544"/>
              </a:lnSpc>
            </a:pPr>
            <a:r>
              <a:rPr lang="en-US" sz="3986">
                <a:solidFill>
                  <a:srgbClr val="000000"/>
                </a:solidFill>
                <a:latin typeface="Dekko"/>
              </a:rPr>
              <a:t>  </a:t>
            </a:r>
          </a:p>
          <a:p>
            <a:pPr>
              <a:lnSpc>
                <a:spcPts val="3460"/>
              </a:lnSpc>
            </a:pPr>
            <a:r>
              <a:rPr lang="en-US" sz="3035">
                <a:solidFill>
                  <a:srgbClr val="7ED957"/>
                </a:solidFill>
                <a:latin typeface="Dekko"/>
              </a:rPr>
              <a:t>    Lignin + Epichlorohydrin              Modified lignin with functional groups </a:t>
            </a:r>
          </a:p>
          <a:p>
            <a:pPr>
              <a:lnSpc>
                <a:spcPts val="4430"/>
              </a:lnSpc>
            </a:pPr>
            <a:endParaRPr lang="en-US" sz="3035">
              <a:solidFill>
                <a:srgbClr val="7ED957"/>
              </a:solidFill>
              <a:latin typeface="Dekko"/>
            </a:endParaRPr>
          </a:p>
          <a:p>
            <a:pPr>
              <a:lnSpc>
                <a:spcPts val="4430"/>
              </a:lnSpc>
            </a:pPr>
            <a:endParaRPr lang="en-US" sz="3035">
              <a:solidFill>
                <a:srgbClr val="7ED957"/>
              </a:solidFill>
              <a:latin typeface="Dekko"/>
            </a:endParaRPr>
          </a:p>
          <a:p>
            <a:pPr>
              <a:lnSpc>
                <a:spcPts val="5121"/>
              </a:lnSpc>
            </a:pPr>
            <a:r>
              <a:rPr lang="en-US" sz="4097">
                <a:solidFill>
                  <a:srgbClr val="0CC0DF"/>
                </a:solidFill>
                <a:latin typeface="Dekko"/>
              </a:rPr>
              <a:t>•Modified lignin used for:</a:t>
            </a:r>
          </a:p>
          <a:p>
            <a:pPr>
              <a:lnSpc>
                <a:spcPts val="4725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   •Carbon fibers</a:t>
            </a:r>
          </a:p>
          <a:p>
            <a:pPr>
              <a:lnSpc>
                <a:spcPts val="4309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   •Phenolic chemicals</a:t>
            </a:r>
          </a:p>
          <a:p>
            <a:pPr>
              <a:lnSpc>
                <a:spcPts val="4309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   •Multifunctional hydrocarbons</a:t>
            </a:r>
          </a:p>
          <a:p>
            <a:pPr>
              <a:lnSpc>
                <a:spcPts val="4430"/>
              </a:lnSpc>
            </a:pPr>
            <a:endParaRPr lang="en-US" sz="3780">
              <a:solidFill>
                <a:srgbClr val="000000"/>
              </a:solidFill>
              <a:latin typeface="Dekko"/>
            </a:endParaRPr>
          </a:p>
          <a:p>
            <a:pPr>
              <a:lnSpc>
                <a:spcPts val="5040"/>
              </a:lnSpc>
            </a:pPr>
            <a:r>
              <a:rPr lang="en-US" sz="4097">
                <a:solidFill>
                  <a:srgbClr val="0CC0DF"/>
                </a:solidFill>
                <a:latin typeface="Dekko"/>
              </a:rPr>
              <a:t>•Extraction and modification of lignin:</a:t>
            </a:r>
          </a:p>
          <a:p>
            <a:pPr>
              <a:lnSpc>
                <a:spcPts val="4650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   •Demonstrates potential as renewable resource</a:t>
            </a:r>
          </a:p>
          <a:p>
            <a:pPr>
              <a:lnSpc>
                <a:spcPts val="4309"/>
              </a:lnSpc>
            </a:pPr>
            <a:r>
              <a:rPr lang="en-US" sz="3780">
                <a:solidFill>
                  <a:srgbClr val="000000"/>
                </a:solidFill>
                <a:latin typeface="Dekko"/>
              </a:rPr>
              <a:t>   •Assists in creating sustainable materials and goods</a:t>
            </a:r>
          </a:p>
          <a:p>
            <a:pPr>
              <a:lnSpc>
                <a:spcPts val="3886"/>
              </a:lnSpc>
              <a:spcBef>
                <a:spcPct val="0"/>
              </a:spcBef>
            </a:pPr>
            <a:r>
              <a:rPr lang="en-US" sz="3886">
                <a:solidFill>
                  <a:srgbClr val="000000"/>
                </a:solidFill>
                <a:latin typeface="Dekko"/>
              </a:rPr>
              <a:t> </a:t>
            </a:r>
          </a:p>
        </p:txBody>
      </p:sp>
      <p:sp>
        <p:nvSpPr>
          <p:cNvPr id="4" name="Freeform 4"/>
          <p:cNvSpPr/>
          <p:nvPr/>
        </p:nvSpPr>
        <p:spPr>
          <a:xfrm rot="-355088">
            <a:off x="-1109544" y="38872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757844">
            <a:off x="14871566" y="9289173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7296323" y="3637942"/>
            <a:ext cx="87779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2392" y="-946175"/>
            <a:ext cx="13775588" cy="12041349"/>
          </a:xfrm>
          <a:custGeom>
            <a:avLst/>
            <a:gdLst/>
            <a:ahLst/>
            <a:cxnLst/>
            <a:rect l="l" t="t" r="r" b="b"/>
            <a:pathLst>
              <a:path w="13775588" h="12041349">
                <a:moveTo>
                  <a:pt x="0" y="0"/>
                </a:moveTo>
                <a:lnTo>
                  <a:pt x="13775588" y="0"/>
                </a:lnTo>
                <a:lnTo>
                  <a:pt x="13775588" y="12041348"/>
                </a:lnTo>
                <a:lnTo>
                  <a:pt x="0" y="1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" b="-1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8234" y="170302"/>
            <a:ext cx="12051468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9"/>
              </a:lnSpc>
            </a:pPr>
            <a:r>
              <a:rPr lang="en-US" sz="7299">
                <a:solidFill>
                  <a:srgbClr val="CB6CE6"/>
                </a:solidFill>
                <a:latin typeface="Lucky Bones"/>
              </a:rPr>
              <a:t> LIGNIN ISOLATION PROCESS: </a:t>
            </a:r>
          </a:p>
          <a:p>
            <a:pPr algn="ctr">
              <a:lnSpc>
                <a:spcPts val="9999"/>
              </a:lnSpc>
            </a:pPr>
            <a:endParaRPr lang="en-US" sz="7299">
              <a:solidFill>
                <a:srgbClr val="CB6CE6"/>
              </a:solidFill>
              <a:latin typeface="Lucky Bone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34468" y="1500122"/>
            <a:ext cx="12738999" cy="853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4"/>
              </a:lnSpc>
            </a:pPr>
            <a:r>
              <a:rPr lang="en-US" sz="5114">
                <a:solidFill>
                  <a:srgbClr val="0CC0DF"/>
                </a:solidFill>
                <a:latin typeface="Dekko"/>
              </a:rPr>
              <a:t>•Isolation methods for lignin: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 •Over 90% of industrial lignin produced via       sulphate and sulphite procedures</a:t>
            </a:r>
          </a:p>
          <a:p>
            <a:pPr>
              <a:lnSpc>
                <a:spcPts val="4781"/>
              </a:lnSpc>
            </a:pPr>
            <a:endParaRPr lang="en-US" sz="4781">
              <a:solidFill>
                <a:srgbClr val="000000"/>
              </a:solidFill>
              <a:latin typeface="Dekko"/>
            </a:endParaRPr>
          </a:p>
          <a:p>
            <a:pPr>
              <a:lnSpc>
                <a:spcPts val="5114"/>
              </a:lnSpc>
            </a:pPr>
            <a:r>
              <a:rPr lang="en-US" sz="5114">
                <a:solidFill>
                  <a:srgbClr val="0CC0DF"/>
                </a:solidFill>
                <a:latin typeface="Dekko"/>
              </a:rPr>
              <a:t>•Byproducts of wood processing: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</a:t>
            </a:r>
            <a:r>
              <a:rPr lang="en-US" sz="4781">
                <a:solidFill>
                  <a:srgbClr val="7ED957"/>
                </a:solidFill>
                <a:latin typeface="Dekko"/>
              </a:rPr>
              <a:t>1)</a:t>
            </a:r>
            <a:r>
              <a:rPr lang="en-US" sz="4781">
                <a:solidFill>
                  <a:srgbClr val="000000"/>
                </a:solidFill>
                <a:latin typeface="Dekko"/>
              </a:rPr>
              <a:t> </a:t>
            </a:r>
            <a:r>
              <a:rPr lang="en-US" sz="4781">
                <a:solidFill>
                  <a:srgbClr val="7ED957"/>
                </a:solidFill>
                <a:latin typeface="Dekko"/>
              </a:rPr>
              <a:t>Kraft lignin: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  •Isolated under highly alkaline conditions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  •Sulphate process breaks lignin into smaller chains  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  •Makes lignin soluble in water and alkaline solutions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  •Contains sulphur compounds like sodium sulphide with hydrophobic thiol groups</a:t>
            </a:r>
          </a:p>
          <a:p>
            <a:pPr>
              <a:lnSpc>
                <a:spcPts val="4781"/>
              </a:lnSpc>
            </a:pPr>
            <a:r>
              <a:rPr lang="en-US" sz="4781">
                <a:solidFill>
                  <a:srgbClr val="000000"/>
                </a:solidFill>
                <a:latin typeface="Dekko"/>
              </a:rPr>
              <a:t>  </a:t>
            </a:r>
          </a:p>
        </p:txBody>
      </p:sp>
      <p:sp>
        <p:nvSpPr>
          <p:cNvPr id="5" name="Freeform 5"/>
          <p:cNvSpPr/>
          <p:nvPr/>
        </p:nvSpPr>
        <p:spPr>
          <a:xfrm rot="-355088">
            <a:off x="-1109544" y="3887266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57844">
            <a:off x="14896176" y="8723133"/>
            <a:ext cx="3513518" cy="1150677"/>
          </a:xfrm>
          <a:custGeom>
            <a:avLst/>
            <a:gdLst/>
            <a:ahLst/>
            <a:cxnLst/>
            <a:rect l="l" t="t" r="r" b="b"/>
            <a:pathLst>
              <a:path w="3513518" h="1150677">
                <a:moveTo>
                  <a:pt x="0" y="0"/>
                </a:moveTo>
                <a:lnTo>
                  <a:pt x="3513518" y="0"/>
                </a:lnTo>
                <a:lnTo>
                  <a:pt x="3513518" y="1150677"/>
                </a:lnTo>
                <a:lnTo>
                  <a:pt x="0" y="1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6DE4740FBA514B9350F280D0A5F3F0" ma:contentTypeVersion="12" ma:contentTypeDescription="Create a new document." ma:contentTypeScope="" ma:versionID="d0586fb1b4f2f5d9f4bd7b9a6c2ccf26">
  <xsd:schema xmlns:xsd="http://www.w3.org/2001/XMLSchema" xmlns:xs="http://www.w3.org/2001/XMLSchema" xmlns:p="http://schemas.microsoft.com/office/2006/metadata/properties" xmlns:ns2="9e6e73de-c080-4528-9fc4-cd20a517ee84" xmlns:ns3="7220b486-e26e-4665-a23e-cc90ebc7badc" targetNamespace="http://schemas.microsoft.com/office/2006/metadata/properties" ma:root="true" ma:fieldsID="5bea50825baa3d250a7d60b8c6522fa6" ns2:_="" ns3:_="">
    <xsd:import namespace="9e6e73de-c080-4528-9fc4-cd20a517ee84"/>
    <xsd:import namespace="7220b486-e26e-4665-a23e-cc90ebc7bad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e73de-c080-4528-9fc4-cd20a517ee8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723cc38-2eae-48d3-9872-db00a8f011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0b486-e26e-4665-a23e-cc90ebc7bad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74ea48f-9a90-4900-bce3-f7d47b5f69bd}" ma:internalName="TaxCatchAll" ma:showField="CatchAllData" ma:web="7220b486-e26e-4665-a23e-cc90ebc7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0b486-e26e-4665-a23e-cc90ebc7badc" xsi:nil="true"/>
    <lcf76f155ced4ddcb4097134ff3c332f xmlns="9e6e73de-c080-4528-9fc4-cd20a517ee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FF4CB1-B223-4052-9B78-0CB0122F9A72}"/>
</file>

<file path=customXml/itemProps2.xml><?xml version="1.0" encoding="utf-8"?>
<ds:datastoreItem xmlns:ds="http://schemas.openxmlformats.org/officeDocument/2006/customXml" ds:itemID="{3471BB12-C8EF-4985-AC10-92F08EF2D9D5}"/>
</file>

<file path=customXml/itemProps3.xml><?xml version="1.0" encoding="utf-8"?>
<ds:datastoreItem xmlns:ds="http://schemas.openxmlformats.org/officeDocument/2006/customXml" ds:itemID="{835A44B2-6C53-4A0F-84EF-25CC25EBDA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SIDDHANT SRIVASTAVA</cp:lastModifiedBy>
  <cp:revision>2</cp:revision>
  <dcterms:created xsi:type="dcterms:W3CDTF">2006-08-16T00:00:00Z</dcterms:created>
  <dcterms:modified xsi:type="dcterms:W3CDTF">2024-04-03T18:27:35Z</dcterms:modified>
  <dc:identifier>DAGBSngKgY4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0x010100516DE4740FBA514B9350F280D0A5F3F0</vt:lpwstr>
  </property>
</Properties>
</file>