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3"/>
  </p:notesMasterIdLst>
  <p:handoutMasterIdLst>
    <p:handoutMasterId r:id="rId24"/>
  </p:handoutMasterIdLst>
  <p:sldIdLst>
    <p:sldId id="488" r:id="rId2"/>
    <p:sldId id="490" r:id="rId3"/>
    <p:sldId id="491" r:id="rId4"/>
    <p:sldId id="497" r:id="rId5"/>
    <p:sldId id="498" r:id="rId6"/>
    <p:sldId id="500" r:id="rId7"/>
    <p:sldId id="501" r:id="rId8"/>
    <p:sldId id="502" r:id="rId9"/>
    <p:sldId id="503" r:id="rId10"/>
    <p:sldId id="505" r:id="rId11"/>
    <p:sldId id="506" r:id="rId12"/>
    <p:sldId id="507" r:id="rId13"/>
    <p:sldId id="508" r:id="rId14"/>
    <p:sldId id="509" r:id="rId15"/>
    <p:sldId id="510" r:id="rId16"/>
    <p:sldId id="511" r:id="rId17"/>
    <p:sldId id="512" r:id="rId18"/>
    <p:sldId id="513" r:id="rId19"/>
    <p:sldId id="514" r:id="rId20"/>
    <p:sldId id="515" r:id="rId21"/>
    <p:sldId id="516"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CC"/>
    <a:srgbClr val="0000FF"/>
    <a:srgbClr val="008000"/>
    <a:srgbClr val="FF0066"/>
    <a:srgbClr val="993300"/>
    <a:srgbClr val="800000"/>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6" autoAdjust="0"/>
    <p:restoredTop sz="99864" autoAdjust="0"/>
  </p:normalViewPr>
  <p:slideViewPr>
    <p:cSldViewPr>
      <p:cViewPr varScale="1">
        <p:scale>
          <a:sx n="86" d="100"/>
          <a:sy n="86" d="100"/>
        </p:scale>
        <p:origin x="15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mn-cs"/>
              </a:defRPr>
            </a:lvl1pPr>
          </a:lstStyle>
          <a:p>
            <a:pPr>
              <a:defRPr/>
            </a:pPr>
            <a:endParaRPr lang="en-US" altLang="ja-JP"/>
          </a:p>
        </p:txBody>
      </p:sp>
      <p:sp>
        <p:nvSpPr>
          <p:cNvPr id="63491"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mn-cs"/>
              </a:defRPr>
            </a:lvl1pPr>
          </a:lstStyle>
          <a:p>
            <a:pPr>
              <a:defRPr/>
            </a:pPr>
            <a:endParaRPr lang="en-US" altLang="ja-JP"/>
          </a:p>
        </p:txBody>
      </p:sp>
      <p:sp>
        <p:nvSpPr>
          <p:cNvPr id="63492"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mn-cs"/>
              </a:defRPr>
            </a:lvl1pPr>
          </a:lstStyle>
          <a:p>
            <a:pPr>
              <a:defRPr/>
            </a:pPr>
            <a:endParaRPr lang="en-US" altLang="ja-JP"/>
          </a:p>
        </p:txBody>
      </p:sp>
      <p:sp>
        <p:nvSpPr>
          <p:cNvPr id="63493"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179DB2AB-C981-42DF-B3CD-4DCC6EE37E28}"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mn-cs"/>
              </a:defRPr>
            </a:lvl1pPr>
          </a:lstStyle>
          <a:p>
            <a:pPr>
              <a:defRPr/>
            </a:pPr>
            <a:endParaRPr lang="en-US" altLang="ja-JP"/>
          </a:p>
        </p:txBody>
      </p:sp>
      <p:sp>
        <p:nvSpPr>
          <p:cNvPr id="112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mn-cs"/>
              </a:defRPr>
            </a:lvl1pPr>
          </a:lstStyle>
          <a:p>
            <a:pPr>
              <a:defRPr/>
            </a:pPr>
            <a:endParaRPr lang="en-US" altLang="ja-JP"/>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mn-cs"/>
              </a:defRPr>
            </a:lvl1pPr>
          </a:lstStyle>
          <a:p>
            <a:pPr>
              <a:defRPr/>
            </a:pPr>
            <a:endParaRPr lang="en-US" altLang="ja-JP"/>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C7DB092-86B0-4B68-BC2F-C244070E628D}"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0B849BE3-4A75-4D13-B843-9410735E713E}" type="slidenum">
              <a:rPr lang="ja-JP" altLang="en-US"/>
              <a:pPr>
                <a:defRPr/>
              </a:pPr>
              <a:t>‹#›</a:t>
            </a:fld>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7246C275-D025-4698-9BDA-913D51885D7C}" type="slidenum">
              <a:rPr lang="ja-JP" altLang="en-US"/>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E668754A-5080-4C8C-9833-F19D3FF15875}" type="slidenum">
              <a:rPr lang="ja-JP" altLang="en-US"/>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1D79EB19-87D0-4E22-A8F4-6424315470CB}" type="slidenum">
              <a:rPr lang="ja-JP" altLang="en-US"/>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7BA881AC-71CB-4372-AE38-96B5E10BD8D9}" type="slidenum">
              <a:rPr lang="ja-JP" altLang="en-US"/>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9D67DBD1-DF1B-4AB3-9FBE-CB6FDE3311A0}" type="slidenum">
              <a:rPr lang="ja-JP" altLang="en-US"/>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71A64952-4368-4159-BE69-1C6A16C71DAE}" type="slidenum">
              <a:rPr lang="ja-JP" altLang="en-US"/>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3A246A3A-6539-429A-93BC-0F442EAC8239}" type="slidenum">
              <a:rPr lang="ja-JP" altLang="en-US"/>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4F42AE5D-660D-4B24-A43D-436431FAE38E}" type="slidenum">
              <a:rPr lang="ja-JP" altLang="en-US"/>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47AF4847-FD41-45D2-A4FB-5CB7649674C0}" type="slidenum">
              <a:rPr lang="ja-JP" altLang="en-US"/>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2606A845-279E-4ACE-9A1E-255A8E5C611A}" type="slidenum">
              <a:rPr lang="ja-JP" altLang="en-US"/>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962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ＭＳ Ｐゴシック" pitchFamily="50" charset="-128"/>
                <a:cs typeface="+mn-cs"/>
              </a:defRPr>
            </a:lvl1pPr>
          </a:lstStyle>
          <a:p>
            <a:pPr>
              <a:defRPr/>
            </a:pPr>
            <a:endParaRPr lang="en-US" altLang="ja-JP"/>
          </a:p>
        </p:txBody>
      </p:sp>
      <p:sp>
        <p:nvSpPr>
          <p:cNvPr id="962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ＭＳ Ｐゴシック" pitchFamily="50" charset="-128"/>
                <a:cs typeface="+mn-cs"/>
              </a:defRPr>
            </a:lvl1pPr>
          </a:lstStyle>
          <a:p>
            <a:pPr>
              <a:defRPr/>
            </a:pPr>
            <a:endParaRPr lang="en-US" altLang="ja-JP"/>
          </a:p>
        </p:txBody>
      </p:sp>
      <p:sp>
        <p:nvSpPr>
          <p:cNvPr id="962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ＭＳ Ｐゴシック" pitchFamily="34" charset="-128"/>
              </a:defRPr>
            </a:lvl1pPr>
          </a:lstStyle>
          <a:p>
            <a:pPr>
              <a:defRPr/>
            </a:pPr>
            <a:fld id="{9FF09E33-914E-49AA-AE01-AA97FAC5C62D}" type="slidenum">
              <a:rPr lang="ja-JP" altLang="en-US"/>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2037"/>
            <a:ext cx="77724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1"/>
            <a:ext cx="9144000" cy="1752599"/>
          </a:xfrm>
          <a:prstGeom prst="rect">
            <a:avLst/>
          </a:prstGeom>
          <a:solidFill>
            <a:srgbClr val="3366CC"/>
          </a:solidFill>
        </p:spPr>
        <p:txBody>
          <a:bodyPr anchor="ctr">
            <a:normAutofit/>
          </a:bodyPr>
          <a:lstStyle/>
          <a:p>
            <a:pPr algn="ctr" eaLnBrk="1" fontAlgn="auto" hangingPunct="1">
              <a:spcAft>
                <a:spcPts val="0"/>
              </a:spcAft>
              <a:defRPr/>
            </a:pPr>
            <a:r>
              <a:rPr lang="en-IN" sz="3200" b="1" dirty="0">
                <a:solidFill>
                  <a:schemeClr val="bg1"/>
                </a:solidFill>
                <a:ea typeface="+mj-ea"/>
              </a:rPr>
              <a:t>Simulation and Control of Upper Body  Exoskeleton</a:t>
            </a:r>
            <a:endParaRPr lang="en-US" sz="3200" b="1" dirty="0">
              <a:solidFill>
                <a:schemeClr val="bg1"/>
              </a:solidFill>
              <a:ea typeface="+mj-ea"/>
            </a:endParaRPr>
          </a:p>
        </p:txBody>
      </p:sp>
      <p:sp>
        <p:nvSpPr>
          <p:cNvPr id="6" name="Subtitle 2">
            <a:extLst>
              <a:ext uri="{FF2B5EF4-FFF2-40B4-BE49-F238E27FC236}">
                <a16:creationId xmlns:a16="http://schemas.microsoft.com/office/drawing/2014/main" id="{87447EBB-47DC-42F7-B9FF-09D8E92CB6F3}"/>
              </a:ext>
            </a:extLst>
          </p:cNvPr>
          <p:cNvSpPr txBox="1">
            <a:spLocks/>
          </p:cNvSpPr>
          <p:nvPr/>
        </p:nvSpPr>
        <p:spPr>
          <a:xfrm>
            <a:off x="17929" y="1730188"/>
            <a:ext cx="9144000" cy="4038600"/>
          </a:xfrm>
          <a:prstGeom prst="rect">
            <a:avLst/>
          </a:prstGeom>
          <a:solidFill>
            <a:schemeClr val="bg1"/>
          </a:solidFill>
        </p:spPr>
        <p:txBody>
          <a:bodyPr anchor="t"/>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150000"/>
              </a:lnSpc>
              <a:buNone/>
            </a:pPr>
            <a:endParaRPr lang="en-IN" sz="1600" kern="0" baseline="-3000" dirty="0"/>
          </a:p>
          <a:p>
            <a:pPr marL="0" indent="0" algn="ctr">
              <a:buNone/>
            </a:pPr>
            <a:endParaRPr lang="en-IN" sz="1600" kern="0" baseline="-3000" dirty="0"/>
          </a:p>
          <a:p>
            <a:pPr marL="0" indent="0" algn="ctr">
              <a:buNone/>
            </a:pPr>
            <a:r>
              <a:rPr lang="en-IN" sz="1800" kern="0" baseline="-3000" dirty="0"/>
              <a:t>By</a:t>
            </a:r>
          </a:p>
          <a:p>
            <a:pPr marL="0" indent="0" algn="ctr">
              <a:buNone/>
            </a:pPr>
            <a:r>
              <a:rPr lang="en-IN" sz="2800" b="1" kern="0" baseline="-3000" dirty="0"/>
              <a:t>Shivam Jaiswal</a:t>
            </a:r>
          </a:p>
          <a:p>
            <a:pPr marL="0" indent="0" algn="ctr">
              <a:buNone/>
            </a:pPr>
            <a:r>
              <a:rPr lang="en-IN" sz="1800" kern="0" baseline="-3000" dirty="0"/>
              <a:t>(Reg. No.:20-06-07)</a:t>
            </a:r>
          </a:p>
          <a:p>
            <a:pPr marL="0" indent="0" algn="ctr">
              <a:buNone/>
            </a:pPr>
            <a:endParaRPr lang="en-IN" sz="1800" kern="0" baseline="-3000" dirty="0"/>
          </a:p>
          <a:p>
            <a:pPr marL="0" indent="0" algn="ctr">
              <a:lnSpc>
                <a:spcPct val="150000"/>
              </a:lnSpc>
              <a:buNone/>
            </a:pPr>
            <a:r>
              <a:rPr lang="en-IN" sz="1800" kern="0" baseline="-3000" dirty="0"/>
              <a:t>Under the supervision of</a:t>
            </a:r>
          </a:p>
          <a:p>
            <a:pPr marL="0" indent="0" algn="ctr">
              <a:lnSpc>
                <a:spcPct val="150000"/>
              </a:lnSpc>
              <a:buNone/>
            </a:pPr>
            <a:endParaRPr lang="en-IN" sz="1800" kern="0" baseline="-3000" dirty="0"/>
          </a:p>
          <a:p>
            <a:pPr marL="0" indent="0" algn="ctr">
              <a:lnSpc>
                <a:spcPct val="150000"/>
              </a:lnSpc>
              <a:buNone/>
            </a:pPr>
            <a:endParaRPr lang="hi-IN" sz="1600" kern="0" baseline="-3000" dirty="0"/>
          </a:p>
        </p:txBody>
      </p:sp>
      <p:graphicFrame>
        <p:nvGraphicFramePr>
          <p:cNvPr id="7" name="Table 6">
            <a:extLst>
              <a:ext uri="{FF2B5EF4-FFF2-40B4-BE49-F238E27FC236}">
                <a16:creationId xmlns:a16="http://schemas.microsoft.com/office/drawing/2014/main" id="{1D4015F8-09A3-4ECF-9C95-9298CE16AA22}"/>
              </a:ext>
            </a:extLst>
          </p:cNvPr>
          <p:cNvGraphicFramePr>
            <a:graphicFrameLocks noGrp="1"/>
          </p:cNvGraphicFramePr>
          <p:nvPr>
            <p:extLst>
              <p:ext uri="{D42A27DB-BD31-4B8C-83A1-F6EECF244321}">
                <p14:modId xmlns:p14="http://schemas.microsoft.com/office/powerpoint/2010/main" val="666200716"/>
              </p:ext>
            </p:extLst>
          </p:nvPr>
        </p:nvGraphicFramePr>
        <p:xfrm>
          <a:off x="-1" y="3810008"/>
          <a:ext cx="9108142" cy="1158232"/>
        </p:xfrm>
        <a:graphic>
          <a:graphicData uri="http://schemas.openxmlformats.org/drawingml/2006/table">
            <a:tbl>
              <a:tblPr firstRow="1" bandRow="1">
                <a:tableStyleId>{5C22544A-7EE6-4342-B048-85BDC9FD1C3A}</a:tableStyleId>
              </a:tblPr>
              <a:tblGrid>
                <a:gridCol w="9108142">
                  <a:extLst>
                    <a:ext uri="{9D8B030D-6E8A-4147-A177-3AD203B41FA5}">
                      <a16:colId xmlns:a16="http://schemas.microsoft.com/office/drawing/2014/main" val="2606220045"/>
                    </a:ext>
                  </a:extLst>
                </a:gridCol>
              </a:tblGrid>
              <a:tr h="1158232">
                <a:tc>
                  <a:txBody>
                    <a:bodyPr/>
                    <a:lstStyle/>
                    <a:p>
                      <a:pPr algn="ctr"/>
                      <a:r>
                        <a:rPr lang="en-IN" dirty="0">
                          <a:solidFill>
                            <a:schemeClr val="tx1"/>
                          </a:solidFill>
                        </a:rPr>
                        <a:t>Dr. </a:t>
                      </a:r>
                      <a:r>
                        <a:rPr lang="en-IN" dirty="0" err="1">
                          <a:solidFill>
                            <a:schemeClr val="tx1"/>
                          </a:solidFill>
                        </a:rPr>
                        <a:t>Subhashisa</a:t>
                      </a:r>
                      <a:r>
                        <a:rPr lang="en-IN" dirty="0">
                          <a:solidFill>
                            <a:schemeClr val="tx1"/>
                          </a:solidFill>
                        </a:rPr>
                        <a:t> Sahoo</a:t>
                      </a:r>
                    </a:p>
                    <a:p>
                      <a:pPr algn="ctr"/>
                      <a:r>
                        <a:rPr lang="en-IN" sz="1400" b="0" dirty="0">
                          <a:solidFill>
                            <a:schemeClr val="tx1"/>
                          </a:solidFill>
                        </a:rPr>
                        <a:t>Scientist ‘F’</a:t>
                      </a:r>
                    </a:p>
                    <a:p>
                      <a:pPr algn="ctr"/>
                      <a:r>
                        <a:rPr lang="en-IN" sz="1400" b="0" dirty="0">
                          <a:solidFill>
                            <a:schemeClr val="tx1"/>
                          </a:solidFill>
                        </a:rPr>
                        <a:t>Centre for Artificial Intelligence and Robotics</a:t>
                      </a:r>
                    </a:p>
                    <a:p>
                      <a:pPr algn="ctr"/>
                      <a:r>
                        <a:rPr lang="en-IN" sz="1400" b="0" dirty="0">
                          <a:solidFill>
                            <a:schemeClr val="tx1"/>
                          </a:solidFill>
                        </a:rPr>
                        <a:t>DRDO, Bangalore</a:t>
                      </a:r>
                      <a:endParaRPr lang="hi-IN" sz="14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23546547"/>
                  </a:ext>
                </a:extLst>
              </a:tr>
            </a:tbl>
          </a:graphicData>
        </a:graphic>
      </p:graphicFrame>
      <p:sp>
        <p:nvSpPr>
          <p:cNvPr id="8" name="Rectangle 7">
            <a:extLst>
              <a:ext uri="{FF2B5EF4-FFF2-40B4-BE49-F238E27FC236}">
                <a16:creationId xmlns:a16="http://schemas.microsoft.com/office/drawing/2014/main" id="{DD550D94-C755-4F96-A042-C199314F05DF}"/>
              </a:ext>
            </a:extLst>
          </p:cNvPr>
          <p:cNvSpPr/>
          <p:nvPr/>
        </p:nvSpPr>
        <p:spPr bwMode="auto">
          <a:xfrm>
            <a:off x="17928" y="5251236"/>
            <a:ext cx="9081247" cy="528758"/>
          </a:xfrm>
          <a:prstGeom prst="rect">
            <a:avLst/>
          </a:prstGeom>
          <a:solidFill>
            <a:schemeClr val="bg1"/>
          </a:solidFill>
          <a:ln w="12700" cap="sq" cmpd="sng" algn="ctr">
            <a:no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1800" b="0" i="0" u="none" strike="noStrike" cap="none" normalizeH="0" baseline="0" dirty="0">
                <a:ln>
                  <a:noFill/>
                </a:ln>
                <a:solidFill>
                  <a:schemeClr val="tx1"/>
                </a:solidFill>
                <a:effectLst/>
                <a:latin typeface="Arial" charset="0"/>
              </a:rPr>
              <a:t>1</a:t>
            </a:r>
            <a:r>
              <a:rPr kumimoji="0" lang="en-IN" sz="1800" b="0" i="0" u="none" strike="noStrike" cap="none" normalizeH="0" baseline="30000" dirty="0">
                <a:ln>
                  <a:noFill/>
                </a:ln>
                <a:solidFill>
                  <a:schemeClr val="tx1"/>
                </a:solidFill>
                <a:effectLst/>
                <a:latin typeface="Arial" charset="0"/>
              </a:rPr>
              <a:t>st</a:t>
            </a:r>
            <a:r>
              <a:rPr kumimoji="0" lang="en-IN" sz="1800" b="0" i="0" u="none" strike="noStrike" cap="none" normalizeH="0" baseline="0" dirty="0">
                <a:ln>
                  <a:noFill/>
                </a:ln>
                <a:solidFill>
                  <a:schemeClr val="tx1"/>
                </a:solidFill>
                <a:effectLst/>
                <a:latin typeface="Arial" charset="0"/>
              </a:rPr>
              <a:t> Presentation</a:t>
            </a:r>
            <a:endParaRPr kumimoji="0" lang="hi-IN" sz="1800" b="0" i="0" u="none" strike="noStrike" cap="none" normalizeH="0" baseline="0" dirty="0">
              <a:ln>
                <a:noFill/>
              </a:ln>
              <a:solidFill>
                <a:schemeClr val="tx1"/>
              </a:solidFill>
              <a:effectLst/>
              <a:latin typeface="Arial" charset="0"/>
            </a:endParaRPr>
          </a:p>
        </p:txBody>
      </p:sp>
      <p:pic>
        <p:nvPicPr>
          <p:cNvPr id="10" name="Picture 9">
            <a:extLst>
              <a:ext uri="{FF2B5EF4-FFF2-40B4-BE49-F238E27FC236}">
                <a16:creationId xmlns:a16="http://schemas.microsoft.com/office/drawing/2014/main" id="{8EE4C35C-647E-4974-9651-A2D3B60E348E}"/>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64655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3914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rPr>
              <a:t>Methodology for solution of problems continued</a:t>
            </a:r>
            <a:endParaRPr lang="en-US" sz="3200" b="1" dirty="0">
              <a:solidFill>
                <a:schemeClr val="bg1"/>
              </a:solidFill>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3810" y="533401"/>
            <a:ext cx="6766558" cy="1676400"/>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IN" sz="1800" kern="0" dirty="0"/>
              <a:t>Stage 1: Data analysis contd.</a:t>
            </a:r>
          </a:p>
          <a:p>
            <a:pPr lvl="1" algn="just">
              <a:lnSpc>
                <a:spcPct val="150000"/>
              </a:lnSpc>
            </a:pPr>
            <a:r>
              <a:rPr lang="en-IN" sz="1400" kern="0" dirty="0"/>
              <a:t>Table 3 shows maximum values of each parameter which can be used to identity actuator and sensors.</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10</a:t>
            </a:fld>
            <a:endParaRPr lang="en-US" altLang="ja-JP" dirty="0">
              <a:solidFill>
                <a:schemeClr val="bg1">
                  <a:lumMod val="65000"/>
                </a:schemeClr>
              </a:solidFill>
            </a:endParaRPr>
          </a:p>
        </p:txBody>
      </p:sp>
      <p:graphicFrame>
        <p:nvGraphicFramePr>
          <p:cNvPr id="8" name="Table 7">
            <a:extLst>
              <a:ext uri="{FF2B5EF4-FFF2-40B4-BE49-F238E27FC236}">
                <a16:creationId xmlns:a16="http://schemas.microsoft.com/office/drawing/2014/main" id="{98CFBE20-3BD1-4286-A9B5-17B168DB0159}"/>
              </a:ext>
            </a:extLst>
          </p:cNvPr>
          <p:cNvGraphicFramePr>
            <a:graphicFrameLocks noGrp="1"/>
          </p:cNvGraphicFramePr>
          <p:nvPr>
            <p:extLst>
              <p:ext uri="{D42A27DB-BD31-4B8C-83A1-F6EECF244321}">
                <p14:modId xmlns:p14="http://schemas.microsoft.com/office/powerpoint/2010/main" val="1578642544"/>
              </p:ext>
            </p:extLst>
          </p:nvPr>
        </p:nvGraphicFramePr>
        <p:xfrm>
          <a:off x="590550" y="2491211"/>
          <a:ext cx="7962900" cy="2049724"/>
        </p:xfrm>
        <a:graphic>
          <a:graphicData uri="http://schemas.openxmlformats.org/drawingml/2006/table">
            <a:tbl>
              <a:tblPr firstRow="1" firstCol="1" bandRow="1">
                <a:tableStyleId>{5C22544A-7EE6-4342-B048-85BDC9FD1C3A}</a:tableStyleId>
              </a:tblPr>
              <a:tblGrid>
                <a:gridCol w="1990267">
                  <a:extLst>
                    <a:ext uri="{9D8B030D-6E8A-4147-A177-3AD203B41FA5}">
                      <a16:colId xmlns:a16="http://schemas.microsoft.com/office/drawing/2014/main" val="3429093658"/>
                    </a:ext>
                  </a:extLst>
                </a:gridCol>
                <a:gridCol w="1990267">
                  <a:extLst>
                    <a:ext uri="{9D8B030D-6E8A-4147-A177-3AD203B41FA5}">
                      <a16:colId xmlns:a16="http://schemas.microsoft.com/office/drawing/2014/main" val="1363993157"/>
                    </a:ext>
                  </a:extLst>
                </a:gridCol>
                <a:gridCol w="1991183">
                  <a:extLst>
                    <a:ext uri="{9D8B030D-6E8A-4147-A177-3AD203B41FA5}">
                      <a16:colId xmlns:a16="http://schemas.microsoft.com/office/drawing/2014/main" val="1363699887"/>
                    </a:ext>
                  </a:extLst>
                </a:gridCol>
                <a:gridCol w="1991183">
                  <a:extLst>
                    <a:ext uri="{9D8B030D-6E8A-4147-A177-3AD203B41FA5}">
                      <a16:colId xmlns:a16="http://schemas.microsoft.com/office/drawing/2014/main" val="1687360803"/>
                    </a:ext>
                  </a:extLst>
                </a:gridCol>
              </a:tblGrid>
              <a:tr h="360000">
                <a:tc gridSpan="4">
                  <a:txBody>
                    <a:bodyPr/>
                    <a:lstStyle/>
                    <a:p>
                      <a:pPr algn="ctr">
                        <a:lnSpc>
                          <a:spcPct val="107000"/>
                        </a:lnSpc>
                        <a:spcAft>
                          <a:spcPts val="0"/>
                        </a:spcAft>
                      </a:pPr>
                      <a:r>
                        <a:rPr lang="en-US" sz="1600" dirty="0">
                          <a:solidFill>
                            <a:sysClr val="windowText" lastClr="000000"/>
                          </a:solidFill>
                          <a:effectLst/>
                        </a:rPr>
                        <a:t>Table </a:t>
                      </a:r>
                      <a:r>
                        <a:rPr lang="hi-IN" sz="1600" dirty="0">
                          <a:solidFill>
                            <a:sysClr val="windowText" lastClr="000000"/>
                          </a:solidFill>
                          <a:effectLst/>
                        </a:rPr>
                        <a:t>3</a:t>
                      </a:r>
                      <a:r>
                        <a:rPr lang="en-US" sz="1600" dirty="0">
                          <a:solidFill>
                            <a:sysClr val="windowText" lastClr="000000"/>
                          </a:solidFill>
                          <a:effectLst/>
                        </a:rPr>
                        <a:t>. Limits of each joint based on experiment</a:t>
                      </a:r>
                      <a:endParaRPr lang="en-US" sz="16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hi-IN"/>
                    </a:p>
                  </a:txBody>
                  <a:tcPr/>
                </a:tc>
                <a:tc hMerge="1">
                  <a:txBody>
                    <a:bodyPr/>
                    <a:lstStyle/>
                    <a:p>
                      <a:endParaRPr lang="hi-IN"/>
                    </a:p>
                  </a:txBody>
                  <a:tcPr/>
                </a:tc>
                <a:tc hMerge="1">
                  <a:txBody>
                    <a:bodyPr/>
                    <a:lstStyle/>
                    <a:p>
                      <a:endParaRPr lang="hi-IN"/>
                    </a:p>
                  </a:txBody>
                  <a:tcPr/>
                </a:tc>
                <a:extLst>
                  <a:ext uri="{0D108BD9-81ED-4DB2-BD59-A6C34878D82A}">
                    <a16:rowId xmlns:a16="http://schemas.microsoft.com/office/drawing/2014/main" val="3499910773"/>
                  </a:ext>
                </a:extLst>
              </a:tr>
              <a:tr h="422431">
                <a:tc>
                  <a:txBody>
                    <a:bodyPr/>
                    <a:lstStyle/>
                    <a:p>
                      <a:pPr algn="ctr">
                        <a:lnSpc>
                          <a:spcPct val="107000"/>
                        </a:lnSpc>
                        <a:spcAft>
                          <a:spcPts val="0"/>
                        </a:spcAft>
                      </a:pPr>
                      <a:r>
                        <a:rPr lang="en-US" sz="1200" dirty="0">
                          <a:solidFill>
                            <a:sysClr val="windowText" lastClr="000000"/>
                          </a:solidFill>
                          <a:effectLst/>
                        </a:rPr>
                        <a:t> </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Elbow</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Shoulder</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Pelvis</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3552609"/>
                  </a:ext>
                </a:extLst>
              </a:tr>
              <a:tr h="422431">
                <a:tc>
                  <a:txBody>
                    <a:bodyPr/>
                    <a:lstStyle/>
                    <a:p>
                      <a:pPr algn="ctr">
                        <a:lnSpc>
                          <a:spcPct val="107000"/>
                        </a:lnSpc>
                        <a:spcAft>
                          <a:spcPts val="0"/>
                        </a:spcAft>
                      </a:pPr>
                      <a:r>
                        <a:rPr lang="en-US" sz="1200" dirty="0">
                          <a:solidFill>
                            <a:sysClr val="windowText" lastClr="000000"/>
                          </a:solidFill>
                          <a:effectLst/>
                        </a:rPr>
                        <a:t>Velocity</a:t>
                      </a:r>
                    </a:p>
                    <a:p>
                      <a:pPr algn="ctr">
                        <a:lnSpc>
                          <a:spcPct val="107000"/>
                        </a:lnSpc>
                        <a:spcAft>
                          <a:spcPts val="0"/>
                        </a:spcAft>
                      </a:pPr>
                      <a:r>
                        <a:rPr lang="en-US" sz="1200" dirty="0">
                          <a:solidFill>
                            <a:sysClr val="windowText" lastClr="000000"/>
                          </a:solidFill>
                          <a:effectLst/>
                        </a:rPr>
                        <a:t>(degree/sec)</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350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300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150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011612"/>
                  </a:ext>
                </a:extLst>
              </a:tr>
              <a:tr h="422431">
                <a:tc>
                  <a:txBody>
                    <a:bodyPr/>
                    <a:lstStyle/>
                    <a:p>
                      <a:pPr algn="ctr">
                        <a:lnSpc>
                          <a:spcPct val="107000"/>
                        </a:lnSpc>
                        <a:spcAft>
                          <a:spcPts val="0"/>
                        </a:spcAft>
                      </a:pPr>
                      <a:r>
                        <a:rPr lang="en-US" sz="1200">
                          <a:solidFill>
                            <a:sysClr val="windowText" lastClr="000000"/>
                          </a:solidFill>
                          <a:effectLst/>
                        </a:rPr>
                        <a:t>Acceleration</a:t>
                      </a:r>
                    </a:p>
                    <a:p>
                      <a:pPr algn="ctr">
                        <a:lnSpc>
                          <a:spcPct val="107000"/>
                        </a:lnSpc>
                        <a:spcAft>
                          <a:spcPts val="0"/>
                        </a:spcAft>
                      </a:pPr>
                      <a:r>
                        <a:rPr lang="en-US" sz="1200">
                          <a:solidFill>
                            <a:sysClr val="windowText" lastClr="000000"/>
                          </a:solidFill>
                          <a:effectLst/>
                        </a:rPr>
                        <a:t>(degree/sec</a:t>
                      </a:r>
                      <a:r>
                        <a:rPr lang="en-US" sz="1200" baseline="30000">
                          <a:solidFill>
                            <a:sysClr val="windowText" lastClr="000000"/>
                          </a:solidFill>
                          <a:effectLst/>
                        </a:rPr>
                        <a:t>2</a:t>
                      </a:r>
                      <a:r>
                        <a:rPr lang="en-US" sz="1200">
                          <a:solidFill>
                            <a:sysClr val="windowText" lastClr="000000"/>
                          </a:solidFill>
                          <a:effectLst/>
                        </a:rPr>
                        <a: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5000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2500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1000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402255"/>
                  </a:ext>
                </a:extLst>
              </a:tr>
              <a:tr h="422431">
                <a:tc>
                  <a:txBody>
                    <a:bodyPr/>
                    <a:lstStyle/>
                    <a:p>
                      <a:pPr algn="ctr">
                        <a:lnSpc>
                          <a:spcPct val="107000"/>
                        </a:lnSpc>
                        <a:spcAft>
                          <a:spcPts val="0"/>
                        </a:spcAft>
                      </a:pPr>
                      <a:r>
                        <a:rPr lang="en-US" sz="1200" dirty="0">
                          <a:solidFill>
                            <a:sysClr val="windowText" lastClr="000000"/>
                          </a:solidFill>
                          <a:effectLst/>
                        </a:rPr>
                        <a:t>Torque (Nm)</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40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40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dirty="0">
                          <a:solidFill>
                            <a:sysClr val="windowText" lastClr="000000"/>
                          </a:solidFill>
                          <a:effectLst/>
                        </a:rPr>
                        <a:t>160</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480858"/>
                  </a:ext>
                </a:extLst>
              </a:tr>
            </a:tbl>
          </a:graphicData>
        </a:graphic>
      </p:graphicFrame>
      <p:pic>
        <p:nvPicPr>
          <p:cNvPr id="9" name="Picture 8">
            <a:extLst>
              <a:ext uri="{FF2B5EF4-FFF2-40B4-BE49-F238E27FC236}">
                <a16:creationId xmlns:a16="http://schemas.microsoft.com/office/drawing/2014/main" id="{5867C7EE-6277-4ED5-A7B3-D4DE8613515A}"/>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40426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3152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rPr>
              <a:t>Methodology for solution of problems continued</a:t>
            </a:r>
            <a:endParaRPr lang="en-US" sz="3200" b="1" dirty="0">
              <a:solidFill>
                <a:schemeClr val="bg1"/>
              </a:solidFill>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3810" y="533401"/>
            <a:ext cx="9144000" cy="1752593"/>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US" sz="1800" kern="0" dirty="0"/>
              <a:t>Stage 2: Data verification through simulation</a:t>
            </a:r>
          </a:p>
          <a:p>
            <a:pPr lvl="1" algn="just">
              <a:lnSpc>
                <a:spcPct val="150000"/>
              </a:lnSpc>
            </a:pPr>
            <a:r>
              <a:rPr lang="en-IN" sz="1400" kern="0" dirty="0"/>
              <a:t>To verify that data extracted was correct, it was passed to a CAD model designed in Solidworks.</a:t>
            </a:r>
            <a:endParaRPr lang="en-US" sz="1400" kern="0" dirty="0"/>
          </a:p>
          <a:p>
            <a:pPr lvl="1" algn="just">
              <a:lnSpc>
                <a:spcPct val="150000"/>
              </a:lnSpc>
            </a:pPr>
            <a:r>
              <a:rPr lang="en-IN" sz="1400" kern="0" dirty="0"/>
              <a:t>S</a:t>
            </a:r>
            <a:r>
              <a:rPr lang="en-US" sz="1400" kern="0" dirty="0" err="1"/>
              <a:t>imulation</a:t>
            </a:r>
            <a:r>
              <a:rPr lang="en-US" sz="1400" kern="0" dirty="0"/>
              <a:t> was conducted on MATLAB-Simulink, MSC-Adams and OpenSim</a:t>
            </a:r>
          </a:p>
          <a:p>
            <a:pPr lvl="1" algn="just">
              <a:lnSpc>
                <a:spcPct val="150000"/>
              </a:lnSpc>
            </a:pPr>
            <a:r>
              <a:rPr lang="en-IN" sz="1400" kern="0" dirty="0"/>
              <a:t>A</a:t>
            </a:r>
            <a:r>
              <a:rPr lang="en-US" sz="1400" kern="0" dirty="0"/>
              <a:t>n instance of the simulation from MATLAB and from MSC-Adams is shown in Figure 2, which is walking while holding load. Load is not added here.</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11</a:t>
            </a:fld>
            <a:endParaRPr lang="en-US" altLang="ja-JP" dirty="0">
              <a:solidFill>
                <a:schemeClr val="bg1">
                  <a:lumMod val="65000"/>
                </a:schemeClr>
              </a:solidFill>
            </a:endParaRPr>
          </a:p>
        </p:txBody>
      </p:sp>
      <p:pic>
        <p:nvPicPr>
          <p:cNvPr id="9" name="Picture 8">
            <a:extLst>
              <a:ext uri="{FF2B5EF4-FFF2-40B4-BE49-F238E27FC236}">
                <a16:creationId xmlns:a16="http://schemas.microsoft.com/office/drawing/2014/main" id="{D08FA2D4-7107-4DF6-9298-23196BDBDF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353826"/>
            <a:ext cx="2438396" cy="2734551"/>
          </a:xfrm>
          <a:prstGeom prst="rect">
            <a:avLst/>
          </a:prstGeom>
        </p:spPr>
      </p:pic>
      <p:pic>
        <p:nvPicPr>
          <p:cNvPr id="12" name="Picture 11">
            <a:extLst>
              <a:ext uri="{FF2B5EF4-FFF2-40B4-BE49-F238E27FC236}">
                <a16:creationId xmlns:a16="http://schemas.microsoft.com/office/drawing/2014/main" id="{CAD9EBB4-97A7-45E0-BB95-64D85E4426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2900" y="2353834"/>
            <a:ext cx="4053830" cy="2734543"/>
          </a:xfrm>
          <a:prstGeom prst="rect">
            <a:avLst/>
          </a:prstGeom>
        </p:spPr>
      </p:pic>
      <p:sp>
        <p:nvSpPr>
          <p:cNvPr id="13" name="Subtitle 2">
            <a:extLst>
              <a:ext uri="{FF2B5EF4-FFF2-40B4-BE49-F238E27FC236}">
                <a16:creationId xmlns:a16="http://schemas.microsoft.com/office/drawing/2014/main" id="{EF900B84-66DC-4E18-9DD5-EF50A35623F8}"/>
              </a:ext>
            </a:extLst>
          </p:cNvPr>
          <p:cNvSpPr txBox="1">
            <a:spLocks/>
          </p:cNvSpPr>
          <p:nvPr/>
        </p:nvSpPr>
        <p:spPr>
          <a:xfrm>
            <a:off x="0" y="5088377"/>
            <a:ext cx="9140190" cy="702818"/>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150000"/>
              </a:lnSpc>
              <a:buNone/>
            </a:pPr>
            <a:r>
              <a:rPr lang="en-IN" sz="1800" b="1" kern="0" dirty="0"/>
              <a:t>Figure 2. </a:t>
            </a:r>
            <a:r>
              <a:rPr lang="en-IN" sz="1800" kern="0" dirty="0"/>
              <a:t>Screenshot from </a:t>
            </a:r>
            <a:r>
              <a:rPr lang="en-IN" sz="1800" kern="0" dirty="0" err="1"/>
              <a:t>Matlab</a:t>
            </a:r>
            <a:r>
              <a:rPr lang="en-IN" sz="1800" kern="0" dirty="0"/>
              <a:t> and </a:t>
            </a:r>
            <a:r>
              <a:rPr lang="en-IN" sz="1800" kern="0" dirty="0" err="1"/>
              <a:t>Admas</a:t>
            </a:r>
            <a:r>
              <a:rPr lang="en-IN" sz="1800" kern="0" dirty="0"/>
              <a:t> </a:t>
            </a:r>
            <a:r>
              <a:rPr lang="en-IN" sz="1800" kern="0" dirty="0" err="1"/>
              <a:t>simualtion</a:t>
            </a:r>
            <a:endParaRPr lang="en-US" sz="1800" b="1" kern="0" dirty="0"/>
          </a:p>
        </p:txBody>
      </p:sp>
      <p:pic>
        <p:nvPicPr>
          <p:cNvPr id="14" name="Picture 13">
            <a:extLst>
              <a:ext uri="{FF2B5EF4-FFF2-40B4-BE49-F238E27FC236}">
                <a16:creationId xmlns:a16="http://schemas.microsoft.com/office/drawing/2014/main" id="{FD081B43-CB68-426A-8154-EF467C9A1068}"/>
              </a:ext>
            </a:extLst>
          </p:cNvPr>
          <p:cNvPicPr>
            <a:picLocks noChangeAspect="1"/>
          </p:cNvPicPr>
          <p:nvPr/>
        </p:nvPicPr>
        <p:blipFill rotWithShape="1">
          <a:blip r:embed="rId4">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53728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4676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80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rPr>
              <a:t>Methodology for solution of problems continued</a:t>
            </a:r>
            <a:endParaRPr lang="en-US" sz="3200" b="1" dirty="0">
              <a:solidFill>
                <a:schemeClr val="bg1"/>
              </a:solidFill>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3810" y="533402"/>
            <a:ext cx="9144000" cy="1371598"/>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US" sz="1800" kern="0" dirty="0"/>
              <a:t>Stage 3: Design of an accurate human model</a:t>
            </a:r>
          </a:p>
          <a:p>
            <a:pPr lvl="1" algn="just">
              <a:lnSpc>
                <a:spcPct val="150000"/>
              </a:lnSpc>
            </a:pPr>
            <a:r>
              <a:rPr lang="en-IN" sz="1400" kern="0" dirty="0"/>
              <a:t>A</a:t>
            </a:r>
            <a:r>
              <a:rPr lang="en-US" sz="1400" kern="0" dirty="0"/>
              <a:t> CAD model of human body was designed in Solidworks with the help of Table </a:t>
            </a:r>
            <a:r>
              <a:rPr lang="hi-IN" sz="1400" kern="0" dirty="0"/>
              <a:t>4</a:t>
            </a:r>
            <a:r>
              <a:rPr lang="en-US" sz="1400" kern="0" dirty="0"/>
              <a:t>. Model’s isometric and side view is shown in Figure 3.</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12</a:t>
            </a:fld>
            <a:endParaRPr lang="en-US" altLang="ja-JP" dirty="0">
              <a:solidFill>
                <a:schemeClr val="bg1">
                  <a:lumMod val="65000"/>
                </a:schemeClr>
              </a:solidFill>
            </a:endParaRPr>
          </a:p>
        </p:txBody>
      </p:sp>
      <p:graphicFrame>
        <p:nvGraphicFramePr>
          <p:cNvPr id="16" name="Table 15">
            <a:extLst>
              <a:ext uri="{FF2B5EF4-FFF2-40B4-BE49-F238E27FC236}">
                <a16:creationId xmlns:a16="http://schemas.microsoft.com/office/drawing/2014/main" id="{48F38813-FD45-4AF4-8248-F1F32265B200}"/>
              </a:ext>
            </a:extLst>
          </p:cNvPr>
          <p:cNvGraphicFramePr>
            <a:graphicFrameLocks noGrp="1"/>
          </p:cNvGraphicFramePr>
          <p:nvPr>
            <p:extLst>
              <p:ext uri="{D42A27DB-BD31-4B8C-83A1-F6EECF244321}">
                <p14:modId xmlns:p14="http://schemas.microsoft.com/office/powerpoint/2010/main" val="4174212505"/>
              </p:ext>
            </p:extLst>
          </p:nvPr>
        </p:nvGraphicFramePr>
        <p:xfrm>
          <a:off x="1780540" y="1903529"/>
          <a:ext cx="5575300" cy="3851207"/>
        </p:xfrm>
        <a:graphic>
          <a:graphicData uri="http://schemas.openxmlformats.org/drawingml/2006/table">
            <a:tbl>
              <a:tblPr firstRow="1" firstCol="1" bandRow="1">
                <a:tableStyleId>{5C22544A-7EE6-4342-B048-85BDC9FD1C3A}</a:tableStyleId>
              </a:tblPr>
              <a:tblGrid>
                <a:gridCol w="1438910">
                  <a:extLst>
                    <a:ext uri="{9D8B030D-6E8A-4147-A177-3AD203B41FA5}">
                      <a16:colId xmlns:a16="http://schemas.microsoft.com/office/drawing/2014/main" val="2809700678"/>
                    </a:ext>
                  </a:extLst>
                </a:gridCol>
                <a:gridCol w="1438910">
                  <a:extLst>
                    <a:ext uri="{9D8B030D-6E8A-4147-A177-3AD203B41FA5}">
                      <a16:colId xmlns:a16="http://schemas.microsoft.com/office/drawing/2014/main" val="359206056"/>
                    </a:ext>
                  </a:extLst>
                </a:gridCol>
                <a:gridCol w="1081405">
                  <a:extLst>
                    <a:ext uri="{9D8B030D-6E8A-4147-A177-3AD203B41FA5}">
                      <a16:colId xmlns:a16="http://schemas.microsoft.com/office/drawing/2014/main" val="1816554441"/>
                    </a:ext>
                  </a:extLst>
                </a:gridCol>
                <a:gridCol w="1616075">
                  <a:extLst>
                    <a:ext uri="{9D8B030D-6E8A-4147-A177-3AD203B41FA5}">
                      <a16:colId xmlns:a16="http://schemas.microsoft.com/office/drawing/2014/main" val="2802907036"/>
                    </a:ext>
                  </a:extLst>
                </a:gridCol>
              </a:tblGrid>
              <a:tr h="360000">
                <a:tc gridSpan="4">
                  <a:txBody>
                    <a:bodyPr/>
                    <a:lstStyle/>
                    <a:p>
                      <a:pPr algn="ctr">
                        <a:lnSpc>
                          <a:spcPct val="107000"/>
                        </a:lnSpc>
                        <a:spcAft>
                          <a:spcPts val="0"/>
                        </a:spcAft>
                      </a:pPr>
                      <a:r>
                        <a:rPr lang="en-US" sz="1600" dirty="0">
                          <a:solidFill>
                            <a:sysClr val="windowText" lastClr="000000"/>
                          </a:solidFill>
                          <a:effectLst/>
                        </a:rPr>
                        <a:t>Table </a:t>
                      </a:r>
                      <a:r>
                        <a:rPr lang="hi-IN" sz="1600" dirty="0">
                          <a:solidFill>
                            <a:sysClr val="windowText" lastClr="000000"/>
                          </a:solidFill>
                          <a:effectLst/>
                        </a:rPr>
                        <a:t>4.</a:t>
                      </a:r>
                      <a:r>
                        <a:rPr lang="en-US" sz="1600" dirty="0">
                          <a:solidFill>
                            <a:sysClr val="windowText" lastClr="000000"/>
                          </a:solidFill>
                          <a:effectLst/>
                        </a:rPr>
                        <a:t> Human model specification</a:t>
                      </a:r>
                      <a:endParaRPr lang="en-US" sz="16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hi-IN"/>
                    </a:p>
                  </a:txBody>
                  <a:tcPr/>
                </a:tc>
                <a:tc hMerge="1">
                  <a:txBody>
                    <a:bodyPr/>
                    <a:lstStyle/>
                    <a:p>
                      <a:endParaRPr lang="hi-IN"/>
                    </a:p>
                  </a:txBody>
                  <a:tcPr/>
                </a:tc>
                <a:tc hMerge="1">
                  <a:txBody>
                    <a:bodyPr/>
                    <a:lstStyle/>
                    <a:p>
                      <a:endParaRPr lang="hi-IN"/>
                    </a:p>
                  </a:txBody>
                  <a:tcPr/>
                </a:tc>
                <a:extLst>
                  <a:ext uri="{0D108BD9-81ED-4DB2-BD59-A6C34878D82A}">
                    <a16:rowId xmlns:a16="http://schemas.microsoft.com/office/drawing/2014/main" val="1850414026"/>
                  </a:ext>
                </a:extLst>
              </a:tr>
              <a:tr h="875589">
                <a:tc>
                  <a:txBody>
                    <a:bodyPr/>
                    <a:lstStyle/>
                    <a:p>
                      <a:pPr algn="ctr">
                        <a:lnSpc>
                          <a:spcPct val="107000"/>
                        </a:lnSpc>
                        <a:spcAft>
                          <a:spcPts val="0"/>
                        </a:spcAft>
                      </a:pPr>
                      <a:r>
                        <a:rPr lang="en-US" sz="1200">
                          <a:solidFill>
                            <a:sysClr val="windowText" lastClr="000000"/>
                          </a:solidFill>
                          <a:effectLst/>
                        </a:rPr>
                        <a:t>Body part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b="1" dirty="0">
                          <a:solidFill>
                            <a:sysClr val="windowText" lastClr="000000"/>
                          </a:solidFill>
                          <a:effectLst/>
                        </a:rPr>
                        <a:t>Length (cm (%))</a:t>
                      </a:r>
                      <a:endParaRPr lang="en-US" sz="1200" b="1"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b="1" dirty="0">
                          <a:solidFill>
                            <a:sysClr val="windowText" lastClr="000000"/>
                          </a:solidFill>
                          <a:effectLst/>
                        </a:rPr>
                        <a:t>Weight (kg (%))</a:t>
                      </a:r>
                      <a:endParaRPr lang="en-US" sz="1200" b="1"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b="1" dirty="0">
                          <a:solidFill>
                            <a:sysClr val="windowText" lastClr="000000"/>
                          </a:solidFill>
                          <a:effectLst/>
                        </a:rPr>
                        <a:t>COM/COG wrt Proximal</a:t>
                      </a:r>
                    </a:p>
                    <a:p>
                      <a:pPr algn="ctr">
                        <a:lnSpc>
                          <a:spcPct val="107000"/>
                        </a:lnSpc>
                        <a:spcAft>
                          <a:spcPts val="0"/>
                        </a:spcAft>
                      </a:pPr>
                      <a:r>
                        <a:rPr lang="en-US" sz="1200" b="1" dirty="0">
                          <a:solidFill>
                            <a:sysClr val="windowText" lastClr="000000"/>
                          </a:solidFill>
                          <a:effectLst/>
                        </a:rPr>
                        <a:t>sagittal plane</a:t>
                      </a:r>
                    </a:p>
                    <a:p>
                      <a:pPr algn="ctr">
                        <a:lnSpc>
                          <a:spcPct val="107000"/>
                        </a:lnSpc>
                        <a:spcAft>
                          <a:spcPts val="0"/>
                        </a:spcAft>
                      </a:pPr>
                      <a:r>
                        <a:rPr lang="en-US" sz="1200" b="1" dirty="0">
                          <a:solidFill>
                            <a:sysClr val="windowText" lastClr="000000"/>
                          </a:solidFill>
                          <a:effectLst/>
                        </a:rPr>
                        <a:t>(cm) [15]</a:t>
                      </a:r>
                      <a:endParaRPr lang="en-US" sz="1200" b="1"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1989241"/>
                  </a:ext>
                </a:extLst>
              </a:tr>
              <a:tr h="432220">
                <a:tc>
                  <a:txBody>
                    <a:bodyPr/>
                    <a:lstStyle/>
                    <a:p>
                      <a:pPr algn="ctr">
                        <a:lnSpc>
                          <a:spcPct val="107000"/>
                        </a:lnSpc>
                        <a:spcAft>
                          <a:spcPts val="0"/>
                        </a:spcAft>
                      </a:pPr>
                      <a:r>
                        <a:rPr lang="en-US" sz="1200">
                          <a:solidFill>
                            <a:sysClr val="windowText" lastClr="000000"/>
                          </a:solidFill>
                          <a:effectLst/>
                        </a:rPr>
                        <a:t>Full body</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177 (100 %)</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65</a:t>
                      </a:r>
                    </a:p>
                    <a:p>
                      <a:pPr algn="ctr">
                        <a:lnSpc>
                          <a:spcPct val="107000"/>
                        </a:lnSpc>
                        <a:spcAft>
                          <a:spcPts val="0"/>
                        </a:spcAft>
                      </a:pPr>
                      <a:r>
                        <a:rPr lang="en-US" sz="1200">
                          <a:solidFill>
                            <a:sysClr val="windowText" lastClr="000000"/>
                          </a:solidFill>
                          <a:effectLst/>
                        </a:rPr>
                        <a:t>(100 %)</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9295711"/>
                  </a:ext>
                </a:extLst>
              </a:tr>
              <a:tr h="432220">
                <a:tc>
                  <a:txBody>
                    <a:bodyPr/>
                    <a:lstStyle/>
                    <a:p>
                      <a:pPr algn="ctr">
                        <a:lnSpc>
                          <a:spcPct val="107000"/>
                        </a:lnSpc>
                        <a:spcAft>
                          <a:spcPts val="0"/>
                        </a:spcAft>
                      </a:pPr>
                      <a:r>
                        <a:rPr lang="en-US" sz="1200">
                          <a:solidFill>
                            <a:sysClr val="windowText" lastClr="000000"/>
                          </a:solidFill>
                          <a:effectLst/>
                        </a:rPr>
                        <a:t>Head + Neck</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27.656 (15.625 %) </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5.092</a:t>
                      </a:r>
                    </a:p>
                    <a:p>
                      <a:pPr algn="ctr">
                        <a:lnSpc>
                          <a:spcPct val="107000"/>
                        </a:lnSpc>
                        <a:spcAft>
                          <a:spcPts val="0"/>
                        </a:spcAft>
                      </a:pPr>
                      <a:r>
                        <a:rPr lang="en-US" sz="1200">
                          <a:solidFill>
                            <a:sysClr val="windowText" lastClr="000000"/>
                          </a:solidFill>
                          <a:effectLst/>
                        </a:rPr>
                        <a:t>(7.8 %)</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(55 %) from Neck joint with Trunk</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790957"/>
                  </a:ext>
                </a:extLst>
              </a:tr>
              <a:tr h="875589">
                <a:tc rowSpan="2">
                  <a:txBody>
                    <a:bodyPr/>
                    <a:lstStyle/>
                    <a:p>
                      <a:pPr algn="ctr">
                        <a:lnSpc>
                          <a:spcPct val="107000"/>
                        </a:lnSpc>
                        <a:spcAft>
                          <a:spcPts val="0"/>
                        </a:spcAft>
                      </a:pPr>
                      <a:r>
                        <a:rPr lang="en-US" sz="1200">
                          <a:solidFill>
                            <a:sysClr val="windowText" lastClr="000000"/>
                          </a:solidFill>
                          <a:effectLst/>
                        </a:rPr>
                        <a:t>Torso (excluding Pelvis)</a:t>
                      </a:r>
                    </a:p>
                    <a:p>
                      <a:pPr algn="ctr">
                        <a:lnSpc>
                          <a:spcPct val="107000"/>
                        </a:lnSpc>
                        <a:spcAft>
                          <a:spcPts val="0"/>
                        </a:spcAft>
                      </a:pPr>
                      <a:r>
                        <a:rPr lang="en-US" sz="1200">
                          <a:solidFill>
                            <a:sysClr val="windowText" lastClr="000000"/>
                          </a:solidFill>
                          <a:effectLst/>
                        </a:rPr>
                        <a:t>Shoulder joint to Umbilicus plane</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200">
                          <a:solidFill>
                            <a:sysClr val="windowText" lastClr="000000"/>
                          </a:solidFill>
                          <a:effectLst/>
                        </a:rPr>
                        <a:t>36.639 (20.7 %)</a:t>
                      </a:r>
                    </a:p>
                    <a:p>
                      <a:pPr algn="ctr">
                        <a:lnSpc>
                          <a:spcPct val="107000"/>
                        </a:lnSpc>
                        <a:spcAft>
                          <a:spcPts val="0"/>
                        </a:spcAft>
                      </a:pPr>
                      <a:r>
                        <a:rPr lang="en-US" sz="1200">
                          <a:solidFill>
                            <a:sysClr val="windowText" lastClr="000000"/>
                          </a:solidFill>
                          <a:effectLst/>
                        </a:rPr>
                        <a:t>Sagittal Plane (Shoulder joint to Umbilicus plane)</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0"/>
                        </a:spcAft>
                      </a:pPr>
                      <a:r>
                        <a:rPr lang="en-US" sz="1200">
                          <a:solidFill>
                            <a:sysClr val="windowText" lastClr="000000"/>
                          </a:solidFill>
                          <a:effectLst/>
                        </a:rPr>
                        <a:t>23.403</a:t>
                      </a:r>
                    </a:p>
                    <a:p>
                      <a:pPr algn="ctr">
                        <a:lnSpc>
                          <a:spcPct val="107000"/>
                        </a:lnSpc>
                        <a:spcAft>
                          <a:spcPts val="0"/>
                        </a:spcAft>
                      </a:pPr>
                      <a:r>
                        <a:rPr lang="en-US" sz="1200">
                          <a:solidFill>
                            <a:sysClr val="windowText" lastClr="000000"/>
                          </a:solidFill>
                          <a:effectLst/>
                        </a:rPr>
                        <a:t>(36.006 %)</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0"/>
                        </a:spcAft>
                      </a:pPr>
                      <a:r>
                        <a:rPr lang="en-US" sz="1200">
                          <a:solidFill>
                            <a:sysClr val="windowText" lastClr="000000"/>
                          </a:solidFill>
                          <a:effectLst/>
                        </a:rPr>
                        <a:t>(63 %) From Shoulder</a:t>
                      </a:r>
                    </a:p>
                    <a:p>
                      <a:pPr algn="ctr">
                        <a:lnSpc>
                          <a:spcPct val="107000"/>
                        </a:lnSpc>
                        <a:spcAft>
                          <a:spcPts val="0"/>
                        </a:spcAft>
                      </a:pPr>
                      <a:r>
                        <a:rPr lang="en-US" sz="1200">
                          <a:solidFill>
                            <a:sysClr val="windowText" lastClr="000000"/>
                          </a:solidFill>
                          <a:effectLst/>
                        </a:rPr>
                        <a:t>including Pelvic</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369869"/>
                  </a:ext>
                </a:extLst>
              </a:tr>
              <a:tr h="875589">
                <a:tc vMerge="1">
                  <a:txBody>
                    <a:bodyPr/>
                    <a:lstStyle/>
                    <a:p>
                      <a:endParaRPr lang="hi-IN"/>
                    </a:p>
                  </a:txBody>
                  <a:tcPr/>
                </a:tc>
                <a:tc>
                  <a:txBody>
                    <a:bodyPr/>
                    <a:lstStyle/>
                    <a:p>
                      <a:pPr algn="ctr">
                        <a:lnSpc>
                          <a:spcPct val="107000"/>
                        </a:lnSpc>
                        <a:spcAft>
                          <a:spcPts val="0"/>
                        </a:spcAft>
                      </a:pPr>
                      <a:r>
                        <a:rPr lang="en-US" sz="1200" dirty="0">
                          <a:solidFill>
                            <a:sysClr val="windowText" lastClr="000000"/>
                          </a:solidFill>
                          <a:effectLst/>
                        </a:rPr>
                        <a:t>43.365 (24.5 %)</a:t>
                      </a:r>
                    </a:p>
                    <a:p>
                      <a:pPr algn="ctr">
                        <a:lnSpc>
                          <a:spcPct val="107000"/>
                        </a:lnSpc>
                        <a:spcAft>
                          <a:spcPts val="0"/>
                        </a:spcAft>
                      </a:pPr>
                      <a:r>
                        <a:rPr lang="en-US" sz="1200" dirty="0">
                          <a:solidFill>
                            <a:sysClr val="windowText" lastClr="000000"/>
                          </a:solidFill>
                          <a:effectLst/>
                        </a:rPr>
                        <a:t>Frontal Plane</a:t>
                      </a:r>
                    </a:p>
                    <a:p>
                      <a:pPr algn="ctr">
                        <a:lnSpc>
                          <a:spcPct val="107000"/>
                        </a:lnSpc>
                        <a:spcAft>
                          <a:spcPts val="0"/>
                        </a:spcAft>
                      </a:pPr>
                      <a:r>
                        <a:rPr lang="en-US" sz="1200" dirty="0">
                          <a:solidFill>
                            <a:sysClr val="windowText" lastClr="000000"/>
                          </a:solidFill>
                          <a:effectLst/>
                        </a:rPr>
                        <a:t>(Shoulder to Shoulder)</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hi-IN"/>
                    </a:p>
                  </a:txBody>
                  <a:tcPr/>
                </a:tc>
                <a:tc vMerge="1">
                  <a:txBody>
                    <a:bodyPr/>
                    <a:lstStyle/>
                    <a:p>
                      <a:endParaRPr lang="hi-IN"/>
                    </a:p>
                  </a:txBody>
                  <a:tcPr/>
                </a:tc>
                <a:extLst>
                  <a:ext uri="{0D108BD9-81ED-4DB2-BD59-A6C34878D82A}">
                    <a16:rowId xmlns:a16="http://schemas.microsoft.com/office/drawing/2014/main" val="1440207442"/>
                  </a:ext>
                </a:extLst>
              </a:tr>
            </a:tbl>
          </a:graphicData>
        </a:graphic>
      </p:graphicFrame>
      <p:pic>
        <p:nvPicPr>
          <p:cNvPr id="9" name="Picture 8">
            <a:extLst>
              <a:ext uri="{FF2B5EF4-FFF2-40B4-BE49-F238E27FC236}">
                <a16:creationId xmlns:a16="http://schemas.microsoft.com/office/drawing/2014/main" id="{F1D0F753-AFBF-4F79-A54C-8AAD47E42846}"/>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66784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5438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80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rPr>
              <a:t>Methodology for solution of problems continued</a:t>
            </a:r>
            <a:endParaRPr lang="en-US" sz="3200" b="1" dirty="0">
              <a:solidFill>
                <a:schemeClr val="bg1"/>
              </a:solidFill>
            </a:endParaRP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13</a:t>
            </a:fld>
            <a:endParaRPr lang="en-US" altLang="ja-JP" dirty="0">
              <a:solidFill>
                <a:schemeClr val="bg1">
                  <a:lumMod val="65000"/>
                </a:schemeClr>
              </a:solidFill>
            </a:endParaRPr>
          </a:p>
        </p:txBody>
      </p:sp>
      <p:graphicFrame>
        <p:nvGraphicFramePr>
          <p:cNvPr id="6" name="Table 5">
            <a:extLst>
              <a:ext uri="{FF2B5EF4-FFF2-40B4-BE49-F238E27FC236}">
                <a16:creationId xmlns:a16="http://schemas.microsoft.com/office/drawing/2014/main" id="{25A5A76B-9D83-4FC6-859D-A13D651BE3EC}"/>
              </a:ext>
            </a:extLst>
          </p:cNvPr>
          <p:cNvGraphicFramePr>
            <a:graphicFrameLocks noGrp="1"/>
          </p:cNvGraphicFramePr>
          <p:nvPr>
            <p:extLst>
              <p:ext uri="{D42A27DB-BD31-4B8C-83A1-F6EECF244321}">
                <p14:modId xmlns:p14="http://schemas.microsoft.com/office/powerpoint/2010/main" val="1111615018"/>
              </p:ext>
            </p:extLst>
          </p:nvPr>
        </p:nvGraphicFramePr>
        <p:xfrm>
          <a:off x="1999138" y="609599"/>
          <a:ext cx="5145724" cy="5113758"/>
        </p:xfrm>
        <a:graphic>
          <a:graphicData uri="http://schemas.openxmlformats.org/drawingml/2006/table">
            <a:tbl>
              <a:tblPr firstRow="1" firstCol="1" bandRow="1">
                <a:tableStyleId>{5C22544A-7EE6-4342-B048-85BDC9FD1C3A}</a:tableStyleId>
              </a:tblPr>
              <a:tblGrid>
                <a:gridCol w="1211828">
                  <a:extLst>
                    <a:ext uri="{9D8B030D-6E8A-4147-A177-3AD203B41FA5}">
                      <a16:colId xmlns:a16="http://schemas.microsoft.com/office/drawing/2014/main" val="351655419"/>
                    </a:ext>
                  </a:extLst>
                </a:gridCol>
                <a:gridCol w="1211828">
                  <a:extLst>
                    <a:ext uri="{9D8B030D-6E8A-4147-A177-3AD203B41FA5}">
                      <a16:colId xmlns:a16="http://schemas.microsoft.com/office/drawing/2014/main" val="3678400229"/>
                    </a:ext>
                  </a:extLst>
                </a:gridCol>
                <a:gridCol w="1361034">
                  <a:extLst>
                    <a:ext uri="{9D8B030D-6E8A-4147-A177-3AD203B41FA5}">
                      <a16:colId xmlns:a16="http://schemas.microsoft.com/office/drawing/2014/main" val="1779708943"/>
                    </a:ext>
                  </a:extLst>
                </a:gridCol>
                <a:gridCol w="1361034">
                  <a:extLst>
                    <a:ext uri="{9D8B030D-6E8A-4147-A177-3AD203B41FA5}">
                      <a16:colId xmlns:a16="http://schemas.microsoft.com/office/drawing/2014/main" val="2385596845"/>
                    </a:ext>
                  </a:extLst>
                </a:gridCol>
              </a:tblGrid>
              <a:tr h="859162">
                <a:tc>
                  <a:txBody>
                    <a:bodyPr/>
                    <a:lstStyle/>
                    <a:p>
                      <a:pPr algn="ctr">
                        <a:lnSpc>
                          <a:spcPct val="107000"/>
                        </a:lnSpc>
                        <a:spcAft>
                          <a:spcPts val="0"/>
                        </a:spcAft>
                      </a:pPr>
                      <a:r>
                        <a:rPr lang="en-US" sz="1000" dirty="0">
                          <a:solidFill>
                            <a:sysClr val="windowText" lastClr="000000"/>
                          </a:solidFill>
                          <a:effectLst/>
                        </a:rPr>
                        <a:t>Body part</a:t>
                      </a:r>
                      <a:endParaRPr lang="en-US" sz="10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Length (cm (%))</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dirty="0">
                          <a:solidFill>
                            <a:sysClr val="windowText" lastClr="000000"/>
                          </a:solidFill>
                          <a:effectLst/>
                        </a:rPr>
                        <a:t>Weight (kg (%))</a:t>
                      </a:r>
                      <a:endParaRPr lang="en-US" sz="10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COM/COG wrt Proximal</a:t>
                      </a:r>
                    </a:p>
                    <a:p>
                      <a:pPr algn="ctr">
                        <a:lnSpc>
                          <a:spcPct val="107000"/>
                        </a:lnSpc>
                        <a:spcAft>
                          <a:spcPts val="0"/>
                        </a:spcAft>
                      </a:pPr>
                      <a:r>
                        <a:rPr lang="en-US" sz="1000">
                          <a:solidFill>
                            <a:sysClr val="windowText" lastClr="000000"/>
                          </a:solidFill>
                          <a:effectLst/>
                        </a:rPr>
                        <a:t>sagittal plane</a:t>
                      </a:r>
                    </a:p>
                    <a:p>
                      <a:pPr algn="ctr">
                        <a:lnSpc>
                          <a:spcPct val="107000"/>
                        </a:lnSpc>
                        <a:spcAft>
                          <a:spcPts val="0"/>
                        </a:spcAft>
                      </a:pPr>
                      <a:r>
                        <a:rPr lang="en-US" sz="1000">
                          <a:solidFill>
                            <a:sysClr val="windowText" lastClr="000000"/>
                          </a:solidFill>
                          <a:effectLst/>
                        </a:rPr>
                        <a:t>(cm) [15]</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6446916"/>
                  </a:ext>
                </a:extLst>
              </a:tr>
              <a:tr h="641919">
                <a:tc rowSpan="2">
                  <a:txBody>
                    <a:bodyPr/>
                    <a:lstStyle/>
                    <a:p>
                      <a:pPr algn="ctr">
                        <a:lnSpc>
                          <a:spcPct val="107000"/>
                        </a:lnSpc>
                        <a:spcAft>
                          <a:spcPts val="0"/>
                        </a:spcAft>
                      </a:pPr>
                      <a:r>
                        <a:rPr lang="en-US" sz="1000">
                          <a:solidFill>
                            <a:sysClr val="windowText" lastClr="000000"/>
                          </a:solidFill>
                          <a:effectLst/>
                        </a:rPr>
                        <a:t>Pelvis</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16.461 (9.3 %)</a:t>
                      </a:r>
                    </a:p>
                    <a:p>
                      <a:pPr algn="ctr">
                        <a:lnSpc>
                          <a:spcPct val="107000"/>
                        </a:lnSpc>
                        <a:spcAft>
                          <a:spcPts val="0"/>
                        </a:spcAft>
                      </a:pPr>
                      <a:r>
                        <a:rPr lang="en-US" sz="1000">
                          <a:solidFill>
                            <a:sysClr val="windowText" lastClr="000000"/>
                          </a:solidFill>
                          <a:effectLst/>
                        </a:rPr>
                        <a:t>Hip joint to Umbilicus plane</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0"/>
                        </a:spcAft>
                      </a:pPr>
                      <a:r>
                        <a:rPr lang="en-US" sz="1000">
                          <a:solidFill>
                            <a:sysClr val="windowText" lastClr="000000"/>
                          </a:solidFill>
                          <a:effectLst/>
                        </a:rPr>
                        <a:t>7.227</a:t>
                      </a:r>
                    </a:p>
                    <a:p>
                      <a:pPr algn="ctr">
                        <a:lnSpc>
                          <a:spcPct val="107000"/>
                        </a:lnSpc>
                        <a:spcAft>
                          <a:spcPts val="0"/>
                        </a:spcAft>
                      </a:pPr>
                      <a:r>
                        <a:rPr lang="en-US" sz="1000">
                          <a:solidFill>
                            <a:sysClr val="windowText" lastClr="000000"/>
                          </a:solidFill>
                          <a:effectLst/>
                        </a:rPr>
                        <a:t>(11.118 %) </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0"/>
                        </a:spcAft>
                      </a:pPr>
                      <a:r>
                        <a:rPr lang="en-US" sz="1000" dirty="0">
                          <a:solidFill>
                            <a:sysClr val="windowText" lastClr="000000"/>
                          </a:solidFill>
                          <a:effectLst/>
                        </a:rPr>
                        <a:t>(5 %) form Umbilicus plane</a:t>
                      </a:r>
                      <a:endParaRPr lang="en-US" sz="10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660300"/>
                  </a:ext>
                </a:extLst>
              </a:tr>
              <a:tr h="641919">
                <a:tc vMerge="1">
                  <a:txBody>
                    <a:bodyPr/>
                    <a:lstStyle/>
                    <a:p>
                      <a:endParaRPr lang="hi-IN"/>
                    </a:p>
                  </a:txBody>
                  <a:tcPr/>
                </a:tc>
                <a:tc>
                  <a:txBody>
                    <a:bodyPr/>
                    <a:lstStyle/>
                    <a:p>
                      <a:pPr algn="ctr">
                        <a:lnSpc>
                          <a:spcPct val="107000"/>
                        </a:lnSpc>
                        <a:spcAft>
                          <a:spcPts val="0"/>
                        </a:spcAft>
                      </a:pPr>
                      <a:r>
                        <a:rPr lang="en-US" sz="1000" dirty="0">
                          <a:solidFill>
                            <a:sysClr val="windowText" lastClr="000000"/>
                          </a:solidFill>
                          <a:effectLst/>
                        </a:rPr>
                        <a:t>20.001 (11.3 %)</a:t>
                      </a:r>
                    </a:p>
                    <a:p>
                      <a:pPr algn="ctr">
                        <a:lnSpc>
                          <a:spcPct val="107000"/>
                        </a:lnSpc>
                        <a:spcAft>
                          <a:spcPts val="0"/>
                        </a:spcAft>
                      </a:pPr>
                      <a:r>
                        <a:rPr lang="en-US" sz="1000" dirty="0">
                          <a:solidFill>
                            <a:sysClr val="windowText" lastClr="000000"/>
                          </a:solidFill>
                          <a:effectLst/>
                        </a:rPr>
                        <a:t>Hip joint to Hip Joint</a:t>
                      </a:r>
                      <a:endParaRPr lang="en-US" sz="10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hi-IN"/>
                    </a:p>
                  </a:txBody>
                  <a:tcPr/>
                </a:tc>
                <a:tc vMerge="1">
                  <a:txBody>
                    <a:bodyPr/>
                    <a:lstStyle/>
                    <a:p>
                      <a:endParaRPr lang="hi-IN"/>
                    </a:p>
                  </a:txBody>
                  <a:tcPr/>
                </a:tc>
                <a:extLst>
                  <a:ext uri="{0D108BD9-81ED-4DB2-BD59-A6C34878D82A}">
                    <a16:rowId xmlns:a16="http://schemas.microsoft.com/office/drawing/2014/main" val="3382592758"/>
                  </a:ext>
                </a:extLst>
              </a:tr>
              <a:tr h="424394">
                <a:tc>
                  <a:txBody>
                    <a:bodyPr/>
                    <a:lstStyle/>
                    <a:p>
                      <a:pPr algn="ctr">
                        <a:lnSpc>
                          <a:spcPct val="107000"/>
                        </a:lnSpc>
                        <a:spcAft>
                          <a:spcPts val="0"/>
                        </a:spcAft>
                      </a:pPr>
                      <a:r>
                        <a:rPr lang="en-US" sz="1000">
                          <a:solidFill>
                            <a:sysClr val="windowText" lastClr="000000"/>
                          </a:solidFill>
                          <a:effectLst/>
                        </a:rPr>
                        <a:t>Left Upper Arm</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33.276(18.8 %)</a:t>
                      </a:r>
                    </a:p>
                    <a:p>
                      <a:pPr algn="ctr">
                        <a:lnSpc>
                          <a:spcPct val="107000"/>
                        </a:lnSpc>
                        <a:spcAft>
                          <a:spcPts val="0"/>
                        </a:spcAft>
                      </a:pPr>
                      <a:r>
                        <a:rPr lang="en-US" sz="1000">
                          <a:solidFill>
                            <a:sysClr val="windowText" lastClr="000000"/>
                          </a:solidFill>
                          <a:effectLst/>
                        </a:rPr>
                        <a:t>Humerus Bone</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dirty="0">
                          <a:solidFill>
                            <a:sysClr val="windowText" lastClr="000000"/>
                          </a:solidFill>
                          <a:effectLst/>
                        </a:rPr>
                        <a:t>1.944</a:t>
                      </a:r>
                    </a:p>
                    <a:p>
                      <a:pPr algn="ctr">
                        <a:lnSpc>
                          <a:spcPct val="107000"/>
                        </a:lnSpc>
                        <a:spcAft>
                          <a:spcPts val="0"/>
                        </a:spcAft>
                      </a:pPr>
                      <a:r>
                        <a:rPr lang="en-US" sz="1000" dirty="0">
                          <a:solidFill>
                            <a:sysClr val="windowText" lastClr="000000"/>
                          </a:solidFill>
                          <a:effectLst/>
                        </a:rPr>
                        <a:t>(2.992 %)</a:t>
                      </a:r>
                      <a:endParaRPr lang="en-US" sz="10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(43.6 %) from Shoulder Joint</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566100"/>
                  </a:ext>
                </a:extLst>
              </a:tr>
              <a:tr h="424394">
                <a:tc rowSpan="2">
                  <a:txBody>
                    <a:bodyPr/>
                    <a:lstStyle/>
                    <a:p>
                      <a:pPr algn="ctr">
                        <a:lnSpc>
                          <a:spcPct val="107000"/>
                        </a:lnSpc>
                        <a:spcAft>
                          <a:spcPts val="0"/>
                        </a:spcAft>
                      </a:pPr>
                      <a:r>
                        <a:rPr lang="en-US" sz="1000">
                          <a:solidFill>
                            <a:sysClr val="windowText" lastClr="000000"/>
                          </a:solidFill>
                          <a:effectLst/>
                        </a:rPr>
                        <a:t>Left Forearm (including Hand)</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29.028(16.4 %)</a:t>
                      </a:r>
                    </a:p>
                    <a:p>
                      <a:pPr algn="ctr">
                        <a:lnSpc>
                          <a:spcPct val="107000"/>
                        </a:lnSpc>
                        <a:spcAft>
                          <a:spcPts val="0"/>
                        </a:spcAft>
                      </a:pPr>
                      <a:r>
                        <a:rPr lang="en-US" sz="1000">
                          <a:solidFill>
                            <a:sysClr val="windowText" lastClr="000000"/>
                          </a:solidFill>
                          <a:effectLst/>
                        </a:rPr>
                        <a:t>Ulna Bone</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1.144</a:t>
                      </a:r>
                    </a:p>
                    <a:p>
                      <a:pPr algn="ctr">
                        <a:lnSpc>
                          <a:spcPct val="107000"/>
                        </a:lnSpc>
                        <a:spcAft>
                          <a:spcPts val="0"/>
                        </a:spcAft>
                      </a:pPr>
                      <a:r>
                        <a:rPr lang="en-US" sz="1000">
                          <a:solidFill>
                            <a:sysClr val="windowText" lastClr="000000"/>
                          </a:solidFill>
                          <a:effectLst/>
                        </a:rPr>
                        <a:t>(1.76%)</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(43 %) from Elbow Joint</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6401595"/>
                  </a:ext>
                </a:extLst>
              </a:tr>
              <a:tr h="424394">
                <a:tc vMerge="1">
                  <a:txBody>
                    <a:bodyPr/>
                    <a:lstStyle/>
                    <a:p>
                      <a:endParaRPr lang="hi-IN"/>
                    </a:p>
                  </a:txBody>
                  <a:tcPr/>
                </a:tc>
                <a:tc>
                  <a:txBody>
                    <a:bodyPr/>
                    <a:lstStyle/>
                    <a:p>
                      <a:pPr algn="ctr">
                        <a:lnSpc>
                          <a:spcPct val="107000"/>
                        </a:lnSpc>
                        <a:spcAft>
                          <a:spcPts val="0"/>
                        </a:spcAft>
                      </a:pPr>
                      <a:r>
                        <a:rPr lang="en-US" sz="1000">
                          <a:solidFill>
                            <a:sysClr val="windowText" lastClr="000000"/>
                          </a:solidFill>
                          <a:effectLst/>
                        </a:rPr>
                        <a:t>15.222 (8.6 %)</a:t>
                      </a:r>
                    </a:p>
                    <a:p>
                      <a:pPr algn="ctr">
                        <a:lnSpc>
                          <a:spcPct val="107000"/>
                        </a:lnSpc>
                        <a:spcAft>
                          <a:spcPts val="0"/>
                        </a:spcAft>
                      </a:pPr>
                      <a:r>
                        <a:rPr lang="en-US" sz="1000">
                          <a:solidFill>
                            <a:sysClr val="windowText" lastClr="000000"/>
                          </a:solidFill>
                          <a:effectLst/>
                        </a:rPr>
                        <a:t>Hand</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0.474</a:t>
                      </a:r>
                    </a:p>
                    <a:p>
                      <a:pPr algn="ctr">
                        <a:lnSpc>
                          <a:spcPct val="107000"/>
                        </a:lnSpc>
                        <a:spcAft>
                          <a:spcPts val="0"/>
                        </a:spcAft>
                      </a:pPr>
                      <a:r>
                        <a:rPr lang="en-US" sz="1000">
                          <a:solidFill>
                            <a:sysClr val="windowText" lastClr="000000"/>
                          </a:solidFill>
                          <a:effectLst/>
                        </a:rPr>
                        <a:t>(0.73 %)</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(46.8 %) from Wrist</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366889"/>
                  </a:ext>
                </a:extLst>
              </a:tr>
              <a:tr h="424394">
                <a:tc>
                  <a:txBody>
                    <a:bodyPr/>
                    <a:lstStyle/>
                    <a:p>
                      <a:pPr algn="ctr">
                        <a:lnSpc>
                          <a:spcPct val="107000"/>
                        </a:lnSpc>
                        <a:spcAft>
                          <a:spcPts val="0"/>
                        </a:spcAft>
                      </a:pPr>
                      <a:r>
                        <a:rPr lang="en-US" sz="1000">
                          <a:solidFill>
                            <a:sysClr val="windowText" lastClr="000000"/>
                          </a:solidFill>
                          <a:effectLst/>
                        </a:rPr>
                        <a:t>Left Thigh</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46.374(26.2 %)</a:t>
                      </a:r>
                    </a:p>
                    <a:p>
                      <a:pPr algn="ctr">
                        <a:lnSpc>
                          <a:spcPct val="107000"/>
                        </a:lnSpc>
                        <a:spcAft>
                          <a:spcPts val="0"/>
                        </a:spcAft>
                      </a:pPr>
                      <a:r>
                        <a:rPr lang="en-US" sz="1000">
                          <a:solidFill>
                            <a:sysClr val="windowText" lastClr="000000"/>
                          </a:solidFill>
                          <a:effectLst/>
                        </a:rPr>
                        <a:t>Femur Bone</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6.966</a:t>
                      </a:r>
                    </a:p>
                    <a:p>
                      <a:pPr algn="ctr">
                        <a:lnSpc>
                          <a:spcPct val="107000"/>
                        </a:lnSpc>
                        <a:spcAft>
                          <a:spcPts val="0"/>
                        </a:spcAft>
                      </a:pPr>
                      <a:r>
                        <a:rPr lang="en-US" sz="1000">
                          <a:solidFill>
                            <a:sysClr val="windowText" lastClr="000000"/>
                          </a:solidFill>
                          <a:effectLst/>
                        </a:rPr>
                        <a:t>(10.717 %)</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(43.3 %) from Hip Joint</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3946039"/>
                  </a:ext>
                </a:extLst>
              </a:tr>
              <a:tr h="424394">
                <a:tc>
                  <a:txBody>
                    <a:bodyPr/>
                    <a:lstStyle/>
                    <a:p>
                      <a:pPr algn="ctr">
                        <a:lnSpc>
                          <a:spcPct val="107000"/>
                        </a:lnSpc>
                        <a:spcAft>
                          <a:spcPts val="0"/>
                        </a:spcAft>
                      </a:pPr>
                      <a:r>
                        <a:rPr lang="en-US" sz="1000">
                          <a:solidFill>
                            <a:sysClr val="windowText" lastClr="000000"/>
                          </a:solidFill>
                          <a:effectLst/>
                        </a:rPr>
                        <a:t>Left Leg</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39.471 (22.3 %)</a:t>
                      </a:r>
                    </a:p>
                    <a:p>
                      <a:pPr algn="ctr">
                        <a:lnSpc>
                          <a:spcPct val="107000"/>
                        </a:lnSpc>
                        <a:spcAft>
                          <a:spcPts val="0"/>
                        </a:spcAft>
                      </a:pPr>
                      <a:r>
                        <a:rPr lang="en-US" sz="1000">
                          <a:solidFill>
                            <a:sysClr val="windowText" lastClr="000000"/>
                          </a:solidFill>
                          <a:effectLst/>
                        </a:rPr>
                        <a:t>Tibia Bone</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2.952</a:t>
                      </a:r>
                    </a:p>
                    <a:p>
                      <a:pPr algn="ctr">
                        <a:lnSpc>
                          <a:spcPct val="107000"/>
                        </a:lnSpc>
                        <a:spcAft>
                          <a:spcPts val="0"/>
                        </a:spcAft>
                      </a:pPr>
                      <a:r>
                        <a:rPr lang="en-US" sz="1000">
                          <a:solidFill>
                            <a:sysClr val="windowText" lastClr="000000"/>
                          </a:solidFill>
                          <a:effectLst/>
                        </a:rPr>
                        <a:t>(4.542 %)</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(43.4 %) from Knee joint</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973044"/>
                  </a:ext>
                </a:extLst>
              </a:tr>
              <a:tr h="424394">
                <a:tc rowSpan="2">
                  <a:txBody>
                    <a:bodyPr/>
                    <a:lstStyle/>
                    <a:p>
                      <a:pPr algn="ctr">
                        <a:lnSpc>
                          <a:spcPct val="107000"/>
                        </a:lnSpc>
                        <a:spcAft>
                          <a:spcPts val="0"/>
                        </a:spcAft>
                      </a:pPr>
                      <a:r>
                        <a:rPr lang="en-US" sz="1000">
                          <a:solidFill>
                            <a:sysClr val="windowText" lastClr="000000"/>
                          </a:solidFill>
                          <a:effectLst/>
                        </a:rPr>
                        <a:t>Left Foot</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000">
                          <a:solidFill>
                            <a:sysClr val="windowText" lastClr="000000"/>
                          </a:solidFill>
                          <a:effectLst/>
                        </a:rPr>
                        <a:t>8.186 (4.625 %) Height</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0"/>
                        </a:spcAft>
                      </a:pPr>
                      <a:r>
                        <a:rPr lang="en-US" sz="1000">
                          <a:solidFill>
                            <a:sysClr val="windowText" lastClr="000000"/>
                          </a:solidFill>
                          <a:effectLst/>
                        </a:rPr>
                        <a:t>1.097</a:t>
                      </a:r>
                    </a:p>
                    <a:p>
                      <a:pPr algn="ctr">
                        <a:lnSpc>
                          <a:spcPct val="107000"/>
                        </a:lnSpc>
                        <a:spcAft>
                          <a:spcPts val="0"/>
                        </a:spcAft>
                      </a:pPr>
                      <a:r>
                        <a:rPr lang="en-US" sz="1000">
                          <a:solidFill>
                            <a:sysClr val="windowText" lastClr="000000"/>
                          </a:solidFill>
                          <a:effectLst/>
                        </a:rPr>
                        <a:t>(1.688 %)</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7000"/>
                        </a:lnSpc>
                        <a:spcAft>
                          <a:spcPts val="0"/>
                        </a:spcAft>
                      </a:pPr>
                      <a:r>
                        <a:rPr lang="en-US" sz="1000">
                          <a:solidFill>
                            <a:sysClr val="windowText" lastClr="000000"/>
                          </a:solidFill>
                          <a:effectLst/>
                        </a:rPr>
                        <a:t>(50 %) from Ankle Joint</a:t>
                      </a:r>
                    </a:p>
                    <a:p>
                      <a:pPr algn="ctr">
                        <a:lnSpc>
                          <a:spcPct val="107000"/>
                        </a:lnSpc>
                        <a:spcAft>
                          <a:spcPts val="0"/>
                        </a:spcAft>
                      </a:pPr>
                      <a:r>
                        <a:rPr lang="en-US" sz="1000">
                          <a:solidFill>
                            <a:sysClr val="windowText" lastClr="000000"/>
                          </a:solidFill>
                          <a:effectLst/>
                        </a:rPr>
                        <a:t>Height</a:t>
                      </a:r>
                      <a:endParaRPr lang="en-US" sz="10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6216363"/>
                  </a:ext>
                </a:extLst>
              </a:tr>
              <a:tr h="424394">
                <a:tc vMerge="1">
                  <a:txBody>
                    <a:bodyPr/>
                    <a:lstStyle/>
                    <a:p>
                      <a:endParaRPr lang="hi-IN"/>
                    </a:p>
                  </a:txBody>
                  <a:tcPr/>
                </a:tc>
                <a:tc>
                  <a:txBody>
                    <a:bodyPr/>
                    <a:lstStyle/>
                    <a:p>
                      <a:pPr algn="ctr">
                        <a:lnSpc>
                          <a:spcPct val="107000"/>
                        </a:lnSpc>
                        <a:spcAft>
                          <a:spcPts val="0"/>
                        </a:spcAft>
                      </a:pPr>
                      <a:r>
                        <a:rPr lang="en-US" sz="1000" dirty="0">
                          <a:solidFill>
                            <a:sysClr val="windowText" lastClr="000000"/>
                          </a:solidFill>
                          <a:effectLst/>
                        </a:rPr>
                        <a:t>22.125 (12.5 %)</a:t>
                      </a:r>
                    </a:p>
                    <a:p>
                      <a:pPr algn="ctr">
                        <a:lnSpc>
                          <a:spcPct val="107000"/>
                        </a:lnSpc>
                        <a:spcAft>
                          <a:spcPts val="0"/>
                        </a:spcAft>
                      </a:pPr>
                      <a:r>
                        <a:rPr lang="en-US" sz="1000" dirty="0">
                          <a:solidFill>
                            <a:sysClr val="windowText" lastClr="000000"/>
                          </a:solidFill>
                          <a:effectLst/>
                        </a:rPr>
                        <a:t>Length</a:t>
                      </a:r>
                      <a:endParaRPr lang="en-US" sz="10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57757" marR="5775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hi-IN"/>
                    </a:p>
                  </a:txBody>
                  <a:tcPr/>
                </a:tc>
                <a:tc vMerge="1">
                  <a:txBody>
                    <a:bodyPr/>
                    <a:lstStyle/>
                    <a:p>
                      <a:endParaRPr lang="hi-IN"/>
                    </a:p>
                  </a:txBody>
                  <a:tcPr/>
                </a:tc>
                <a:extLst>
                  <a:ext uri="{0D108BD9-81ED-4DB2-BD59-A6C34878D82A}">
                    <a16:rowId xmlns:a16="http://schemas.microsoft.com/office/drawing/2014/main" val="1862732649"/>
                  </a:ext>
                </a:extLst>
              </a:tr>
            </a:tbl>
          </a:graphicData>
        </a:graphic>
      </p:graphicFrame>
      <p:pic>
        <p:nvPicPr>
          <p:cNvPr id="8" name="Picture 7">
            <a:extLst>
              <a:ext uri="{FF2B5EF4-FFF2-40B4-BE49-F238E27FC236}">
                <a16:creationId xmlns:a16="http://schemas.microsoft.com/office/drawing/2014/main" id="{424F0447-1FDB-46B2-92CB-63B318B2AC9D}"/>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2480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6200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80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Methodology for solution of problems continued</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8965" y="5441950"/>
            <a:ext cx="9144000" cy="349249"/>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150000"/>
              </a:lnSpc>
              <a:buNone/>
            </a:pPr>
            <a:r>
              <a:rPr lang="en-IN" sz="1400" b="1" kern="0" dirty="0"/>
              <a:t>Figure 3. </a:t>
            </a:r>
            <a:r>
              <a:rPr lang="en-IN" sz="1400" kern="0" dirty="0"/>
              <a:t>CAD model of human body using Table 4.</a:t>
            </a:r>
            <a:endParaRPr lang="en-US" sz="1400" b="1" kern="0" dirty="0"/>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14</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73DC9E56-6E1A-45A9-95B7-75FE035F8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945" y="814810"/>
            <a:ext cx="4612110" cy="4612110"/>
          </a:xfrm>
          <a:prstGeom prst="rect">
            <a:avLst/>
          </a:prstGeom>
        </p:spPr>
      </p:pic>
      <p:pic>
        <p:nvPicPr>
          <p:cNvPr id="9" name="Picture 8">
            <a:extLst>
              <a:ext uri="{FF2B5EF4-FFF2-40B4-BE49-F238E27FC236}">
                <a16:creationId xmlns:a16="http://schemas.microsoft.com/office/drawing/2014/main" id="{2A5FA222-3F17-46C1-AA67-05580394EF0E}"/>
              </a:ext>
            </a:extLst>
          </p:cNvPr>
          <p:cNvPicPr>
            <a:picLocks noChangeAspect="1"/>
          </p:cNvPicPr>
          <p:nvPr/>
        </p:nvPicPr>
        <p:blipFill rotWithShape="1">
          <a:blip r:embed="rId3">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949284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3914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Methodology for solution of problems continued</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8965" y="533401"/>
            <a:ext cx="9144000" cy="1828800"/>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US" sz="1800" kern="0" dirty="0"/>
              <a:t>Stage 4: Analysis of Elbow joint</a:t>
            </a:r>
          </a:p>
          <a:p>
            <a:pPr lvl="1" algn="just">
              <a:lnSpc>
                <a:spcPct val="150000"/>
              </a:lnSpc>
            </a:pPr>
            <a:r>
              <a:rPr lang="en-US" sz="1400" kern="0" dirty="0"/>
              <a:t>Primary focus of this study is on Elbow, Shoulder and Pelvis joints. With this focus in mind, we first analyzed elbow flexion and extension using torque data provided in experimental data.</a:t>
            </a:r>
          </a:p>
          <a:p>
            <a:pPr lvl="1" algn="just">
              <a:lnSpc>
                <a:spcPct val="150000"/>
              </a:lnSpc>
            </a:pPr>
            <a:r>
              <a:rPr lang="en-IN" sz="1400" kern="0" dirty="0"/>
              <a:t>F</a:t>
            </a:r>
            <a:r>
              <a:rPr lang="en-US" sz="1400" kern="0" dirty="0" err="1"/>
              <a:t>igure</a:t>
            </a:r>
            <a:r>
              <a:rPr lang="en-US" sz="1400" kern="0" dirty="0"/>
              <a:t> 4. shows a basic link model of human upper limb, forearm and arm having revolute joints at shoulder and elbow joints.</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15</a:t>
            </a:fld>
            <a:endParaRPr lang="en-US" altLang="ja-JP" dirty="0">
              <a:solidFill>
                <a:schemeClr val="bg1">
                  <a:lumMod val="65000"/>
                </a:schemeClr>
              </a:solidFill>
            </a:endParaRPr>
          </a:p>
        </p:txBody>
      </p:sp>
      <p:pic>
        <p:nvPicPr>
          <p:cNvPr id="9" name="Picture 8">
            <a:extLst>
              <a:ext uri="{FF2B5EF4-FFF2-40B4-BE49-F238E27FC236}">
                <a16:creationId xmlns:a16="http://schemas.microsoft.com/office/drawing/2014/main" id="{E5508260-0281-4D2B-BE22-FED06E0FA7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1" y="2057402"/>
            <a:ext cx="4267200" cy="3364310"/>
          </a:xfrm>
          <a:prstGeom prst="rect">
            <a:avLst/>
          </a:prstGeom>
        </p:spPr>
      </p:pic>
      <p:sp>
        <p:nvSpPr>
          <p:cNvPr id="12" name="Subtitle 2">
            <a:extLst>
              <a:ext uri="{FF2B5EF4-FFF2-40B4-BE49-F238E27FC236}">
                <a16:creationId xmlns:a16="http://schemas.microsoft.com/office/drawing/2014/main" id="{1AEABF22-A292-414A-877B-D5CE00EB43FC}"/>
              </a:ext>
            </a:extLst>
          </p:cNvPr>
          <p:cNvSpPr txBox="1">
            <a:spLocks/>
          </p:cNvSpPr>
          <p:nvPr/>
        </p:nvSpPr>
        <p:spPr>
          <a:xfrm>
            <a:off x="2438400" y="5421711"/>
            <a:ext cx="6705600" cy="349249"/>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150000"/>
              </a:lnSpc>
              <a:buNone/>
            </a:pPr>
            <a:r>
              <a:rPr lang="en-IN" sz="1400" b="1" kern="0" dirty="0"/>
              <a:t>Figure 4.</a:t>
            </a:r>
            <a:r>
              <a:rPr lang="en-IN" sz="1400" kern="0" dirty="0"/>
              <a:t> Link model of human upper limb in MSC-Adams (during simulation)</a:t>
            </a:r>
            <a:endParaRPr lang="en-US" sz="1400" b="1" kern="0" dirty="0"/>
          </a:p>
        </p:txBody>
      </p:sp>
      <p:pic>
        <p:nvPicPr>
          <p:cNvPr id="10" name="Picture 9">
            <a:extLst>
              <a:ext uri="{FF2B5EF4-FFF2-40B4-BE49-F238E27FC236}">
                <a16:creationId xmlns:a16="http://schemas.microsoft.com/office/drawing/2014/main" id="{759CBFDE-010A-41B8-BB2A-F3E626FFE70D}"/>
              </a:ext>
            </a:extLst>
          </p:cNvPr>
          <p:cNvPicPr>
            <a:picLocks noChangeAspect="1"/>
          </p:cNvPicPr>
          <p:nvPr/>
        </p:nvPicPr>
        <p:blipFill rotWithShape="1">
          <a:blip r:embed="rId3">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27102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2390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Methodology for solution of problems continued.</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8965" y="533401"/>
            <a:ext cx="9144000" cy="2285985"/>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US" sz="1800" kern="0" dirty="0"/>
              <a:t>Stage 4: Analysis of Elbow joint contd.</a:t>
            </a:r>
          </a:p>
          <a:p>
            <a:pPr lvl="1" algn="just">
              <a:lnSpc>
                <a:spcPct val="150000"/>
              </a:lnSpc>
            </a:pPr>
            <a:r>
              <a:rPr lang="en-US" sz="1400" kern="0" dirty="0"/>
              <a:t>The two joints were provided with a random stiffness and damping coefficient.</a:t>
            </a:r>
          </a:p>
          <a:p>
            <a:pPr lvl="1" algn="just">
              <a:lnSpc>
                <a:spcPct val="150000"/>
              </a:lnSpc>
            </a:pPr>
            <a:r>
              <a:rPr lang="en-US" sz="1400" kern="0" dirty="0"/>
              <a:t>Torque profile for elbow, Figure 1, and shoulder joint were applied to the model in Adams.</a:t>
            </a:r>
          </a:p>
          <a:p>
            <a:pPr lvl="1" algn="just">
              <a:lnSpc>
                <a:spcPct val="150000"/>
              </a:lnSpc>
            </a:pPr>
            <a:r>
              <a:rPr lang="en-US" sz="1400" kern="0" dirty="0"/>
              <a:t>During simulation its behavior was observed, its angular position and angular velocity profiles were generated. Figure 4 shows an instance during simulation and Figure 5 shows simulated result of elbow flexion.</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16</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90C860BA-0548-49B6-A5FC-018724D785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220" r="6666"/>
          <a:stretch/>
        </p:blipFill>
        <p:spPr>
          <a:xfrm>
            <a:off x="1685365" y="2538210"/>
            <a:ext cx="5791200" cy="2845481"/>
          </a:xfrm>
          <a:prstGeom prst="rect">
            <a:avLst/>
          </a:prstGeom>
        </p:spPr>
      </p:pic>
      <p:sp>
        <p:nvSpPr>
          <p:cNvPr id="13" name="Subtitle 2">
            <a:extLst>
              <a:ext uri="{FF2B5EF4-FFF2-40B4-BE49-F238E27FC236}">
                <a16:creationId xmlns:a16="http://schemas.microsoft.com/office/drawing/2014/main" id="{4678D508-C628-4552-9778-7CD691B6DDCF}"/>
              </a:ext>
            </a:extLst>
          </p:cNvPr>
          <p:cNvSpPr txBox="1">
            <a:spLocks/>
          </p:cNvSpPr>
          <p:nvPr/>
        </p:nvSpPr>
        <p:spPr>
          <a:xfrm>
            <a:off x="-4482" y="5379211"/>
            <a:ext cx="9144000" cy="411987"/>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150000"/>
              </a:lnSpc>
              <a:buNone/>
            </a:pPr>
            <a:r>
              <a:rPr lang="en-IN" sz="1400" b="1" kern="0" dirty="0"/>
              <a:t>Figure 5.</a:t>
            </a:r>
            <a:r>
              <a:rPr lang="en-IN" sz="1400" kern="0" dirty="0"/>
              <a:t> Simulated left elbow flexion from MSC-Adams</a:t>
            </a:r>
            <a:endParaRPr lang="en-US" sz="1400" b="1" kern="0" dirty="0"/>
          </a:p>
        </p:txBody>
      </p:sp>
      <p:pic>
        <p:nvPicPr>
          <p:cNvPr id="10" name="Picture 9">
            <a:extLst>
              <a:ext uri="{FF2B5EF4-FFF2-40B4-BE49-F238E27FC236}">
                <a16:creationId xmlns:a16="http://schemas.microsoft.com/office/drawing/2014/main" id="{B2C93EE8-D5B6-4111-B5BC-77B8E7E6DE40}"/>
              </a:ext>
            </a:extLst>
          </p:cNvPr>
          <p:cNvPicPr>
            <a:picLocks noChangeAspect="1"/>
          </p:cNvPicPr>
          <p:nvPr/>
        </p:nvPicPr>
        <p:blipFill rotWithShape="1">
          <a:blip r:embed="rId3">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204803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29615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Results</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8965" y="533402"/>
            <a:ext cx="9144000" cy="1219198"/>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IN" sz="1400" kern="0" dirty="0"/>
              <a:t>Before comparing simulated and experimental results, data from simulation was pre-processed so that it can be compared with experimental data</a:t>
            </a:r>
          </a:p>
          <a:p>
            <a:pPr algn="just">
              <a:lnSpc>
                <a:spcPct val="150000"/>
              </a:lnSpc>
            </a:pPr>
            <a:r>
              <a:rPr lang="en-IN" sz="1400" kern="0" dirty="0"/>
              <a:t>After pre-processing both curves were plotted together to compare them, as shown in Figure 6. </a:t>
            </a:r>
            <a:endParaRPr lang="en-US" sz="1400" kern="0" dirty="0"/>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17</a:t>
            </a:fld>
            <a:endParaRPr lang="en-US" altLang="ja-JP" dirty="0">
              <a:solidFill>
                <a:schemeClr val="bg1">
                  <a:lumMod val="65000"/>
                </a:schemeClr>
              </a:solidFill>
            </a:endParaRPr>
          </a:p>
        </p:txBody>
      </p:sp>
      <p:pic>
        <p:nvPicPr>
          <p:cNvPr id="9" name="Picture 8">
            <a:extLst>
              <a:ext uri="{FF2B5EF4-FFF2-40B4-BE49-F238E27FC236}">
                <a16:creationId xmlns:a16="http://schemas.microsoft.com/office/drawing/2014/main" id="{9CD13891-55D3-4EE1-8E6D-96DEDDC5F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5450" y="1706737"/>
            <a:ext cx="5753100" cy="3715163"/>
          </a:xfrm>
          <a:prstGeom prst="rect">
            <a:avLst/>
          </a:prstGeom>
        </p:spPr>
      </p:pic>
      <p:sp>
        <p:nvSpPr>
          <p:cNvPr id="12" name="Subtitle 2">
            <a:extLst>
              <a:ext uri="{FF2B5EF4-FFF2-40B4-BE49-F238E27FC236}">
                <a16:creationId xmlns:a16="http://schemas.microsoft.com/office/drawing/2014/main" id="{0A6693A4-B08D-4700-84E9-92785CAFBCD2}"/>
              </a:ext>
            </a:extLst>
          </p:cNvPr>
          <p:cNvSpPr txBox="1">
            <a:spLocks/>
          </p:cNvSpPr>
          <p:nvPr/>
        </p:nvSpPr>
        <p:spPr>
          <a:xfrm>
            <a:off x="-22411" y="5421900"/>
            <a:ext cx="9144000" cy="362696"/>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150000"/>
              </a:lnSpc>
              <a:buNone/>
            </a:pPr>
            <a:r>
              <a:rPr lang="en-IN" sz="1400" b="1" kern="0" dirty="0"/>
              <a:t>Figure 6. </a:t>
            </a:r>
            <a:r>
              <a:rPr lang="en-IN" sz="1400" kern="0" dirty="0"/>
              <a:t>Comparison between simulated (red) and experimental (blue) results</a:t>
            </a:r>
            <a:endParaRPr lang="en-US" sz="1400" b="1" kern="0" dirty="0"/>
          </a:p>
        </p:txBody>
      </p:sp>
      <p:pic>
        <p:nvPicPr>
          <p:cNvPr id="10" name="Picture 9">
            <a:extLst>
              <a:ext uri="{FF2B5EF4-FFF2-40B4-BE49-F238E27FC236}">
                <a16:creationId xmlns:a16="http://schemas.microsoft.com/office/drawing/2014/main" id="{88904452-FC5C-4868-8D73-C8CDFD93EF74}"/>
              </a:ext>
            </a:extLst>
          </p:cNvPr>
          <p:cNvPicPr>
            <a:picLocks noChangeAspect="1"/>
          </p:cNvPicPr>
          <p:nvPr/>
        </p:nvPicPr>
        <p:blipFill rotWithShape="1">
          <a:blip r:embed="rId3">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30516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6962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Results continued</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8965" y="533402"/>
            <a:ext cx="9144000" cy="5257798"/>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US" sz="1800" kern="0" dirty="0"/>
              <a:t>As seen from Figure 6, the overall behavior of both plots are similar, which is an expected outcome.</a:t>
            </a:r>
          </a:p>
          <a:p>
            <a:pPr algn="just">
              <a:lnSpc>
                <a:spcPct val="150000"/>
              </a:lnSpc>
            </a:pPr>
            <a:r>
              <a:rPr lang="en-US" sz="1800" kern="0" dirty="0"/>
              <a:t>Simulated values are lower than experimental values, which distinguish these two results, reason for such behavior could be,</a:t>
            </a:r>
          </a:p>
          <a:p>
            <a:pPr lvl="1" algn="just">
              <a:lnSpc>
                <a:spcPct val="150000"/>
              </a:lnSpc>
            </a:pPr>
            <a:r>
              <a:rPr lang="en-US" sz="1400" kern="0" dirty="0"/>
              <a:t>One of the key reasons for such behavior is non-availability of stiffness and damping coefficient for human joint.</a:t>
            </a:r>
          </a:p>
          <a:p>
            <a:pPr lvl="1" algn="just">
              <a:lnSpc>
                <a:spcPct val="150000"/>
              </a:lnSpc>
            </a:pPr>
            <a:r>
              <a:rPr lang="en-US" sz="1400" kern="0" dirty="0"/>
              <a:t>Next factor is limitations of the CAD model</a:t>
            </a:r>
          </a:p>
          <a:p>
            <a:pPr lvl="1" algn="just">
              <a:lnSpc>
                <a:spcPct val="150000"/>
              </a:lnSpc>
            </a:pPr>
            <a:r>
              <a:rPr lang="en-US" sz="1400" kern="0" dirty="0"/>
              <a:t>Second factor can be reduced by designing more accurate model, but there always be some limitations.</a:t>
            </a:r>
          </a:p>
          <a:p>
            <a:pPr lvl="1" algn="just">
              <a:lnSpc>
                <a:spcPct val="150000"/>
              </a:lnSpc>
            </a:pPr>
            <a:r>
              <a:rPr lang="en-IN" sz="1400" kern="0" dirty="0"/>
              <a:t>T</a:t>
            </a:r>
            <a:r>
              <a:rPr lang="en-US" sz="1400" kern="0" dirty="0"/>
              <a:t>o determine stiffness and damping coefficient more extensive research and literature survey is needed also they change with the position of the joint in arm, because of muscles being a non-linear flexible entity.</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18</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692E10F1-CD60-4D4E-829D-B47B8D4106A7}"/>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7163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3914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Future work</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8965" y="533402"/>
            <a:ext cx="9144000" cy="3962397"/>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US" sz="1800" kern="0" dirty="0"/>
              <a:t>Next stage of this project is to design a control system, using space state model of a simple WAP-Exo and upper limb exoskeleton.</a:t>
            </a:r>
          </a:p>
          <a:p>
            <a:pPr algn="just">
              <a:lnSpc>
                <a:spcPct val="150000"/>
              </a:lnSpc>
            </a:pPr>
            <a:r>
              <a:rPr lang="en-US" sz="1800" kern="0" dirty="0"/>
              <a:t>The model will be simulated numerically in MATLAB, and in Adams using a simple cable and pulley mechanism operated with a motor.</a:t>
            </a:r>
          </a:p>
          <a:p>
            <a:pPr algn="just">
              <a:lnSpc>
                <a:spcPct val="150000"/>
              </a:lnSpc>
            </a:pPr>
            <a:r>
              <a:rPr lang="en-US" sz="1800" kern="0" dirty="0"/>
              <a:t>Simultaneously, one model for upper limb exoskeleton and a WAP-Exo will be designed in Solidworks for prototyping.</a:t>
            </a:r>
          </a:p>
          <a:p>
            <a:pPr algn="just">
              <a:lnSpc>
                <a:spcPct val="150000"/>
              </a:lnSpc>
            </a:pPr>
            <a:r>
              <a:rPr lang="en-US" sz="1800" kern="0" dirty="0"/>
              <a:t>And lastly testing control algorithm in real world environment.(optional)</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19</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513127E3-6230-4A05-A0E6-26B28CAEF087}"/>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415866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3914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Abstract</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0" y="533399"/>
            <a:ext cx="9144000" cy="5257799"/>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150000"/>
              </a:lnSpc>
            </a:pPr>
            <a:r>
              <a:rPr lang="en-US" sz="1800" kern="0" dirty="0"/>
              <a:t>It starts with collecting data from 100 soldiers at 59.8802 Hz during LCA (Load Carrying Activities).</a:t>
            </a:r>
          </a:p>
          <a:p>
            <a:pPr>
              <a:lnSpc>
                <a:spcPct val="150000"/>
              </a:lnSpc>
            </a:pPr>
            <a:r>
              <a:rPr lang="en-IN" sz="1800" kern="0" dirty="0"/>
              <a:t>F</a:t>
            </a:r>
            <a:r>
              <a:rPr lang="en-US" sz="1800" kern="0" dirty="0"/>
              <a:t>unction involves are:-</a:t>
            </a:r>
          </a:p>
          <a:p>
            <a:pPr lvl="1">
              <a:lnSpc>
                <a:spcPct val="150000"/>
              </a:lnSpc>
            </a:pPr>
            <a:r>
              <a:rPr lang="en-US" sz="1400" kern="0" dirty="0"/>
              <a:t>Walking</a:t>
            </a:r>
          </a:p>
          <a:p>
            <a:pPr lvl="1">
              <a:lnSpc>
                <a:spcPct val="150000"/>
              </a:lnSpc>
            </a:pPr>
            <a:r>
              <a:rPr lang="en-US" sz="1400" kern="0" dirty="0"/>
              <a:t>Bending</a:t>
            </a:r>
          </a:p>
          <a:p>
            <a:pPr lvl="1">
              <a:lnSpc>
                <a:spcPct val="150000"/>
              </a:lnSpc>
            </a:pPr>
            <a:r>
              <a:rPr lang="en-US" sz="1400" kern="0" dirty="0"/>
              <a:t>Lifting</a:t>
            </a:r>
          </a:p>
          <a:p>
            <a:pPr lvl="1">
              <a:lnSpc>
                <a:spcPct val="150000"/>
              </a:lnSpc>
            </a:pPr>
            <a:r>
              <a:rPr lang="en-US" sz="1400" kern="0" dirty="0"/>
              <a:t>Walking with load </a:t>
            </a:r>
          </a:p>
          <a:p>
            <a:pPr lvl="1">
              <a:lnSpc>
                <a:spcPct val="150000"/>
              </a:lnSpc>
            </a:pPr>
            <a:r>
              <a:rPr lang="en-US" sz="1400" kern="0" dirty="0"/>
              <a:t>Dropping the load</a:t>
            </a:r>
          </a:p>
          <a:p>
            <a:pPr>
              <a:lnSpc>
                <a:spcPct val="150000"/>
              </a:lnSpc>
            </a:pPr>
            <a:r>
              <a:rPr lang="en-IN" sz="1800" kern="0" dirty="0"/>
              <a:t>D</a:t>
            </a:r>
            <a:r>
              <a:rPr lang="en-US" sz="1800" kern="0" dirty="0" err="1"/>
              <a:t>ata</a:t>
            </a:r>
            <a:r>
              <a:rPr lang="en-US" sz="1800" kern="0" dirty="0"/>
              <a:t> Analysis</a:t>
            </a:r>
          </a:p>
          <a:p>
            <a:pPr lvl="1">
              <a:lnSpc>
                <a:spcPct val="150000"/>
              </a:lnSpc>
            </a:pPr>
            <a:r>
              <a:rPr lang="en-IN" sz="1400" kern="0" dirty="0"/>
              <a:t>E</a:t>
            </a:r>
            <a:r>
              <a:rPr lang="en-US" sz="1400" kern="0" dirty="0" err="1"/>
              <a:t>xtraction</a:t>
            </a:r>
            <a:endParaRPr lang="en-US" sz="1400" kern="0" dirty="0"/>
          </a:p>
          <a:p>
            <a:pPr lvl="1">
              <a:lnSpc>
                <a:spcPct val="150000"/>
              </a:lnSpc>
            </a:pPr>
            <a:r>
              <a:rPr lang="en-IN" sz="1400" kern="0" dirty="0"/>
              <a:t>P</a:t>
            </a:r>
            <a:r>
              <a:rPr lang="en-US" sz="1400" kern="0" dirty="0" err="1"/>
              <a:t>lotting</a:t>
            </a:r>
            <a:endParaRPr lang="en-US" sz="1400" kern="0" dirty="0"/>
          </a:p>
          <a:p>
            <a:pPr lvl="1">
              <a:lnSpc>
                <a:spcPct val="150000"/>
              </a:lnSpc>
            </a:pPr>
            <a:r>
              <a:rPr lang="en-IN" sz="1400" kern="0" dirty="0"/>
              <a:t>V</a:t>
            </a:r>
            <a:r>
              <a:rPr lang="en-US" sz="1400" kern="0" dirty="0" err="1"/>
              <a:t>erification</a:t>
            </a:r>
            <a:endParaRPr lang="en-US" sz="1400" kern="0" dirty="0"/>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2</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3C18FB66-965E-489C-B1BA-8E6EFD75EE02}"/>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897971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4676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References</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8965" y="533402"/>
            <a:ext cx="9144000" cy="5257792"/>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buFont typeface="+mj-lt"/>
              <a:buAutoNum type="arabicPeriod"/>
            </a:pPr>
            <a:r>
              <a:rPr lang="en-US" sz="1400" kern="0" dirty="0"/>
              <a:t>Gull, M. A., Bai, S. and </a:t>
            </a:r>
            <a:r>
              <a:rPr lang="en-US" sz="1400" kern="0" dirty="0" err="1"/>
              <a:t>Bak</a:t>
            </a:r>
            <a:r>
              <a:rPr lang="en-US" sz="1400" kern="0" dirty="0"/>
              <a:t>, T. “A Review on Design of Upper Limb Exoskeletons”, Robotics No. 1:16, 2020</a:t>
            </a:r>
          </a:p>
          <a:p>
            <a:pPr algn="just">
              <a:lnSpc>
                <a:spcPct val="150000"/>
              </a:lnSpc>
              <a:buFont typeface="+mj-lt"/>
              <a:buAutoNum type="arabicPeriod"/>
            </a:pPr>
            <a:r>
              <a:rPr lang="en-US" sz="1400" kern="0" dirty="0" err="1"/>
              <a:t>Kapsalyamov</a:t>
            </a:r>
            <a:r>
              <a:rPr lang="en-US" sz="1400" kern="0" dirty="0"/>
              <a:t>, A., Hussain, S. and </a:t>
            </a:r>
            <a:r>
              <a:rPr lang="en-US" sz="1400" kern="0" dirty="0" err="1"/>
              <a:t>Jamwal</a:t>
            </a:r>
            <a:r>
              <a:rPr lang="en-US" sz="1400" kern="0" dirty="0"/>
              <a:t>, P. K. “State-of-the-Art Assistive Powered Upper Limb Exoskeletons for Elderly”, IEEE Access, 2020</a:t>
            </a:r>
          </a:p>
          <a:p>
            <a:pPr algn="just">
              <a:lnSpc>
                <a:spcPct val="150000"/>
              </a:lnSpc>
              <a:buFont typeface="+mj-lt"/>
              <a:buAutoNum type="arabicPeriod"/>
            </a:pPr>
            <a:r>
              <a:rPr lang="en-US" sz="1400" kern="0" dirty="0"/>
              <a:t>Mosher, R. “Final Report on Hardiman I Prototype for Machine Augmentation of Human Strength and Endurance”, Specialty Materials Handling Products Operation General Electric Company Schenectady, New York, 1971</a:t>
            </a:r>
          </a:p>
          <a:p>
            <a:pPr algn="just">
              <a:lnSpc>
                <a:spcPct val="150000"/>
              </a:lnSpc>
              <a:buFont typeface="+mj-lt"/>
              <a:buAutoNum type="arabicPeriod"/>
            </a:pPr>
            <a:r>
              <a:rPr lang="en-US" sz="1400" kern="0" dirty="0" err="1"/>
              <a:t>Parri</a:t>
            </a:r>
            <a:r>
              <a:rPr lang="en-US" sz="1400" kern="0" dirty="0"/>
              <a:t>, A., Yan, T., Giovacchini, F., Cortese, M., </a:t>
            </a:r>
            <a:r>
              <a:rPr lang="en-US" sz="1400" kern="0" dirty="0" err="1"/>
              <a:t>Muscolo</a:t>
            </a:r>
            <a:r>
              <a:rPr lang="en-US" sz="1400" kern="0" dirty="0"/>
              <a:t>, M., </a:t>
            </a:r>
            <a:r>
              <a:rPr lang="en-US" sz="1400" kern="0" dirty="0" err="1"/>
              <a:t>Fantozzi</a:t>
            </a:r>
            <a:r>
              <a:rPr lang="en-US" sz="1400" kern="0" dirty="0"/>
              <a:t>, M., </a:t>
            </a:r>
            <a:r>
              <a:rPr lang="en-US" sz="1400" kern="0" dirty="0" err="1"/>
              <a:t>Lova</a:t>
            </a:r>
            <a:r>
              <a:rPr lang="en-US" sz="1400" kern="0" dirty="0"/>
              <a:t>, R. M., </a:t>
            </a:r>
            <a:r>
              <a:rPr lang="en-US" sz="1400" kern="0" dirty="0" err="1"/>
              <a:t>Vitiello</a:t>
            </a:r>
            <a:r>
              <a:rPr lang="en-US" sz="1400" kern="0" dirty="0"/>
              <a:t>, N. “A Portable Active Pelvis Orthosis for Ambulatory Movement Assistance”, Proceedings of the 2nd International Symposium on Wearable Robotics, WeRob2016, Spain 2017</a:t>
            </a:r>
          </a:p>
          <a:p>
            <a:pPr algn="just">
              <a:lnSpc>
                <a:spcPct val="150000"/>
              </a:lnSpc>
              <a:buFont typeface="+mj-lt"/>
              <a:buAutoNum type="arabicPeriod"/>
            </a:pPr>
            <a:r>
              <a:rPr lang="en-US" sz="1400" kern="0" dirty="0" err="1"/>
              <a:t>Voilqué</a:t>
            </a:r>
            <a:r>
              <a:rPr lang="en-US" sz="1400" kern="0" dirty="0"/>
              <a:t>, A., Masood, J., </a:t>
            </a:r>
            <a:r>
              <a:rPr lang="en-US" sz="1400" kern="0" dirty="0" err="1"/>
              <a:t>Fauroux</a:t>
            </a:r>
            <a:r>
              <a:rPr lang="en-US" sz="1400" kern="0" dirty="0"/>
              <a:t>, J. C., Sabourin, L. and </a:t>
            </a:r>
            <a:r>
              <a:rPr lang="en-US" sz="1400" kern="0" dirty="0" err="1"/>
              <a:t>Guezet</a:t>
            </a:r>
            <a:r>
              <a:rPr lang="en-US" sz="1400" kern="0" dirty="0"/>
              <a:t>, O. “Industrial Exoskeleton Technology: Classification, Structural Analysis, and Structural Complexity Indicator”, Wearable Robotics Association Conference, </a:t>
            </a:r>
            <a:r>
              <a:rPr lang="en-US" sz="1400" kern="0" dirty="0" err="1"/>
              <a:t>WearRAcon</a:t>
            </a:r>
            <a:r>
              <a:rPr lang="en-US" sz="1400" kern="0" dirty="0"/>
              <a:t>, 2019</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20</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FE05A196-5433-4BE3-9073-C5F1B56F172C}"/>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39724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5438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8965" y="533402"/>
            <a:ext cx="9144000" cy="5257792"/>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lnSpc>
                <a:spcPct val="150000"/>
              </a:lnSpc>
              <a:buNone/>
            </a:pPr>
            <a:r>
              <a:rPr lang="en-IN" sz="5400" kern="0" dirty="0">
                <a:effectLst>
                  <a:outerShdw blurRad="38100" dist="38100" dir="2700000" algn="tl">
                    <a:srgbClr val="000000">
                      <a:alpha val="43137"/>
                    </a:srgbClr>
                  </a:outerShdw>
                </a:effectLst>
              </a:rPr>
              <a:t>Thank You</a:t>
            </a:r>
            <a:endParaRPr lang="en-US" sz="5400" kern="0" dirty="0">
              <a:effectLst>
                <a:outerShdw blurRad="38100" dist="38100" dir="2700000" algn="tl">
                  <a:srgbClr val="000000">
                    <a:alpha val="43137"/>
                  </a:srgbClr>
                </a:outerShdw>
              </a:effectLst>
            </a:endParaRP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21</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D5FD1F36-4C1F-46FA-B1A6-604EDD03303B}"/>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314890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3152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Abstract continued </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0" y="533399"/>
            <a:ext cx="9144000" cy="5257799"/>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150000"/>
              </a:lnSpc>
            </a:pPr>
            <a:r>
              <a:rPr lang="en-IN" sz="1800" kern="0" dirty="0"/>
              <a:t>Simulation of Data</a:t>
            </a:r>
          </a:p>
          <a:p>
            <a:pPr lvl="1">
              <a:lnSpc>
                <a:spcPct val="150000"/>
              </a:lnSpc>
            </a:pPr>
            <a:r>
              <a:rPr lang="en-IN" sz="1400" kern="0" dirty="0"/>
              <a:t>Through angular position (For all available joints)</a:t>
            </a:r>
          </a:p>
          <a:p>
            <a:pPr lvl="1">
              <a:lnSpc>
                <a:spcPct val="150000"/>
              </a:lnSpc>
            </a:pPr>
            <a:r>
              <a:rPr lang="en-IN" sz="1400" kern="0" dirty="0"/>
              <a:t>Through torque (For Elbow)</a:t>
            </a:r>
          </a:p>
          <a:p>
            <a:pPr>
              <a:lnSpc>
                <a:spcPct val="150000"/>
              </a:lnSpc>
            </a:pPr>
            <a:r>
              <a:rPr lang="en-IN" sz="1800" kern="0" dirty="0"/>
              <a:t>Modelling of human CAD model</a:t>
            </a:r>
          </a:p>
          <a:p>
            <a:pPr>
              <a:lnSpc>
                <a:spcPct val="150000"/>
              </a:lnSpc>
            </a:pPr>
            <a:r>
              <a:rPr lang="en-IN" sz="1800" kern="0" dirty="0"/>
              <a:t>Simulation and analysis of elbow joint</a:t>
            </a:r>
          </a:p>
          <a:p>
            <a:pPr>
              <a:lnSpc>
                <a:spcPct val="150000"/>
              </a:lnSpc>
            </a:pPr>
            <a:r>
              <a:rPr lang="en-IN" sz="1800" kern="0" dirty="0"/>
              <a:t>Comparison of results between experimental data and simulated data</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3</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EEE50DB2-D460-4AE7-A15F-A0F78F40EA28}"/>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230428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3152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Review of literature</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3810" y="533401"/>
            <a:ext cx="9144000" cy="5257799"/>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ct val="150000"/>
              </a:lnSpc>
              <a:buNone/>
            </a:pPr>
            <a:endParaRPr lang="en-IN" sz="1400" kern="0" dirty="0"/>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4</a:t>
            </a:fld>
            <a:endParaRPr lang="en-US" altLang="ja-JP" dirty="0">
              <a:solidFill>
                <a:schemeClr val="bg1">
                  <a:lumMod val="65000"/>
                </a:schemeClr>
              </a:solidFill>
            </a:endParaRPr>
          </a:p>
        </p:txBody>
      </p:sp>
      <p:graphicFrame>
        <p:nvGraphicFramePr>
          <p:cNvPr id="9" name="Table 8">
            <a:extLst>
              <a:ext uri="{FF2B5EF4-FFF2-40B4-BE49-F238E27FC236}">
                <a16:creationId xmlns:a16="http://schemas.microsoft.com/office/drawing/2014/main" id="{7574DF4C-8647-4BC6-84E6-311C80A17D72}"/>
              </a:ext>
            </a:extLst>
          </p:cNvPr>
          <p:cNvGraphicFramePr>
            <a:graphicFrameLocks noGrp="1"/>
          </p:cNvGraphicFramePr>
          <p:nvPr>
            <p:extLst>
              <p:ext uri="{D42A27DB-BD31-4B8C-83A1-F6EECF244321}">
                <p14:modId xmlns:p14="http://schemas.microsoft.com/office/powerpoint/2010/main" val="3584194320"/>
              </p:ext>
            </p:extLst>
          </p:nvPr>
        </p:nvGraphicFramePr>
        <p:xfrm>
          <a:off x="0" y="533401"/>
          <a:ext cx="9144000" cy="5189960"/>
        </p:xfrm>
        <a:graphic>
          <a:graphicData uri="http://schemas.openxmlformats.org/drawingml/2006/table">
            <a:tbl>
              <a:tblPr firstRow="1" firstCol="1" bandRow="1">
                <a:tableStyleId>{5C22544A-7EE6-4342-B048-85BDC9FD1C3A}</a:tableStyleId>
              </a:tblPr>
              <a:tblGrid>
                <a:gridCol w="1825786">
                  <a:extLst>
                    <a:ext uri="{9D8B030D-6E8A-4147-A177-3AD203B41FA5}">
                      <a16:colId xmlns:a16="http://schemas.microsoft.com/office/drawing/2014/main" val="1685110256"/>
                    </a:ext>
                  </a:extLst>
                </a:gridCol>
                <a:gridCol w="763256">
                  <a:extLst>
                    <a:ext uri="{9D8B030D-6E8A-4147-A177-3AD203B41FA5}">
                      <a16:colId xmlns:a16="http://schemas.microsoft.com/office/drawing/2014/main" val="2653831693"/>
                    </a:ext>
                  </a:extLst>
                </a:gridCol>
                <a:gridCol w="2524450">
                  <a:extLst>
                    <a:ext uri="{9D8B030D-6E8A-4147-A177-3AD203B41FA5}">
                      <a16:colId xmlns:a16="http://schemas.microsoft.com/office/drawing/2014/main" val="1971719260"/>
                    </a:ext>
                  </a:extLst>
                </a:gridCol>
                <a:gridCol w="2301609">
                  <a:extLst>
                    <a:ext uri="{9D8B030D-6E8A-4147-A177-3AD203B41FA5}">
                      <a16:colId xmlns:a16="http://schemas.microsoft.com/office/drawing/2014/main" val="3061048435"/>
                    </a:ext>
                  </a:extLst>
                </a:gridCol>
                <a:gridCol w="1728899">
                  <a:extLst>
                    <a:ext uri="{9D8B030D-6E8A-4147-A177-3AD203B41FA5}">
                      <a16:colId xmlns:a16="http://schemas.microsoft.com/office/drawing/2014/main" val="3098095147"/>
                    </a:ext>
                  </a:extLst>
                </a:gridCol>
              </a:tblGrid>
              <a:tr h="351343">
                <a:tc gridSpan="5">
                  <a:txBody>
                    <a:bodyPr/>
                    <a:lstStyle/>
                    <a:p>
                      <a:pPr algn="ctr">
                        <a:lnSpc>
                          <a:spcPct val="107000"/>
                        </a:lnSpc>
                        <a:spcAft>
                          <a:spcPts val="0"/>
                        </a:spcAft>
                      </a:pPr>
                      <a:r>
                        <a:rPr lang="en-US" sz="1600" dirty="0">
                          <a:solidFill>
                            <a:sysClr val="windowText" lastClr="000000"/>
                          </a:solidFill>
                          <a:effectLst/>
                        </a:rPr>
                        <a:t>Table 1. Tabulated work of some authors</a:t>
                      </a:r>
                      <a:endParaRPr lang="en-US" sz="16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hMerge="1">
                  <a:txBody>
                    <a:bodyPr/>
                    <a:lstStyle/>
                    <a:p>
                      <a:endParaRPr lang="hi-IN"/>
                    </a:p>
                  </a:txBody>
                  <a:tcPr/>
                </a:tc>
                <a:tc hMerge="1">
                  <a:txBody>
                    <a:bodyPr/>
                    <a:lstStyle/>
                    <a:p>
                      <a:endParaRPr lang="hi-IN"/>
                    </a:p>
                  </a:txBody>
                  <a:tcPr/>
                </a:tc>
                <a:tc hMerge="1">
                  <a:txBody>
                    <a:bodyPr/>
                    <a:lstStyle/>
                    <a:p>
                      <a:endParaRPr lang="hi-IN"/>
                    </a:p>
                  </a:txBody>
                  <a:tcPr/>
                </a:tc>
                <a:tc hMerge="1">
                  <a:txBody>
                    <a:bodyPr/>
                    <a:lstStyle/>
                    <a:p>
                      <a:endParaRPr lang="hi-IN"/>
                    </a:p>
                  </a:txBody>
                  <a:tcPr/>
                </a:tc>
                <a:extLst>
                  <a:ext uri="{0D108BD9-81ED-4DB2-BD59-A6C34878D82A}">
                    <a16:rowId xmlns:a16="http://schemas.microsoft.com/office/drawing/2014/main" val="1290053831"/>
                  </a:ext>
                </a:extLst>
              </a:tr>
              <a:tr h="600952">
                <a:tc>
                  <a:txBody>
                    <a:bodyPr/>
                    <a:lstStyle/>
                    <a:p>
                      <a:pPr algn="ctr">
                        <a:lnSpc>
                          <a:spcPct val="107000"/>
                        </a:lnSpc>
                        <a:spcAft>
                          <a:spcPts val="0"/>
                        </a:spcAft>
                      </a:pPr>
                      <a:r>
                        <a:rPr lang="en-US" sz="1200" dirty="0">
                          <a:solidFill>
                            <a:sysClr val="windowText" lastClr="000000"/>
                          </a:solidFill>
                          <a:effectLst/>
                        </a:rPr>
                        <a:t>Author</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b="1" dirty="0">
                          <a:solidFill>
                            <a:sysClr val="windowText" lastClr="000000"/>
                          </a:solidFill>
                          <a:effectLst/>
                        </a:rPr>
                        <a:t>DoF</a:t>
                      </a:r>
                      <a:endParaRPr lang="en-US" sz="1200" b="1"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b="1" dirty="0">
                          <a:solidFill>
                            <a:sysClr val="windowText" lastClr="000000"/>
                          </a:solidFill>
                          <a:effectLst/>
                        </a:rPr>
                        <a:t>Mechanism/Exoskeleton</a:t>
                      </a:r>
                      <a:endParaRPr lang="en-US" sz="1200" b="1"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b="1" dirty="0">
                          <a:solidFill>
                            <a:sysClr val="windowText" lastClr="000000"/>
                          </a:solidFill>
                          <a:effectLst/>
                        </a:rPr>
                        <a:t>Actuation</a:t>
                      </a:r>
                      <a:endParaRPr lang="en-US" sz="1200" b="1"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b="1" dirty="0">
                          <a:solidFill>
                            <a:sysClr val="windowText" lastClr="000000"/>
                          </a:solidFill>
                          <a:effectLst/>
                        </a:rPr>
                        <a:t>Sensors</a:t>
                      </a:r>
                      <a:endParaRPr lang="en-US" sz="1200" b="1"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54262925"/>
                  </a:ext>
                </a:extLst>
              </a:tr>
              <a:tr h="600952">
                <a:tc>
                  <a:txBody>
                    <a:bodyPr/>
                    <a:lstStyle/>
                    <a:p>
                      <a:pPr algn="ctr">
                        <a:lnSpc>
                          <a:spcPct val="107000"/>
                        </a:lnSpc>
                        <a:spcAft>
                          <a:spcPts val="0"/>
                        </a:spcAft>
                      </a:pPr>
                      <a:r>
                        <a:rPr lang="en-US" sz="1200">
                          <a:solidFill>
                            <a:sysClr val="windowText" lastClr="000000"/>
                          </a:solidFill>
                          <a:effectLst/>
                        </a:rPr>
                        <a:t>Lopez et al., 2020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3</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dirty="0">
                          <a:solidFill>
                            <a:sysClr val="windowText" lastClr="000000"/>
                          </a:solidFill>
                          <a:effectLst/>
                        </a:rPr>
                        <a:t>Upper limb exoskeleton</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Maxon motor EC90, EC45</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877427420"/>
                  </a:ext>
                </a:extLst>
              </a:tr>
              <a:tr h="909178">
                <a:tc>
                  <a:txBody>
                    <a:bodyPr/>
                    <a:lstStyle/>
                    <a:p>
                      <a:pPr algn="ctr">
                        <a:lnSpc>
                          <a:spcPct val="107000"/>
                        </a:lnSpc>
                        <a:spcAft>
                          <a:spcPts val="0"/>
                        </a:spcAft>
                      </a:pPr>
                      <a:r>
                        <a:rPr lang="en-US" sz="1200">
                          <a:solidFill>
                            <a:sysClr val="windowText" lastClr="000000"/>
                          </a:solidFill>
                          <a:effectLst/>
                        </a:rPr>
                        <a:t>Samper et al., 2020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SEA-Cable driven upper limb exoskeleton</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Maxon motor 24V-0.5A</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sEMG MyoWare</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932138259"/>
                  </a:ext>
                </a:extLst>
              </a:tr>
              <a:tr h="909178">
                <a:tc>
                  <a:txBody>
                    <a:bodyPr/>
                    <a:lstStyle/>
                    <a:p>
                      <a:pPr algn="ctr">
                        <a:lnSpc>
                          <a:spcPct val="107000"/>
                        </a:lnSpc>
                        <a:spcAft>
                          <a:spcPts val="0"/>
                        </a:spcAft>
                      </a:pPr>
                      <a:r>
                        <a:rPr lang="en-IN" sz="1200">
                          <a:solidFill>
                            <a:sysClr val="windowText" lastClr="000000"/>
                          </a:solidFill>
                          <a:effectLst/>
                        </a:rPr>
                        <a:t>McDonald</a:t>
                      </a:r>
                      <a:r>
                        <a:rPr lang="en-US" sz="1200">
                          <a:solidFill>
                            <a:sysClr val="windowText" lastClr="000000"/>
                          </a:solidFill>
                          <a:effectLst/>
                        </a:rPr>
                        <a:t> et al., 2020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5</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MAHI-II Exoskeleton</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IN" sz="1200">
                          <a:solidFill>
                            <a:sysClr val="windowText" lastClr="000000"/>
                          </a:solidFill>
                          <a:effectLst/>
                        </a:rPr>
                        <a:t>Delsys Bagnoli </a:t>
                      </a:r>
                      <a:r>
                        <a:rPr lang="en-US" sz="1200">
                          <a:solidFill>
                            <a:sysClr val="windowText" lastClr="000000"/>
                          </a:solidFill>
                          <a:effectLst/>
                        </a:rPr>
                        <a:t>EMG</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59796646"/>
                  </a:ext>
                </a:extLst>
              </a:tr>
              <a:tr h="600952">
                <a:tc>
                  <a:txBody>
                    <a:bodyPr/>
                    <a:lstStyle/>
                    <a:p>
                      <a:pPr algn="ctr">
                        <a:lnSpc>
                          <a:spcPct val="107000"/>
                        </a:lnSpc>
                        <a:spcAft>
                          <a:spcPts val="0"/>
                        </a:spcAft>
                      </a:pPr>
                      <a:r>
                        <a:rPr lang="en-IN" sz="1200">
                          <a:solidFill>
                            <a:sysClr val="windowText" lastClr="000000"/>
                          </a:solidFill>
                          <a:effectLst/>
                        </a:rPr>
                        <a:t>Su et al., 2020</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sEMG</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54356253"/>
                  </a:ext>
                </a:extLst>
              </a:tr>
              <a:tr h="1217405">
                <a:tc>
                  <a:txBody>
                    <a:bodyPr/>
                    <a:lstStyle/>
                    <a:p>
                      <a:pPr algn="ctr">
                        <a:lnSpc>
                          <a:spcPct val="107000"/>
                        </a:lnSpc>
                        <a:spcAft>
                          <a:spcPts val="0"/>
                        </a:spcAft>
                      </a:pPr>
                      <a:r>
                        <a:rPr lang="en-IN" sz="1200">
                          <a:solidFill>
                            <a:sysClr val="windowText" lastClr="000000"/>
                          </a:solidFill>
                          <a:effectLst/>
                        </a:rPr>
                        <a:t>Accogli </a:t>
                      </a:r>
                      <a:r>
                        <a:rPr lang="en-US" sz="1200">
                          <a:solidFill>
                            <a:sysClr val="windowText" lastClr="000000"/>
                          </a:solidFill>
                          <a:effectLst/>
                        </a:rPr>
                        <a:t>et al.,</a:t>
                      </a:r>
                      <a:r>
                        <a:rPr lang="en-IN" sz="1200">
                          <a:solidFill>
                            <a:sysClr val="windowText" lastClr="000000"/>
                          </a:solidFill>
                          <a:effectLst/>
                        </a:rPr>
                        <a:t> 2017</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5</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dirty="0">
                          <a:solidFill>
                            <a:sysClr val="windowText" lastClr="000000"/>
                          </a:solidFill>
                          <a:effectLst/>
                        </a:rPr>
                        <a:t>NESM Exoskeleton</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a:solidFill>
                            <a:sysClr val="windowText" lastClr="000000"/>
                          </a:solidFill>
                          <a:effectLst/>
                        </a:rPr>
                        <a:t>-</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0"/>
                        </a:spcAft>
                      </a:pPr>
                      <a:r>
                        <a:rPr lang="en-US" sz="1200" dirty="0">
                          <a:solidFill>
                            <a:sysClr val="windowText" lastClr="000000"/>
                          </a:solidFill>
                          <a:effectLst/>
                        </a:rPr>
                        <a:t>EMG </a:t>
                      </a:r>
                      <a:r>
                        <a:rPr lang="en-US" sz="1200" dirty="0" err="1">
                          <a:solidFill>
                            <a:sysClr val="windowText" lastClr="000000"/>
                          </a:solidFill>
                          <a:effectLst/>
                        </a:rPr>
                        <a:t>TeleMyo</a:t>
                      </a:r>
                      <a:r>
                        <a:rPr lang="en-US" sz="1200" dirty="0">
                          <a:solidFill>
                            <a:sysClr val="windowText" lastClr="000000"/>
                          </a:solidFill>
                          <a:effectLst/>
                        </a:rPr>
                        <a:t> 2400R-Noraxon</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533358878"/>
                  </a:ext>
                </a:extLst>
              </a:tr>
            </a:tbl>
          </a:graphicData>
        </a:graphic>
      </p:graphicFrame>
      <p:pic>
        <p:nvPicPr>
          <p:cNvPr id="10" name="Picture 9">
            <a:extLst>
              <a:ext uri="{FF2B5EF4-FFF2-40B4-BE49-F238E27FC236}">
                <a16:creationId xmlns:a16="http://schemas.microsoft.com/office/drawing/2014/main" id="{129B58C7-88CF-4BAC-888B-DDF9E88FC4EB}"/>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224634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240175" y="6140449"/>
            <a:ext cx="7532225"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Review of literature continued</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3810" y="533401"/>
            <a:ext cx="9144000" cy="5257799"/>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ct val="150000"/>
              </a:lnSpc>
              <a:buNone/>
            </a:pPr>
            <a:endParaRPr lang="en-IN" sz="1400" kern="0" dirty="0"/>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5</a:t>
            </a:fld>
            <a:endParaRPr lang="en-US" altLang="ja-JP" dirty="0">
              <a:solidFill>
                <a:schemeClr val="bg1">
                  <a:lumMod val="65000"/>
                </a:schemeClr>
              </a:solidFill>
            </a:endParaRPr>
          </a:p>
        </p:txBody>
      </p:sp>
      <p:graphicFrame>
        <p:nvGraphicFramePr>
          <p:cNvPr id="6" name="Table 5">
            <a:extLst>
              <a:ext uri="{FF2B5EF4-FFF2-40B4-BE49-F238E27FC236}">
                <a16:creationId xmlns:a16="http://schemas.microsoft.com/office/drawing/2014/main" id="{60CE7E1A-CD7D-4BE5-8EE8-E38A8C1D4772}"/>
              </a:ext>
            </a:extLst>
          </p:cNvPr>
          <p:cNvGraphicFramePr>
            <a:graphicFrameLocks noGrp="1"/>
          </p:cNvGraphicFramePr>
          <p:nvPr>
            <p:extLst>
              <p:ext uri="{D42A27DB-BD31-4B8C-83A1-F6EECF244321}">
                <p14:modId xmlns:p14="http://schemas.microsoft.com/office/powerpoint/2010/main" val="1002238690"/>
              </p:ext>
            </p:extLst>
          </p:nvPr>
        </p:nvGraphicFramePr>
        <p:xfrm>
          <a:off x="11575" y="533400"/>
          <a:ext cx="9144000" cy="5211779"/>
        </p:xfrm>
        <a:graphic>
          <a:graphicData uri="http://schemas.openxmlformats.org/drawingml/2006/table">
            <a:tbl>
              <a:tblPr firstRow="1" firstCol="1" bandRow="1">
                <a:tableStyleId>{5C22544A-7EE6-4342-B048-85BDC9FD1C3A}</a:tableStyleId>
              </a:tblPr>
              <a:tblGrid>
                <a:gridCol w="1825785">
                  <a:extLst>
                    <a:ext uri="{9D8B030D-6E8A-4147-A177-3AD203B41FA5}">
                      <a16:colId xmlns:a16="http://schemas.microsoft.com/office/drawing/2014/main" val="24958421"/>
                    </a:ext>
                  </a:extLst>
                </a:gridCol>
                <a:gridCol w="763257">
                  <a:extLst>
                    <a:ext uri="{9D8B030D-6E8A-4147-A177-3AD203B41FA5}">
                      <a16:colId xmlns:a16="http://schemas.microsoft.com/office/drawing/2014/main" val="4169468201"/>
                    </a:ext>
                  </a:extLst>
                </a:gridCol>
                <a:gridCol w="2524450">
                  <a:extLst>
                    <a:ext uri="{9D8B030D-6E8A-4147-A177-3AD203B41FA5}">
                      <a16:colId xmlns:a16="http://schemas.microsoft.com/office/drawing/2014/main" val="3892536544"/>
                    </a:ext>
                  </a:extLst>
                </a:gridCol>
                <a:gridCol w="2301610">
                  <a:extLst>
                    <a:ext uri="{9D8B030D-6E8A-4147-A177-3AD203B41FA5}">
                      <a16:colId xmlns:a16="http://schemas.microsoft.com/office/drawing/2014/main" val="298620309"/>
                    </a:ext>
                  </a:extLst>
                </a:gridCol>
                <a:gridCol w="1728898">
                  <a:extLst>
                    <a:ext uri="{9D8B030D-6E8A-4147-A177-3AD203B41FA5}">
                      <a16:colId xmlns:a16="http://schemas.microsoft.com/office/drawing/2014/main" val="3770215951"/>
                    </a:ext>
                  </a:extLst>
                </a:gridCol>
              </a:tblGrid>
              <a:tr h="413418">
                <a:tc>
                  <a:txBody>
                    <a:bodyPr/>
                    <a:lstStyle/>
                    <a:p>
                      <a:pPr algn="ctr">
                        <a:lnSpc>
                          <a:spcPct val="107000"/>
                        </a:lnSpc>
                        <a:spcAft>
                          <a:spcPts val="0"/>
                        </a:spcAft>
                      </a:pPr>
                      <a:r>
                        <a:rPr lang="en-US" sz="1100" dirty="0">
                          <a:solidFill>
                            <a:schemeClr val="tx1"/>
                          </a:solidFill>
                          <a:effectLst/>
                        </a:rPr>
                        <a:t>Author</a:t>
                      </a:r>
                      <a:endParaRPr lang="en-US"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dirty="0">
                          <a:solidFill>
                            <a:schemeClr val="tx1"/>
                          </a:solidFill>
                          <a:effectLst/>
                        </a:rPr>
                        <a:t>DoF</a:t>
                      </a:r>
                      <a:endParaRPr lang="en-US"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Mechanism/Exoskeleton</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Actuation</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dirty="0">
                          <a:solidFill>
                            <a:schemeClr val="tx1"/>
                          </a:solidFill>
                          <a:effectLst/>
                        </a:rPr>
                        <a:t>Sensors</a:t>
                      </a:r>
                      <a:endParaRPr lang="en-US"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extLst>
                  <a:ext uri="{0D108BD9-81ED-4DB2-BD59-A6C34878D82A}">
                    <a16:rowId xmlns:a16="http://schemas.microsoft.com/office/drawing/2014/main" val="393291867"/>
                  </a:ext>
                </a:extLst>
              </a:tr>
              <a:tr h="1436190">
                <a:tc>
                  <a:txBody>
                    <a:bodyPr/>
                    <a:lstStyle/>
                    <a:p>
                      <a:pPr algn="ctr">
                        <a:lnSpc>
                          <a:spcPct val="107000"/>
                        </a:lnSpc>
                        <a:spcAft>
                          <a:spcPts val="0"/>
                        </a:spcAft>
                      </a:pPr>
                      <a:r>
                        <a:rPr lang="en-US" sz="1100">
                          <a:solidFill>
                            <a:schemeClr val="tx1"/>
                          </a:solidFill>
                          <a:effectLst/>
                        </a:rPr>
                        <a:t>Parri et al., 2017</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dirty="0">
                          <a:solidFill>
                            <a:schemeClr val="tx1"/>
                          </a:solidFill>
                          <a:effectLst/>
                        </a:rPr>
                        <a:t>4</a:t>
                      </a:r>
                      <a:endParaRPr lang="en-US"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dirty="0">
                          <a:solidFill>
                            <a:schemeClr val="tx1"/>
                          </a:solidFill>
                          <a:effectLst/>
                        </a:rPr>
                        <a:t>Hip actuated, SEA-based exoskeleton </a:t>
                      </a:r>
                      <a:endParaRPr lang="en-US"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Maxon motor EC 60 and 100:1 CPL-14 A 100-2A Harmonic Drive</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17-bit Rotary Encoder (DS-37Netzer Precision Motion Sensors</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extLst>
                  <a:ext uri="{0D108BD9-81ED-4DB2-BD59-A6C34878D82A}">
                    <a16:rowId xmlns:a16="http://schemas.microsoft.com/office/drawing/2014/main" val="2849468055"/>
                  </a:ext>
                </a:extLst>
              </a:tr>
              <a:tr h="837218">
                <a:tc>
                  <a:txBody>
                    <a:bodyPr/>
                    <a:lstStyle/>
                    <a:p>
                      <a:pPr algn="ctr">
                        <a:lnSpc>
                          <a:spcPct val="107000"/>
                        </a:lnSpc>
                        <a:spcAft>
                          <a:spcPts val="0"/>
                        </a:spcAft>
                      </a:pPr>
                      <a:r>
                        <a:rPr lang="en-US" sz="1100">
                          <a:solidFill>
                            <a:schemeClr val="tx1"/>
                          </a:solidFill>
                          <a:effectLst/>
                        </a:rPr>
                        <a:t>Christensen et al., 2017</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3</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Double parallelogram linkage, upper limb exoskeleton</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Maxon motor EC60 and CSD 25 2A Harmonic Drive</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extLst>
                  <a:ext uri="{0D108BD9-81ED-4DB2-BD59-A6C34878D82A}">
                    <a16:rowId xmlns:a16="http://schemas.microsoft.com/office/drawing/2014/main" val="1959029378"/>
                  </a:ext>
                </a:extLst>
              </a:tr>
              <a:tr h="437374">
                <a:tc>
                  <a:txBody>
                    <a:bodyPr/>
                    <a:lstStyle/>
                    <a:p>
                      <a:pPr algn="ctr">
                        <a:lnSpc>
                          <a:spcPct val="107000"/>
                        </a:lnSpc>
                        <a:spcAft>
                          <a:spcPts val="0"/>
                        </a:spcAft>
                      </a:pPr>
                      <a:r>
                        <a:rPr lang="en-US" sz="1100">
                          <a:solidFill>
                            <a:schemeClr val="tx1"/>
                          </a:solidFill>
                          <a:effectLst/>
                        </a:rPr>
                        <a:t>Macke et al., 2017</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1</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Counterweight and spring mechanism</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Passive</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EMG</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extLst>
                  <a:ext uri="{0D108BD9-81ED-4DB2-BD59-A6C34878D82A}">
                    <a16:rowId xmlns:a16="http://schemas.microsoft.com/office/drawing/2014/main" val="4151142285"/>
                  </a:ext>
                </a:extLst>
              </a:tr>
              <a:tr h="625044">
                <a:tc>
                  <a:txBody>
                    <a:bodyPr/>
                    <a:lstStyle/>
                    <a:p>
                      <a:pPr algn="ctr">
                        <a:lnSpc>
                          <a:spcPct val="107000"/>
                        </a:lnSpc>
                        <a:spcAft>
                          <a:spcPts val="0"/>
                        </a:spcAft>
                      </a:pPr>
                      <a:r>
                        <a:rPr lang="en-IN" sz="1100">
                          <a:solidFill>
                            <a:schemeClr val="tx1"/>
                          </a:solidFill>
                          <a:effectLst/>
                        </a:rPr>
                        <a:t>Jung </a:t>
                      </a:r>
                      <a:r>
                        <a:rPr lang="en-US" sz="1100">
                          <a:solidFill>
                            <a:schemeClr val="tx1"/>
                          </a:solidFill>
                          <a:effectLst/>
                        </a:rPr>
                        <a:t>et al.,</a:t>
                      </a:r>
                      <a:r>
                        <a:rPr lang="en-IN" sz="1100">
                          <a:solidFill>
                            <a:schemeClr val="tx1"/>
                          </a:solidFill>
                          <a:effectLst/>
                        </a:rPr>
                        <a:t> 2015</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5</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Upper limb exoskeleton</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6 axis F/Tsensor, ATI mini45</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extLst>
                  <a:ext uri="{0D108BD9-81ED-4DB2-BD59-A6C34878D82A}">
                    <a16:rowId xmlns:a16="http://schemas.microsoft.com/office/drawing/2014/main" val="2010694554"/>
                  </a:ext>
                </a:extLst>
              </a:tr>
              <a:tr h="1049117">
                <a:tc>
                  <a:txBody>
                    <a:bodyPr/>
                    <a:lstStyle/>
                    <a:p>
                      <a:pPr algn="ctr">
                        <a:lnSpc>
                          <a:spcPct val="107000"/>
                        </a:lnSpc>
                        <a:spcAft>
                          <a:spcPts val="0"/>
                        </a:spcAft>
                      </a:pPr>
                      <a:r>
                        <a:rPr lang="en-IN" sz="1100">
                          <a:solidFill>
                            <a:schemeClr val="tx1"/>
                          </a:solidFill>
                          <a:effectLst/>
                        </a:rPr>
                        <a:t>Huang </a:t>
                      </a:r>
                      <a:r>
                        <a:rPr lang="en-US" sz="1100">
                          <a:solidFill>
                            <a:schemeClr val="tx1"/>
                          </a:solidFill>
                          <a:effectLst/>
                        </a:rPr>
                        <a:t>et al.,</a:t>
                      </a:r>
                      <a:r>
                        <a:rPr lang="en-IN" sz="1100">
                          <a:solidFill>
                            <a:schemeClr val="tx1"/>
                          </a:solidFill>
                          <a:effectLst/>
                        </a:rPr>
                        <a:t> 2015</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3</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FSR based 3 DoF upper limb exoskeleton </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250841- Maxon motor</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HEDL-A11 Encoder, A201 FSR- FlexiForce sensor</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extLst>
                  <a:ext uri="{0D108BD9-81ED-4DB2-BD59-A6C34878D82A}">
                    <a16:rowId xmlns:a16="http://schemas.microsoft.com/office/drawing/2014/main" val="4165322933"/>
                  </a:ext>
                </a:extLst>
              </a:tr>
              <a:tr h="413418">
                <a:tc>
                  <a:txBody>
                    <a:bodyPr/>
                    <a:lstStyle/>
                    <a:p>
                      <a:pPr algn="ctr">
                        <a:lnSpc>
                          <a:spcPct val="107000"/>
                        </a:lnSpc>
                        <a:spcAft>
                          <a:spcPts val="0"/>
                        </a:spcAft>
                      </a:pPr>
                      <a:r>
                        <a:rPr lang="en-IN" sz="1100">
                          <a:solidFill>
                            <a:schemeClr val="tx1"/>
                          </a:solidFill>
                          <a:effectLst/>
                        </a:rPr>
                        <a:t>Jarrasse </a:t>
                      </a:r>
                      <a:r>
                        <a:rPr lang="en-US" sz="1100">
                          <a:solidFill>
                            <a:schemeClr val="tx1"/>
                          </a:solidFill>
                          <a:effectLst/>
                        </a:rPr>
                        <a:t>et al.,</a:t>
                      </a:r>
                      <a:r>
                        <a:rPr lang="en-IN" sz="1100">
                          <a:solidFill>
                            <a:schemeClr val="tx1"/>
                          </a:solidFill>
                          <a:effectLst/>
                        </a:rPr>
                        <a:t> 2010</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4</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Modified ABLE Exoskeleton</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a:solidFill>
                            <a:schemeClr val="tx1"/>
                          </a:solidFill>
                          <a:effectLst/>
                        </a:rPr>
                        <a:t>-</a:t>
                      </a:r>
                      <a:endParaRPr lang="en-US"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tc>
                  <a:txBody>
                    <a:bodyPr/>
                    <a:lstStyle/>
                    <a:p>
                      <a:pPr algn="ctr">
                        <a:lnSpc>
                          <a:spcPct val="107000"/>
                        </a:lnSpc>
                        <a:spcAft>
                          <a:spcPts val="0"/>
                        </a:spcAft>
                      </a:pPr>
                      <a:r>
                        <a:rPr lang="en-US" sz="1100" dirty="0">
                          <a:solidFill>
                            <a:schemeClr val="tx1"/>
                          </a:solidFill>
                          <a:effectLst/>
                        </a:rPr>
                        <a:t>F/T sensor</a:t>
                      </a:r>
                      <a:endParaRPr lang="en-US"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4457" marR="64457" marT="0" marB="0" anchor="ctr"/>
                </a:tc>
                <a:extLst>
                  <a:ext uri="{0D108BD9-81ED-4DB2-BD59-A6C34878D82A}">
                    <a16:rowId xmlns:a16="http://schemas.microsoft.com/office/drawing/2014/main" val="4082276094"/>
                  </a:ext>
                </a:extLst>
              </a:tr>
            </a:tbl>
          </a:graphicData>
        </a:graphic>
      </p:graphicFrame>
      <p:pic>
        <p:nvPicPr>
          <p:cNvPr id="9" name="Picture 8">
            <a:extLst>
              <a:ext uri="{FF2B5EF4-FFF2-40B4-BE49-F238E27FC236}">
                <a16:creationId xmlns:a16="http://schemas.microsoft.com/office/drawing/2014/main" id="{1C0D3E2B-AEC7-49BE-A217-A6D05CDF2239}"/>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2553597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228600" y="6140449"/>
            <a:ext cx="75438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Problem definition</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3810" y="533401"/>
            <a:ext cx="9144000" cy="5257799"/>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US" sz="1800" kern="0" dirty="0"/>
              <a:t>Problem statement</a:t>
            </a:r>
          </a:p>
          <a:p>
            <a:pPr lvl="1" algn="just">
              <a:lnSpc>
                <a:spcPct val="150000"/>
              </a:lnSpc>
            </a:pPr>
            <a:r>
              <a:rPr lang="en-US" sz="1400" kern="0" dirty="0"/>
              <a:t>In the field a solider need to carry loads from one place to other, In such tasks, muscle gets tired due to fatigue. To reduce fatigue and provide some assistance to soldiers, a WAP-Exo or upper limb exoskeleton can be developed which can provide additional torque and reduce fatigue, prevent him from injury and increase their efficiency.</a:t>
            </a:r>
          </a:p>
          <a:p>
            <a:pPr lvl="1" algn="just">
              <a:lnSpc>
                <a:spcPct val="150000"/>
              </a:lnSpc>
            </a:pPr>
            <a:r>
              <a:rPr lang="en-US" sz="1400" kern="0" dirty="0"/>
              <a:t>The designed exoskeleton must be able to support troops if they are trying pick weight under the specified limit. This support is only provided in sagittal plane, i.e., for flexion and extension of each joint</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6</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A1CDDAF2-97F7-4FE1-9BEC-89553A463E57}"/>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132003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5438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ea typeface="+mj-ea"/>
              </a:rPr>
              <a:t>Methodology for solution of problems</a:t>
            </a:r>
            <a:endParaRPr lang="en-US" sz="3200" b="1" dirty="0">
              <a:solidFill>
                <a:schemeClr val="bg1"/>
              </a:solidFill>
              <a:ea typeface="+mj-ea"/>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3810" y="533401"/>
            <a:ext cx="9144000" cy="5257799"/>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IN" sz="1800" kern="0" dirty="0"/>
              <a:t>Steps involved for work so far: -</a:t>
            </a:r>
          </a:p>
          <a:p>
            <a:pPr lvl="1" algn="just">
              <a:lnSpc>
                <a:spcPct val="150000"/>
              </a:lnSpc>
            </a:pPr>
            <a:r>
              <a:rPr lang="en-US" sz="1400" kern="0" dirty="0"/>
              <a:t>Stage 1: Data analysis</a:t>
            </a:r>
          </a:p>
          <a:p>
            <a:pPr lvl="1" algn="just">
              <a:lnSpc>
                <a:spcPct val="150000"/>
              </a:lnSpc>
            </a:pPr>
            <a:r>
              <a:rPr lang="en-US" sz="1400" kern="0" dirty="0"/>
              <a:t>Stage 2: Data verification through simulation</a:t>
            </a:r>
          </a:p>
          <a:p>
            <a:pPr lvl="1" algn="just">
              <a:lnSpc>
                <a:spcPct val="150000"/>
              </a:lnSpc>
            </a:pPr>
            <a:r>
              <a:rPr lang="en-US" sz="1400" kern="0" dirty="0"/>
              <a:t>Stage 3: Design of an accurate human model</a:t>
            </a:r>
          </a:p>
          <a:p>
            <a:pPr lvl="1" algn="just">
              <a:lnSpc>
                <a:spcPct val="150000"/>
              </a:lnSpc>
            </a:pPr>
            <a:r>
              <a:rPr lang="en-US" sz="1400" kern="0" dirty="0"/>
              <a:t>Stage 4: Analysis of Elbow joint</a:t>
            </a: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7</a:t>
            </a:fld>
            <a:endParaRPr lang="en-US" altLang="ja-JP" dirty="0">
              <a:solidFill>
                <a:schemeClr val="bg1">
                  <a:lumMod val="65000"/>
                </a:schemeClr>
              </a:solidFill>
            </a:endParaRPr>
          </a:p>
        </p:txBody>
      </p:sp>
      <p:pic>
        <p:nvPicPr>
          <p:cNvPr id="8" name="Picture 7">
            <a:extLst>
              <a:ext uri="{FF2B5EF4-FFF2-40B4-BE49-F238E27FC236}">
                <a16:creationId xmlns:a16="http://schemas.microsoft.com/office/drawing/2014/main" id="{CA2A1DEB-F03E-4248-9353-DD6AA9AEF9B3}"/>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245651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3152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rPr>
              <a:t>Methodology for solution of problems continued</a:t>
            </a:r>
            <a:endParaRPr lang="en-US" sz="3200" b="1" dirty="0">
              <a:solidFill>
                <a:schemeClr val="bg1"/>
              </a:solidFill>
            </a:endParaRPr>
          </a:p>
        </p:txBody>
      </p:sp>
      <p:sp>
        <p:nvSpPr>
          <p:cNvPr id="7" name="Subtitle 2">
            <a:extLst>
              <a:ext uri="{FF2B5EF4-FFF2-40B4-BE49-F238E27FC236}">
                <a16:creationId xmlns:a16="http://schemas.microsoft.com/office/drawing/2014/main" id="{D48FC08E-D56C-4EB4-A0FB-1AE3E80309D0}"/>
              </a:ext>
            </a:extLst>
          </p:cNvPr>
          <p:cNvSpPr txBox="1">
            <a:spLocks/>
          </p:cNvSpPr>
          <p:nvPr/>
        </p:nvSpPr>
        <p:spPr>
          <a:xfrm>
            <a:off x="-3810" y="533400"/>
            <a:ext cx="6766558" cy="5257799"/>
          </a:xfrm>
          <a:prstGeom prst="rect">
            <a:avLst/>
          </a:prstGeom>
          <a:solidFill>
            <a:schemeClr val="bg1"/>
          </a:solidFill>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just">
              <a:lnSpc>
                <a:spcPct val="150000"/>
              </a:lnSpc>
            </a:pPr>
            <a:r>
              <a:rPr lang="en-IN" sz="1800" kern="0" dirty="0"/>
              <a:t>Stage 1: Data analysis</a:t>
            </a:r>
          </a:p>
          <a:p>
            <a:pPr lvl="1" algn="just">
              <a:lnSpc>
                <a:spcPct val="150000"/>
              </a:lnSpc>
            </a:pPr>
            <a:r>
              <a:rPr lang="en-US" sz="1400" kern="0" dirty="0"/>
              <a:t>Extracted data for Elbows, Shoulders, Pelvis joint to simulate and control upper limb exoskeleton and Hips, Knee and Ankle joint to simulate and verification of data and</a:t>
            </a:r>
            <a:r>
              <a:rPr lang="hi-IN" sz="1400" kern="0" dirty="0"/>
              <a:t> </a:t>
            </a:r>
            <a:r>
              <a:rPr lang="en-US" sz="1400" kern="0" dirty="0"/>
              <a:t>analysis in later stages.</a:t>
            </a:r>
          </a:p>
          <a:p>
            <a:pPr lvl="1" algn="just">
              <a:lnSpc>
                <a:spcPct val="150000"/>
              </a:lnSpc>
            </a:pPr>
            <a:r>
              <a:rPr lang="en-US" sz="1400" kern="0" dirty="0"/>
              <a:t>The extracted data includes only flexion and extension of each joint in sagittal plane</a:t>
            </a:r>
          </a:p>
          <a:p>
            <a:pPr lvl="1" algn="just">
              <a:lnSpc>
                <a:spcPct val="150000"/>
              </a:lnSpc>
            </a:pPr>
            <a:r>
              <a:rPr lang="en-US" sz="1400" kern="0" dirty="0"/>
              <a:t>A data sets is the combinations of loads, speed and test cases</a:t>
            </a:r>
            <a:r>
              <a:rPr lang="en-IN" sz="1400" kern="0" dirty="0"/>
              <a:t> are presented in Table 2. </a:t>
            </a:r>
          </a:p>
          <a:p>
            <a:pPr lvl="1" algn="just">
              <a:lnSpc>
                <a:spcPct val="150000"/>
              </a:lnSpc>
            </a:pPr>
            <a:r>
              <a:rPr lang="en-IN" sz="1400" kern="0" dirty="0"/>
              <a:t>Figure 1 shows left elbow flexion and extension for data combination of 17 kg – Fast walk (FW) and T3 test case, as highlighted in Table 2.</a:t>
            </a:r>
          </a:p>
          <a:p>
            <a:pPr algn="just">
              <a:lnSpc>
                <a:spcPct val="150000"/>
              </a:lnSpc>
            </a:pPr>
            <a:r>
              <a:rPr lang="en-IN" sz="1800" kern="0" dirty="0">
                <a:solidFill>
                  <a:srgbClr val="FF0000"/>
                </a:solidFill>
              </a:rPr>
              <a:t>NW – Normal walk</a:t>
            </a:r>
          </a:p>
          <a:p>
            <a:pPr algn="just">
              <a:lnSpc>
                <a:spcPct val="150000"/>
              </a:lnSpc>
            </a:pPr>
            <a:r>
              <a:rPr lang="en-IN" sz="1800" kern="0" dirty="0">
                <a:solidFill>
                  <a:srgbClr val="FF0000"/>
                </a:solidFill>
              </a:rPr>
              <a:t>FW – Fast walk</a:t>
            </a:r>
            <a:endParaRPr lang="en-US" sz="1800" kern="0" dirty="0">
              <a:solidFill>
                <a:srgbClr val="FF0000"/>
              </a:solidFill>
            </a:endParaRP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8</a:t>
            </a:fld>
            <a:endParaRPr lang="en-US" altLang="ja-JP" dirty="0">
              <a:solidFill>
                <a:schemeClr val="bg1">
                  <a:lumMod val="65000"/>
                </a:schemeClr>
              </a:solidFill>
            </a:endParaRPr>
          </a:p>
        </p:txBody>
      </p:sp>
      <p:graphicFrame>
        <p:nvGraphicFramePr>
          <p:cNvPr id="6" name="Table 5">
            <a:extLst>
              <a:ext uri="{FF2B5EF4-FFF2-40B4-BE49-F238E27FC236}">
                <a16:creationId xmlns:a16="http://schemas.microsoft.com/office/drawing/2014/main" id="{990A6FFE-891A-431D-BF99-98725CD799C7}"/>
              </a:ext>
            </a:extLst>
          </p:cNvPr>
          <p:cNvGraphicFramePr>
            <a:graphicFrameLocks noGrp="1"/>
          </p:cNvGraphicFramePr>
          <p:nvPr>
            <p:extLst>
              <p:ext uri="{D42A27DB-BD31-4B8C-83A1-F6EECF244321}">
                <p14:modId xmlns:p14="http://schemas.microsoft.com/office/powerpoint/2010/main" val="1427174005"/>
              </p:ext>
            </p:extLst>
          </p:nvPr>
        </p:nvGraphicFramePr>
        <p:xfrm>
          <a:off x="6762748" y="3018859"/>
          <a:ext cx="2198371" cy="2631636"/>
        </p:xfrm>
        <a:graphic>
          <a:graphicData uri="http://schemas.openxmlformats.org/drawingml/2006/table">
            <a:tbl>
              <a:tblPr firstRow="1" firstCol="1" bandRow="1">
                <a:tableStyleId>{5C22544A-7EE6-4342-B048-85BDC9FD1C3A}</a:tableStyleId>
              </a:tblPr>
              <a:tblGrid>
                <a:gridCol w="823914">
                  <a:extLst>
                    <a:ext uri="{9D8B030D-6E8A-4147-A177-3AD203B41FA5}">
                      <a16:colId xmlns:a16="http://schemas.microsoft.com/office/drawing/2014/main" val="1171086067"/>
                    </a:ext>
                  </a:extLst>
                </a:gridCol>
                <a:gridCol w="823914">
                  <a:extLst>
                    <a:ext uri="{9D8B030D-6E8A-4147-A177-3AD203B41FA5}">
                      <a16:colId xmlns:a16="http://schemas.microsoft.com/office/drawing/2014/main" val="3066418596"/>
                    </a:ext>
                  </a:extLst>
                </a:gridCol>
                <a:gridCol w="550543">
                  <a:extLst>
                    <a:ext uri="{9D8B030D-6E8A-4147-A177-3AD203B41FA5}">
                      <a16:colId xmlns:a16="http://schemas.microsoft.com/office/drawing/2014/main" val="2982165867"/>
                    </a:ext>
                  </a:extLst>
                </a:gridCol>
              </a:tblGrid>
              <a:tr h="161762">
                <a:tc gridSpan="3">
                  <a:txBody>
                    <a:bodyPr/>
                    <a:lstStyle/>
                    <a:p>
                      <a:pPr algn="ctr">
                        <a:lnSpc>
                          <a:spcPct val="107000"/>
                        </a:lnSpc>
                        <a:spcAft>
                          <a:spcPts val="0"/>
                        </a:spcAft>
                      </a:pPr>
                      <a:r>
                        <a:rPr lang="en-US" sz="1200" dirty="0">
                          <a:solidFill>
                            <a:sysClr val="windowText" lastClr="000000"/>
                          </a:solidFill>
                          <a:effectLst/>
                        </a:rPr>
                        <a:t>Table 2. Possible combinations of test</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hi-IN"/>
                    </a:p>
                  </a:txBody>
                  <a:tcPr/>
                </a:tc>
                <a:tc hMerge="1">
                  <a:txBody>
                    <a:bodyPr/>
                    <a:lstStyle/>
                    <a:p>
                      <a:endParaRPr lang="hi-IN"/>
                    </a:p>
                  </a:txBody>
                  <a:tcPr/>
                </a:tc>
                <a:extLst>
                  <a:ext uri="{0D108BD9-81ED-4DB2-BD59-A6C34878D82A}">
                    <a16:rowId xmlns:a16="http://schemas.microsoft.com/office/drawing/2014/main" val="3057988320"/>
                  </a:ext>
                </a:extLst>
              </a:tr>
              <a:tr h="130089">
                <a:tc>
                  <a:txBody>
                    <a:bodyPr/>
                    <a:lstStyle/>
                    <a:p>
                      <a:pPr algn="ctr">
                        <a:lnSpc>
                          <a:spcPct val="107000"/>
                        </a:lnSpc>
                        <a:spcAft>
                          <a:spcPts val="0"/>
                        </a:spcAft>
                      </a:pPr>
                      <a:r>
                        <a:rPr lang="en-US" sz="1200">
                          <a:solidFill>
                            <a:sysClr val="windowText" lastClr="000000"/>
                          </a:solidFill>
                          <a:effectLst/>
                        </a:rPr>
                        <a:t>Weights (kg)</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200">
                          <a:solidFill>
                            <a:sysClr val="windowText" lastClr="000000"/>
                          </a:solidFill>
                          <a:effectLst/>
                        </a:rPr>
                        <a:t>Speeds (m/s)</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200">
                          <a:solidFill>
                            <a:sysClr val="windowText" lastClr="000000"/>
                          </a:solidFill>
                          <a:effectLst/>
                        </a:rPr>
                        <a:t>Test case</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1266972"/>
                  </a:ext>
                </a:extLst>
              </a:tr>
              <a:tr h="130089">
                <a:tc rowSpan="4">
                  <a:txBody>
                    <a:bodyPr/>
                    <a:lstStyle/>
                    <a:p>
                      <a:pPr algn="ctr">
                        <a:lnSpc>
                          <a:spcPct val="107000"/>
                        </a:lnSpc>
                        <a:spcAft>
                          <a:spcPts val="0"/>
                        </a:spcAft>
                      </a:pPr>
                      <a:r>
                        <a:rPr lang="en-US" sz="1200" dirty="0">
                          <a:solidFill>
                            <a:sysClr val="windowText" lastClr="000000"/>
                          </a:solidFill>
                          <a:effectLst/>
                        </a:rPr>
                        <a:t>17</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rowSpan="2">
                  <a:txBody>
                    <a:bodyPr/>
                    <a:lstStyle/>
                    <a:p>
                      <a:pPr algn="ctr">
                        <a:lnSpc>
                          <a:spcPct val="107000"/>
                        </a:lnSpc>
                        <a:spcAft>
                          <a:spcPts val="0"/>
                        </a:spcAft>
                      </a:pPr>
                      <a:r>
                        <a:rPr lang="en-US" sz="1200" dirty="0">
                          <a:solidFill>
                            <a:sysClr val="windowText" lastClr="000000"/>
                          </a:solidFill>
                          <a:effectLst/>
                        </a:rPr>
                        <a:t>NW - 1.5</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200">
                          <a:solidFill>
                            <a:sysClr val="windowText" lastClr="000000"/>
                          </a:solidFill>
                          <a:effectLst/>
                        </a:rPr>
                        <a:t>T1</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4977033"/>
                  </a:ext>
                </a:extLst>
              </a:tr>
              <a:tr h="130089">
                <a:tc vMerge="1">
                  <a:txBody>
                    <a:bodyPr/>
                    <a:lstStyle/>
                    <a:p>
                      <a:endParaRPr lang="hi-IN"/>
                    </a:p>
                  </a:txBody>
                  <a:tcPr/>
                </a:tc>
                <a:tc vMerge="1">
                  <a:txBody>
                    <a:bodyPr/>
                    <a:lstStyle/>
                    <a:p>
                      <a:endParaRPr lang="hi-IN"/>
                    </a:p>
                  </a:txBody>
                  <a:tcPr/>
                </a:tc>
                <a:tc>
                  <a:txBody>
                    <a:bodyPr/>
                    <a:lstStyle/>
                    <a:p>
                      <a:pPr algn="ctr">
                        <a:lnSpc>
                          <a:spcPct val="107000"/>
                        </a:lnSpc>
                        <a:spcAft>
                          <a:spcPts val="0"/>
                        </a:spcAft>
                      </a:pPr>
                      <a:r>
                        <a:rPr lang="en-US" sz="1200">
                          <a:solidFill>
                            <a:sysClr val="windowText" lastClr="000000"/>
                          </a:solidFill>
                          <a:effectLst/>
                        </a:rPr>
                        <a:t>T2</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9283496"/>
                  </a:ext>
                </a:extLst>
              </a:tr>
              <a:tr h="130089">
                <a:tc vMerge="1">
                  <a:txBody>
                    <a:bodyPr/>
                    <a:lstStyle/>
                    <a:p>
                      <a:endParaRPr lang="hi-IN"/>
                    </a:p>
                  </a:txBody>
                  <a:tcPr/>
                </a:tc>
                <a:tc rowSpan="2">
                  <a:txBody>
                    <a:bodyPr/>
                    <a:lstStyle/>
                    <a:p>
                      <a:pPr algn="ctr">
                        <a:lnSpc>
                          <a:spcPct val="107000"/>
                        </a:lnSpc>
                        <a:spcAft>
                          <a:spcPts val="0"/>
                        </a:spcAft>
                      </a:pPr>
                      <a:r>
                        <a:rPr lang="en-US" sz="1200" dirty="0">
                          <a:solidFill>
                            <a:sysClr val="windowText" lastClr="000000"/>
                          </a:solidFill>
                          <a:effectLst/>
                        </a:rPr>
                        <a:t>FW - 1.75</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107000"/>
                        </a:lnSpc>
                        <a:spcAft>
                          <a:spcPts val="0"/>
                        </a:spcAft>
                      </a:pPr>
                      <a:r>
                        <a:rPr lang="en-US" sz="1200" dirty="0">
                          <a:solidFill>
                            <a:sysClr val="windowText" lastClr="000000"/>
                          </a:solidFill>
                          <a:effectLst/>
                        </a:rPr>
                        <a:t>T3</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02888480"/>
                  </a:ext>
                </a:extLst>
              </a:tr>
              <a:tr h="130089">
                <a:tc vMerge="1">
                  <a:txBody>
                    <a:bodyPr/>
                    <a:lstStyle/>
                    <a:p>
                      <a:endParaRPr lang="hi-IN"/>
                    </a:p>
                  </a:txBody>
                  <a:tcPr/>
                </a:tc>
                <a:tc vMerge="1">
                  <a:txBody>
                    <a:bodyPr/>
                    <a:lstStyle/>
                    <a:p>
                      <a:endParaRPr lang="hi-IN"/>
                    </a:p>
                  </a:txBody>
                  <a:tcPr/>
                </a:tc>
                <a:tc>
                  <a:txBody>
                    <a:bodyPr/>
                    <a:lstStyle/>
                    <a:p>
                      <a:pPr algn="ctr">
                        <a:lnSpc>
                          <a:spcPct val="107000"/>
                        </a:lnSpc>
                        <a:spcAft>
                          <a:spcPts val="0"/>
                        </a:spcAft>
                      </a:pPr>
                      <a:r>
                        <a:rPr lang="en-US" sz="1200">
                          <a:solidFill>
                            <a:sysClr val="windowText" lastClr="000000"/>
                          </a:solidFill>
                          <a:effectLst/>
                        </a:rPr>
                        <a:t>T4</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7330258"/>
                  </a:ext>
                </a:extLst>
              </a:tr>
              <a:tr h="130089">
                <a:tc rowSpan="4">
                  <a:txBody>
                    <a:bodyPr/>
                    <a:lstStyle/>
                    <a:p>
                      <a:pPr algn="ctr">
                        <a:lnSpc>
                          <a:spcPct val="107000"/>
                        </a:lnSpc>
                        <a:spcAft>
                          <a:spcPts val="0"/>
                        </a:spcAft>
                      </a:pPr>
                      <a:r>
                        <a:rPr lang="en-US" sz="1200" dirty="0">
                          <a:solidFill>
                            <a:sysClr val="windowText" lastClr="000000"/>
                          </a:solidFill>
                          <a:effectLst/>
                        </a:rPr>
                        <a:t>22.5</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7000"/>
                        </a:lnSpc>
                        <a:spcAft>
                          <a:spcPts val="0"/>
                        </a:spcAft>
                      </a:pPr>
                      <a:r>
                        <a:rPr lang="en-US" sz="1200">
                          <a:solidFill>
                            <a:sysClr val="windowText" lastClr="000000"/>
                          </a:solidFill>
                          <a:effectLst/>
                        </a:rPr>
                        <a:t>NW – 1.5</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200">
                          <a:solidFill>
                            <a:sysClr val="windowText" lastClr="000000"/>
                          </a:solidFill>
                          <a:effectLst/>
                        </a:rPr>
                        <a:t>T1</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4288381"/>
                  </a:ext>
                </a:extLst>
              </a:tr>
              <a:tr h="130089">
                <a:tc vMerge="1">
                  <a:txBody>
                    <a:bodyPr/>
                    <a:lstStyle/>
                    <a:p>
                      <a:endParaRPr lang="hi-IN"/>
                    </a:p>
                  </a:txBody>
                  <a:tcPr/>
                </a:tc>
                <a:tc vMerge="1">
                  <a:txBody>
                    <a:bodyPr/>
                    <a:lstStyle/>
                    <a:p>
                      <a:endParaRPr lang="hi-IN"/>
                    </a:p>
                  </a:txBody>
                  <a:tcPr/>
                </a:tc>
                <a:tc>
                  <a:txBody>
                    <a:bodyPr/>
                    <a:lstStyle/>
                    <a:p>
                      <a:pPr algn="ctr">
                        <a:lnSpc>
                          <a:spcPct val="107000"/>
                        </a:lnSpc>
                        <a:spcAft>
                          <a:spcPts val="0"/>
                        </a:spcAft>
                      </a:pPr>
                      <a:r>
                        <a:rPr lang="en-US" sz="1200">
                          <a:solidFill>
                            <a:sysClr val="windowText" lastClr="000000"/>
                          </a:solidFill>
                          <a:effectLst/>
                        </a:rPr>
                        <a:t>T2</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6863666"/>
                  </a:ext>
                </a:extLst>
              </a:tr>
              <a:tr h="130089">
                <a:tc vMerge="1">
                  <a:txBody>
                    <a:bodyPr/>
                    <a:lstStyle/>
                    <a:p>
                      <a:endParaRPr lang="hi-IN"/>
                    </a:p>
                  </a:txBody>
                  <a:tcPr/>
                </a:tc>
                <a:tc rowSpan="2">
                  <a:txBody>
                    <a:bodyPr/>
                    <a:lstStyle/>
                    <a:p>
                      <a:pPr algn="ctr">
                        <a:lnSpc>
                          <a:spcPct val="107000"/>
                        </a:lnSpc>
                        <a:spcAft>
                          <a:spcPts val="0"/>
                        </a:spcAft>
                      </a:pPr>
                      <a:r>
                        <a:rPr lang="en-US" sz="1200">
                          <a:solidFill>
                            <a:sysClr val="windowText" lastClr="000000"/>
                          </a:solidFill>
                          <a:effectLst/>
                        </a:rPr>
                        <a:t>FW – 1.75</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200">
                          <a:solidFill>
                            <a:sysClr val="windowText" lastClr="000000"/>
                          </a:solidFill>
                          <a:effectLst/>
                        </a:rPr>
                        <a:t>T3</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5449197"/>
                  </a:ext>
                </a:extLst>
              </a:tr>
              <a:tr h="130089">
                <a:tc vMerge="1">
                  <a:txBody>
                    <a:bodyPr/>
                    <a:lstStyle/>
                    <a:p>
                      <a:endParaRPr lang="hi-IN"/>
                    </a:p>
                  </a:txBody>
                  <a:tcPr/>
                </a:tc>
                <a:tc vMerge="1">
                  <a:txBody>
                    <a:bodyPr/>
                    <a:lstStyle/>
                    <a:p>
                      <a:endParaRPr lang="hi-IN"/>
                    </a:p>
                  </a:txBody>
                  <a:tcPr/>
                </a:tc>
                <a:tc>
                  <a:txBody>
                    <a:bodyPr/>
                    <a:lstStyle/>
                    <a:p>
                      <a:pPr algn="ctr">
                        <a:lnSpc>
                          <a:spcPct val="107000"/>
                        </a:lnSpc>
                        <a:spcAft>
                          <a:spcPts val="0"/>
                        </a:spcAft>
                      </a:pPr>
                      <a:r>
                        <a:rPr lang="en-US" sz="1200">
                          <a:solidFill>
                            <a:sysClr val="windowText" lastClr="000000"/>
                          </a:solidFill>
                          <a:effectLst/>
                        </a:rPr>
                        <a:t>T4</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2617707"/>
                  </a:ext>
                </a:extLst>
              </a:tr>
              <a:tr h="130089">
                <a:tc rowSpan="2">
                  <a:txBody>
                    <a:bodyPr/>
                    <a:lstStyle/>
                    <a:p>
                      <a:pPr algn="ctr">
                        <a:lnSpc>
                          <a:spcPct val="107000"/>
                        </a:lnSpc>
                        <a:spcAft>
                          <a:spcPts val="0"/>
                        </a:spcAft>
                      </a:pPr>
                      <a:r>
                        <a:rPr lang="en-US" sz="1200">
                          <a:solidFill>
                            <a:sysClr val="windowText" lastClr="000000"/>
                          </a:solidFill>
                          <a:effectLst/>
                        </a:rPr>
                        <a:t>29</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lnSpc>
                          <a:spcPct val="107000"/>
                        </a:lnSpc>
                        <a:spcAft>
                          <a:spcPts val="0"/>
                        </a:spcAft>
                      </a:pPr>
                      <a:r>
                        <a:rPr lang="en-US" sz="1200">
                          <a:solidFill>
                            <a:sysClr val="windowText" lastClr="000000"/>
                          </a:solidFill>
                          <a:effectLst/>
                        </a:rPr>
                        <a:t>NW – 1.5</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US" sz="1200">
                          <a:solidFill>
                            <a:sysClr val="windowText" lastClr="000000"/>
                          </a:solidFill>
                          <a:effectLst/>
                        </a:rPr>
                        <a:t>T1</a:t>
                      </a:r>
                      <a:endParaRPr lang="en-US" sz="120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672178"/>
                  </a:ext>
                </a:extLst>
              </a:tr>
              <a:tr h="130089">
                <a:tc vMerge="1">
                  <a:txBody>
                    <a:bodyPr/>
                    <a:lstStyle/>
                    <a:p>
                      <a:endParaRPr lang="hi-IN"/>
                    </a:p>
                  </a:txBody>
                  <a:tcPr/>
                </a:tc>
                <a:tc vMerge="1">
                  <a:txBody>
                    <a:bodyPr/>
                    <a:lstStyle/>
                    <a:p>
                      <a:endParaRPr lang="hi-IN"/>
                    </a:p>
                  </a:txBody>
                  <a:tcPr/>
                </a:tc>
                <a:tc>
                  <a:txBody>
                    <a:bodyPr/>
                    <a:lstStyle/>
                    <a:p>
                      <a:pPr algn="ctr">
                        <a:lnSpc>
                          <a:spcPct val="107000"/>
                        </a:lnSpc>
                        <a:spcAft>
                          <a:spcPts val="0"/>
                        </a:spcAft>
                      </a:pPr>
                      <a:r>
                        <a:rPr lang="en-US" sz="1200" dirty="0">
                          <a:solidFill>
                            <a:sysClr val="windowText" lastClr="000000"/>
                          </a:solidFill>
                          <a:effectLst/>
                        </a:rPr>
                        <a:t>T2</a:t>
                      </a:r>
                      <a:endParaRPr lang="en-US" sz="1200" dirty="0">
                        <a:solidFill>
                          <a:sysClr val="windowText" lastClr="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4686437"/>
                  </a:ext>
                </a:extLst>
              </a:tr>
            </a:tbl>
          </a:graphicData>
        </a:graphic>
      </p:graphicFrame>
      <p:pic>
        <p:nvPicPr>
          <p:cNvPr id="9" name="Picture 8">
            <a:extLst>
              <a:ext uri="{FF2B5EF4-FFF2-40B4-BE49-F238E27FC236}">
                <a16:creationId xmlns:a16="http://schemas.microsoft.com/office/drawing/2014/main" id="{42A3F0DC-C631-4ECA-847F-FAD53E442258}"/>
              </a:ext>
            </a:extLst>
          </p:cNvPr>
          <p:cNvPicPr>
            <a:picLocks noChangeAspect="1"/>
          </p:cNvPicPr>
          <p:nvPr/>
        </p:nvPicPr>
        <p:blipFill rotWithShape="1">
          <a:blip r:embed="rId2">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1077560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FD7AAFE1-D688-44BE-B5A6-DCF9AD7EC34F}"/>
              </a:ext>
            </a:extLst>
          </p:cNvPr>
          <p:cNvSpPr txBox="1">
            <a:spLocks noChangeArrowheads="1"/>
          </p:cNvSpPr>
          <p:nvPr/>
        </p:nvSpPr>
        <p:spPr bwMode="auto">
          <a:xfrm>
            <a:off x="152400" y="6140451"/>
            <a:ext cx="7391400" cy="368300"/>
          </a:xfrm>
          <a:prstGeom prst="rect">
            <a:avLst/>
          </a:prstGeom>
          <a:noFill/>
          <a:ln w="12700" cap="sq">
            <a:noFill/>
            <a:miter lim="800000"/>
            <a:headEnd type="none" w="sm" len="sm"/>
            <a:tailEnd type="none" w="sm" len="sm"/>
          </a:ln>
          <a:effectLst/>
        </p:spPr>
        <p:txBody>
          <a:bodyPr wrap="square">
            <a:spAutoFit/>
          </a:bodyPr>
          <a:lstStyle/>
          <a:p>
            <a:pPr eaLnBrk="1" hangingPunct="1">
              <a:defRPr/>
            </a:pPr>
            <a:r>
              <a:rPr lang="en-US" altLang="ja-JP" b="1" dirty="0">
                <a:solidFill>
                  <a:srgbClr val="FF0000"/>
                </a:solidFill>
                <a:effectLst>
                  <a:outerShdw blurRad="38100" dist="38100" dir="2700000" algn="tl">
                    <a:srgbClr val="C0C0C0"/>
                  </a:outerShdw>
                </a:effectLst>
              </a:rPr>
              <a:t>Center for Artificial Intelligence and Robotics - DRDO Bangalore</a:t>
            </a:r>
          </a:p>
        </p:txBody>
      </p:sp>
      <p:sp>
        <p:nvSpPr>
          <p:cNvPr id="4" name="Line 20">
            <a:extLst>
              <a:ext uri="{FF2B5EF4-FFF2-40B4-BE49-F238E27FC236}">
                <a16:creationId xmlns:a16="http://schemas.microsoft.com/office/drawing/2014/main" id="{D5E1422F-E858-4CA9-AD3E-D8E4B3D61B80}"/>
              </a:ext>
            </a:extLst>
          </p:cNvPr>
          <p:cNvSpPr>
            <a:spLocks noChangeShapeType="1"/>
          </p:cNvSpPr>
          <p:nvPr/>
        </p:nvSpPr>
        <p:spPr bwMode="auto">
          <a:xfrm>
            <a:off x="0" y="5791200"/>
            <a:ext cx="9144000" cy="0"/>
          </a:xfrm>
          <a:prstGeom prst="line">
            <a:avLst/>
          </a:prstGeom>
          <a:noFill/>
          <a:ln w="12700" cap="sq">
            <a:solidFill>
              <a:schemeClr val="tx1"/>
            </a:solidFill>
            <a:round/>
            <a:headEnd type="none" w="sm" len="sm"/>
            <a:tailEnd type="none" w="sm" len="sm"/>
          </a:ln>
        </p:spPr>
        <p:txBody>
          <a:bodyPr wrap="none"/>
          <a:lstStyle/>
          <a:p>
            <a:endParaRPr lang="en-IN" dirty="0"/>
          </a:p>
        </p:txBody>
      </p:sp>
      <p:sp>
        <p:nvSpPr>
          <p:cNvPr id="5" name="Title 1">
            <a:extLst>
              <a:ext uri="{FF2B5EF4-FFF2-40B4-BE49-F238E27FC236}">
                <a16:creationId xmlns:a16="http://schemas.microsoft.com/office/drawing/2014/main" id="{953DE942-5DD0-4BD7-B8D3-3D4DD2C305BB}"/>
              </a:ext>
            </a:extLst>
          </p:cNvPr>
          <p:cNvSpPr txBox="1">
            <a:spLocks/>
          </p:cNvSpPr>
          <p:nvPr/>
        </p:nvSpPr>
        <p:spPr bwMode="auto">
          <a:xfrm>
            <a:off x="0" y="0"/>
            <a:ext cx="9144000" cy="533400"/>
          </a:xfrm>
          <a:prstGeom prst="rect">
            <a:avLst/>
          </a:prstGeom>
          <a:solidFill>
            <a:srgbClr val="3366CC"/>
          </a:solidFill>
        </p:spPr>
        <p:txBody>
          <a:bodyPr anchor="ctr">
            <a:normAutofit fontScale="92500" lnSpcReduction="10000"/>
          </a:bodyPr>
          <a:lstStyle/>
          <a:p>
            <a:pPr eaLnBrk="1" fontAlgn="auto" hangingPunct="1">
              <a:spcAft>
                <a:spcPts val="0"/>
              </a:spcAft>
              <a:defRPr/>
            </a:pPr>
            <a:r>
              <a:rPr lang="en-IN" sz="3200" b="1" dirty="0">
                <a:solidFill>
                  <a:schemeClr val="bg1"/>
                </a:solidFill>
              </a:rPr>
              <a:t>Methodology for solution of problems continued</a:t>
            </a:r>
            <a:endParaRPr lang="en-US" sz="3200" b="1" dirty="0">
              <a:solidFill>
                <a:schemeClr val="bg1"/>
              </a:solidFill>
            </a:endParaRPr>
          </a:p>
        </p:txBody>
      </p:sp>
      <p:sp>
        <p:nvSpPr>
          <p:cNvPr id="11" name="Slide Number Placeholder 10">
            <a:extLst>
              <a:ext uri="{FF2B5EF4-FFF2-40B4-BE49-F238E27FC236}">
                <a16:creationId xmlns:a16="http://schemas.microsoft.com/office/drawing/2014/main" id="{8F445527-7A2C-48E6-A9DE-98489114011F}"/>
              </a:ext>
            </a:extLst>
          </p:cNvPr>
          <p:cNvSpPr>
            <a:spLocks noGrp="1"/>
          </p:cNvSpPr>
          <p:nvPr>
            <p:ph type="sldNum" sz="quarter" idx="12"/>
          </p:nvPr>
        </p:nvSpPr>
        <p:spPr>
          <a:xfrm>
            <a:off x="4305300" y="6489700"/>
            <a:ext cx="533400" cy="368300"/>
          </a:xfrm>
        </p:spPr>
        <p:txBody>
          <a:bodyPr/>
          <a:lstStyle/>
          <a:p>
            <a:pPr algn="ctr">
              <a:defRPr/>
            </a:pPr>
            <a:fld id="{4F42AE5D-660D-4B24-A43D-436431FAE38E}" type="slidenum">
              <a:rPr lang="ja-JP" altLang="en-US" smtClean="0">
                <a:solidFill>
                  <a:schemeClr val="bg1">
                    <a:lumMod val="65000"/>
                  </a:schemeClr>
                </a:solidFill>
              </a:rPr>
              <a:pPr algn="ctr">
                <a:defRPr/>
              </a:pPr>
              <a:t>9</a:t>
            </a:fld>
            <a:endParaRPr lang="en-US" altLang="ja-JP" dirty="0">
              <a:solidFill>
                <a:schemeClr val="bg1">
                  <a:lumMod val="65000"/>
                </a:schemeClr>
              </a:solidFill>
            </a:endParaRPr>
          </a:p>
        </p:txBody>
      </p:sp>
      <p:pic>
        <p:nvPicPr>
          <p:cNvPr id="9" name="Picture 8">
            <a:extLst>
              <a:ext uri="{FF2B5EF4-FFF2-40B4-BE49-F238E27FC236}">
                <a16:creationId xmlns:a16="http://schemas.microsoft.com/office/drawing/2014/main" id="{F60736A7-7C9E-4021-A5D5-3E12A72F2B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48" y="685800"/>
            <a:ext cx="8061904" cy="3623310"/>
          </a:xfrm>
          <a:prstGeom prst="rect">
            <a:avLst/>
          </a:prstGeom>
        </p:spPr>
      </p:pic>
      <p:sp>
        <p:nvSpPr>
          <p:cNvPr id="12" name="Subtitle 2">
            <a:extLst>
              <a:ext uri="{FF2B5EF4-FFF2-40B4-BE49-F238E27FC236}">
                <a16:creationId xmlns:a16="http://schemas.microsoft.com/office/drawing/2014/main" id="{0D9D2610-1E3E-46BE-8C38-8911B09DC1F7}"/>
              </a:ext>
            </a:extLst>
          </p:cNvPr>
          <p:cNvSpPr txBox="1">
            <a:spLocks/>
          </p:cNvSpPr>
          <p:nvPr/>
        </p:nvSpPr>
        <p:spPr>
          <a:xfrm>
            <a:off x="0" y="4376949"/>
            <a:ext cx="9144000" cy="141424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IN" sz="1800" b="1" kern="0" dirty="0"/>
              <a:t>Figure 1. </a:t>
            </a:r>
            <a:r>
              <a:rPr lang="en-IN" sz="1800" kern="0" dirty="0"/>
              <a:t>Angular position of left elbow in sagittal plane with respect to time. This curve is extracted from the experimental data.</a:t>
            </a:r>
            <a:endParaRPr lang="hi-IN" sz="1800" b="1" kern="0" dirty="0"/>
          </a:p>
        </p:txBody>
      </p:sp>
      <p:pic>
        <p:nvPicPr>
          <p:cNvPr id="10" name="Picture 9">
            <a:extLst>
              <a:ext uri="{FF2B5EF4-FFF2-40B4-BE49-F238E27FC236}">
                <a16:creationId xmlns:a16="http://schemas.microsoft.com/office/drawing/2014/main" id="{00D8ED4D-8D97-4A55-9E64-1669E7D8CE42}"/>
              </a:ext>
            </a:extLst>
          </p:cNvPr>
          <p:cNvPicPr>
            <a:picLocks noChangeAspect="1"/>
          </p:cNvPicPr>
          <p:nvPr/>
        </p:nvPicPr>
        <p:blipFill rotWithShape="1">
          <a:blip r:embed="rId3">
            <a:extLst>
              <a:ext uri="{28A0092B-C50C-407E-A947-70E740481C1C}">
                <a14:useLocalDpi xmlns:a14="http://schemas.microsoft.com/office/drawing/2010/main" val="0"/>
              </a:ext>
            </a:extLst>
          </a:blip>
          <a:srcRect t="222"/>
          <a:stretch/>
        </p:blipFill>
        <p:spPr>
          <a:xfrm>
            <a:off x="7772400" y="5802407"/>
            <a:ext cx="1057945" cy="1055593"/>
          </a:xfrm>
          <a:prstGeom prst="ellipse">
            <a:avLst/>
          </a:prstGeom>
        </p:spPr>
      </p:pic>
    </p:spTree>
    <p:extLst>
      <p:ext uri="{BB962C8B-B14F-4D97-AF65-F5344CB8AC3E}">
        <p14:creationId xmlns:p14="http://schemas.microsoft.com/office/powerpoint/2010/main" val="252493064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7294</TotalTime>
  <Words>2013</Words>
  <Application>Microsoft Office PowerPoint</Application>
  <PresentationFormat>On-screen Show (4:3)</PresentationFormat>
  <Paragraphs>330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ＭＳ Ｐゴシック</vt:lpstr>
      <vt:lpstr>Arial</vt:lpstr>
      <vt:lpstr>Calibri</vt:lpstr>
      <vt:lpstr>Mangal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c:creator>
  <cp:lastModifiedBy>Shivam</cp:lastModifiedBy>
  <cp:revision>1275</cp:revision>
  <cp:lastPrinted>1601-01-01T00:00:00Z</cp:lastPrinted>
  <dcterms:created xsi:type="dcterms:W3CDTF">2004-03-18T20:56:00Z</dcterms:created>
  <dcterms:modified xsi:type="dcterms:W3CDTF">2022-01-27T18:44:05Z</dcterms:modified>
</cp:coreProperties>
</file>