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0" r:id="rId48"/>
  </p:sldIdLst>
  <p:sldSz cx="9144000" cy="6858000" type="screen4x3"/>
  <p:notesSz cx="6881813" cy="9296400"/>
  <p:embeddedFontLst>
    <p:embeddedFont>
      <p:font typeface="Corbel" pitchFamily="34" charset="0"/>
      <p:regular r:id="rId50"/>
      <p:bold r:id="rId51"/>
      <p:italic r:id="rId52"/>
      <p:boldItalic r:id="rId53"/>
    </p:embeddedFont>
    <p:embeddedFont>
      <p:font typeface="Calibri" pitchFamily="34" charset="0"/>
      <p:regular r:id="rId54"/>
      <p:bold r:id="rId55"/>
      <p:italic r:id="rId56"/>
      <p:boldItalic r:id="rId57"/>
    </p:embeddedFont>
    <p:embeddedFont>
      <p:font typeface="Consolas" pitchFamily="49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928">
          <p15:clr>
            <a:srgbClr val="000000"/>
          </p15:clr>
        </p15:guide>
        <p15:guide id="2" pos="2168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gFSGZLjY0gUc2x99lgP3RyW4ho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0" name="Google Shape;40;p1:notes"/>
          <p:cNvSpPr txBox="1">
            <a:spLocks noGrp="1"/>
          </p:cNvSpPr>
          <p:nvPr>
            <p:ph type="sldNum" idx="12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r>
              <a:rPr lang="en-US"/>
              <a:t>##</a:t>
            </a: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>
            <a:spLocks noGrp="1"/>
          </p:cNvSpPr>
          <p:nvPr>
            <p:ph type="body" idx="1"/>
          </p:nvPr>
        </p:nvSpPr>
        <p:spPr>
          <a:xfrm>
            <a:off x="687388" y="4416425"/>
            <a:ext cx="5507037" cy="4183063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7"/>
          <p:cNvSpPr txBox="1">
            <a:spLocks noGrp="1"/>
          </p:cNvSpPr>
          <p:nvPr>
            <p:ph type="ctrTitle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R="0" lvl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47"/>
          <p:cNvSpPr txBox="1"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56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  <a:defRPr sz="2800" b="1" i="0" u="none" strike="noStrike" cap="none">
                <a:solidFill>
                  <a:srgbClr val="FAF7C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None/>
              <a:defRPr sz="30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None/>
              <a:defRPr sz="28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None/>
              <a:defRPr sz="26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48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lnSpc>
                <a:spcPct val="118750"/>
              </a:lnSpc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SzPts val="2240"/>
              <a:buFont typeface="Noto Sans Symbols"/>
              <a:buChar char="◆"/>
              <a:defRPr sz="3200" b="1" i="0" u="none" strike="noStrike" cap="none">
                <a:solidFill>
                  <a:srgbClr val="EBFFD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9100" algn="l" rtl="0">
              <a:lnSpc>
                <a:spcPct val="126666"/>
              </a:lnSpc>
              <a:spcBef>
                <a:spcPts val="600"/>
              </a:spcBef>
              <a:spcAft>
                <a:spcPts val="0"/>
              </a:spcAft>
              <a:buClr>
                <a:srgbClr val="8FD600"/>
              </a:buClr>
              <a:buSzPts val="3000"/>
              <a:buFont typeface="Noto Sans Symbols"/>
              <a:buChar char="⬥"/>
              <a:defRPr sz="3000" b="1" i="0" u="none" strike="noStrike" cap="non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406400" algn="l" rtl="0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rgbClr val="FFAD9F"/>
              </a:buClr>
              <a:buSzPts val="2800"/>
              <a:buFont typeface="Noto Sans Symbols"/>
              <a:buChar char="⬥"/>
              <a:defRPr sz="2800" b="1" i="0" u="none" strike="noStrike" cap="none">
                <a:solidFill>
                  <a:srgbClr val="F5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93700" algn="l" rtl="0">
              <a:lnSpc>
                <a:spcPct val="146153"/>
              </a:lnSpc>
              <a:spcBef>
                <a:spcPts val="600"/>
              </a:spcBef>
              <a:spcAft>
                <a:spcPts val="0"/>
              </a:spcAft>
              <a:buClr>
                <a:srgbClr val="FACF82"/>
              </a:buClr>
              <a:buSzPts val="2600"/>
              <a:buFont typeface="Noto Sans Symbols"/>
              <a:buChar char="⬥"/>
              <a:defRPr sz="2600" b="1" i="0" u="none" strike="noStrike" cap="non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81000" algn="l" rtl="0">
              <a:lnSpc>
                <a:spcPct val="158333"/>
              </a:lnSpc>
              <a:spcBef>
                <a:spcPts val="60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sz="2400" b="1" i="0" u="none" strike="noStrike" cap="non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4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3" name="Google Shape;23;p4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19088" marR="0" lvl="0" indent="-31908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5600"/>
              <a:buFont typeface="Noto Sans Symbols"/>
              <a:buNone/>
            </a:pPr>
            <a:r>
              <a:rPr lang="en-US" sz="8000" b="1" i="0" u="none" strike="noStrike" cap="none">
                <a:solidFill>
                  <a:srgbClr val="E8FFC8"/>
                </a:solidFill>
                <a:latin typeface="Corbel"/>
                <a:ea typeface="Corbel"/>
                <a:cs typeface="Corbel"/>
                <a:sym typeface="Corbel"/>
              </a:rPr>
              <a:t>Questions?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 u="none" strike="noStrike" cap="none">
                <a:solidFill>
                  <a:srgbClr val="D4FF5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50"/>
          <p:cNvSpPr txBox="1"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56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  <a:defRPr sz="2800" b="1" i="0" u="none" strike="noStrike" cap="none">
                <a:solidFill>
                  <a:srgbClr val="FAF8C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None/>
              <a:defRPr sz="30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None/>
              <a:defRPr sz="28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None/>
              <a:defRPr sz="26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cxnSp>
        <p:nvCxnSpPr>
          <p:cNvPr id="27" name="Google Shape;27;p50"/>
          <p:cNvCxnSpPr/>
          <p:nvPr/>
        </p:nvCxnSpPr>
        <p:spPr>
          <a:xfrm>
            <a:off x="2667000" y="4114800"/>
            <a:ext cx="6248400" cy="0"/>
          </a:xfrm>
          <a:prstGeom prst="straightConnector1">
            <a:avLst/>
          </a:prstGeom>
          <a:noFill/>
          <a:ln w="38100" cap="rnd" cmpd="sng">
            <a:solidFill>
              <a:srgbClr val="D9EDF1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8" name="Google Shape;28;p50"/>
          <p:cNvSpPr txBox="1">
            <a:spLocks noGrp="1"/>
          </p:cNvSpPr>
          <p:nvPr>
            <p:ph type="body" idx="2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960"/>
              <a:buFont typeface="Noto Sans Symbols"/>
              <a:buNone/>
              <a:defRPr sz="2800" b="1" i="0" u="none" strike="noStrike" cap="none">
                <a:solidFill>
                  <a:srgbClr val="DEFF9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sz="30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sz="28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93700" algn="l" rtl="0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sz="26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sz="24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50"/>
          <p:cNvSpPr txBox="1">
            <a:spLocks noGrp="1"/>
          </p:cNvSpPr>
          <p:nvPr>
            <p:ph type="body" idx="3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rgbClr val="0EFE5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sz="30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sz="28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93700" algn="l" rtl="0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sz="26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sz="24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Google Shape;30;p50"/>
          <p:cNvSpPr txBox="1">
            <a:spLocks noGrp="1"/>
          </p:cNvSpPr>
          <p:nvPr>
            <p:ph type="body" idx="4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rgbClr val="0EFE5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sz="30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sz="28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93700" algn="l" rtl="0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sz="26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sz="24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1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26666"/>
              </a:lnSpc>
              <a:spcBef>
                <a:spcPts val="600"/>
              </a:spcBef>
              <a:spcAft>
                <a:spcPts val="0"/>
              </a:spcAft>
              <a:buClr>
                <a:srgbClr val="B4DAE4"/>
              </a:buClr>
              <a:buSzPts val="2100"/>
              <a:buFont typeface="Noto Sans Symbols"/>
              <a:buNone/>
              <a:defRPr sz="3000" b="1" i="0" u="none" strike="noStrike" cap="non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9100" algn="l" rtl="0">
              <a:lnSpc>
                <a:spcPct val="126666"/>
              </a:lnSpc>
              <a:spcBef>
                <a:spcPts val="600"/>
              </a:spcBef>
              <a:spcAft>
                <a:spcPts val="0"/>
              </a:spcAft>
              <a:buClr>
                <a:srgbClr val="8FD600"/>
              </a:buClr>
              <a:buSzPts val="3000"/>
              <a:buFont typeface="Noto Sans Symbols"/>
              <a:buChar char="⬥"/>
              <a:defRPr sz="3000" b="1" i="0" u="none" strike="noStrike" cap="non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406400" algn="l" rtl="0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rgbClr val="FFAD9F"/>
              </a:buClr>
              <a:buSzPts val="2800"/>
              <a:buFont typeface="Noto Sans Symbols"/>
              <a:buChar char="⬥"/>
              <a:defRPr sz="2800" b="1" i="0" u="none" strike="noStrike" cap="non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93700" algn="l" rtl="0">
              <a:lnSpc>
                <a:spcPct val="146153"/>
              </a:lnSpc>
              <a:spcBef>
                <a:spcPts val="600"/>
              </a:spcBef>
              <a:spcAft>
                <a:spcPts val="0"/>
              </a:spcAft>
              <a:buClr>
                <a:srgbClr val="FACF82"/>
              </a:buClr>
              <a:buSzPts val="2600"/>
              <a:buFont typeface="Noto Sans Symbols"/>
              <a:buChar char="⬥"/>
              <a:defRPr sz="2600" b="1" i="0" u="none" strike="noStrike" cap="non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81000" algn="l" rtl="0">
              <a:lnSpc>
                <a:spcPct val="158333"/>
              </a:lnSpc>
              <a:spcBef>
                <a:spcPts val="60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sz="2400" b="1" i="0" u="none" strike="noStrike" cap="none">
                <a:solidFill>
                  <a:srgbClr val="EAFFC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4" name="Google Shape;34;p51"/>
          <p:cNvSpPr txBox="1">
            <a:spLocks noGrp="1"/>
          </p:cNvSpPr>
          <p:nvPr>
            <p:ph type="body" idx="2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rgbClr val="B4DAE4">
              <a:alpha val="14901"/>
            </a:srgbClr>
          </a:solidFill>
          <a:ln w="12700" cap="flat" cmpd="sng">
            <a:solidFill>
              <a:srgbClr val="8EC9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rgbClr val="FFA89F"/>
              </a:buClr>
              <a:buSzPts val="3000"/>
              <a:buFont typeface="Noto Sans Symbols"/>
              <a:buChar char="⬥"/>
              <a:defRPr sz="30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76B200"/>
              </a:buClr>
              <a:buSzPts val="2800"/>
              <a:buFont typeface="Noto Sans Symbols"/>
              <a:buChar char="⬥"/>
              <a:defRPr sz="28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93700" algn="l" rtl="0">
              <a:spcBef>
                <a:spcPts val="520"/>
              </a:spcBef>
              <a:spcAft>
                <a:spcPts val="0"/>
              </a:spcAft>
              <a:buClr>
                <a:srgbClr val="F8BD52"/>
              </a:buClr>
              <a:buSzPts val="2600"/>
              <a:buFont typeface="Noto Sans Symbols"/>
              <a:buChar char="⬥"/>
              <a:defRPr sz="26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46A6BD"/>
              </a:buClr>
              <a:buSzPts val="2400"/>
              <a:buFont typeface="Noto Sans Symbols"/>
              <a:buChar char="⬥"/>
              <a:defRPr sz="2400" b="1" i="0" u="none" strike="noStrike" cap="none">
                <a:solidFill>
                  <a:srgbClr val="F4FEE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⬥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⬥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5" name="Google Shape;35;p5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95959"/>
            </a:gs>
            <a:gs pos="83000">
              <a:schemeClr val="dk1"/>
            </a:gs>
            <a:gs pos="100000">
              <a:schemeClr val="dk1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/>
            <a:ahLst/>
            <a:cxnLst/>
            <a:rect l="l" t="t" r="r" b="b"/>
            <a:pathLst>
              <a:path w="21600" h="20252" extrusionOk="0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FF">
                  <a:alpha val="0"/>
                </a:srgbClr>
              </a:gs>
              <a:gs pos="65000">
                <a:srgbClr val="0000FF">
                  <a:alpha val="0"/>
                </a:srgbClr>
              </a:gs>
              <a:gs pos="100000">
                <a:srgbClr val="262626"/>
              </a:gs>
            </a:gsLst>
            <a:lin ang="4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46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/>
            <a:ahLst/>
            <a:cxnLst/>
            <a:rect l="l" t="t" r="r" b="b"/>
            <a:pathLst>
              <a:path w="21600" h="20032" extrusionOk="0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FF">
                  <a:alpha val="0"/>
                </a:srgbClr>
              </a:gs>
              <a:gs pos="65000">
                <a:srgbClr val="0000FF">
                  <a:alpha val="0"/>
                </a:srgbClr>
              </a:gs>
              <a:gs pos="100000">
                <a:srgbClr val="595959"/>
              </a:gs>
            </a:gsLst>
            <a:lin ang="4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2" name="Google Shape;12;p46" descr="telerik_logo_new-(white)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2400" y="304800"/>
            <a:ext cx="1600200" cy="38938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ctrTitle"/>
          </p:nvPr>
        </p:nvSpPr>
        <p:spPr>
          <a:xfrm>
            <a:off x="152400" y="1219200"/>
            <a:ext cx="8686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 Function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UNIT-3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Faculty: Falguni Parsana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200" y="304800"/>
            <a:ext cx="16573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next()</a:t>
            </a:r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 b="0"/>
              <a:t>The next() function moves the internal pointer to, and outputs, the next element in the array.</a:t>
            </a:r>
            <a:endParaRPr/>
          </a:p>
          <a:p>
            <a:pPr marL="282575" lvl="0" indent="-14033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None/>
            </a:pPr>
            <a:endParaRPr b="0"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 b="0"/>
              <a:t>Syntax:</a:t>
            </a:r>
            <a:endParaRPr/>
          </a:p>
          <a:p>
            <a:pPr marL="282575" lvl="0" indent="-14033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1600200" y="3733800"/>
            <a:ext cx="5029200" cy="762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33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next(array)</a:t>
            </a:r>
            <a:endParaRPr sz="2800" b="1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$number = array("One", "Two", "three");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echo current($number)."&lt;br&gt;";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echo next($number)."&lt;br&gt;";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 b="0"/>
              <a:t>One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 b="0"/>
              <a:t>Two</a:t>
            </a:r>
            <a:endParaRPr/>
          </a:p>
          <a:p>
            <a:pPr marL="282575" lvl="0" indent="-14033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121" name="Google Shape;121;p11" descr="C:\Program Files\Microsoft Office\MEDIA\CAGCAT10\j0285698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0400" y="4724400"/>
            <a:ext cx="1783385" cy="1824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prev()</a:t>
            </a:r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just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-US" sz="3000" b="0"/>
              <a:t>The prev() function moves the internal pointer to, and outputs, the previous element in the array.</a:t>
            </a:r>
            <a:endParaRPr/>
          </a:p>
          <a:p>
            <a:pPr marL="282575" lvl="0" indent="-28257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Char char="◆"/>
            </a:pPr>
            <a:r>
              <a:rPr lang="en-US" sz="3000" b="0"/>
              <a:t>This function returns the value of the previous element in the array on success, or FALSE if there are no more elements.</a:t>
            </a:r>
            <a:endParaRPr/>
          </a:p>
          <a:p>
            <a:pPr marL="282575" lvl="0" indent="-14922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endParaRPr sz="3000" b="0"/>
          </a:p>
          <a:p>
            <a:pPr marL="282575" lvl="0" indent="-28257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Char char="◆"/>
            </a:pPr>
            <a:r>
              <a:rPr lang="en-US" sz="3000" b="0"/>
              <a:t>Syntax:</a:t>
            </a:r>
            <a:endParaRPr/>
          </a:p>
          <a:p>
            <a:pPr marL="282575" lvl="0" indent="-14922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endParaRPr sz="3000" b="0"/>
          </a:p>
          <a:p>
            <a:pPr marL="282575" lvl="0" indent="-14922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endParaRPr sz="3000"/>
          </a:p>
        </p:txBody>
      </p:sp>
      <p:sp>
        <p:nvSpPr>
          <p:cNvPr id="128" name="Google Shape;128;p1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1600200" y="5334000"/>
            <a:ext cx="4267200" cy="609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33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prev(array)</a:t>
            </a:r>
            <a:endParaRPr sz="3000" b="1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$student= array("Ronak","Vipul","Shakshi");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echo next($student)."&lt;br&gt;";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echo prev($student);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 b="0"/>
              <a:t>Vipul</a:t>
            </a:r>
            <a:endParaRPr b="0"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 b="0"/>
              <a:t>Ronak</a:t>
            </a:r>
            <a:endParaRPr/>
          </a:p>
          <a:p>
            <a:pPr marL="282575" lvl="0" indent="-14033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end()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just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-US" sz="3000" b="0"/>
              <a:t>The end() function moves the internal pointer to, and outputs, the last element in the array.</a:t>
            </a:r>
            <a:endParaRPr/>
          </a:p>
          <a:p>
            <a:pPr marL="282575" lvl="0" indent="-28257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Char char="◆"/>
            </a:pPr>
            <a:r>
              <a:rPr lang="en-US" sz="3000" b="0"/>
              <a:t>This function returns the value of the last element in the array on success.</a:t>
            </a:r>
            <a:endParaRPr/>
          </a:p>
          <a:p>
            <a:pPr marL="282575" lvl="0" indent="-14922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endParaRPr sz="3000"/>
          </a:p>
          <a:p>
            <a:pPr marL="282575" lvl="0" indent="-28257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Char char="◆"/>
            </a:pPr>
            <a:r>
              <a:rPr lang="en-US" sz="3000"/>
              <a:t>Syntax:</a:t>
            </a:r>
            <a:endParaRPr/>
          </a:p>
          <a:p>
            <a:pPr marL="282575" lvl="0" indent="-14922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endParaRPr sz="3000"/>
          </a:p>
        </p:txBody>
      </p:sp>
      <p:sp>
        <p:nvSpPr>
          <p:cNvPr id="143" name="Google Shape;143;p1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1447800" y="4800600"/>
            <a:ext cx="45720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33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end(array)</a:t>
            </a:r>
            <a:endParaRPr sz="3000" b="1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$student= array("Ronak","Vipul","Shakshi");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echo next($student)."&lt;br&gt;";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echo prev($student)."&lt;br&gt;";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echo end($student);</a:t>
            </a:r>
            <a:endParaRPr/>
          </a:p>
          <a:p>
            <a:pPr marL="282575" lvl="0" indent="-14033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None/>
            </a:pP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 b="0"/>
              <a:t>Vipul</a:t>
            </a:r>
            <a:r>
              <a:rPr lang="en-US"/>
              <a:t/>
            </a:r>
            <a:br>
              <a:rPr lang="en-US"/>
            </a:br>
            <a:r>
              <a:rPr lang="en-US" b="0"/>
              <a:t>Ronak</a:t>
            </a:r>
            <a:r>
              <a:rPr lang="en-US"/>
              <a:t/>
            </a:r>
            <a:br>
              <a:rPr lang="en-US"/>
            </a:br>
            <a:r>
              <a:rPr lang="en-US" b="0"/>
              <a:t>Shakshi</a:t>
            </a:r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each()</a:t>
            </a: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just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-US" sz="3000" b="0">
                <a:latin typeface="Times New Roman"/>
                <a:ea typeface="Times New Roman"/>
                <a:cs typeface="Times New Roman"/>
                <a:sym typeface="Times New Roman"/>
              </a:rPr>
              <a:t>The each() function </a:t>
            </a:r>
            <a:r>
              <a:rPr lang="en-US" sz="3000">
                <a:solidFill>
                  <a:srgbClr val="FFA8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the current element key and value</a:t>
            </a:r>
            <a:r>
              <a:rPr lang="en-US" sz="3000" b="0">
                <a:latin typeface="Times New Roman"/>
                <a:ea typeface="Times New Roman"/>
                <a:cs typeface="Times New Roman"/>
                <a:sym typeface="Times New Roman"/>
              </a:rPr>
              <a:t>, and moves the internal pointer forward.</a:t>
            </a:r>
            <a:endParaRPr/>
          </a:p>
          <a:p>
            <a:pPr marL="282575" lvl="0" indent="-28257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endParaRPr sz="30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2575" lvl="0" indent="-28257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Char char="◆"/>
            </a:pPr>
            <a:r>
              <a:rPr lang="en-US" sz="3000" b="0">
                <a:latin typeface="Times New Roman"/>
                <a:ea typeface="Times New Roman"/>
                <a:cs typeface="Times New Roman"/>
                <a:sym typeface="Times New Roman"/>
              </a:rPr>
              <a:t>This element key an value is returned in an array </a:t>
            </a:r>
            <a:r>
              <a:rPr lang="en-US" sz="3000" b="0">
                <a:solidFill>
                  <a:srgbClr val="FFA8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four elements</a:t>
            </a:r>
            <a:r>
              <a:rPr lang="en-US" sz="3000" b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000" b="0">
                <a:solidFill>
                  <a:srgbClr val="FFA8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elements (1 and Value) for the element value, and two elements (0 and Key) for the element key.</a:t>
            </a:r>
            <a:endParaRPr/>
          </a:p>
          <a:p>
            <a:pPr marL="282575" lvl="0" indent="-14922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endParaRPr sz="30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2575" lvl="0" indent="-28257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Char char="◆"/>
            </a:pPr>
            <a:r>
              <a:rPr lang="en-US" sz="3000" b="0"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/>
          </a:p>
          <a:p>
            <a:pPr marL="282575" lvl="0" indent="-14922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endParaRPr sz="30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2575" lvl="0" indent="-14922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2514600" y="6096000"/>
            <a:ext cx="29718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33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each(array)</a:t>
            </a:r>
            <a:endParaRPr sz="3000" b="1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&lt;?php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$a=array("Ronak"=&gt;"a","Vipul"=&gt;"b","Rashi"=&gt;"c");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print_r(each($a));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?&gt;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 b="0"/>
              <a:t>Array ( 	[1] =&gt; a 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 b="0"/>
              <a:t>			[value] =&gt; a 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 b="0"/>
              <a:t>			[0] =&gt; Ronak 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 b="0"/>
              <a:t>			[key] =&gt; Ronak )</a:t>
            </a:r>
            <a:endParaRPr sz="2800"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sort()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just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-US" sz="3000" b="0">
                <a:latin typeface="Times New Roman"/>
                <a:ea typeface="Times New Roman"/>
                <a:cs typeface="Times New Roman"/>
                <a:sym typeface="Times New Roman"/>
              </a:rPr>
              <a:t>The sort() function sorts an array by the values.</a:t>
            </a:r>
            <a:endParaRPr/>
          </a:p>
          <a:p>
            <a:pPr marL="282575" lvl="0" indent="-28257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Char char="◆"/>
            </a:pPr>
            <a:r>
              <a:rPr lang="en-US" sz="3000" b="0">
                <a:latin typeface="Times New Roman"/>
                <a:ea typeface="Times New Roman"/>
                <a:cs typeface="Times New Roman"/>
                <a:sym typeface="Times New Roman"/>
              </a:rPr>
              <a:t>This function assigns new keys for the elements in the array. Existing keys will be removed.</a:t>
            </a:r>
            <a:endParaRPr/>
          </a:p>
          <a:p>
            <a:pPr marL="282575" lvl="0" indent="-14922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2575" lvl="0" indent="-28257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Char char="◆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/>
          </a:p>
          <a:p>
            <a:pPr marL="282575" lvl="0" indent="-14922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1066800" y="4267200"/>
            <a:ext cx="51816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33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sort(array)</a:t>
            </a:r>
            <a:endParaRPr sz="3000" b="1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$student= array("Ronak","Vipul","Shakshi");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sort($student);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print_r($student);</a:t>
            </a:r>
            <a:endParaRPr/>
          </a:p>
          <a:p>
            <a:pPr marL="282575" lvl="0" indent="-14033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None/>
            </a:pP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 b="0"/>
              <a:t>Array ( 	[0] =&gt; Ronak 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 b="0"/>
              <a:t>			[1] =&gt; Shakshi 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 b="0"/>
              <a:t>			[2] =&gt; Vipul )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count()</a:t>
            </a:r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 b="0"/>
              <a:t>The count() function counts the elements of an array.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Syntax:</a:t>
            </a:r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381000" y="3505200"/>
            <a:ext cx="4648200" cy="609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33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count(array)</a:t>
            </a:r>
            <a:endParaRPr sz="28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rsort()</a:t>
            </a: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just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-US" sz="3000" b="0">
                <a:latin typeface="Times New Roman"/>
                <a:ea typeface="Times New Roman"/>
                <a:cs typeface="Times New Roman"/>
                <a:sym typeface="Times New Roman"/>
              </a:rPr>
              <a:t>The rsort() function sorts an array by the values in reverse order.</a:t>
            </a:r>
            <a:endParaRPr/>
          </a:p>
          <a:p>
            <a:pPr marL="282575" lvl="0" indent="-28257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Char char="◆"/>
            </a:pPr>
            <a:r>
              <a:rPr lang="en-US" sz="3000" b="0">
                <a:latin typeface="Times New Roman"/>
                <a:ea typeface="Times New Roman"/>
                <a:cs typeface="Times New Roman"/>
                <a:sym typeface="Times New Roman"/>
              </a:rPr>
              <a:t>This function assigns new keys for the elements in the array. Existing keys will be removed.</a:t>
            </a:r>
            <a:endParaRPr/>
          </a:p>
          <a:p>
            <a:pPr marL="282575" lvl="0" indent="-28257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Char char="◆"/>
            </a:pPr>
            <a:r>
              <a:rPr lang="en-US" sz="3000" b="0">
                <a:latin typeface="Times New Roman"/>
                <a:ea typeface="Times New Roman"/>
                <a:cs typeface="Times New Roman"/>
                <a:sym typeface="Times New Roman"/>
              </a:rPr>
              <a:t>This function returns TRUE on success, or FALSE on failure.</a:t>
            </a:r>
            <a:endParaRPr/>
          </a:p>
          <a:p>
            <a:pPr marL="282575" lvl="0" indent="-14922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&lt;?php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	$arr=array("Ronak","Vipul","Rashi");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	rsort($arr); </a:t>
            </a:r>
            <a:r>
              <a:rPr lang="en-US" sz="2000" i="1"/>
              <a:t>//Keys recreated</a:t>
            </a:r>
            <a:endParaRPr sz="2000" i="1"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	print_r($arr);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?&gt;</a:t>
            </a:r>
            <a:endParaRPr/>
          </a:p>
          <a:p>
            <a:pPr marL="282575" lvl="0" indent="-14033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None/>
            </a:pP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 b="0"/>
              <a:t>Array ( [0] =&gt; Vipul [1] =&gt; Ronak [2] =&gt; Rashi )</a:t>
            </a: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asort()</a:t>
            </a: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just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 b="0">
                <a:latin typeface="Times New Roman"/>
                <a:ea typeface="Times New Roman"/>
                <a:cs typeface="Times New Roman"/>
                <a:sym typeface="Times New Roman"/>
              </a:rPr>
              <a:t>The asort() function sorts an array by the values. The values keep their original keys.</a:t>
            </a:r>
            <a:endParaRPr/>
          </a:p>
          <a:p>
            <a:pPr marL="282575" lvl="0" indent="-140335" algn="just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2575" lvl="0" indent="-282575" algn="just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 b="0">
                <a:latin typeface="Times New Roman"/>
                <a:ea typeface="Times New Roman"/>
                <a:cs typeface="Times New Roman"/>
                <a:sym typeface="Times New Roman"/>
              </a:rPr>
              <a:t>This function returns TRUE on success, or FALSE on failure.</a:t>
            </a:r>
            <a:endParaRPr/>
          </a:p>
          <a:p>
            <a:pPr marL="282575" lvl="0" indent="-140335" algn="just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pic>
        <p:nvPicPr>
          <p:cNvPr id="203" name="Google Shape;203;p22" descr="C:\Program Files\Microsoft Office\MEDIA\CAGCAT10\j0332364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4495800"/>
            <a:ext cx="3200400" cy="193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&lt;?php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	$a=array("Ronak"=&gt;"y","Vipul"=&gt;"b","Rashi"=&gt;"e");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	asort($a);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	print_r($a);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?&gt;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endParaRPr sz="2800"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Array ( [Vipul] =&gt; b [Rashi] =&gt; e [Ronak] =&gt; y ) </a:t>
            </a:r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arsort()</a:t>
            </a:r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just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Char char="◆"/>
            </a:pPr>
            <a:r>
              <a:rPr lang="en-US" b="0"/>
              <a:t>The arsort() function sorts an array by the values in reverse order. The values keep their original keys.</a:t>
            </a:r>
            <a:endParaRPr/>
          </a:p>
          <a:p>
            <a:pPr marL="282575" lvl="0" indent="-282575" algn="just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 b="0"/>
              <a:t>Keys remains as it is……</a:t>
            </a:r>
            <a:endParaRPr b="0"/>
          </a:p>
          <a:p>
            <a:pPr marL="282575" lvl="0" indent="-140335" algn="just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 b="0"/>
          </a:p>
          <a:p>
            <a:pPr marL="282575" lvl="0" indent="-282575" algn="just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Char char="◆"/>
            </a:pPr>
            <a:r>
              <a:rPr lang="en-US" b="0"/>
              <a:t>Syntax:</a:t>
            </a:r>
            <a:endParaRPr/>
          </a:p>
          <a:p>
            <a:pPr marL="282575" lvl="0" indent="-140335" algn="just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1981200" y="4114800"/>
            <a:ext cx="4191000" cy="609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33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arsort(array)</a:t>
            </a:r>
            <a:endParaRPr sz="30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&lt;?php</a:t>
            </a:r>
            <a:endParaRPr sz="2800"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	$a=array("Ronak"=&gt;"a","Vipul"=&gt;"b","Rashi"=&gt;"c");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	arsort($a);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	print_r($a);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?&gt;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 b="0"/>
              <a:t>Array ( [Rashi] =&gt; c [Vipul] =&gt; b [Ronak] =&gt; a )</a:t>
            </a:r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array_merge()</a:t>
            </a:r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 b="0"/>
              <a:t>The array_merge() function merges one or more arrays into one array.</a:t>
            </a:r>
            <a:endParaRPr/>
          </a:p>
          <a:p>
            <a:pPr marL="282575" lvl="0" indent="-14033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None/>
            </a:pPr>
            <a:endParaRPr b="0"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 b="0"/>
              <a:t>Syntax:</a:t>
            </a:r>
            <a:endParaRPr/>
          </a:p>
          <a:p>
            <a:pPr marL="282575" lvl="0" indent="-14033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None/>
            </a:pPr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1295400" y="3657600"/>
            <a:ext cx="65532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33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array_merge(array1,array2,array3...)</a:t>
            </a:r>
            <a:endParaRPr sz="30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&lt;?php</a:t>
            </a:r>
            <a:endParaRPr sz="2800"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$a1=array(“sub1”=&gt;“60”,“sub2”=&gt;“60”);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$a2=array(“php”=“A Grade”,“C#”=&gt;“A Grade");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print_r(array_merge($a1,$a2))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?&gt;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Array ( [sub1] =&gt; 60 [sub2] =&gt; 60 [php] =&gt; A Grade [C#] =&gt; A Grade ) 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array_reverse()</a:t>
            </a: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 b="0" dirty="0"/>
              <a:t>Works like </a:t>
            </a:r>
            <a:r>
              <a:rPr lang="en-US" b="0" dirty="0" err="1"/>
              <a:t>arsort</a:t>
            </a:r>
            <a:r>
              <a:rPr lang="en-US" b="0" dirty="0"/>
              <a:t>()</a:t>
            </a:r>
            <a:endParaRPr b="0"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 b="0" dirty="0"/>
              <a:t>The </a:t>
            </a:r>
            <a:r>
              <a:rPr lang="en-US" b="0" dirty="0" err="1"/>
              <a:t>array_reverse</a:t>
            </a:r>
            <a:r>
              <a:rPr lang="en-US" b="0" dirty="0"/>
              <a:t>() function returns an array in the reverse order.</a:t>
            </a:r>
            <a:endParaRPr/>
          </a:p>
          <a:p>
            <a:pPr marL="282575" lvl="0" indent="-14033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None/>
            </a:pPr>
            <a:endParaRPr b="0"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 b="0" dirty="0"/>
              <a:t>Syntax:</a:t>
            </a:r>
            <a:endParaRPr/>
          </a:p>
          <a:p>
            <a:pPr marL="282575" lvl="0" indent="-14033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448101" y="4595406"/>
            <a:ext cx="54102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33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array_reverse(array)</a:t>
            </a:r>
            <a:endParaRPr sz="30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28" descr="C:\Program Files\Microsoft Office\MEDIA\CAGCAT10\j0199036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1800" y="3657600"/>
            <a:ext cx="2209800" cy="3178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 dirty="0"/>
              <a:t>&lt;?php</a:t>
            </a:r>
            <a:endParaRPr sz="2800"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 dirty="0"/>
              <a:t>	$</a:t>
            </a:r>
            <a:r>
              <a:rPr lang="en-US" sz="2800" dirty="0" err="1"/>
              <a:t>arr</a:t>
            </a:r>
            <a:r>
              <a:rPr lang="en-US" sz="2800" dirty="0"/>
              <a:t>=array("</a:t>
            </a:r>
            <a:r>
              <a:rPr lang="en-US" sz="2800" dirty="0" err="1"/>
              <a:t>Ronak</a:t>
            </a:r>
            <a:r>
              <a:rPr lang="en-US" sz="2800" dirty="0"/>
              <a:t>"=&gt;"</a:t>
            </a:r>
            <a:r>
              <a:rPr lang="en-US" sz="2800" dirty="0" err="1"/>
              <a:t>a","Vipul</a:t>
            </a:r>
            <a:r>
              <a:rPr lang="en-US" sz="2800" dirty="0"/>
              <a:t>"=&gt;"</a:t>
            </a:r>
            <a:r>
              <a:rPr lang="en-US" sz="2800" dirty="0" err="1"/>
              <a:t>b","Rashi</a:t>
            </a:r>
            <a:r>
              <a:rPr lang="en-US" sz="2800" dirty="0"/>
              <a:t>"=&gt;"c");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 dirty="0"/>
              <a:t>	print_r(</a:t>
            </a:r>
            <a:r>
              <a:rPr lang="en-US" sz="2800" dirty="0" err="1"/>
              <a:t>array_reverse</a:t>
            </a:r>
            <a:r>
              <a:rPr lang="en-US" sz="2800" dirty="0"/>
              <a:t>($</a:t>
            </a:r>
            <a:r>
              <a:rPr lang="en-US" sz="2800" dirty="0" err="1"/>
              <a:t>arr</a:t>
            </a:r>
            <a:r>
              <a:rPr lang="en-US" sz="2800" dirty="0"/>
              <a:t>));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 dirty="0"/>
              <a:t>?&gt;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 b="0"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 b="0"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 b="0" dirty="0"/>
              <a:t>Array ( [</a:t>
            </a:r>
            <a:r>
              <a:rPr lang="en-US" sz="2800" b="0" dirty="0" err="1"/>
              <a:t>Rashi</a:t>
            </a:r>
            <a:r>
              <a:rPr lang="en-US" sz="2800" b="0" dirty="0"/>
              <a:t>] =&gt; c [</a:t>
            </a:r>
            <a:r>
              <a:rPr lang="en-US" sz="2800" b="0" dirty="0" err="1"/>
              <a:t>Vipul</a:t>
            </a:r>
            <a:r>
              <a:rPr lang="en-US" sz="2800" b="0" dirty="0"/>
              <a:t>] =&gt; b [</a:t>
            </a:r>
            <a:r>
              <a:rPr lang="en-US" sz="2800" b="0" dirty="0" err="1"/>
              <a:t>Ronak</a:t>
            </a:r>
            <a:r>
              <a:rPr lang="en-US" sz="2800" b="0" dirty="0"/>
              <a:t>] =&gt; a )</a:t>
            </a:r>
            <a:endParaRPr sz="2800"/>
          </a:p>
          <a:p>
            <a:pPr marL="282575" lvl="0" indent="-14033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None/>
            </a:pPr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&lt;?php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$number = array("One", "Two", "three");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$result = count($number);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echo $result;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?&gt;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Array_diff()</a:t>
            </a:r>
            <a:endParaRPr/>
          </a:p>
        </p:txBody>
      </p:sp>
      <p:sp>
        <p:nvSpPr>
          <p:cNvPr id="262" name="Google Shape;262;p30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The array_diff() function compares the values of two (or more) arrays, and returns the differences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this function compares the values of two (or more) arrays, and return an array that contains the entries from </a:t>
            </a:r>
            <a:r>
              <a:rPr lang="en-US" sz="2400" i="1"/>
              <a:t>array1</a:t>
            </a:r>
            <a:r>
              <a:rPr lang="en-US" sz="2400"/>
              <a:t> that are not present in </a:t>
            </a:r>
            <a:r>
              <a:rPr lang="en-US" sz="2400" i="1"/>
              <a:t>array2</a:t>
            </a:r>
            <a:r>
              <a:rPr lang="en-US" sz="2400"/>
              <a:t>.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endParaRPr sz="2400"/>
          </a:p>
          <a:p>
            <a:pPr marL="282575" lvl="0" indent="-282575" algn="l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100"/>
              <a:buChar char="◆"/>
            </a:pPr>
            <a:r>
              <a:rPr lang="en-US" sz="3000"/>
              <a:t>syntax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array array_diff ($array1 ,  $array2 [, $... ] )</a:t>
            </a:r>
            <a:endParaRPr sz="2400"/>
          </a:p>
        </p:txBody>
      </p:sp>
      <p:sp>
        <p:nvSpPr>
          <p:cNvPr id="263" name="Google Shape;263;p3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69" name="Google Shape;269;p31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610"/>
              <a:buChar char="◆"/>
            </a:pPr>
            <a:r>
              <a:rPr lang="en-US" sz="2300"/>
              <a:t>&lt;?php</a:t>
            </a:r>
            <a:br>
              <a:rPr lang="en-US" sz="2300"/>
            </a:br>
            <a:r>
              <a:rPr lang="en-US" sz="2300"/>
              <a:t>$a1=array("a"=&gt;"red","b"=&gt;"green","c"=&gt;"blue","d"=&gt;"yellow");</a:t>
            </a:r>
            <a:br>
              <a:rPr lang="en-US" sz="2300"/>
            </a:br>
            <a:r>
              <a:rPr lang="en-US" sz="2300"/>
              <a:t>$a2=array("e"=&gt;"red","f"=&gt;"green","g"=&gt;"blue");</a:t>
            </a:r>
            <a:br>
              <a:rPr lang="en-US" sz="2300"/>
            </a:br>
            <a:r>
              <a:rPr lang="en-US" sz="2300"/>
              <a:t/>
            </a:r>
            <a:br>
              <a:rPr lang="en-US" sz="2300"/>
            </a:br>
            <a:r>
              <a:rPr lang="en-US" sz="2300"/>
              <a:t>$result=array_diff($a1,$a2);</a:t>
            </a:r>
            <a:br>
              <a:rPr lang="en-US" sz="2300"/>
            </a:br>
            <a:r>
              <a:rPr lang="en-US" sz="2300"/>
              <a:t>print_r($result);</a:t>
            </a:r>
            <a:br>
              <a:rPr lang="en-US" sz="2300"/>
            </a:br>
            <a:r>
              <a:rPr lang="en-US" sz="2300"/>
              <a:t>?&gt;</a:t>
            </a:r>
            <a:endParaRPr/>
          </a:p>
          <a:p>
            <a:pPr marL="282575" lvl="0" indent="-282575" algn="l" rtl="0">
              <a:lnSpc>
                <a:spcPct val="165217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10"/>
              <a:buChar char="◆"/>
            </a:pPr>
            <a:r>
              <a:rPr lang="en-US" sz="2300"/>
              <a:t>Output:</a:t>
            </a:r>
            <a:br>
              <a:rPr lang="en-US" sz="2300"/>
            </a:br>
            <a:r>
              <a:rPr lang="en-US" sz="2300"/>
              <a:t>Array ( [d] =&gt; yellow ) </a:t>
            </a:r>
            <a:endParaRPr sz="2300"/>
          </a:p>
        </p:txBody>
      </p:sp>
      <p:sp>
        <p:nvSpPr>
          <p:cNvPr id="270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array_shift()</a:t>
            </a:r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body" idx="1"/>
          </p:nvPr>
        </p:nvSpPr>
        <p:spPr>
          <a:xfrm>
            <a:off x="228600" y="762000"/>
            <a:ext cx="86868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The array_shift() function </a:t>
            </a:r>
            <a:r>
              <a:rPr lang="en-US" sz="2400">
                <a:solidFill>
                  <a:srgbClr val="FFA89F"/>
                </a:solidFill>
              </a:rPr>
              <a:t>removes the first element </a:t>
            </a:r>
            <a:r>
              <a:rPr lang="en-US" sz="2400"/>
              <a:t>from an array, </a:t>
            </a:r>
            <a:r>
              <a:rPr lang="en-US" sz="2400">
                <a:solidFill>
                  <a:srgbClr val="FFA89F"/>
                </a:solidFill>
              </a:rPr>
              <a:t>and returns the value of the removed element</a:t>
            </a:r>
            <a:r>
              <a:rPr lang="en-US" sz="2400"/>
              <a:t>.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Syntax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		array_shift(array) 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&lt;?php</a:t>
            </a:r>
            <a:br>
              <a:rPr lang="en-US" sz="2400"/>
            </a:br>
            <a:r>
              <a:rPr lang="en-US" sz="2400"/>
              <a:t>$a=array("a"=&gt;"Dog","b"=&gt;"Cat","c"=&gt;"Horse");</a:t>
            </a:r>
            <a:br>
              <a:rPr lang="en-US" sz="2400"/>
            </a:br>
            <a:r>
              <a:rPr lang="en-US" sz="2400"/>
              <a:t>echo array_shift($a); </a:t>
            </a:r>
            <a:r>
              <a:rPr lang="en-US" sz="2000" i="1"/>
              <a:t>//returns first removed value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print_r ($a); 	</a:t>
            </a:r>
            <a:r>
              <a:rPr lang="en-US" sz="2000" i="1"/>
              <a:t>//gives remaining elements…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?&gt;  Output: 	Dog</a:t>
            </a:r>
            <a:br>
              <a:rPr lang="en-US" sz="2400"/>
            </a:br>
            <a:r>
              <a:rPr lang="en-US" sz="2400"/>
              <a:t>		Array ( [b] =&gt; Cat [c] =&gt; Horse ) </a:t>
            </a:r>
            <a:endParaRPr/>
          </a:p>
          <a:p>
            <a:pPr marL="282575" lvl="0" indent="-17589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None/>
            </a:pPr>
            <a:endParaRPr sz="2400"/>
          </a:p>
        </p:txBody>
      </p:sp>
      <p:sp>
        <p:nvSpPr>
          <p:cNvPr id="277" name="Google Shape;277;p3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array_slice()</a:t>
            </a:r>
            <a:endParaRPr/>
          </a:p>
        </p:txBody>
      </p:sp>
      <p:sp>
        <p:nvSpPr>
          <p:cNvPr id="283" name="Google Shape;283;p33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The array_slice() function returns selected parts of an array.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Syntax: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	array_slice(array,start,length,preserve)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 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                                               		</a:t>
            </a:r>
            <a:r>
              <a:rPr lang="en-US" sz="2000">
                <a:solidFill>
                  <a:srgbClr val="FFA89F"/>
                </a:solidFill>
              </a:rPr>
              <a:t>true=key as it is</a:t>
            </a:r>
            <a:endParaRPr/>
          </a:p>
          <a:p>
            <a:pPr marL="282575" lvl="0" indent="-282575" algn="l" rtl="0">
              <a:lnSpc>
                <a:spcPct val="1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FFA89F"/>
                </a:solidFill>
              </a:rPr>
              <a:t>					    		false=recreate the key</a:t>
            </a:r>
            <a:endParaRPr sz="2000">
              <a:solidFill>
                <a:srgbClr val="FFA89F"/>
              </a:solidFill>
            </a:endParaRPr>
          </a:p>
        </p:txBody>
      </p:sp>
      <p:sp>
        <p:nvSpPr>
          <p:cNvPr id="284" name="Google Shape;284;p3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cxnSp>
        <p:nvCxnSpPr>
          <p:cNvPr id="285" name="Google Shape;285;p33"/>
          <p:cNvCxnSpPr/>
          <p:nvPr/>
        </p:nvCxnSpPr>
        <p:spPr>
          <a:xfrm rot="5400000">
            <a:off x="6211094" y="4380706"/>
            <a:ext cx="685800" cy="1588"/>
          </a:xfrm>
          <a:prstGeom prst="straightConnector1">
            <a:avLst/>
          </a:prstGeom>
          <a:noFill/>
          <a:ln w="9525" cap="flat" cmpd="sng">
            <a:solidFill>
              <a:srgbClr val="E62C42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>
            <a:spLocks noGrp="1"/>
          </p:cNvSpPr>
          <p:nvPr>
            <p:ph type="body" idx="1"/>
          </p:nvPr>
        </p:nvSpPr>
        <p:spPr>
          <a:xfrm>
            <a:off x="228600" y="609600"/>
            <a:ext cx="86868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&lt;?php</a:t>
            </a:r>
            <a:br>
              <a:rPr lang="en-US" sz="2400"/>
            </a:br>
            <a:r>
              <a:rPr lang="en-US" sz="2400"/>
              <a:t>	$a=array(0=&gt;"Dog",1=&gt;"Cat",2=&gt;"Horse",3=&gt;"Bird");</a:t>
            </a:r>
            <a:br>
              <a:rPr lang="en-US" sz="2400"/>
            </a:br>
            <a:r>
              <a:rPr lang="en-US" sz="2400"/>
              <a:t>	print_r(array_slice($a,1,2));</a:t>
            </a:r>
            <a:br>
              <a:rPr lang="en-US" sz="2400"/>
            </a:br>
            <a:r>
              <a:rPr lang="en-US" sz="2400"/>
              <a:t>?&gt; 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	O/p:		Array ( [0] =&gt; Cat [1] =&gt; Horse ) 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&lt;?php</a:t>
            </a:r>
            <a:br>
              <a:rPr lang="en-US" sz="2400"/>
            </a:br>
            <a:r>
              <a:rPr lang="en-US" sz="2400"/>
              <a:t>	$a=array(0=&gt;"Dog",1=&gt;"Cat",2=&gt;"Horse",3=&gt;"Bird");</a:t>
            </a:r>
            <a:br>
              <a:rPr lang="en-US" sz="2400"/>
            </a:br>
            <a:r>
              <a:rPr lang="en-US" sz="2400"/>
              <a:t>	print_r(array_slice($a,1,2,true)); 	</a:t>
            </a:r>
            <a:r>
              <a:rPr lang="en-US" sz="1800" i="1">
                <a:solidFill>
                  <a:srgbClr val="FFA89F"/>
                </a:solidFill>
              </a:rPr>
              <a:t>// key as it is 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?&gt;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 O/p:		Array ( [1] =&gt; Cat [2] =&gt; Horse ) </a:t>
            </a:r>
            <a:endParaRPr sz="2400"/>
          </a:p>
        </p:txBody>
      </p:sp>
      <p:sp>
        <p:nvSpPr>
          <p:cNvPr id="291" name="Google Shape;291;p3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array_unique()</a:t>
            </a:r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The array_unique() function </a:t>
            </a:r>
            <a:r>
              <a:rPr lang="en-US" sz="2400">
                <a:solidFill>
                  <a:srgbClr val="FFA89F"/>
                </a:solidFill>
              </a:rPr>
              <a:t>removes duplicate values </a:t>
            </a:r>
            <a:r>
              <a:rPr lang="en-US" sz="2400"/>
              <a:t>from an array. If two or more array values are the same, the first appearance will be kept and the other will be removed.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array_unique(array) 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&lt;?php</a:t>
            </a:r>
            <a:br>
              <a:rPr lang="en-US" sz="2400"/>
            </a:br>
            <a:r>
              <a:rPr lang="en-US" sz="2400"/>
              <a:t>$a=array("a"=&gt;"Cat","b"=&gt;"Dog","c"=&gt;"Cat");</a:t>
            </a:r>
            <a:br>
              <a:rPr lang="en-US" sz="2400"/>
            </a:br>
            <a:r>
              <a:rPr lang="en-US" sz="2400"/>
              <a:t>print_r(array_unique($a));</a:t>
            </a:r>
            <a:br>
              <a:rPr lang="en-US" sz="2400"/>
            </a:br>
            <a:r>
              <a:rPr lang="en-US" sz="2400"/>
              <a:t>?&gt;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Array ( [a] =&gt; Cat [b] =&gt; Dog ) </a:t>
            </a:r>
            <a:endParaRPr sz="2400"/>
          </a:p>
        </p:txBody>
      </p:sp>
      <p:sp>
        <p:nvSpPr>
          <p:cNvPr id="298" name="Google Shape;298;p3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array_unshift()</a:t>
            </a:r>
            <a:endParaRPr/>
          </a:p>
        </p:txBody>
      </p:sp>
      <p:sp>
        <p:nvSpPr>
          <p:cNvPr id="304" name="Google Shape;304;p36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The array_unshift() function </a:t>
            </a:r>
            <a:r>
              <a:rPr lang="en-US" sz="2800">
                <a:solidFill>
                  <a:srgbClr val="FFA89F"/>
                </a:solidFill>
              </a:rPr>
              <a:t>inserts new elements </a:t>
            </a:r>
            <a:r>
              <a:rPr lang="en-US" sz="2400"/>
              <a:t>to an array. The new array values will be inserted in the beginning of the array. The </a:t>
            </a:r>
            <a:r>
              <a:rPr lang="en-US" sz="2400">
                <a:solidFill>
                  <a:srgbClr val="FFA89F"/>
                </a:solidFill>
              </a:rPr>
              <a:t>function return new number of elements in the array 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Syntax 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		array_unshift(array,value1,value2,value3...) 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&lt;?php</a:t>
            </a:r>
            <a:br>
              <a:rPr lang="en-US" sz="2400"/>
            </a:br>
            <a:r>
              <a:rPr lang="en-US" sz="2400"/>
              <a:t>$a=array("a"=&gt;"Cat","b"=&gt;"Dog");</a:t>
            </a:r>
            <a:br>
              <a:rPr lang="en-US" sz="2400"/>
            </a:br>
            <a:r>
              <a:rPr lang="en-US" sz="2400"/>
              <a:t>print_r(array_unshift($a,"Horse"));</a:t>
            </a:r>
            <a:br>
              <a:rPr lang="en-US" sz="2400"/>
            </a:br>
            <a:r>
              <a:rPr lang="en-US" sz="2400"/>
              <a:t>?&gt; Output will be 3</a:t>
            </a:r>
            <a:endParaRPr sz="2400"/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array_keys()</a:t>
            </a:r>
            <a:endParaRPr/>
          </a:p>
        </p:txBody>
      </p:sp>
      <p:sp>
        <p:nvSpPr>
          <p:cNvPr id="311" name="Google Shape;311;p37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The array_keys() function returns an array containing the keys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Syntax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array_keys(array,value) 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&lt;?php</a:t>
            </a:r>
            <a:br>
              <a:rPr lang="en-US" sz="2400"/>
            </a:br>
            <a:r>
              <a:rPr lang="en-US" sz="2400"/>
              <a:t>$a=array("a"=&gt;"Horse","b"=&gt;"Cat","c"=&gt;"Dog");</a:t>
            </a:r>
            <a:br>
              <a:rPr lang="en-US" sz="2400"/>
            </a:br>
            <a:r>
              <a:rPr lang="en-US" sz="2400"/>
              <a:t>print_r(array_keys($a));</a:t>
            </a:r>
            <a:br>
              <a:rPr lang="en-US" sz="2400"/>
            </a:br>
            <a:r>
              <a:rPr lang="en-US" sz="2400"/>
              <a:t>?&gt;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Array ( [0] =&gt; a [1] =&gt; b [2] =&gt; c ) </a:t>
            </a:r>
            <a:endParaRPr sz="2400"/>
          </a:p>
        </p:txBody>
      </p:sp>
      <p:sp>
        <p:nvSpPr>
          <p:cNvPr id="312" name="Google Shape;312;p3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array_key_exists()</a:t>
            </a:r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The array_key_exists() function checks an array for a specified key, and returns true if the key exists and false if the key does not exist.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Syntax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array_key_exists(key,array)</a:t>
            </a:r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86868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?php</a:t>
            </a:r>
            <a:br>
              <a:rPr lang="en-US" sz="2400"/>
            </a:br>
            <a:r>
              <a:rPr lang="en-US" sz="2400"/>
              <a:t>$a=array("a"=&gt;"Dog","b"=&gt;"Cat");</a:t>
            </a:r>
            <a:br>
              <a:rPr lang="en-US" sz="2400"/>
            </a:br>
            <a:r>
              <a:rPr lang="en-US" sz="2400"/>
              <a:t>if (array_key_exists("a",$a))</a:t>
            </a:r>
            <a:br>
              <a:rPr lang="en-US" sz="2400"/>
            </a:br>
            <a:r>
              <a:rPr lang="en-US" sz="2400"/>
              <a:t>  {</a:t>
            </a:r>
            <a:br>
              <a:rPr lang="en-US" sz="2400"/>
            </a:br>
            <a:r>
              <a:rPr lang="en-US" sz="2400"/>
              <a:t>  	echo "Key exists!";</a:t>
            </a:r>
            <a:br>
              <a:rPr lang="en-US" sz="2400"/>
            </a:br>
            <a:r>
              <a:rPr lang="en-US" sz="2400"/>
              <a:t>  }</a:t>
            </a:r>
            <a:br>
              <a:rPr lang="en-US" sz="2400"/>
            </a:br>
            <a:r>
              <a:rPr lang="en-US" sz="2400"/>
              <a:t>else</a:t>
            </a:r>
            <a:br>
              <a:rPr lang="en-US" sz="2400"/>
            </a:br>
            <a:r>
              <a:rPr lang="en-US" sz="2400"/>
              <a:t>  {</a:t>
            </a:r>
            <a:br>
              <a:rPr lang="en-US" sz="2400"/>
            </a:br>
            <a:r>
              <a:rPr lang="en-US" sz="2400"/>
              <a:t>  	echo "Key does not exist!";</a:t>
            </a:r>
            <a:br>
              <a:rPr lang="en-US" sz="2400"/>
            </a:br>
            <a:r>
              <a:rPr lang="en-US" sz="2400"/>
              <a:t>  }</a:t>
            </a:r>
            <a:br>
              <a:rPr lang="en-US" sz="2400"/>
            </a:br>
            <a:r>
              <a:rPr lang="en-US" sz="2400"/>
              <a:t>?&gt; 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Key exists! </a:t>
            </a:r>
            <a:endParaRPr/>
          </a:p>
          <a:p>
            <a:pPr marL="282575" lvl="0" indent="-17589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None/>
            </a:pPr>
            <a:endParaRPr sz="2400"/>
          </a:p>
        </p:txBody>
      </p:sp>
      <p:sp>
        <p:nvSpPr>
          <p:cNvPr id="326" name="Google Shape;326;p3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 list()</a:t>
            </a: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 b="0"/>
              <a:t>The list() function is used to assign values to a list of variables in one operation.</a:t>
            </a:r>
            <a:endParaRPr/>
          </a:p>
          <a:p>
            <a:pPr marL="282575" lvl="0" indent="-14033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None/>
            </a:pPr>
            <a:endParaRPr b="0"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 b="0"/>
              <a:t>Sytnax:</a:t>
            </a:r>
            <a:endParaRPr/>
          </a:p>
          <a:p>
            <a:pPr marL="282575" lvl="0" indent="-14033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None/>
            </a:pPr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457200" y="3886200"/>
            <a:ext cx="4343400" cy="762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33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list(var1,var2...)</a:t>
            </a:r>
            <a:endParaRPr sz="2800" b="1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array_push()</a:t>
            </a:r>
            <a:endParaRPr/>
          </a:p>
        </p:txBody>
      </p:sp>
      <p:sp>
        <p:nvSpPr>
          <p:cNvPr id="332" name="Google Shape;332;p40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The array_push() function i</a:t>
            </a:r>
            <a:r>
              <a:rPr lang="en-US" sz="2400">
                <a:solidFill>
                  <a:srgbClr val="FFA89F"/>
                </a:solidFill>
              </a:rPr>
              <a:t>nserts one or more elements to the end</a:t>
            </a:r>
            <a:r>
              <a:rPr lang="en-US" sz="2400"/>
              <a:t> of an array and </a:t>
            </a:r>
            <a:r>
              <a:rPr lang="en-US" sz="2400">
                <a:solidFill>
                  <a:srgbClr val="FFA89F"/>
                </a:solidFill>
              </a:rPr>
              <a:t>returns whole array list.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Syntax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		array_push(array,value1,value2...) 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	&lt;?php</a:t>
            </a:r>
            <a:endParaRPr sz="2400"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		$a=array(10,20);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		array_push($a,30);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		print_r($a);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	?&gt;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endParaRPr sz="2400"/>
          </a:p>
        </p:txBody>
      </p:sp>
      <p:sp>
        <p:nvSpPr>
          <p:cNvPr id="333" name="Google Shape;333;p4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array_pop()</a:t>
            </a:r>
            <a:endParaRPr/>
          </a:p>
        </p:txBody>
      </p:sp>
      <p:sp>
        <p:nvSpPr>
          <p:cNvPr id="339" name="Google Shape;339;p41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The array_pop() function deletes the last element of an array.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Syntax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		array_pop(array) ;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	&lt;?php</a:t>
            </a:r>
            <a:br>
              <a:rPr lang="en-US" sz="2400"/>
            </a:br>
            <a:r>
              <a:rPr lang="en-US" sz="2400"/>
              <a:t>	$t=array("1","2","3");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		array_pop($t);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		print_r($t);</a:t>
            </a:r>
            <a:br>
              <a:rPr lang="en-US" sz="2400"/>
            </a:br>
            <a:r>
              <a:rPr lang="en-US" sz="2400"/>
              <a:t>?&gt; 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Output:	Array ( [0] =&gt; 1 [1] =&gt; 2 ) </a:t>
            </a:r>
            <a:endParaRPr sz="2400"/>
          </a:p>
        </p:txBody>
      </p:sp>
      <p:sp>
        <p:nvSpPr>
          <p:cNvPr id="340" name="Google Shape;340;p4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array_search()</a:t>
            </a:r>
            <a:endParaRPr/>
          </a:p>
        </p:txBody>
      </p:sp>
      <p:sp>
        <p:nvSpPr>
          <p:cNvPr id="346" name="Google Shape;346;p42"/>
          <p:cNvSpPr txBox="1">
            <a:spLocks noGrp="1"/>
          </p:cNvSpPr>
          <p:nvPr>
            <p:ph type="body" idx="1"/>
          </p:nvPr>
        </p:nvSpPr>
        <p:spPr>
          <a:xfrm>
            <a:off x="0" y="8382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The array_search() function </a:t>
            </a:r>
            <a:r>
              <a:rPr lang="en-US" sz="2400">
                <a:solidFill>
                  <a:srgbClr val="FFA89F"/>
                </a:solidFill>
              </a:rPr>
              <a:t>search</a:t>
            </a:r>
            <a:r>
              <a:rPr lang="en-US" sz="2400"/>
              <a:t> an array for a </a:t>
            </a:r>
            <a:r>
              <a:rPr lang="en-US" sz="2400">
                <a:solidFill>
                  <a:srgbClr val="FFA89F"/>
                </a:solidFill>
              </a:rPr>
              <a:t>value and returns the key.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Syntax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		array_search(value,array,strict) 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	&lt;?php</a:t>
            </a:r>
            <a:br>
              <a:rPr lang="en-US" sz="2400"/>
            </a:br>
            <a:r>
              <a:rPr lang="en-US" sz="2400"/>
              <a:t>	$a=array("a"=&gt;“1","b"=&gt;“2","c"=&gt;“3");</a:t>
            </a:r>
            <a:br>
              <a:rPr lang="en-US" sz="2400"/>
            </a:br>
            <a:r>
              <a:rPr lang="en-US" sz="2400"/>
              <a:t>	echo array_search(“2",$a);</a:t>
            </a:r>
            <a:br>
              <a:rPr lang="en-US" sz="2400"/>
            </a:br>
            <a:r>
              <a:rPr lang="en-US" sz="2400"/>
              <a:t>?&gt;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	Ouput: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	b	</a:t>
            </a:r>
            <a:endParaRPr sz="2400"/>
          </a:p>
        </p:txBody>
      </p:sp>
      <p:sp>
        <p:nvSpPr>
          <p:cNvPr id="347" name="Google Shape;347;p4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array_merge_recursive()	</a:t>
            </a:r>
            <a:endParaRPr/>
          </a:p>
        </p:txBody>
      </p:sp>
      <p:sp>
        <p:nvSpPr>
          <p:cNvPr id="353" name="Google Shape;353;p43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The array_merge_recursive() function merges one or more arrays into one array.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The difference between this function and the array_merge() function is </a:t>
            </a:r>
            <a:r>
              <a:rPr lang="en-US" sz="2400">
                <a:solidFill>
                  <a:srgbClr val="9E4700"/>
                </a:solidFill>
              </a:rPr>
              <a:t>when two or more array elements have the same key. Instead of override the keys, the array_merge_recursive() function makes the value as an array</a:t>
            </a:r>
            <a:r>
              <a:rPr lang="en-US">
                <a:solidFill>
                  <a:srgbClr val="9E4700"/>
                </a:solidFill>
              </a:rPr>
              <a:t>.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/>
              <a:t>sysntax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array_merge_recursive(array1,array2,array3...) </a:t>
            </a:r>
            <a:endParaRPr sz="2400"/>
          </a:p>
        </p:txBody>
      </p:sp>
      <p:sp>
        <p:nvSpPr>
          <p:cNvPr id="354" name="Google Shape;354;p4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4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&lt;?php</a:t>
            </a:r>
            <a:br>
              <a:rPr lang="en-US" sz="2400"/>
            </a:br>
            <a:r>
              <a:rPr lang="en-US" sz="2400"/>
              <a:t>$a1=array("a"=&gt;"Horse","b"=&gt;"Dog");</a:t>
            </a:r>
            <a:br>
              <a:rPr lang="en-US" sz="2400"/>
            </a:br>
            <a:r>
              <a:rPr lang="en-US" sz="2400"/>
              <a:t>$a2=array("c"=&gt;"Cow","b"=&gt;"Cat");</a:t>
            </a:r>
            <a:br>
              <a:rPr lang="en-US" sz="2400"/>
            </a:br>
            <a:r>
              <a:rPr lang="en-US" sz="2400"/>
              <a:t>print_r(array_merge_recursive($a1,$a2));</a:t>
            </a:r>
            <a:br>
              <a:rPr lang="en-US" sz="2400"/>
            </a:br>
            <a:r>
              <a:rPr lang="en-US" sz="2400"/>
              <a:t>?&gt; 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output</a:t>
            </a:r>
            <a:endParaRPr/>
          </a:p>
          <a:p>
            <a:pPr marL="282575" lvl="0" indent="-28257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r>
              <a:rPr lang="en-US" sz="2400"/>
              <a:t>Array (</a:t>
            </a:r>
            <a:br>
              <a:rPr lang="en-US" sz="2400"/>
            </a:br>
            <a:r>
              <a:rPr lang="en-US" sz="2400"/>
              <a:t>[a] =&gt; Horse</a:t>
            </a:r>
            <a:br>
              <a:rPr lang="en-US" sz="2400"/>
            </a:br>
            <a:r>
              <a:rPr lang="en-US" sz="2400"/>
              <a:t>[b] =&gt; Array ( [0] =&gt; Dog [1] =&gt; Cat )</a:t>
            </a:r>
            <a:br>
              <a:rPr lang="en-US" sz="2400"/>
            </a:br>
            <a:r>
              <a:rPr lang="en-US" sz="2400"/>
              <a:t>[c] =&gt; Cow</a:t>
            </a:r>
            <a:br>
              <a:rPr lang="en-US" sz="2400"/>
            </a:br>
            <a:r>
              <a:rPr lang="en-US" sz="2400"/>
              <a:t>) </a:t>
            </a:r>
            <a:endParaRPr/>
          </a:p>
          <a:p>
            <a:pPr marL="282575" lvl="0" indent="-175895" algn="l" rtl="0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1680"/>
              <a:buNone/>
            </a:pPr>
            <a:endParaRPr sz="2400"/>
          </a:p>
        </p:txBody>
      </p:sp>
      <p:sp>
        <p:nvSpPr>
          <p:cNvPr id="361" name="Google Shape;361;p4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array_multisort</a:t>
            </a:r>
            <a:r>
              <a:rPr lang="en-US" dirty="0" smtClean="0"/>
              <a:t>()</a:t>
            </a:r>
            <a:r>
              <a:rPr lang="en-US" dirty="0"/>
              <a:t>	</a:t>
            </a:r>
            <a:endParaRPr/>
          </a:p>
        </p:txBody>
      </p:sp>
      <p:sp>
        <p:nvSpPr>
          <p:cNvPr id="353" name="Google Shape;353;p43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9154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smtClean="0"/>
              <a:t>This function is used to sort multiple arrays at once and provides ascending or descending.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syntax</a:t>
            </a:r>
            <a:r>
              <a:rPr lang="en-US" sz="2400" dirty="0" smtClean="0"/>
              <a:t>:</a:t>
            </a:r>
          </a:p>
          <a:p>
            <a:r>
              <a:rPr lang="en-IN" sz="2400" dirty="0" err="1" smtClean="0"/>
              <a:t>array_multisort</a:t>
            </a:r>
            <a:r>
              <a:rPr lang="en-IN" sz="2400" dirty="0" smtClean="0"/>
              <a:t>(</a:t>
            </a:r>
            <a:r>
              <a:rPr lang="en-US" sz="2400" i="1" dirty="0" smtClean="0"/>
              <a:t>array1, sortorder,array2, </a:t>
            </a:r>
            <a:r>
              <a:rPr lang="en-US" sz="2400" i="1" dirty="0" err="1" smtClean="0"/>
              <a:t>sortorder</a:t>
            </a:r>
            <a:r>
              <a:rPr lang="en-US" sz="2400" i="1" dirty="0" smtClean="0"/>
              <a:t> array3, ...</a:t>
            </a:r>
            <a:r>
              <a:rPr lang="en-US" sz="2400" dirty="0" smtClean="0"/>
              <a:t>)</a:t>
            </a:r>
          </a:p>
          <a:p>
            <a:pPr marL="282575" lvl="0" indent="-282575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680"/>
              <a:buChar char="◆"/>
            </a:pPr>
            <a:endParaRPr sz="2400"/>
          </a:p>
        </p:txBody>
      </p:sp>
      <p:sp>
        <p:nvSpPr>
          <p:cNvPr id="354" name="Google Shape;354;p4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>
            <a:spLocks noGrp="1"/>
          </p:cNvSpPr>
          <p:nvPr>
            <p:ph type="body" idx="1"/>
          </p:nvPr>
        </p:nvSpPr>
        <p:spPr>
          <a:xfrm>
            <a:off x="228600" y="290945"/>
            <a:ext cx="8915400" cy="641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&lt;?</a:t>
            </a:r>
            <a:r>
              <a:rPr lang="en-IN" sz="2400" dirty="0" smtClean="0"/>
              <a:t>php</a:t>
            </a:r>
            <a:endParaRPr lang="en-US" sz="2400" dirty="0" smtClean="0"/>
          </a:p>
          <a:p>
            <a:pPr>
              <a:buNone/>
            </a:pPr>
            <a:r>
              <a:rPr lang="en-IN" sz="2400" dirty="0" smtClean="0"/>
              <a:t>$lang1=array("PHP","ENG","JAVA");  </a:t>
            </a:r>
            <a:endParaRPr lang="en-US" sz="2400" dirty="0" smtClean="0"/>
          </a:p>
          <a:p>
            <a:pPr>
              <a:buNone/>
            </a:pPr>
            <a:r>
              <a:rPr lang="en-IN" sz="2400" dirty="0" smtClean="0"/>
              <a:t>$lang2=array("</a:t>
            </a:r>
            <a:r>
              <a:rPr lang="en-IN" sz="2400" dirty="0" err="1" smtClean="0"/>
              <a:t>SQL","Database","perl</a:t>
            </a:r>
            <a:r>
              <a:rPr lang="en-IN" sz="2400" dirty="0" smtClean="0"/>
              <a:t>");  </a:t>
            </a:r>
            <a:endParaRPr lang="en-US" sz="2400" dirty="0" smtClean="0"/>
          </a:p>
          <a:p>
            <a:pPr>
              <a:buNone/>
            </a:pPr>
            <a:r>
              <a:rPr lang="en-IN" sz="2400" dirty="0" err="1" smtClean="0">
                <a:solidFill>
                  <a:schemeClr val="tx2"/>
                </a:solidFill>
              </a:rPr>
              <a:t>array_multisort</a:t>
            </a:r>
            <a:r>
              <a:rPr lang="en-IN" sz="2400" dirty="0" smtClean="0"/>
              <a:t>($lang1,</a:t>
            </a:r>
            <a:r>
              <a:rPr lang="en-IN" sz="2400" dirty="0" smtClean="0">
                <a:solidFill>
                  <a:schemeClr val="tx2"/>
                </a:solidFill>
              </a:rPr>
              <a:t>SORT_ASC</a:t>
            </a:r>
            <a:r>
              <a:rPr lang="en-IN" sz="2400" dirty="0" smtClean="0"/>
              <a:t>,$</a:t>
            </a:r>
            <a:r>
              <a:rPr lang="en-IN" sz="2400" dirty="0" smtClean="0"/>
              <a:t>lang2</a:t>
            </a:r>
            <a:r>
              <a:rPr lang="en-IN" sz="2400" dirty="0" smtClean="0">
                <a:solidFill>
                  <a:schemeClr val="tx2"/>
                </a:solidFill>
              </a:rPr>
              <a:t>,SORT_DESC)</a:t>
            </a:r>
            <a:r>
              <a:rPr lang="en-IN" sz="2400" dirty="0" smtClean="0"/>
              <a:t>;  </a:t>
            </a:r>
            <a:endParaRPr lang="en-US" sz="2400" dirty="0" smtClean="0"/>
          </a:p>
          <a:p>
            <a:pPr>
              <a:buNone/>
            </a:pPr>
            <a:r>
              <a:rPr lang="en-IN" sz="2400" dirty="0" smtClean="0"/>
              <a:t>print_r($lang1);  </a:t>
            </a:r>
            <a:endParaRPr lang="en-US" sz="2400" dirty="0" smtClean="0"/>
          </a:p>
          <a:p>
            <a:pPr>
              <a:buNone/>
            </a:pPr>
            <a:r>
              <a:rPr lang="en-IN" sz="2400" dirty="0" smtClean="0"/>
              <a:t>print_r($lang2);  </a:t>
            </a:r>
            <a:endParaRPr lang="en-US" sz="2400" dirty="0" smtClean="0"/>
          </a:p>
          <a:p>
            <a:pPr>
              <a:buNone/>
            </a:pPr>
            <a:r>
              <a:rPr lang="en-IN" sz="2400" dirty="0" smtClean="0"/>
              <a:t>?&gt;</a:t>
            </a:r>
            <a:endParaRPr lang="en-US" sz="2400" dirty="0" smtClean="0"/>
          </a:p>
          <a:p>
            <a:pPr>
              <a:buNone/>
            </a:pPr>
            <a:r>
              <a:rPr lang="en-IN" sz="2400" dirty="0" smtClean="0"/>
              <a:t>Output:</a:t>
            </a:r>
            <a:endParaRPr lang="en-US" sz="2400" dirty="0" smtClean="0"/>
          </a:p>
          <a:p>
            <a:r>
              <a:rPr lang="en-IN" sz="2400" dirty="0" smtClean="0"/>
              <a:t>Array ( [0] =&gt; ENG [1] =&gt; JAVA [2] =&gt; PHP ) Array ( [0] =&gt; Database [1] =&gt; </a:t>
            </a:r>
            <a:r>
              <a:rPr lang="en-IN" sz="2400" dirty="0" err="1" smtClean="0"/>
              <a:t>perl</a:t>
            </a:r>
            <a:r>
              <a:rPr lang="en-IN" sz="2400" dirty="0" smtClean="0"/>
              <a:t> [2] =&gt; SQL )</a:t>
            </a:r>
            <a:endParaRPr lang="en-US" sz="2400" dirty="0" smtClean="0"/>
          </a:p>
          <a:p>
            <a:pPr marL="282575" lvl="0" indent="-282575" algn="l" rtl="0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1680"/>
              <a:buNone/>
            </a:pPr>
            <a:endParaRPr sz="2400"/>
          </a:p>
        </p:txBody>
      </p:sp>
      <p:sp>
        <p:nvSpPr>
          <p:cNvPr id="354" name="Google Shape;354;p4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5" descr="C:\Trash\questionmar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630589">
            <a:off x="6119411" y="4214412"/>
            <a:ext cx="18097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5" descr="C:\Trash\questionmark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5075">
            <a:off x="194233" y="3928035"/>
            <a:ext cx="1488273" cy="148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5" descr="C:\Trash\questionmark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8344613">
            <a:off x="2299658" y="4093827"/>
            <a:ext cx="2293316" cy="2293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5" descr="http://www.christina.k12.de.us/techlearn/images/Question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2745993">
            <a:off x="1718188" y="1260988"/>
            <a:ext cx="1673990" cy="167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5" descr="http://www.christina.k12.de.us/techlearn/images/Questions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4171754">
            <a:off x="6727672" y="1393673"/>
            <a:ext cx="1749405" cy="174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5" descr="http://www.christina.k12.de.us/techlearn/images/Question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002677">
            <a:off x="4432904" y="1918303"/>
            <a:ext cx="881452" cy="881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905000" y="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228600" y="685800"/>
            <a:ext cx="86868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>
                <a:solidFill>
                  <a:schemeClr val="lt1"/>
                </a:solidFill>
              </a:rPr>
              <a:t> &lt;?php</a:t>
            </a:r>
            <a:endParaRPr sz="2800">
              <a:solidFill>
                <a:schemeClr val="lt1"/>
              </a:solidFill>
            </a:endParaRPr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>
                <a:solidFill>
                  <a:schemeClr val="lt1"/>
                </a:solidFill>
              </a:rPr>
              <a:t>	$info=array ('coffee','brown','sweet');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>
                <a:solidFill>
                  <a:schemeClr val="lt1"/>
                </a:solidFill>
              </a:rPr>
              <a:t>	list ($drink, $color, $power)=$info;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>
                <a:solidFill>
                  <a:schemeClr val="lt1"/>
                </a:solidFill>
              </a:rPr>
              <a:t>	echo"$drink is $color n $power makes it tasty.";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>
                <a:solidFill>
                  <a:schemeClr val="lt1"/>
                </a:solidFill>
              </a:rPr>
              <a:t>?&gt;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>
                <a:solidFill>
                  <a:schemeClr val="lt1"/>
                </a:solidFill>
              </a:rPr>
              <a:t>Output: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>
                <a:solidFill>
                  <a:schemeClr val="lt1"/>
                </a:solidFill>
              </a:rPr>
              <a:t>Coffee is Brown and Sweet makes it tasty.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in_array()</a:t>
            </a:r>
            <a:endParaRPr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89154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just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-US" sz="3000" b="0">
                <a:latin typeface="Times New Roman"/>
                <a:ea typeface="Times New Roman"/>
                <a:cs typeface="Times New Roman"/>
                <a:sym typeface="Times New Roman"/>
              </a:rPr>
              <a:t>The in_array() function searches an array for a specific value.</a:t>
            </a:r>
            <a:endParaRPr/>
          </a:p>
          <a:p>
            <a:pPr marL="282575" lvl="0" indent="-28257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Char char="◆"/>
            </a:pPr>
            <a:r>
              <a:rPr lang="en-US" sz="3000" b="0">
                <a:latin typeface="Times New Roman"/>
                <a:ea typeface="Times New Roman"/>
                <a:cs typeface="Times New Roman"/>
                <a:sym typeface="Times New Roman"/>
              </a:rPr>
              <a:t>This function returns TRUE if the value is found in the array, or FALSE otherwise.</a:t>
            </a:r>
            <a:endParaRPr/>
          </a:p>
          <a:p>
            <a:pPr marL="282575" lvl="0" indent="-14922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endParaRPr sz="30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2575" lvl="0" indent="-28257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Char char="◆"/>
            </a:pPr>
            <a:r>
              <a:rPr lang="en-US" sz="3000" b="0"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/>
          </a:p>
          <a:p>
            <a:pPr marL="282575" lvl="0" indent="-149225" algn="just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endParaRPr sz="30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/>
          </a:p>
        </p:txBody>
      </p:sp>
      <p:sp>
        <p:nvSpPr>
          <p:cNvPr id="82" name="Google Shape;8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83" name="Google Shape;83;p6"/>
          <p:cNvSpPr/>
          <p:nvPr/>
        </p:nvSpPr>
        <p:spPr>
          <a:xfrm>
            <a:off x="514066" y="4855191"/>
            <a:ext cx="4800600" cy="609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33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in_array(search,arraytype)</a:t>
            </a:r>
            <a:endParaRPr sz="2800" b="1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2133600" y="-152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Example</a:t>
            </a:r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152400" y="685800"/>
            <a:ext cx="89916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$number = array("One", "Two", "three");</a:t>
            </a:r>
            <a:endParaRPr/>
          </a:p>
          <a:p>
            <a:pPr marL="282575" lvl="0" indent="-282575" algn="l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$arr=in_array("One",$number);</a:t>
            </a:r>
            <a:endParaRPr/>
          </a:p>
          <a:p>
            <a:pPr marL="282575" lvl="0" indent="-282575" algn="l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echo $arr;</a:t>
            </a:r>
            <a:endParaRPr/>
          </a:p>
          <a:p>
            <a:pPr marL="282575" lvl="0" indent="-282575" algn="l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if(in_array("One",$number))</a:t>
            </a:r>
            <a:endParaRPr/>
          </a:p>
          <a:p>
            <a:pPr marL="282575" lvl="0" indent="-282575" algn="l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{		echo "Array element is found";</a:t>
            </a:r>
            <a:endParaRPr/>
          </a:p>
          <a:p>
            <a:pPr marL="282575" lvl="0" indent="-282575" algn="l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282575" lvl="0" indent="-282575" algn="l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marL="282575" lvl="0" indent="-282575" algn="l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{		echo "Array element is not found";</a:t>
            </a:r>
            <a:endParaRPr/>
          </a:p>
          <a:p>
            <a:pPr marL="282575" lvl="0" indent="-282575" algn="l" rtl="0">
              <a:lnSpc>
                <a:spcPct val="126666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282575" lvl="0" indent="-282575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960"/>
              <a:buNone/>
            </a:pPr>
            <a:r>
              <a:rPr lang="en-US" sz="2800" b="0"/>
              <a:t>1Array element is found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current()</a:t>
            </a:r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 b="0"/>
              <a:t>The current() function returns the value of the current element in an array.</a:t>
            </a:r>
            <a:endParaRPr/>
          </a:p>
          <a:p>
            <a:pPr marL="282575" lvl="0" indent="-14033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None/>
            </a:pPr>
            <a:endParaRPr b="0"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Char char="◆"/>
            </a:pPr>
            <a:r>
              <a:rPr lang="en-US" b="0"/>
              <a:t>Syntax:</a:t>
            </a:r>
            <a:endParaRPr/>
          </a:p>
          <a:p>
            <a:pPr marL="282575" lvl="0" indent="-14033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4DAE4"/>
              </a:buClr>
              <a:buSzPts val="2240"/>
              <a:buNone/>
            </a:pPr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1752600" y="3810000"/>
            <a:ext cx="40386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433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current(array)</a:t>
            </a:r>
            <a:endParaRPr sz="2800" b="1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lvl="0" indent="-282575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$number = array("One", "Two", "three");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$arr=current($number);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echo $arr;</a:t>
            </a: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endParaRPr/>
          </a:p>
          <a:p>
            <a:pPr marL="282575" lvl="0" indent="-282575" algn="l" rtl="0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SzPts val="2240"/>
              <a:buNone/>
            </a:pPr>
            <a:r>
              <a:rPr lang="en-US"/>
              <a:t>One</a:t>
            </a:r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rgbClr val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1288</Words>
  <PresentationFormat>On-screen Show (4:3)</PresentationFormat>
  <Paragraphs>336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Corbel</vt:lpstr>
      <vt:lpstr>Noto Sans Symbols</vt:lpstr>
      <vt:lpstr>Times New Roman</vt:lpstr>
      <vt:lpstr>Calibri</vt:lpstr>
      <vt:lpstr>Consolas</vt:lpstr>
      <vt:lpstr>Telerik Master Template</vt:lpstr>
      <vt:lpstr>Array Function  UNIT-3 Faculty: Falguni Parsana</vt:lpstr>
      <vt:lpstr>count()</vt:lpstr>
      <vt:lpstr>Example</vt:lpstr>
      <vt:lpstr> list()</vt:lpstr>
      <vt:lpstr>Example</vt:lpstr>
      <vt:lpstr>in_array()</vt:lpstr>
      <vt:lpstr> Example</vt:lpstr>
      <vt:lpstr>current()</vt:lpstr>
      <vt:lpstr>Example</vt:lpstr>
      <vt:lpstr>next()</vt:lpstr>
      <vt:lpstr>Example</vt:lpstr>
      <vt:lpstr>prev()</vt:lpstr>
      <vt:lpstr>Example</vt:lpstr>
      <vt:lpstr>end()</vt:lpstr>
      <vt:lpstr>Example</vt:lpstr>
      <vt:lpstr>each()</vt:lpstr>
      <vt:lpstr>Example</vt:lpstr>
      <vt:lpstr>sort()</vt:lpstr>
      <vt:lpstr>Example</vt:lpstr>
      <vt:lpstr>rsort()</vt:lpstr>
      <vt:lpstr>Example</vt:lpstr>
      <vt:lpstr>asort()</vt:lpstr>
      <vt:lpstr>Example</vt:lpstr>
      <vt:lpstr>arsort()</vt:lpstr>
      <vt:lpstr>Example</vt:lpstr>
      <vt:lpstr>array_merge()</vt:lpstr>
      <vt:lpstr>Example</vt:lpstr>
      <vt:lpstr>array_reverse()</vt:lpstr>
      <vt:lpstr>Example</vt:lpstr>
      <vt:lpstr>Array_diff()</vt:lpstr>
      <vt:lpstr>Example</vt:lpstr>
      <vt:lpstr>array_shift()</vt:lpstr>
      <vt:lpstr>array_slice()</vt:lpstr>
      <vt:lpstr>Slide 34</vt:lpstr>
      <vt:lpstr>array_unique()</vt:lpstr>
      <vt:lpstr>array_unshift()</vt:lpstr>
      <vt:lpstr>array_keys()</vt:lpstr>
      <vt:lpstr>array_key_exists()</vt:lpstr>
      <vt:lpstr>Slide 39</vt:lpstr>
      <vt:lpstr>array_push()</vt:lpstr>
      <vt:lpstr>array_pop()</vt:lpstr>
      <vt:lpstr>array_search()</vt:lpstr>
      <vt:lpstr>array_merge_recursive() </vt:lpstr>
      <vt:lpstr>Slide 44</vt:lpstr>
      <vt:lpstr>array_multisort() </vt:lpstr>
      <vt:lpstr>Slide 46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Function  UNIT-3 Faculty: Falguni Parsana</dc:title>
  <dc:creator>Svetlin Nakov</dc:creator>
  <cp:lastModifiedBy>Administrator</cp:lastModifiedBy>
  <cp:revision>2</cp:revision>
  <dcterms:created xsi:type="dcterms:W3CDTF">2007-12-08T16:03:35Z</dcterms:created>
  <dcterms:modified xsi:type="dcterms:W3CDTF">2022-02-01T09:05:44Z</dcterms:modified>
</cp:coreProperties>
</file>