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CE28E7-25F6-4DD1-94C3-EC7192F44290}" v="9" dt="2023-09-22T16:47:33.872"/>
    <p1510:client id="{83C59689-840F-47F4-8328-D5E90029FB3A}" v="10" dt="2023-09-22T17:09:11.8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latin typeface="Libre Franklin" pitchFamily="2" charset="0"/>
              </a:rPr>
              <a:t>Basic Details of the Team and Problem Statement</a:t>
            </a:r>
            <a:endParaRPr dirty="0">
              <a:latin typeface="Libre Franklin" pitchFamily="2" charset="0"/>
            </a:endParaRPr>
          </a:p>
        </p:txBody>
      </p:sp>
      <p:sp>
        <p:nvSpPr>
          <p:cNvPr id="211" name="Google Shape;211;p1"/>
          <p:cNvSpPr txBox="1">
            <a:spLocks noGrp="1"/>
          </p:cNvSpPr>
          <p:nvPr>
            <p:ph type="body" idx="1"/>
          </p:nvPr>
        </p:nvSpPr>
        <p:spPr>
          <a:xfrm>
            <a:off x="5823750" y="1463327"/>
            <a:ext cx="6045695" cy="496149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dirty="0">
                <a:latin typeface="Libre Franklin" pitchFamily="2" charset="0"/>
                <a:ea typeface="Franklin Gothic"/>
                <a:cs typeface="Franklin Gothic"/>
                <a:sym typeface="Franklin Gothic"/>
              </a:rPr>
              <a:t>Ministry : </a:t>
            </a:r>
            <a:r>
              <a:rPr lang="en-US" dirty="0">
                <a:solidFill>
                  <a:schemeClr val="tx1"/>
                </a:solidFill>
                <a:latin typeface="Libre Franklin" pitchFamily="2" charset="0"/>
                <a:ea typeface="Franklin Gothic"/>
                <a:cs typeface="Franklin Gothic"/>
                <a:sym typeface="Franklin Gothic"/>
              </a:rPr>
              <a:t>Ministry of </a:t>
            </a:r>
            <a:r>
              <a:rPr lang="en-US" dirty="0" err="1">
                <a:solidFill>
                  <a:schemeClr val="tx1"/>
                </a:solidFill>
                <a:latin typeface="Libre Franklin" pitchFamily="2" charset="0"/>
                <a:ea typeface="Franklin Gothic"/>
                <a:cs typeface="Franklin Gothic"/>
                <a:sym typeface="Franklin Gothic"/>
              </a:rPr>
              <a:t>Defence</a:t>
            </a:r>
            <a:endParaRPr lang="en-US" dirty="0">
              <a:solidFill>
                <a:schemeClr val="tx1"/>
              </a:solidFill>
              <a:latin typeface="Libre Franklin" pitchFamily="2" charset="0"/>
            </a:endParaRPr>
          </a:p>
          <a:p>
            <a:pPr marL="0" lvl="0" indent="0" algn="l" rtl="0">
              <a:lnSpc>
                <a:spcPct val="50000"/>
              </a:lnSpc>
              <a:spcBef>
                <a:spcPts val="1000"/>
              </a:spcBef>
              <a:spcAft>
                <a:spcPts val="0"/>
              </a:spcAft>
              <a:buClr>
                <a:schemeClr val="lt2"/>
              </a:buClr>
              <a:buSzPts val="1800"/>
              <a:buNone/>
            </a:pPr>
            <a:endParaRPr lang="en-US" dirty="0">
              <a:latin typeface="Libre Franklin" pitchFamily="2" charset="0"/>
              <a:ea typeface="Franklin Gothic"/>
              <a:cs typeface="Franklin Gothic"/>
              <a:sym typeface="Franklin Gothic"/>
            </a:endParaRPr>
          </a:p>
          <a:p>
            <a:pPr marL="0" lvl="0" indent="0" algn="l" rtl="0">
              <a:lnSpc>
                <a:spcPct val="50000"/>
              </a:lnSpc>
              <a:spcBef>
                <a:spcPts val="1000"/>
              </a:spcBef>
              <a:spcAft>
                <a:spcPts val="0"/>
              </a:spcAft>
              <a:buClr>
                <a:schemeClr val="lt2"/>
              </a:buClr>
              <a:buSzPts val="1800"/>
              <a:buNone/>
            </a:pPr>
            <a:r>
              <a:rPr lang="en-US" dirty="0">
                <a:ea typeface="Franklin Gothic"/>
                <a:cs typeface="Franklin Gothic"/>
                <a:sym typeface="Franklin Gothic"/>
              </a:rPr>
              <a:t>PS Code: </a:t>
            </a:r>
            <a:r>
              <a:rPr lang="en-US" dirty="0">
                <a:solidFill>
                  <a:schemeClr val="tx1"/>
                </a:solidFill>
                <a:ea typeface="Franklin Gothic"/>
                <a:cs typeface="Franklin Gothic"/>
                <a:sym typeface="Franklin Gothic"/>
              </a:rPr>
              <a:t>1416</a:t>
            </a:r>
            <a:endParaRPr lang="en-US" dirty="0">
              <a:solidFill>
                <a:schemeClr val="tx1"/>
              </a:solidFill>
              <a:latin typeface="Libre Franklin" pitchFamily="2" charset="0"/>
            </a:endParaRPr>
          </a:p>
          <a:p>
            <a:pPr marL="0" indent="0"/>
            <a:r>
              <a:rPr lang="en-US" dirty="0">
                <a:ea typeface="Franklin Gothic"/>
                <a:cs typeface="Franklin Gothic"/>
                <a:sym typeface="Franklin Gothic"/>
              </a:rPr>
              <a:t>   </a:t>
            </a:r>
            <a:br>
              <a:rPr lang="en-US" dirty="0">
                <a:ea typeface="Franklin Gothic"/>
                <a:cs typeface="Franklin Gothic"/>
                <a:sym typeface="Franklin Gothic"/>
              </a:rPr>
            </a:br>
            <a:r>
              <a:rPr lang="en-US" dirty="0">
                <a:ea typeface="Franklin Gothic"/>
                <a:cs typeface="Franklin Gothic"/>
                <a:sym typeface="Franklin Gothic"/>
              </a:rPr>
              <a:t>Problem Statement Title: </a:t>
            </a:r>
            <a:r>
              <a:rPr lang="en-US" dirty="0">
                <a:solidFill>
                  <a:schemeClr val="tx1"/>
                </a:solidFill>
                <a:ea typeface="Franklin Gothic"/>
                <a:cs typeface="Franklin Gothic"/>
                <a:sym typeface="Franklin Gothic"/>
              </a:rPr>
              <a:t>AI based Automatic alarm generation and dropping of payload at a particular object through a Drone.</a:t>
            </a:r>
            <a:endParaRPr lang="en-US" dirty="0">
              <a:solidFill>
                <a:schemeClr val="tx1"/>
              </a:solidFill>
              <a:latin typeface="Libre Franklin" pitchFamily="2" charset="0"/>
            </a:endParaRPr>
          </a:p>
          <a:p>
            <a:pPr marL="0" lvl="0" indent="0" algn="l" rtl="0">
              <a:lnSpc>
                <a:spcPct val="90000"/>
              </a:lnSpc>
              <a:spcBef>
                <a:spcPts val="1000"/>
              </a:spcBef>
              <a:spcAft>
                <a:spcPts val="0"/>
              </a:spcAft>
              <a:buClr>
                <a:schemeClr val="lt2"/>
              </a:buClr>
              <a:buSzPts val="1800"/>
              <a:buNone/>
            </a:pPr>
            <a:br>
              <a:rPr lang="en-US" dirty="0">
                <a:latin typeface="Libre Franklin" pitchFamily="2" charset="0"/>
                <a:ea typeface="Franklin Gothic"/>
                <a:cs typeface="Franklin Gothic"/>
                <a:sym typeface="Franklin Gothic"/>
              </a:rPr>
            </a:br>
            <a:r>
              <a:rPr lang="en-US" dirty="0">
                <a:latin typeface="Libre Franklin" pitchFamily="2" charset="0"/>
                <a:ea typeface="Franklin Gothic"/>
                <a:cs typeface="Franklin Gothic"/>
                <a:sym typeface="Franklin Gothic"/>
              </a:rPr>
              <a:t>Team Name : </a:t>
            </a:r>
            <a:r>
              <a:rPr lang="en-US" dirty="0">
                <a:solidFill>
                  <a:schemeClr val="tx1"/>
                </a:solidFill>
                <a:latin typeface="Libre Franklin" pitchFamily="2" charset="0"/>
                <a:ea typeface="Franklin Gothic"/>
                <a:cs typeface="Franklin Gothic"/>
                <a:sym typeface="Franklin Gothic"/>
              </a:rPr>
              <a:t>DAMSYS</a:t>
            </a:r>
            <a:endParaRPr lang="en-US" dirty="0">
              <a:solidFill>
                <a:schemeClr val="tx1"/>
              </a:solidFill>
              <a:latin typeface="Libre Franklin" pitchFamily="2" charset="0"/>
            </a:endParaRPr>
          </a:p>
          <a:p>
            <a:pPr marL="0" lvl="0" indent="0" algn="l" rtl="0">
              <a:lnSpc>
                <a:spcPct val="90000"/>
              </a:lnSpc>
              <a:spcBef>
                <a:spcPts val="1000"/>
              </a:spcBef>
              <a:spcAft>
                <a:spcPts val="0"/>
              </a:spcAft>
              <a:buClr>
                <a:schemeClr val="lt2"/>
              </a:buClr>
              <a:buSzPts val="1800"/>
              <a:buNone/>
            </a:pPr>
            <a:br>
              <a:rPr lang="en-US" dirty="0">
                <a:latin typeface="Libre Franklin" pitchFamily="2" charset="0"/>
                <a:ea typeface="Franklin Gothic"/>
                <a:cs typeface="Franklin Gothic"/>
              </a:rPr>
            </a:br>
            <a:r>
              <a:rPr lang="en-US" dirty="0">
                <a:ea typeface="Franklin Gothic"/>
                <a:cs typeface="Franklin Gothic"/>
                <a:sym typeface="Franklin Gothic"/>
              </a:rPr>
              <a:t>Team Leader Name: </a:t>
            </a:r>
            <a:r>
              <a:rPr lang="en-US" dirty="0" err="1">
                <a:solidFill>
                  <a:schemeClr val="tx1"/>
                </a:solidFill>
                <a:ea typeface="Franklin Gothic"/>
                <a:cs typeface="Franklin Gothic"/>
                <a:sym typeface="Franklin Gothic"/>
              </a:rPr>
              <a:t>Shivam</a:t>
            </a:r>
            <a:r>
              <a:rPr lang="en-US" dirty="0">
                <a:solidFill>
                  <a:schemeClr val="tx1"/>
                </a:solidFill>
                <a:ea typeface="Franklin Gothic"/>
                <a:cs typeface="Franklin Gothic"/>
                <a:sym typeface="Franklin Gothic"/>
              </a:rPr>
              <a:t> Kapoor</a:t>
            </a:r>
            <a:endParaRPr lang="en-US" dirty="0">
              <a:solidFill>
                <a:schemeClr val="tx1"/>
              </a:solidFill>
              <a:ea typeface="Franklin Gothic"/>
              <a:cs typeface="Franklin Gothic"/>
            </a:endParaRPr>
          </a:p>
          <a:p>
            <a:pPr marL="0" lvl="0" indent="0" algn="l" rtl="0">
              <a:lnSpc>
                <a:spcPct val="50000"/>
              </a:lnSpc>
              <a:spcBef>
                <a:spcPts val="1000"/>
              </a:spcBef>
              <a:spcAft>
                <a:spcPts val="0"/>
              </a:spcAft>
              <a:buClr>
                <a:schemeClr val="lt2"/>
              </a:buClr>
              <a:buSzPts val="1800"/>
              <a:buNone/>
            </a:pPr>
            <a:br>
              <a:rPr lang="en-US" dirty="0">
                <a:solidFill>
                  <a:schemeClr val="tx1"/>
                </a:solidFill>
                <a:latin typeface="Libre Franklin" pitchFamily="2" charset="0"/>
                <a:ea typeface="Franklin Gothic"/>
                <a:cs typeface="Franklin Gothic"/>
                <a:sym typeface="Franklin Gothic"/>
              </a:rPr>
            </a:br>
            <a:r>
              <a:rPr lang="en-US" dirty="0">
                <a:latin typeface="Libre Franklin" pitchFamily="2" charset="0"/>
                <a:ea typeface="Franklin Gothic"/>
                <a:cs typeface="Franklin Gothic"/>
                <a:sym typeface="Franklin Gothic"/>
              </a:rPr>
              <a:t>Institute Code (AISHE): </a:t>
            </a:r>
            <a:r>
              <a:rPr lang="en-US" dirty="0">
                <a:solidFill>
                  <a:schemeClr val="tx1"/>
                </a:solidFill>
                <a:latin typeface="Libre Franklin" pitchFamily="2" charset="0"/>
                <a:ea typeface="Franklin Gothic"/>
                <a:cs typeface="Franklin Gothic"/>
                <a:sym typeface="Franklin Gothic"/>
              </a:rPr>
              <a:t>U-0507</a:t>
            </a:r>
            <a:endParaRPr lang="en-US" dirty="0">
              <a:solidFill>
                <a:schemeClr val="tx1"/>
              </a:solidFill>
              <a:latin typeface="Libre Franklin" pitchFamily="2" charset="0"/>
              <a:ea typeface="Franklin Gothic"/>
              <a:cs typeface="Franklin Gothic"/>
            </a:endParaRPr>
          </a:p>
          <a:p>
            <a:pPr marL="0" lvl="0" indent="0" algn="l" rtl="0">
              <a:lnSpc>
                <a:spcPct val="90000"/>
              </a:lnSpc>
              <a:spcBef>
                <a:spcPts val="1000"/>
              </a:spcBef>
              <a:spcAft>
                <a:spcPts val="0"/>
              </a:spcAft>
              <a:buClr>
                <a:schemeClr val="lt2"/>
              </a:buClr>
              <a:buSzPts val="1800"/>
              <a:buNone/>
            </a:pPr>
            <a:br>
              <a:rPr lang="en-US" dirty="0">
                <a:latin typeface="Libre Franklin" pitchFamily="2" charset="0"/>
                <a:ea typeface="Franklin Gothic"/>
                <a:cs typeface="Franklin Gothic"/>
              </a:rPr>
            </a:br>
            <a:r>
              <a:rPr lang="en-US" dirty="0">
                <a:ea typeface="Franklin Gothic"/>
                <a:cs typeface="Franklin Gothic"/>
                <a:sym typeface="Franklin Gothic"/>
              </a:rPr>
              <a:t>Institute Name : </a:t>
            </a:r>
            <a:r>
              <a:rPr lang="en-US" dirty="0" err="1">
                <a:solidFill>
                  <a:schemeClr val="tx1"/>
                </a:solidFill>
                <a:ea typeface="Franklin Gothic"/>
                <a:cs typeface="Franklin Gothic"/>
                <a:sym typeface="Franklin Gothic"/>
              </a:rPr>
              <a:t>Dayalbagh</a:t>
            </a:r>
            <a:r>
              <a:rPr lang="en-US" dirty="0">
                <a:solidFill>
                  <a:schemeClr val="tx1"/>
                </a:solidFill>
                <a:ea typeface="Franklin Gothic"/>
                <a:cs typeface="Franklin Gothic"/>
                <a:sym typeface="Franklin Gothic"/>
              </a:rPr>
              <a:t> Educational Institute</a:t>
            </a:r>
            <a:endParaRPr lang="en-US" dirty="0">
              <a:solidFill>
                <a:schemeClr val="tx1"/>
              </a:solidFill>
            </a:endParaRPr>
          </a:p>
          <a:p>
            <a:pPr marL="0" lvl="0" indent="0" algn="l" rtl="0">
              <a:lnSpc>
                <a:spcPct val="90000"/>
              </a:lnSpc>
              <a:spcBef>
                <a:spcPts val="1000"/>
              </a:spcBef>
              <a:spcAft>
                <a:spcPts val="0"/>
              </a:spcAft>
              <a:buClr>
                <a:schemeClr val="lt2"/>
              </a:buClr>
              <a:buSzPts val="1800"/>
              <a:buNone/>
            </a:pPr>
            <a:endParaRPr lang="en-US" dirty="0">
              <a:latin typeface="Libre Franklin" pitchFamily="2" charset="0"/>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Libre Franklin" pitchFamily="2" charset="0"/>
                <a:ea typeface="Franklin Gothic"/>
                <a:cs typeface="Franklin Gothic"/>
                <a:sym typeface="Franklin Gothic"/>
              </a:rPr>
              <a:t>Theme Name : </a:t>
            </a:r>
            <a:r>
              <a:rPr lang="en-US" dirty="0">
                <a:solidFill>
                  <a:schemeClr val="tx1"/>
                </a:solidFill>
                <a:latin typeface="Libre Franklin" pitchFamily="2" charset="0"/>
                <a:ea typeface="Franklin Gothic"/>
                <a:cs typeface="Franklin Gothic"/>
                <a:sym typeface="Franklin Gothic"/>
              </a:rPr>
              <a:t>Disaster Management</a:t>
            </a:r>
            <a:endParaRPr lang="en-US" dirty="0">
              <a:solidFill>
                <a:schemeClr val="tx1"/>
              </a:solidFill>
              <a:latin typeface="Libre Franklin" pitchFamily="2" charset="0"/>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631598" y="553990"/>
            <a:ext cx="4707380" cy="569594"/>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ct val="100000"/>
              <a:buFont typeface="Franklin Gothic"/>
              <a:buNone/>
            </a:pPr>
            <a:r>
              <a:rPr lang="en-US" sz="3200" dirty="0">
                <a:latin typeface="Libre Franklin" pitchFamily="2" charset="0"/>
              </a:rPr>
              <a:t>Idea/Approach Details</a:t>
            </a:r>
            <a:endParaRPr sz="3200" dirty="0">
              <a:latin typeface="Libre Franklin" pitchFamily="2" charset="0"/>
            </a:endParaRPr>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latin typeface="Libre Franklin" pitchFamily="2" charset="0"/>
              </a:rPr>
              <a:t>2</a:t>
            </a:fld>
            <a:endParaRPr>
              <a:latin typeface="Libre Franklin" pitchFamily="2" charset="0"/>
            </a:endParaRPr>
          </a:p>
        </p:txBody>
      </p:sp>
      <p:pic>
        <p:nvPicPr>
          <p:cNvPr id="2" name="Picture 1">
            <a:extLst>
              <a:ext uri="{FF2B5EF4-FFF2-40B4-BE49-F238E27FC236}">
                <a16:creationId xmlns:a16="http://schemas.microsoft.com/office/drawing/2014/main" id="{CD2D556F-7B4A-482F-DCA2-F9077CE0670D}"/>
              </a:ext>
            </a:extLst>
          </p:cNvPr>
          <p:cNvPicPr>
            <a:picLocks noChangeAspect="1"/>
          </p:cNvPicPr>
          <p:nvPr/>
        </p:nvPicPr>
        <p:blipFill>
          <a:blip r:embed="rId3"/>
          <a:stretch>
            <a:fillRect/>
          </a:stretch>
        </p:blipFill>
        <p:spPr>
          <a:xfrm>
            <a:off x="9187847" y="5888641"/>
            <a:ext cx="1497072" cy="723994"/>
          </a:xfrm>
          <a:prstGeom prst="rect">
            <a:avLst/>
          </a:prstGeom>
        </p:spPr>
      </p:pic>
      <p:pic>
        <p:nvPicPr>
          <p:cNvPr id="3" name="Picture 2">
            <a:extLst>
              <a:ext uri="{FF2B5EF4-FFF2-40B4-BE49-F238E27FC236}">
                <a16:creationId xmlns:a16="http://schemas.microsoft.com/office/drawing/2014/main" id="{342520A1-9706-E483-3475-E16B3D654FFD}"/>
              </a:ext>
            </a:extLst>
          </p:cNvPr>
          <p:cNvPicPr>
            <a:picLocks noChangeAspect="1"/>
          </p:cNvPicPr>
          <p:nvPr/>
        </p:nvPicPr>
        <p:blipFill>
          <a:blip r:embed="rId4"/>
          <a:stretch>
            <a:fillRect/>
          </a:stretch>
        </p:blipFill>
        <p:spPr>
          <a:xfrm>
            <a:off x="5588863" y="6068272"/>
            <a:ext cx="617603" cy="617603"/>
          </a:xfrm>
          <a:prstGeom prst="rect">
            <a:avLst/>
          </a:prstGeom>
        </p:spPr>
      </p:pic>
      <p:pic>
        <p:nvPicPr>
          <p:cNvPr id="4" name="Picture 3">
            <a:extLst>
              <a:ext uri="{FF2B5EF4-FFF2-40B4-BE49-F238E27FC236}">
                <a16:creationId xmlns:a16="http://schemas.microsoft.com/office/drawing/2014/main" id="{363FF459-DB82-4A9C-0B03-04FBD2416DEF}"/>
              </a:ext>
            </a:extLst>
          </p:cNvPr>
          <p:cNvPicPr>
            <a:picLocks noChangeAspect="1"/>
          </p:cNvPicPr>
          <p:nvPr/>
        </p:nvPicPr>
        <p:blipFill>
          <a:blip r:embed="rId5"/>
          <a:stretch>
            <a:fillRect/>
          </a:stretch>
        </p:blipFill>
        <p:spPr>
          <a:xfrm>
            <a:off x="6537209" y="5553463"/>
            <a:ext cx="627182" cy="602533"/>
          </a:xfrm>
          <a:prstGeom prst="rect">
            <a:avLst/>
          </a:prstGeom>
        </p:spPr>
      </p:pic>
      <p:pic>
        <p:nvPicPr>
          <p:cNvPr id="5" name="Picture 4">
            <a:extLst>
              <a:ext uri="{FF2B5EF4-FFF2-40B4-BE49-F238E27FC236}">
                <a16:creationId xmlns:a16="http://schemas.microsoft.com/office/drawing/2014/main" id="{CF6E971A-2E9B-B635-859B-16B68BF67AAA}"/>
              </a:ext>
            </a:extLst>
          </p:cNvPr>
          <p:cNvPicPr>
            <a:picLocks noChangeAspect="1"/>
          </p:cNvPicPr>
          <p:nvPr/>
        </p:nvPicPr>
        <p:blipFill>
          <a:blip r:embed="rId6"/>
          <a:stretch>
            <a:fillRect/>
          </a:stretch>
        </p:blipFill>
        <p:spPr>
          <a:xfrm>
            <a:off x="7895376" y="5888641"/>
            <a:ext cx="1328106" cy="779639"/>
          </a:xfrm>
          <a:prstGeom prst="rect">
            <a:avLst/>
          </a:prstGeom>
        </p:spPr>
      </p:pic>
      <p:pic>
        <p:nvPicPr>
          <p:cNvPr id="10" name="Picture 9">
            <a:extLst>
              <a:ext uri="{FF2B5EF4-FFF2-40B4-BE49-F238E27FC236}">
                <a16:creationId xmlns:a16="http://schemas.microsoft.com/office/drawing/2014/main" id="{8C8C18F2-9760-1DC2-77CA-6F53A8A12E27}"/>
              </a:ext>
            </a:extLst>
          </p:cNvPr>
          <p:cNvPicPr>
            <a:picLocks noChangeAspect="1"/>
          </p:cNvPicPr>
          <p:nvPr/>
        </p:nvPicPr>
        <p:blipFill rotWithShape="1">
          <a:blip r:embed="rId7"/>
          <a:srcRect l="11083" t="21135" r="8860" b="23811"/>
          <a:stretch/>
        </p:blipFill>
        <p:spPr>
          <a:xfrm>
            <a:off x="7313514" y="5667713"/>
            <a:ext cx="1097213" cy="272360"/>
          </a:xfrm>
          <a:prstGeom prst="rect">
            <a:avLst/>
          </a:prstGeom>
        </p:spPr>
      </p:pic>
      <p:sp>
        <p:nvSpPr>
          <p:cNvPr id="11" name="Rectangle: Rounded Corners 10">
            <a:extLst>
              <a:ext uri="{FF2B5EF4-FFF2-40B4-BE49-F238E27FC236}">
                <a16:creationId xmlns:a16="http://schemas.microsoft.com/office/drawing/2014/main" id="{600FC196-E669-4E8B-A708-519D7C2E3FDE}"/>
              </a:ext>
            </a:extLst>
          </p:cNvPr>
          <p:cNvSpPr/>
          <p:nvPr/>
        </p:nvSpPr>
        <p:spPr>
          <a:xfrm>
            <a:off x="266505" y="1356188"/>
            <a:ext cx="4438966" cy="5208997"/>
          </a:xfrm>
          <a:prstGeom prst="roundRect">
            <a:avLst/>
          </a:prstGeom>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just">
              <a:buClr>
                <a:schemeClr val="lt2"/>
              </a:buClr>
              <a:buSzPts val="1800"/>
            </a:pPr>
            <a:endParaRPr lang="en-US" sz="1200" b="1" dirty="0">
              <a:latin typeface="Calibri" panose="020F0502020204030204" pitchFamily="34" charset="0"/>
              <a:ea typeface="Calibri" panose="020F0502020204030204" pitchFamily="34" charset="0"/>
              <a:cs typeface="Calibri" panose="020F0502020204030204" pitchFamily="34" charset="0"/>
            </a:endParaRPr>
          </a:p>
          <a:p>
            <a:pPr algn="just">
              <a:buClr>
                <a:schemeClr val="lt2"/>
              </a:buClr>
              <a:buSzPts val="1800"/>
            </a:pPr>
            <a:r>
              <a:rPr lang="en-US" sz="1200" b="1" dirty="0">
                <a:latin typeface="Calibri" panose="020F0502020204030204" pitchFamily="34" charset="0"/>
                <a:ea typeface="Calibri" panose="020F0502020204030204" pitchFamily="34" charset="0"/>
                <a:cs typeface="Calibri" panose="020F0502020204030204" pitchFamily="34" charset="0"/>
              </a:rPr>
              <a:t>1. Object Detection and Recognition:</a:t>
            </a:r>
          </a:p>
          <a:p>
            <a:pPr marL="171450" indent="-171450" algn="just">
              <a:buClr>
                <a:schemeClr val="lt2"/>
              </a:buClr>
              <a:buSzPts val="18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Utilize high-resolution cameras and </a:t>
            </a:r>
            <a:r>
              <a:rPr lang="en-US" sz="1200" b="1" dirty="0">
                <a:latin typeface="Calibri" panose="020F0502020204030204" pitchFamily="34" charset="0"/>
                <a:ea typeface="Calibri" panose="020F0502020204030204" pitchFamily="34" charset="0"/>
                <a:cs typeface="Calibri" panose="020F0502020204030204" pitchFamily="34" charset="0"/>
              </a:rPr>
              <a:t>PIR sensors </a:t>
            </a:r>
            <a:r>
              <a:rPr lang="en-US" sz="1200" dirty="0">
                <a:latin typeface="Calibri" panose="020F0502020204030204" pitchFamily="34" charset="0"/>
                <a:ea typeface="Calibri" panose="020F0502020204030204" pitchFamily="34" charset="0"/>
                <a:cs typeface="Calibri" panose="020F0502020204030204" pitchFamily="34" charset="0"/>
              </a:rPr>
              <a:t>mounted on drones.</a:t>
            </a:r>
          </a:p>
          <a:p>
            <a:pPr marL="171450" indent="-171450" algn="just">
              <a:buClr>
                <a:schemeClr val="lt2"/>
              </a:buClr>
              <a:buSzPts val="18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Implement </a:t>
            </a:r>
            <a:r>
              <a:rPr lang="en-US" sz="1200" b="1" dirty="0">
                <a:latin typeface="Calibri" panose="020F0502020204030204" pitchFamily="34" charset="0"/>
                <a:ea typeface="Calibri" panose="020F0502020204030204" pitchFamily="34" charset="0"/>
                <a:cs typeface="Calibri" panose="020F0502020204030204" pitchFamily="34" charset="0"/>
              </a:rPr>
              <a:t>AI algorithms</a:t>
            </a:r>
            <a:r>
              <a:rPr lang="en-US" sz="1200" dirty="0">
                <a:latin typeface="Calibri" panose="020F0502020204030204" pitchFamily="34" charset="0"/>
                <a:ea typeface="Calibri" panose="020F0502020204030204" pitchFamily="34" charset="0"/>
                <a:cs typeface="Calibri" panose="020F0502020204030204" pitchFamily="34" charset="0"/>
              </a:rPr>
              <a:t> (e.g., </a:t>
            </a:r>
            <a:r>
              <a:rPr lang="en-US" sz="1200" b="1" dirty="0">
                <a:latin typeface="Calibri" panose="020F0502020204030204" pitchFamily="34" charset="0"/>
                <a:ea typeface="Calibri" panose="020F0502020204030204" pitchFamily="34" charset="0"/>
                <a:cs typeface="Calibri" panose="020F0502020204030204" pitchFamily="34" charset="0"/>
              </a:rPr>
              <a:t>Convolutional Neural Networks</a:t>
            </a:r>
            <a:r>
              <a:rPr lang="en-US" sz="1200" dirty="0">
                <a:latin typeface="Calibri" panose="020F0502020204030204" pitchFamily="34" charset="0"/>
                <a:ea typeface="Calibri" panose="020F0502020204030204" pitchFamily="34" charset="0"/>
                <a:cs typeface="Calibri" panose="020F0502020204030204" pitchFamily="34" charset="0"/>
              </a:rPr>
              <a:t>) for real-time object recognition.</a:t>
            </a:r>
          </a:p>
          <a:p>
            <a:pPr marL="171450" indent="-171450" algn="just">
              <a:buClr>
                <a:schemeClr val="lt2"/>
              </a:buClr>
              <a:buSzPts val="18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Train the system to identify human beings from an altitude of 50-100 meters at various angles.</a:t>
            </a:r>
          </a:p>
          <a:p>
            <a:pPr algn="just">
              <a:buClr>
                <a:schemeClr val="lt2"/>
              </a:buClr>
              <a:buSzPts val="1800"/>
            </a:pPr>
            <a:r>
              <a:rPr lang="en-US" sz="1200" b="1" dirty="0">
                <a:latin typeface="Calibri" panose="020F0502020204030204" pitchFamily="34" charset="0"/>
                <a:ea typeface="Calibri" panose="020F0502020204030204" pitchFamily="34" charset="0"/>
                <a:cs typeface="Calibri" panose="020F0502020204030204" pitchFamily="34" charset="0"/>
              </a:rPr>
              <a:t>2. Alarm Generation:</a:t>
            </a:r>
          </a:p>
          <a:p>
            <a:pPr marL="171450" indent="-171450" algn="just">
              <a:buClr>
                <a:schemeClr val="lt2"/>
              </a:buClr>
              <a:buSzPts val="18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Incorporate AI-driven alarm generation algorithms triggered upon human detection.</a:t>
            </a:r>
          </a:p>
          <a:p>
            <a:pPr marL="171450" indent="-171450" algn="just">
              <a:buClr>
                <a:schemeClr val="lt2"/>
              </a:buClr>
              <a:buSzPts val="18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Enable </a:t>
            </a:r>
            <a:r>
              <a:rPr lang="en-US" sz="1200" b="1" dirty="0">
                <a:latin typeface="Calibri" panose="020F0502020204030204" pitchFamily="34" charset="0"/>
                <a:ea typeface="Calibri" panose="020F0502020204030204" pitchFamily="34" charset="0"/>
                <a:cs typeface="Calibri" panose="020F0502020204030204" pitchFamily="34" charset="0"/>
              </a:rPr>
              <a:t>real-time camera feed </a:t>
            </a:r>
            <a:r>
              <a:rPr lang="en-US" sz="1200" dirty="0">
                <a:latin typeface="Calibri" panose="020F0502020204030204" pitchFamily="34" charset="0"/>
                <a:ea typeface="Calibri" panose="020F0502020204030204" pitchFamily="34" charset="0"/>
                <a:cs typeface="Calibri" panose="020F0502020204030204" pitchFamily="34" charset="0"/>
              </a:rPr>
              <a:t>of distress signals to rescue teams or command centers.</a:t>
            </a:r>
          </a:p>
          <a:p>
            <a:pPr algn="just">
              <a:buClr>
                <a:schemeClr val="lt2"/>
              </a:buClr>
              <a:buSzPts val="1800"/>
            </a:pPr>
            <a:r>
              <a:rPr lang="en-US" sz="1200" b="1" dirty="0">
                <a:latin typeface="Calibri" panose="020F0502020204030204" pitchFamily="34" charset="0"/>
                <a:ea typeface="Calibri" panose="020F0502020204030204" pitchFamily="34" charset="0"/>
                <a:cs typeface="Calibri" panose="020F0502020204030204" pitchFamily="34" charset="0"/>
              </a:rPr>
              <a:t>3. Payload Delivery:</a:t>
            </a:r>
          </a:p>
          <a:p>
            <a:pPr marL="171450" indent="-171450" algn="just">
              <a:buClr>
                <a:schemeClr val="lt2"/>
              </a:buClr>
              <a:buSzPts val="18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Develop a precise payload dropping mechanism on the drone.</a:t>
            </a:r>
          </a:p>
          <a:p>
            <a:pPr marL="171450" indent="-171450" algn="just">
              <a:buClr>
                <a:schemeClr val="lt2"/>
              </a:buClr>
              <a:buSzPts val="18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Integrate </a:t>
            </a:r>
            <a:r>
              <a:rPr lang="en-US" sz="1200" b="1" dirty="0">
                <a:latin typeface="Calibri" panose="020F0502020204030204" pitchFamily="34" charset="0"/>
                <a:ea typeface="Calibri" panose="020F0502020204030204" pitchFamily="34" charset="0"/>
                <a:cs typeface="Calibri" panose="020F0502020204030204" pitchFamily="34" charset="0"/>
              </a:rPr>
              <a:t>AI-controlled algorithms</a:t>
            </a:r>
            <a:r>
              <a:rPr lang="en-US" sz="1200" dirty="0">
                <a:latin typeface="Calibri" panose="020F0502020204030204" pitchFamily="34" charset="0"/>
                <a:ea typeface="Calibri" panose="020F0502020204030204" pitchFamily="34" charset="0"/>
                <a:cs typeface="Calibri" panose="020F0502020204030204" pitchFamily="34" charset="0"/>
              </a:rPr>
              <a:t> to calculate and execute optimal payload release points.</a:t>
            </a:r>
          </a:p>
          <a:p>
            <a:pPr marL="171450" indent="-171450" algn="just">
              <a:buClr>
                <a:schemeClr val="lt2"/>
              </a:buClr>
              <a:buSzPts val="18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Payload options can range from essential supplies (food, clothing) to rescue tools.</a:t>
            </a:r>
          </a:p>
          <a:p>
            <a:pPr algn="just">
              <a:buClr>
                <a:schemeClr val="lt2"/>
              </a:buClr>
              <a:buSzPts val="1800"/>
            </a:pPr>
            <a:r>
              <a:rPr lang="en-US" sz="1200" b="1" dirty="0">
                <a:latin typeface="Calibri" panose="020F0502020204030204" pitchFamily="34" charset="0"/>
                <a:ea typeface="Calibri" panose="020F0502020204030204" pitchFamily="34" charset="0"/>
                <a:cs typeface="Calibri" panose="020F0502020204030204" pitchFamily="34" charset="0"/>
              </a:rPr>
              <a:t>4. Validation and Testing:</a:t>
            </a:r>
          </a:p>
          <a:p>
            <a:pPr marL="171450" indent="-171450" algn="just">
              <a:buClr>
                <a:schemeClr val="lt2"/>
              </a:buClr>
              <a:buSzPts val="18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Rigorously test the system under simulated disaster scenarios.</a:t>
            </a:r>
          </a:p>
          <a:p>
            <a:pPr marL="171450" indent="-171450" algn="just">
              <a:buClr>
                <a:schemeClr val="lt2"/>
              </a:buClr>
              <a:buSzPts val="18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Fine-tune </a:t>
            </a:r>
            <a:r>
              <a:rPr lang="en-US" sz="1200" b="1" dirty="0">
                <a:latin typeface="Calibri" panose="020F0502020204030204" pitchFamily="34" charset="0"/>
                <a:ea typeface="Calibri" panose="020F0502020204030204" pitchFamily="34" charset="0"/>
                <a:cs typeface="Calibri" panose="020F0502020204030204" pitchFamily="34" charset="0"/>
              </a:rPr>
              <a:t>ML algorithms </a:t>
            </a:r>
            <a:r>
              <a:rPr lang="en-US" sz="1200" dirty="0">
                <a:latin typeface="Calibri" panose="020F0502020204030204" pitchFamily="34" charset="0"/>
                <a:ea typeface="Calibri" panose="020F0502020204030204" pitchFamily="34" charset="0"/>
                <a:cs typeface="Calibri" panose="020F0502020204030204" pitchFamily="34" charset="0"/>
              </a:rPr>
              <a:t>and payload delivery mechanisms for accuracy and reliability.</a:t>
            </a:r>
          </a:p>
          <a:p>
            <a:pPr marL="171450" indent="-171450" algn="just">
              <a:buClr>
                <a:schemeClr val="lt2"/>
              </a:buClr>
              <a:buSzPts val="18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Modify </a:t>
            </a:r>
            <a:r>
              <a:rPr lang="en-US" sz="1200" b="1" dirty="0">
                <a:latin typeface="Calibri" panose="020F0502020204030204" pitchFamily="34" charset="0"/>
                <a:ea typeface="Calibri" panose="020F0502020204030204" pitchFamily="34" charset="0"/>
                <a:cs typeface="Calibri" panose="020F0502020204030204" pitchFamily="34" charset="0"/>
              </a:rPr>
              <a:t>ML algorithms</a:t>
            </a:r>
            <a:r>
              <a:rPr lang="en-US" sz="1200" dirty="0">
                <a:latin typeface="Calibri" panose="020F0502020204030204" pitchFamily="34" charset="0"/>
                <a:ea typeface="Calibri" panose="020F0502020204030204" pitchFamily="34" charset="0"/>
                <a:cs typeface="Calibri" panose="020F0502020204030204" pitchFamily="34" charset="0"/>
              </a:rPr>
              <a:t> based on previous rescue and search operation for better results.</a:t>
            </a:r>
          </a:p>
          <a:p>
            <a:pPr algn="just">
              <a:buClr>
                <a:schemeClr val="lt2"/>
              </a:buClr>
              <a:buSzPts val="1800"/>
            </a:pPr>
            <a:endParaRPr lang="en-US" sz="1200"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11F867C5-F0F6-48E7-A0B7-95760130A0C9}"/>
              </a:ext>
            </a:extLst>
          </p:cNvPr>
          <p:cNvSpPr txBox="1"/>
          <p:nvPr/>
        </p:nvSpPr>
        <p:spPr>
          <a:xfrm>
            <a:off x="6741226" y="4939122"/>
            <a:ext cx="2768206" cy="523220"/>
          </a:xfrm>
          <a:prstGeom prst="rect">
            <a:avLst/>
          </a:prstGeom>
          <a:noFill/>
        </p:spPr>
        <p:txBody>
          <a:bodyPr wrap="square" rtlCol="0">
            <a:spAutoFit/>
          </a:bodyPr>
          <a:lstStyle/>
          <a:p>
            <a:pPr algn="ctr"/>
            <a:r>
              <a:rPr lang="en-IN" sz="2800" b="1" dirty="0">
                <a:latin typeface="Calibri" panose="020F0502020204030204" pitchFamily="34" charset="0"/>
                <a:ea typeface="Calibri" panose="020F0502020204030204" pitchFamily="34" charset="0"/>
                <a:cs typeface="Calibri" panose="020F0502020204030204" pitchFamily="34" charset="0"/>
              </a:rPr>
              <a:t>Technology Used</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8A15C2E5-F581-4AD3-9535-766EAE1275E1}"/>
              </a:ext>
            </a:extLst>
          </p:cNvPr>
          <p:cNvPicPr>
            <a:picLocks noChangeAspect="1"/>
          </p:cNvPicPr>
          <p:nvPr/>
        </p:nvPicPr>
        <p:blipFill>
          <a:blip r:embed="rId8"/>
          <a:stretch>
            <a:fillRect/>
          </a:stretch>
        </p:blipFill>
        <p:spPr>
          <a:xfrm>
            <a:off x="5205414" y="5515721"/>
            <a:ext cx="1290676" cy="432329"/>
          </a:xfrm>
          <a:prstGeom prst="rect">
            <a:avLst/>
          </a:prstGeom>
        </p:spPr>
      </p:pic>
      <p:pic>
        <p:nvPicPr>
          <p:cNvPr id="20" name="Picture 19">
            <a:extLst>
              <a:ext uri="{FF2B5EF4-FFF2-40B4-BE49-F238E27FC236}">
                <a16:creationId xmlns:a16="http://schemas.microsoft.com/office/drawing/2014/main" id="{F684BBDE-5189-4F23-9163-2B829BFF8FF6}"/>
              </a:ext>
            </a:extLst>
          </p:cNvPr>
          <p:cNvPicPr>
            <a:picLocks noChangeAspect="1"/>
          </p:cNvPicPr>
          <p:nvPr/>
        </p:nvPicPr>
        <p:blipFill>
          <a:blip r:embed="rId9"/>
          <a:stretch>
            <a:fillRect/>
          </a:stretch>
        </p:blipFill>
        <p:spPr>
          <a:xfrm>
            <a:off x="10777721" y="5578080"/>
            <a:ext cx="1137005" cy="1046162"/>
          </a:xfrm>
          <a:prstGeom prst="rect">
            <a:avLst/>
          </a:prstGeom>
        </p:spPr>
      </p:pic>
      <p:pic>
        <p:nvPicPr>
          <p:cNvPr id="22" name="Picture 21">
            <a:extLst>
              <a:ext uri="{FF2B5EF4-FFF2-40B4-BE49-F238E27FC236}">
                <a16:creationId xmlns:a16="http://schemas.microsoft.com/office/drawing/2014/main" id="{0C54EB83-3C1C-4EAD-A9C3-EE2FE1CAF08A}"/>
              </a:ext>
            </a:extLst>
          </p:cNvPr>
          <p:cNvPicPr>
            <a:picLocks noChangeAspect="1"/>
          </p:cNvPicPr>
          <p:nvPr/>
        </p:nvPicPr>
        <p:blipFill>
          <a:blip r:embed="rId10"/>
          <a:stretch>
            <a:fillRect/>
          </a:stretch>
        </p:blipFill>
        <p:spPr>
          <a:xfrm>
            <a:off x="6521815" y="6227717"/>
            <a:ext cx="1365250" cy="396525"/>
          </a:xfrm>
          <a:prstGeom prst="rect">
            <a:avLst/>
          </a:prstGeom>
        </p:spPr>
      </p:pic>
      <p:pic>
        <p:nvPicPr>
          <p:cNvPr id="26" name="Picture 25">
            <a:extLst>
              <a:ext uri="{FF2B5EF4-FFF2-40B4-BE49-F238E27FC236}">
                <a16:creationId xmlns:a16="http://schemas.microsoft.com/office/drawing/2014/main" id="{8674AEBE-3E2A-4F44-9875-39E3958E9579}"/>
              </a:ext>
            </a:extLst>
          </p:cNvPr>
          <p:cNvPicPr>
            <a:picLocks noChangeAspect="1"/>
          </p:cNvPicPr>
          <p:nvPr/>
        </p:nvPicPr>
        <p:blipFill>
          <a:blip r:embed="rId11"/>
          <a:stretch>
            <a:fillRect/>
          </a:stretch>
        </p:blipFill>
        <p:spPr>
          <a:xfrm>
            <a:off x="8863596" y="5578080"/>
            <a:ext cx="1137005" cy="242813"/>
          </a:xfrm>
          <a:prstGeom prst="rect">
            <a:avLst/>
          </a:prstGeom>
        </p:spPr>
      </p:pic>
      <p:pic>
        <p:nvPicPr>
          <p:cNvPr id="28" name="Picture 27">
            <a:extLst>
              <a:ext uri="{FF2B5EF4-FFF2-40B4-BE49-F238E27FC236}">
                <a16:creationId xmlns:a16="http://schemas.microsoft.com/office/drawing/2014/main" id="{2894AABC-A1F3-4B21-A78A-7816F56FFDB8}"/>
              </a:ext>
            </a:extLst>
          </p:cNvPr>
          <p:cNvPicPr>
            <a:picLocks noChangeAspect="1"/>
          </p:cNvPicPr>
          <p:nvPr/>
        </p:nvPicPr>
        <p:blipFill>
          <a:blip r:embed="rId12"/>
          <a:stretch>
            <a:fillRect/>
          </a:stretch>
        </p:blipFill>
        <p:spPr>
          <a:xfrm>
            <a:off x="4940028" y="905174"/>
            <a:ext cx="7251972" cy="399636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812313" y="462060"/>
            <a:ext cx="5780809"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Libre Franklin" pitchFamily="2" charset="0"/>
              </a:rPr>
              <a:t>Idea/Approach Details</a:t>
            </a:r>
            <a:endParaRPr dirty="0">
              <a:latin typeface="Libre Franklin" pitchFamily="2" charset="0"/>
            </a:endParaRP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latin typeface="Libre Franklin" pitchFamily="2" charset="0"/>
              </a:rPr>
              <a:t>3</a:t>
            </a:fld>
            <a:endParaRPr>
              <a:latin typeface="Libre Franklin" pitchFamily="2" charset="0"/>
            </a:endParaRPr>
          </a:p>
        </p:txBody>
      </p:sp>
      <p:sp>
        <p:nvSpPr>
          <p:cNvPr id="2" name="Rectangle: Rounded Corners 1">
            <a:extLst>
              <a:ext uri="{FF2B5EF4-FFF2-40B4-BE49-F238E27FC236}">
                <a16:creationId xmlns:a16="http://schemas.microsoft.com/office/drawing/2014/main" id="{106EBE88-D8F5-49B7-BD28-6A06BF60362B}"/>
              </a:ext>
            </a:extLst>
          </p:cNvPr>
          <p:cNvSpPr/>
          <p:nvPr/>
        </p:nvSpPr>
        <p:spPr>
          <a:xfrm>
            <a:off x="377688" y="1265479"/>
            <a:ext cx="2924013" cy="552501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just" rtl="0">
              <a:lnSpc>
                <a:spcPct val="90000"/>
              </a:lnSpc>
              <a:spcBef>
                <a:spcPts val="0"/>
              </a:spcBef>
              <a:spcAft>
                <a:spcPts val="0"/>
              </a:spcAft>
              <a:buClr>
                <a:schemeClr val="dk1"/>
              </a:buClr>
              <a:buSzPts val="1600"/>
            </a:pPr>
            <a:r>
              <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rPr>
              <a:t>1. Earthquake Response </a:t>
            </a:r>
          </a:p>
          <a:p>
            <a:pPr marL="171450" lvl="0" indent="-171450" algn="just" rtl="0">
              <a:lnSpc>
                <a:spcPct val="90000"/>
              </a:lnSpc>
              <a:spcBef>
                <a:spcPts val="0"/>
              </a:spcBef>
              <a:spcAft>
                <a:spcPts val="0"/>
              </a:spcAft>
              <a:buClr>
                <a:schemeClr val="dk1"/>
              </a:buClr>
              <a:buSzPts val="1600"/>
              <a:buFont typeface="Arial" panose="020B0604020202020204" pitchFamily="34" charset="0"/>
              <a:buChar char="•"/>
            </a:pPr>
            <a:r>
              <a:rPr lang="en-US" sz="1100" dirty="0">
                <a:solidFill>
                  <a:schemeClr val="tx1"/>
                </a:solidFill>
                <a:latin typeface="Calibri"/>
                <a:ea typeface="Calibri"/>
                <a:cs typeface="Calibri"/>
              </a:rPr>
              <a:t>Assess damage and locate survivors.</a:t>
            </a:r>
          </a:p>
          <a:p>
            <a:pPr marL="171450" indent="-171450" algn="just">
              <a:lnSpc>
                <a:spcPct val="90000"/>
              </a:lnSpc>
              <a:buClr>
                <a:schemeClr val="dk1"/>
              </a:buClr>
              <a:buSzPts val="1600"/>
              <a:buFont typeface="Arial" panose="020B0604020202020204" pitchFamily="34" charset="0"/>
              <a:buChar char="•"/>
            </a:pPr>
            <a:r>
              <a:rPr lang="en-US" sz="1100" dirty="0">
                <a:solidFill>
                  <a:schemeClr val="tx1"/>
                </a:solidFill>
                <a:latin typeface="Calibri"/>
                <a:ea typeface="Calibri"/>
                <a:cs typeface="Calibri"/>
              </a:rPr>
              <a:t>Deliver emergency supplies  </a:t>
            </a: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Clr>
                <a:schemeClr val="dk1"/>
              </a:buClr>
              <a:buSzPts val="1600"/>
            </a:pPr>
            <a:r>
              <a:rPr lang="en-US" sz="1100" dirty="0">
                <a:solidFill>
                  <a:schemeClr val="tx1"/>
                </a:solidFill>
                <a:latin typeface="Calibri"/>
                <a:ea typeface="Calibri"/>
                <a:cs typeface="Calibri"/>
              </a:rPr>
              <a:t>  </a:t>
            </a: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0" algn="just" rtl="0">
              <a:lnSpc>
                <a:spcPct val="90000"/>
              </a:lnSpc>
              <a:spcBef>
                <a:spcPts val="0"/>
              </a:spcBef>
              <a:spcAft>
                <a:spcPts val="0"/>
              </a:spcAft>
              <a:buClr>
                <a:schemeClr val="dk1"/>
              </a:buClr>
              <a:buSzPts val="1600"/>
            </a:pPr>
            <a:r>
              <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rPr>
              <a:t>2. Search and Rescue</a:t>
            </a:r>
          </a:p>
          <a:p>
            <a:pPr marL="171450" lvl="0" indent="-171450" algn="just" rtl="0">
              <a:lnSpc>
                <a:spcPct val="90000"/>
              </a:lnSpc>
              <a:spcBef>
                <a:spcPts val="0"/>
              </a:spcBef>
              <a:spcAft>
                <a:spcPts val="0"/>
              </a:spcAft>
              <a:buClr>
                <a:schemeClr val="dk1"/>
              </a:buClr>
              <a:buSzPts val="1600"/>
              <a:buFont typeface="Arial" panose="020B0604020202020204" pitchFamily="34" charset="0"/>
              <a:buChar char="•"/>
            </a:pPr>
            <a:r>
              <a:rPr lang="en-US" sz="1100" dirty="0">
                <a:solidFill>
                  <a:schemeClr val="tx1"/>
                </a:solidFill>
                <a:latin typeface="Calibri"/>
                <a:ea typeface="Calibri"/>
                <a:cs typeface="Calibri"/>
              </a:rPr>
              <a:t>Find missing persons in challenging terrain.</a:t>
            </a:r>
          </a:p>
          <a:p>
            <a:pPr marL="171450" indent="-171450" algn="just">
              <a:lnSpc>
                <a:spcPct val="90000"/>
              </a:lnSpc>
              <a:buClr>
                <a:schemeClr val="dk1"/>
              </a:buClr>
              <a:buSzPts val="1600"/>
              <a:buFont typeface="Arial" panose="020B0604020202020204" pitchFamily="34" charset="0"/>
              <a:buChar char="•"/>
            </a:pPr>
            <a:r>
              <a:rPr lang="en-US" sz="1100" dirty="0">
                <a:solidFill>
                  <a:schemeClr val="tx1"/>
                </a:solidFill>
                <a:latin typeface="Calibri"/>
                <a:ea typeface="Calibri"/>
                <a:cs typeface="Calibri"/>
              </a:rPr>
              <a:t>Deliver first-aid kits.    </a:t>
            </a: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0" algn="just" rtl="0">
              <a:lnSpc>
                <a:spcPct val="90000"/>
              </a:lnSpc>
              <a:spcBef>
                <a:spcPts val="0"/>
              </a:spcBef>
              <a:spcAft>
                <a:spcPts val="0"/>
              </a:spcAft>
              <a:buClr>
                <a:schemeClr val="dk1"/>
              </a:buClr>
              <a:buSzPts val="1600"/>
            </a:pPr>
            <a:endPar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0" algn="just" rtl="0">
              <a:lnSpc>
                <a:spcPct val="90000"/>
              </a:lnSpc>
              <a:spcBef>
                <a:spcPts val="0"/>
              </a:spcBef>
              <a:spcAft>
                <a:spcPts val="0"/>
              </a:spcAft>
              <a:buClr>
                <a:schemeClr val="dk1"/>
              </a:buClr>
              <a:buSzPts val="1600"/>
            </a:pPr>
            <a:r>
              <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rPr>
              <a:t>3. Medical Emergency Response</a:t>
            </a:r>
          </a:p>
          <a:p>
            <a:pPr marL="171450" lvl="0" indent="-171450" algn="just" rtl="0">
              <a:lnSpc>
                <a:spcPct val="90000"/>
              </a:lnSpc>
              <a:spcBef>
                <a:spcPts val="0"/>
              </a:spcBef>
              <a:spcAft>
                <a:spcPts val="0"/>
              </a:spcAft>
              <a:buClr>
                <a:schemeClr val="dk1"/>
              </a:buClr>
              <a:buSzPts val="1600"/>
              <a:buFont typeface="Arial" panose="020B0604020202020204" pitchFamily="34" charset="0"/>
              <a:buChar char="•"/>
            </a:pPr>
            <a:r>
              <a:rPr lang="en-US" sz="1100" dirty="0">
                <a:solidFill>
                  <a:schemeClr val="tx1"/>
                </a:solidFill>
                <a:latin typeface="Calibri"/>
                <a:ea typeface="Calibri"/>
                <a:cs typeface="Calibri"/>
              </a:rPr>
              <a:t>Transport medical supplies and patients.</a:t>
            </a:r>
          </a:p>
          <a:p>
            <a:pPr marL="171450" lvl="0" indent="-171450" algn="just" rtl="0">
              <a:lnSpc>
                <a:spcPct val="90000"/>
              </a:lnSpc>
              <a:spcBef>
                <a:spcPts val="0"/>
              </a:spcBef>
              <a:spcAft>
                <a:spcPts val="0"/>
              </a:spcAft>
              <a:buClr>
                <a:schemeClr val="dk1"/>
              </a:buClr>
              <a:buSzPts val="1600"/>
              <a:buFont typeface="Arial" panose="020B0604020202020204" pitchFamily="34" charset="0"/>
              <a:buChar char="•"/>
            </a:pPr>
            <a:r>
              <a:rPr lang="en-US" sz="1100" dirty="0">
                <a:solidFill>
                  <a:schemeClr val="tx1"/>
                </a:solidFill>
                <a:latin typeface="Calibri"/>
                <a:ea typeface="Calibri"/>
                <a:cs typeface="Calibri"/>
              </a:rPr>
              <a:t>Airlift critically ill individuals</a:t>
            </a:r>
          </a:p>
          <a:p>
            <a:pPr lvl="0" algn="just" rtl="0">
              <a:lnSpc>
                <a:spcPct val="90000"/>
              </a:lnSpc>
              <a:spcBef>
                <a:spcPts val="0"/>
              </a:spcBef>
              <a:spcAft>
                <a:spcPts val="0"/>
              </a:spcAft>
              <a:buClr>
                <a:schemeClr val="dk1"/>
              </a:buClr>
              <a:buSzPts val="1600"/>
            </a:pPr>
            <a:endPar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0" algn="just" rtl="0">
              <a:lnSpc>
                <a:spcPct val="90000"/>
              </a:lnSpc>
              <a:spcBef>
                <a:spcPts val="0"/>
              </a:spcBef>
              <a:spcAft>
                <a:spcPts val="0"/>
              </a:spcAft>
              <a:buClr>
                <a:schemeClr val="dk1"/>
              </a:buClr>
              <a:buSzPts val="1600"/>
            </a:pPr>
            <a:r>
              <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rPr>
              <a:t>4. Environmental Disaster Assessment</a:t>
            </a:r>
          </a:p>
          <a:p>
            <a:pPr marL="171450" lvl="0" indent="-171450" algn="just" rtl="0">
              <a:lnSpc>
                <a:spcPct val="90000"/>
              </a:lnSpc>
              <a:spcBef>
                <a:spcPts val="0"/>
              </a:spcBef>
              <a:spcAft>
                <a:spcPts val="0"/>
              </a:spcAft>
              <a:buClr>
                <a:schemeClr val="dk1"/>
              </a:buClr>
              <a:buSzPts val="1600"/>
              <a:buFont typeface="Arial" panose="020B0604020202020204" pitchFamily="34" charset="0"/>
              <a:buChar char="•"/>
            </a:pPr>
            <a:r>
              <a:rPr lang="en-US" sz="1100" dirty="0">
                <a:solidFill>
                  <a:schemeClr val="tx1"/>
                </a:solidFill>
                <a:latin typeface="Calibri"/>
                <a:ea typeface="Calibri"/>
                <a:cs typeface="Calibri"/>
              </a:rPr>
              <a:t>Evaluate environmental damage.</a:t>
            </a:r>
          </a:p>
          <a:p>
            <a:pPr marL="171450" indent="-171450" algn="just">
              <a:lnSpc>
                <a:spcPct val="90000"/>
              </a:lnSpc>
              <a:buClr>
                <a:schemeClr val="dk1"/>
              </a:buClr>
              <a:buSzPts val="1600"/>
              <a:buFont typeface="Arial" panose="020B0604020202020204" pitchFamily="34" charset="0"/>
              <a:buChar char="•"/>
            </a:pPr>
            <a:r>
              <a:rPr lang="en-US" sz="1100" dirty="0">
                <a:solidFill>
                  <a:schemeClr val="tx1"/>
                </a:solidFill>
                <a:latin typeface="Calibri"/>
                <a:ea typeface="Calibri"/>
                <a:cs typeface="Calibri"/>
              </a:rPr>
              <a:t>Collect data for recovery efforts  </a:t>
            </a:r>
          </a:p>
          <a:p>
            <a:pPr algn="just">
              <a:lnSpc>
                <a:spcPct val="90000"/>
              </a:lnSpc>
              <a:buClr>
                <a:schemeClr val="dk1"/>
              </a:buClr>
              <a:buSzPts val="1600"/>
            </a:pP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0" algn="just" rtl="0">
              <a:lnSpc>
                <a:spcPct val="90000"/>
              </a:lnSpc>
              <a:spcBef>
                <a:spcPts val="0"/>
              </a:spcBef>
              <a:spcAft>
                <a:spcPts val="0"/>
              </a:spcAft>
              <a:buClr>
                <a:schemeClr val="dk1"/>
              </a:buClr>
              <a:buSzPts val="1600"/>
            </a:pPr>
            <a:r>
              <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rPr>
              <a:t>5. Remote Data Collection</a:t>
            </a:r>
          </a:p>
          <a:p>
            <a:pPr marL="171450" lvl="0" indent="-171450" algn="just" rtl="0">
              <a:lnSpc>
                <a:spcPct val="90000"/>
              </a:lnSpc>
              <a:spcBef>
                <a:spcPts val="0"/>
              </a:spcBef>
              <a:spcAft>
                <a:spcPts val="0"/>
              </a:spcAft>
              <a:buClr>
                <a:schemeClr val="dk1"/>
              </a:buClr>
              <a:buSzPts val="1600"/>
              <a:buFont typeface="Arial" panose="020B0604020202020204" pitchFamily="34" charset="0"/>
              <a:buChar char="•"/>
            </a:pPr>
            <a:r>
              <a:rPr lang="en-US" sz="1100" dirty="0">
                <a:solidFill>
                  <a:schemeClr val="tx1"/>
                </a:solidFill>
                <a:latin typeface="Calibri"/>
                <a:ea typeface="Calibri"/>
                <a:cs typeface="Calibri"/>
              </a:rPr>
              <a:t>Live camera feed in remote or hazardous areas.</a:t>
            </a:r>
          </a:p>
          <a:p>
            <a:pPr marL="171450" lvl="0" indent="-171450" algn="just" rtl="0">
              <a:lnSpc>
                <a:spcPct val="90000"/>
              </a:lnSpc>
              <a:spcBef>
                <a:spcPts val="0"/>
              </a:spcBef>
              <a:spcAft>
                <a:spcPts val="0"/>
              </a:spcAft>
              <a:buClr>
                <a:schemeClr val="dk1"/>
              </a:buClr>
              <a:buSzPts val="1600"/>
              <a:buFont typeface="Arial" panose="020B0604020202020204" pitchFamily="34" charset="0"/>
              <a:buChar char="•"/>
            </a:pPr>
            <a:r>
              <a:rPr lang="en-US" sz="1100" dirty="0">
                <a:solidFill>
                  <a:schemeClr val="tx1"/>
                </a:solidFill>
                <a:latin typeface="Calibri"/>
                <a:ea typeface="Calibri"/>
                <a:cs typeface="Calibri"/>
              </a:rPr>
              <a:t>Aid geological and environmental research.</a:t>
            </a:r>
          </a:p>
          <a:p>
            <a:pPr lvl="0" algn="just" rtl="0">
              <a:lnSpc>
                <a:spcPct val="90000"/>
              </a:lnSpc>
              <a:spcBef>
                <a:spcPts val="0"/>
              </a:spcBef>
              <a:spcAft>
                <a:spcPts val="0"/>
              </a:spcAft>
              <a:buClr>
                <a:schemeClr val="dk1"/>
              </a:buClr>
              <a:buSzPts val="1600"/>
            </a:pPr>
            <a:endPar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0" algn="just" rtl="0">
              <a:lnSpc>
                <a:spcPct val="90000"/>
              </a:lnSpc>
              <a:spcBef>
                <a:spcPts val="0"/>
              </a:spcBef>
              <a:spcAft>
                <a:spcPts val="0"/>
              </a:spcAft>
              <a:buClr>
                <a:schemeClr val="dk1"/>
              </a:buClr>
              <a:buSzPts val="1600"/>
            </a:pPr>
            <a:r>
              <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rPr>
              <a:t>6. Disaster Preparedness</a:t>
            </a:r>
          </a:p>
          <a:p>
            <a:pPr marL="171450" lvl="0" indent="-171450" algn="just" rtl="0">
              <a:lnSpc>
                <a:spcPct val="90000"/>
              </a:lnSpc>
              <a:spcBef>
                <a:spcPts val="0"/>
              </a:spcBef>
              <a:spcAft>
                <a:spcPts val="0"/>
              </a:spcAft>
              <a:buClr>
                <a:schemeClr val="dk1"/>
              </a:buClr>
              <a:buSzPts val="1600"/>
              <a:buFont typeface="Arial" panose="020B0604020202020204" pitchFamily="34" charset="0"/>
              <a:buChar char="•"/>
            </a:pPr>
            <a:r>
              <a:rPr lang="en-US" sz="1100" dirty="0">
                <a:solidFill>
                  <a:schemeClr val="tx1"/>
                </a:solidFill>
                <a:latin typeface="Calibri"/>
                <a:ea typeface="Calibri"/>
                <a:cs typeface="Calibri"/>
              </a:rPr>
              <a:t>Pre-position drones for rapid deployment.</a:t>
            </a:r>
          </a:p>
          <a:p>
            <a:pPr marL="171450" lvl="0" indent="-171450" algn="just" rtl="0">
              <a:lnSpc>
                <a:spcPct val="90000"/>
              </a:lnSpc>
              <a:spcBef>
                <a:spcPts val="0"/>
              </a:spcBef>
              <a:spcAft>
                <a:spcPts val="0"/>
              </a:spcAft>
              <a:buClr>
                <a:schemeClr val="dk1"/>
              </a:buClr>
              <a:buSzPts val="1600"/>
              <a:buFont typeface="Arial" panose="020B0604020202020204" pitchFamily="34" charset="0"/>
              <a:buChar char="•"/>
            </a:pPr>
            <a:r>
              <a:rPr lang="en-US" sz="1100" dirty="0">
                <a:solidFill>
                  <a:schemeClr val="tx1"/>
                </a:solidFill>
                <a:latin typeface="Calibri"/>
                <a:ea typeface="Calibri"/>
                <a:cs typeface="Calibri"/>
              </a:rPr>
              <a:t>Improve disaster response readiness with help of Disaster Prediction.</a:t>
            </a:r>
          </a:p>
        </p:txBody>
      </p:sp>
      <p:sp>
        <p:nvSpPr>
          <p:cNvPr id="13" name="Rectangle: Rounded Corners 12">
            <a:extLst>
              <a:ext uri="{FF2B5EF4-FFF2-40B4-BE49-F238E27FC236}">
                <a16:creationId xmlns:a16="http://schemas.microsoft.com/office/drawing/2014/main" id="{4AF881CA-CF9D-46B5-9119-6193304DBA14}"/>
              </a:ext>
            </a:extLst>
          </p:cNvPr>
          <p:cNvSpPr/>
          <p:nvPr/>
        </p:nvSpPr>
        <p:spPr>
          <a:xfrm>
            <a:off x="3522444" y="1270543"/>
            <a:ext cx="2708987" cy="5491911"/>
          </a:xfrm>
          <a:prstGeom prst="round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endPar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rPr>
              <a:t>1. User-Friendly Registration and Device Setup:   </a:t>
            </a:r>
          </a:p>
          <a:p>
            <a:pPr marL="171450" indent="-171450" algn="just">
              <a:buFont typeface="Arial" panose="020B0604020202020204" pitchFamily="34" charset="0"/>
              <a:buChar char="•"/>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Streamlined registration process for property owners.   </a:t>
            </a:r>
          </a:p>
          <a:p>
            <a:pPr marL="171450" indent="-171450" algn="just">
              <a:buFont typeface="Arial" panose="020B0604020202020204" pitchFamily="34" charset="0"/>
              <a:buChar char="•"/>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Simplified and guided device setup to ensure easy onboarding</a:t>
            </a:r>
            <a:r>
              <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lgn="just"/>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rPr>
              <a:t>2. Real-Time Tracing and Monitoring:</a:t>
            </a:r>
          </a:p>
          <a:p>
            <a:pPr marL="171450" indent="-171450" algn="just">
              <a:buFont typeface="Arial" panose="020B0604020202020204" pitchFamily="34" charset="0"/>
              <a:buChar char="•"/>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An interactive map for real-time tracing of drone activities.   </a:t>
            </a:r>
          </a:p>
          <a:p>
            <a:pPr marL="171450" indent="-171450" algn="just">
              <a:buFont typeface="Arial" panose="020B0604020202020204" pitchFamily="34" charset="0"/>
              <a:buChar char="•"/>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Live updates on drone location, altitude, and sensor data.   </a:t>
            </a:r>
          </a:p>
          <a:p>
            <a:pPr marL="171450" indent="-171450" algn="just">
              <a:buFont typeface="Arial" panose="020B0604020202020204" pitchFamily="34" charset="0"/>
              <a:buChar char="•"/>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Visual representation of fire hazards and environmental conditions.</a:t>
            </a:r>
          </a:p>
          <a:p>
            <a:pPr algn="just"/>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rPr>
              <a:t>3. User Profile and Notifications:</a:t>
            </a:r>
          </a:p>
          <a:p>
            <a:pPr marL="171450" indent="-171450" algn="just">
              <a:buFont typeface="Arial" panose="020B0604020202020204" pitchFamily="34" charset="0"/>
              <a:buChar char="•"/>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User profile management and notification preferences.</a:t>
            </a:r>
          </a:p>
          <a:p>
            <a:pPr marL="171450" indent="-171450" algn="just">
              <a:buFont typeface="Arial" panose="020B0604020202020204" pitchFamily="34" charset="0"/>
              <a:buChar char="•"/>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Immediate alerts and notifications for emergency situations.</a:t>
            </a:r>
          </a:p>
          <a:p>
            <a:pPr marL="171450" indent="-171450" algn="just">
              <a:buFont typeface="Arial" panose="020B0604020202020204" pitchFamily="34" charset="0"/>
              <a:buChar char="•"/>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Intuitive navigation and responsive design for a seamless user experience</a:t>
            </a:r>
            <a:r>
              <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5" name="Rectangle: Rounded Corners 14">
            <a:extLst>
              <a:ext uri="{FF2B5EF4-FFF2-40B4-BE49-F238E27FC236}">
                <a16:creationId xmlns:a16="http://schemas.microsoft.com/office/drawing/2014/main" id="{E1596A12-2912-455A-9392-B142143B8584}"/>
              </a:ext>
            </a:extLst>
          </p:cNvPr>
          <p:cNvSpPr/>
          <p:nvPr/>
        </p:nvSpPr>
        <p:spPr>
          <a:xfrm>
            <a:off x="9294921" y="1251788"/>
            <a:ext cx="2708987" cy="5489263"/>
          </a:xfrm>
          <a:prstGeom prst="round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just" rtl="0">
              <a:lnSpc>
                <a:spcPct val="90000"/>
              </a:lnSpc>
              <a:spcBef>
                <a:spcPts val="0"/>
              </a:spcBef>
              <a:spcAft>
                <a:spcPts val="0"/>
              </a:spcAft>
              <a:buClr>
                <a:schemeClr val="dk1"/>
              </a:buClr>
              <a:buSzPts val="1600"/>
            </a:pPr>
            <a:endParaRPr lang="en-US" sz="1050" i="0" dirty="0">
              <a:solidFill>
                <a:schemeClr val="tx1"/>
              </a:solidFill>
              <a:latin typeface="Calibri" panose="020F0502020204030204" pitchFamily="34" charset="0"/>
              <a:ea typeface="Calibri" panose="020F0502020204030204" pitchFamily="34" charset="0"/>
              <a:cs typeface="Calibri" panose="020F0502020204030204" pitchFamily="34" charset="0"/>
              <a:sym typeface="Libre Franklin"/>
            </a:endParaRPr>
          </a:p>
          <a:p>
            <a:pPr marR="0" lvl="0" algn="just" rtl="0">
              <a:lnSpc>
                <a:spcPct val="90000"/>
              </a:lnSpc>
              <a:spcBef>
                <a:spcPts val="0"/>
              </a:spcBef>
              <a:spcAft>
                <a:spcPts val="0"/>
              </a:spcAft>
              <a:buClr>
                <a:schemeClr val="dk1"/>
              </a:buClr>
              <a:buSzPts val="1600"/>
            </a:pPr>
            <a:endParaRPr lang="en-US" sz="1050" dirty="0">
              <a:solidFill>
                <a:schemeClr val="tx1"/>
              </a:solidFill>
              <a:latin typeface="Calibri" panose="020F0502020204030204" pitchFamily="34" charset="0"/>
              <a:ea typeface="Calibri" panose="020F0502020204030204" pitchFamily="34" charset="0"/>
              <a:cs typeface="Calibri" panose="020F0502020204030204" pitchFamily="34" charset="0"/>
              <a:sym typeface="Libre Franklin"/>
            </a:endParaRPr>
          </a:p>
          <a:p>
            <a:pPr marR="0" lvl="0" algn="just" rtl="0">
              <a:lnSpc>
                <a:spcPct val="90000"/>
              </a:lnSpc>
              <a:spcBef>
                <a:spcPts val="0"/>
              </a:spcBef>
              <a:spcAft>
                <a:spcPts val="0"/>
              </a:spcAft>
              <a:buClr>
                <a:schemeClr val="dk1"/>
              </a:buClr>
              <a:buSzPts val="1600"/>
            </a:pPr>
            <a:endParaRPr lang="en-US" sz="1050" i="0" dirty="0">
              <a:solidFill>
                <a:schemeClr val="tx1"/>
              </a:solidFill>
              <a:latin typeface="Calibri" panose="020F0502020204030204" pitchFamily="34" charset="0"/>
              <a:ea typeface="Calibri" panose="020F0502020204030204" pitchFamily="34" charset="0"/>
              <a:cs typeface="Calibri" panose="020F0502020204030204" pitchFamily="34" charset="0"/>
              <a:sym typeface="Libre Franklin"/>
            </a:endParaRPr>
          </a:p>
          <a:p>
            <a:pPr marR="0" lvl="0" algn="just" rtl="0">
              <a:lnSpc>
                <a:spcPct val="90000"/>
              </a:lnSpc>
              <a:spcBef>
                <a:spcPts val="0"/>
              </a:spcBef>
              <a:spcAft>
                <a:spcPts val="0"/>
              </a:spcAft>
              <a:buClr>
                <a:schemeClr val="dk1"/>
              </a:buClr>
              <a:buSzPts val="1600"/>
            </a:pPr>
            <a:r>
              <a:rPr lang="en-US" sz="1050" i="0" dirty="0">
                <a:solidFill>
                  <a:schemeClr val="tx1"/>
                </a:solidFill>
                <a:latin typeface="Calibri" panose="020F0502020204030204" pitchFamily="34" charset="0"/>
                <a:ea typeface="Calibri" panose="020F0502020204030204" pitchFamily="34" charset="0"/>
                <a:cs typeface="Calibri" panose="020F0502020204030204" pitchFamily="34" charset="0"/>
                <a:sym typeface="Libre Franklin"/>
              </a:rPr>
              <a:t>1. </a:t>
            </a:r>
            <a:r>
              <a:rPr lang="en-US" sz="1050" b="1" i="0" dirty="0">
                <a:solidFill>
                  <a:schemeClr val="tx1"/>
                </a:solidFill>
                <a:latin typeface="Calibri" panose="020F0502020204030204" pitchFamily="34" charset="0"/>
                <a:ea typeface="Calibri" panose="020F0502020204030204" pitchFamily="34" charset="0"/>
                <a:cs typeface="Calibri" panose="020F0502020204030204" pitchFamily="34" charset="0"/>
                <a:sym typeface="Libre Franklin"/>
              </a:rPr>
              <a:t>Swift Response:  </a:t>
            </a:r>
            <a:r>
              <a:rPr lang="en-US" sz="1050" i="0" dirty="0">
                <a:solidFill>
                  <a:schemeClr val="tx1"/>
                </a:solidFill>
                <a:latin typeface="Calibri" panose="020F0502020204030204" pitchFamily="34" charset="0"/>
                <a:ea typeface="Calibri" panose="020F0502020204030204" pitchFamily="34" charset="0"/>
                <a:cs typeface="Calibri" panose="020F0502020204030204" pitchFamily="34" charset="0"/>
                <a:sym typeface="Libre Franklin"/>
              </a:rPr>
              <a:t>Our solution offers the capability for rapid response during the crucial golden hours following a disaster. Every moment counts, and our AI-enabled drones ensure that help arrives swiftly. </a:t>
            </a:r>
          </a:p>
          <a:p>
            <a:pPr marR="0" lvl="0" algn="just" rtl="0">
              <a:lnSpc>
                <a:spcPct val="90000"/>
              </a:lnSpc>
              <a:spcBef>
                <a:spcPts val="0"/>
              </a:spcBef>
              <a:spcAft>
                <a:spcPts val="0"/>
              </a:spcAft>
              <a:buClr>
                <a:schemeClr val="dk1"/>
              </a:buClr>
              <a:buSzPts val="1600"/>
            </a:pPr>
            <a:endParaRPr lang="en-US" sz="1050" i="0" dirty="0">
              <a:solidFill>
                <a:schemeClr val="tx1"/>
              </a:solidFill>
              <a:latin typeface="Calibri" panose="020F0502020204030204" pitchFamily="34" charset="0"/>
              <a:ea typeface="Calibri" panose="020F0502020204030204" pitchFamily="34" charset="0"/>
              <a:cs typeface="Calibri" panose="020F0502020204030204" pitchFamily="34" charset="0"/>
              <a:sym typeface="Libre Franklin"/>
            </a:endParaRPr>
          </a:p>
          <a:p>
            <a:pPr marR="0" lvl="0" algn="just" rtl="0">
              <a:lnSpc>
                <a:spcPct val="90000"/>
              </a:lnSpc>
              <a:spcBef>
                <a:spcPts val="0"/>
              </a:spcBef>
              <a:spcAft>
                <a:spcPts val="0"/>
              </a:spcAft>
              <a:buClr>
                <a:schemeClr val="dk1"/>
              </a:buClr>
              <a:buSzPts val="1600"/>
            </a:pPr>
            <a:r>
              <a:rPr lang="en-US" sz="1050" i="0" dirty="0">
                <a:solidFill>
                  <a:schemeClr val="tx1"/>
                </a:solidFill>
                <a:latin typeface="Calibri" panose="020F0502020204030204" pitchFamily="34" charset="0"/>
                <a:ea typeface="Calibri" panose="020F0502020204030204" pitchFamily="34" charset="0"/>
                <a:cs typeface="Calibri" panose="020F0502020204030204" pitchFamily="34" charset="0"/>
                <a:sym typeface="Libre Franklin"/>
              </a:rPr>
              <a:t>2. </a:t>
            </a:r>
            <a:r>
              <a:rPr lang="en-US" sz="1050" b="1" i="0" dirty="0">
                <a:solidFill>
                  <a:schemeClr val="tx1"/>
                </a:solidFill>
                <a:latin typeface="Calibri" panose="020F0502020204030204" pitchFamily="34" charset="0"/>
                <a:ea typeface="Calibri" panose="020F0502020204030204" pitchFamily="34" charset="0"/>
                <a:cs typeface="Calibri" panose="020F0502020204030204" pitchFamily="34" charset="0"/>
                <a:sym typeface="Libre Franklin"/>
              </a:rPr>
              <a:t>Increased Reach: </a:t>
            </a:r>
            <a:r>
              <a:rPr lang="en-US" sz="1050" i="0" dirty="0">
                <a:solidFill>
                  <a:schemeClr val="tx1"/>
                </a:solidFill>
                <a:latin typeface="Calibri" panose="020F0502020204030204" pitchFamily="34" charset="0"/>
                <a:ea typeface="Calibri" panose="020F0502020204030204" pitchFamily="34" charset="0"/>
                <a:cs typeface="Calibri" panose="020F0502020204030204" pitchFamily="34" charset="0"/>
                <a:sym typeface="Libre Franklin"/>
              </a:rPr>
              <a:t>In disaster-stricken areas, reaching remote or inaccessible locations can be an arduous task. With our system, we extend our reach to these far-flung areas, ensuring that no one is left without aid.</a:t>
            </a:r>
          </a:p>
          <a:p>
            <a:pPr marR="0" lvl="0" algn="just" rtl="0">
              <a:lnSpc>
                <a:spcPct val="90000"/>
              </a:lnSpc>
              <a:spcBef>
                <a:spcPts val="0"/>
              </a:spcBef>
              <a:spcAft>
                <a:spcPts val="0"/>
              </a:spcAft>
              <a:buClr>
                <a:schemeClr val="dk1"/>
              </a:buClr>
              <a:buSzPts val="1600"/>
            </a:pPr>
            <a:endParaRPr lang="en-US" sz="1050" i="0" dirty="0">
              <a:solidFill>
                <a:schemeClr val="tx1"/>
              </a:solidFill>
              <a:latin typeface="Calibri" panose="020F0502020204030204" pitchFamily="34" charset="0"/>
              <a:ea typeface="Calibri" panose="020F0502020204030204" pitchFamily="34" charset="0"/>
              <a:cs typeface="Calibri" panose="020F0502020204030204" pitchFamily="34" charset="0"/>
              <a:sym typeface="Libre Franklin"/>
            </a:endParaRPr>
          </a:p>
          <a:p>
            <a:pPr marR="0" lvl="0" algn="just" rtl="0">
              <a:lnSpc>
                <a:spcPct val="90000"/>
              </a:lnSpc>
              <a:spcBef>
                <a:spcPts val="0"/>
              </a:spcBef>
              <a:spcAft>
                <a:spcPts val="0"/>
              </a:spcAft>
              <a:buClr>
                <a:schemeClr val="dk1"/>
              </a:buClr>
              <a:buSzPts val="1600"/>
            </a:pPr>
            <a:r>
              <a:rPr lang="en-US" sz="1050" dirty="0">
                <a:solidFill>
                  <a:schemeClr val="tx1"/>
                </a:solidFill>
                <a:latin typeface="Calibri" panose="020F0502020204030204" pitchFamily="34" charset="0"/>
                <a:ea typeface="Calibri" panose="020F0502020204030204" pitchFamily="34" charset="0"/>
                <a:cs typeface="Calibri" panose="020F0502020204030204" pitchFamily="34" charset="0"/>
                <a:sym typeface="Libre Franklin"/>
              </a:rPr>
              <a:t>3. </a:t>
            </a:r>
            <a:r>
              <a:rPr lang="en-US" sz="1050" b="1" i="0" dirty="0">
                <a:solidFill>
                  <a:schemeClr val="tx1"/>
                </a:solidFill>
                <a:latin typeface="Calibri" panose="020F0502020204030204" pitchFamily="34" charset="0"/>
                <a:ea typeface="Calibri" panose="020F0502020204030204" pitchFamily="34" charset="0"/>
                <a:cs typeface="Calibri" panose="020F0502020204030204" pitchFamily="34" charset="0"/>
                <a:sym typeface="Libre Franklin"/>
              </a:rPr>
              <a:t>Reduced Risk: </a:t>
            </a:r>
            <a:r>
              <a:rPr lang="en-US" sz="1050" i="0" dirty="0">
                <a:solidFill>
                  <a:schemeClr val="tx1"/>
                </a:solidFill>
                <a:latin typeface="Calibri" panose="020F0502020204030204" pitchFamily="34" charset="0"/>
                <a:ea typeface="Calibri" panose="020F0502020204030204" pitchFamily="34" charset="0"/>
                <a:cs typeface="Calibri" panose="020F0502020204030204" pitchFamily="34" charset="0"/>
                <a:sym typeface="Libre Franklin"/>
              </a:rPr>
              <a:t>The safety of rescue teams is paramount. Our automated delivery system minimizes the risk to these dedicated individuals by taking on the task of delivery, allowing them to focus on other critical aspects of rescue operations. </a:t>
            </a:r>
          </a:p>
          <a:p>
            <a:pPr marR="0" lvl="0" algn="just" rtl="0">
              <a:lnSpc>
                <a:spcPct val="90000"/>
              </a:lnSpc>
              <a:spcBef>
                <a:spcPts val="0"/>
              </a:spcBef>
              <a:spcAft>
                <a:spcPts val="0"/>
              </a:spcAft>
              <a:buClr>
                <a:schemeClr val="dk1"/>
              </a:buClr>
              <a:buSzPts val="1600"/>
            </a:pPr>
            <a:endParaRPr lang="en-US" sz="1050" i="0" dirty="0">
              <a:solidFill>
                <a:schemeClr val="tx1"/>
              </a:solidFill>
              <a:latin typeface="Calibri" panose="020F0502020204030204" pitchFamily="34" charset="0"/>
              <a:ea typeface="Calibri" panose="020F0502020204030204" pitchFamily="34" charset="0"/>
              <a:cs typeface="Calibri" panose="020F0502020204030204" pitchFamily="34" charset="0"/>
              <a:sym typeface="Libre Franklin"/>
            </a:endParaRPr>
          </a:p>
          <a:p>
            <a:pPr marR="0" lvl="0" algn="just" rtl="0">
              <a:lnSpc>
                <a:spcPct val="90000"/>
              </a:lnSpc>
              <a:spcBef>
                <a:spcPts val="0"/>
              </a:spcBef>
              <a:spcAft>
                <a:spcPts val="0"/>
              </a:spcAft>
              <a:buClr>
                <a:schemeClr val="dk1"/>
              </a:buClr>
              <a:buSzPts val="1600"/>
            </a:pPr>
            <a:r>
              <a:rPr lang="en-US" sz="1050" i="0" dirty="0">
                <a:solidFill>
                  <a:schemeClr val="tx1"/>
                </a:solidFill>
                <a:latin typeface="Calibri" panose="020F0502020204030204" pitchFamily="34" charset="0"/>
                <a:ea typeface="Calibri" panose="020F0502020204030204" pitchFamily="34" charset="0"/>
                <a:cs typeface="Calibri" panose="020F0502020204030204" pitchFamily="34" charset="0"/>
                <a:sym typeface="Libre Franklin"/>
              </a:rPr>
              <a:t>4. </a:t>
            </a:r>
            <a:r>
              <a:rPr lang="en-US" sz="1050" b="1" i="0" dirty="0">
                <a:solidFill>
                  <a:schemeClr val="tx1"/>
                </a:solidFill>
                <a:latin typeface="Calibri" panose="020F0502020204030204" pitchFamily="34" charset="0"/>
                <a:ea typeface="Calibri" panose="020F0502020204030204" pitchFamily="34" charset="0"/>
                <a:cs typeface="Calibri" panose="020F0502020204030204" pitchFamily="34" charset="0"/>
                <a:sym typeface="Libre Franklin"/>
              </a:rPr>
              <a:t>Versatile Applications: </a:t>
            </a:r>
            <a:r>
              <a:rPr lang="en-US" sz="1050" i="0" dirty="0">
                <a:solidFill>
                  <a:schemeClr val="tx1"/>
                </a:solidFill>
                <a:latin typeface="Calibri" panose="020F0502020204030204" pitchFamily="34" charset="0"/>
                <a:ea typeface="Calibri" panose="020F0502020204030204" pitchFamily="34" charset="0"/>
                <a:cs typeface="Calibri" panose="020F0502020204030204" pitchFamily="34" charset="0"/>
                <a:sym typeface="Libre Franklin"/>
              </a:rPr>
              <a:t>Beyond its immediate utility in disaster relief, our solution has versatile applications in both civilian and military contexts. It holds the potential to significantly enhance projects by organizations like the Defense Research and Development Organization (DRDO) while also serving humanitarian missions worldwide.</a:t>
            </a:r>
            <a:endParaRPr lang="en-US" sz="105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6" name="Rectangle: Rounded Corners 15">
            <a:extLst>
              <a:ext uri="{FF2B5EF4-FFF2-40B4-BE49-F238E27FC236}">
                <a16:creationId xmlns:a16="http://schemas.microsoft.com/office/drawing/2014/main" id="{C459FB28-37F6-4AD1-99CD-7932E741FBC6}"/>
              </a:ext>
            </a:extLst>
          </p:cNvPr>
          <p:cNvSpPr/>
          <p:nvPr/>
        </p:nvSpPr>
        <p:spPr>
          <a:xfrm>
            <a:off x="6495444" y="1265479"/>
            <a:ext cx="2578734" cy="549191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rPr>
              <a:t>1. YOLO-Based Object Detection:</a:t>
            </a:r>
          </a:p>
          <a:p>
            <a:pPr algn="just">
              <a:spcBef>
                <a:spcPts val="0"/>
              </a:spcBef>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YOLO neural networks are utilized for real-time object detection from drone-mounted cameras.</a:t>
            </a:r>
          </a:p>
          <a:p>
            <a:pPr algn="just">
              <a:spcBef>
                <a:spcPts val="0"/>
              </a:spcBef>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The system identifies humans and other critical objects in disaster scenarios.</a:t>
            </a:r>
          </a:p>
          <a:p>
            <a:pPr algn="just">
              <a:spcBef>
                <a:spcPts val="0"/>
              </a:spcBef>
            </a:pP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spcBef>
                <a:spcPts val="0"/>
              </a:spcBef>
            </a:pPr>
            <a:r>
              <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rPr>
              <a:t>2. Automatic Alert Algorithm:</a:t>
            </a:r>
          </a:p>
          <a:p>
            <a:pPr algn="just">
              <a:spcBef>
                <a:spcPts val="0"/>
              </a:spcBef>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Upon detecting survivors or critical objects, an automatic alert algorithm is activated.</a:t>
            </a:r>
          </a:p>
          <a:p>
            <a:pPr algn="just">
              <a:spcBef>
                <a:spcPts val="0"/>
              </a:spcBef>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It initiates emergency alerts to disaster response teams, such as rescue crews or authorities.</a:t>
            </a:r>
          </a:p>
          <a:p>
            <a:pPr algn="just">
              <a:spcBef>
                <a:spcPts val="0"/>
              </a:spcBef>
            </a:pP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spcBef>
                <a:spcPts val="0"/>
              </a:spcBef>
            </a:pPr>
            <a:r>
              <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rPr>
              <a:t>3. Drone Payload Algorithm:</a:t>
            </a:r>
          </a:p>
          <a:p>
            <a:pPr algn="just">
              <a:spcBef>
                <a:spcPts val="0"/>
              </a:spcBef>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A specially equipped drone is dispatched with a payload delivery algorithm in response to alerts.</a:t>
            </a:r>
          </a:p>
          <a:p>
            <a:pPr algn="just">
              <a:spcBef>
                <a:spcPts val="0"/>
              </a:spcBef>
            </a:pPr>
            <a:r>
              <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rPr>
              <a:t>The payload algorithm calculates drop points for emergency supplies based on detected object coordinates</a:t>
            </a:r>
            <a:r>
              <a:rPr lang="en-US" sz="11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0184ADA6-180F-400F-A2E9-6B444D683E26}"/>
              </a:ext>
            </a:extLst>
          </p:cNvPr>
          <p:cNvSpPr/>
          <p:nvPr/>
        </p:nvSpPr>
        <p:spPr>
          <a:xfrm>
            <a:off x="3688129" y="1607727"/>
            <a:ext cx="2484267" cy="411323"/>
          </a:xfrm>
          <a:prstGeom prst="round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gn="ctr" rtl="0">
              <a:lnSpc>
                <a:spcPct val="90000"/>
              </a:lnSpc>
              <a:spcBef>
                <a:spcPts val="0"/>
              </a:spcBef>
              <a:spcAft>
                <a:spcPts val="0"/>
              </a:spcAft>
              <a:buClr>
                <a:schemeClr val="lt2"/>
              </a:buClr>
              <a:buSzPts val="1800"/>
              <a:buNone/>
            </a:pPr>
            <a:r>
              <a:rPr lang="en-US" sz="2200" b="1" dirty="0">
                <a:solidFill>
                  <a:schemeClr val="tx2"/>
                </a:solidFill>
                <a:latin typeface="Calibri" panose="020F0502020204030204" pitchFamily="34" charset="0"/>
                <a:ea typeface="Calibri" panose="020F0502020204030204" pitchFamily="34" charset="0"/>
                <a:cs typeface="Calibri" panose="020F0502020204030204" pitchFamily="34" charset="0"/>
              </a:rPr>
              <a:t>Frontend user</a:t>
            </a:r>
          </a:p>
          <a:p>
            <a:pPr marL="228600" lvl="0" indent="-228600" algn="ctr" rtl="0">
              <a:lnSpc>
                <a:spcPct val="90000"/>
              </a:lnSpc>
              <a:spcBef>
                <a:spcPts val="0"/>
              </a:spcBef>
              <a:spcAft>
                <a:spcPts val="0"/>
              </a:spcAft>
              <a:buClr>
                <a:schemeClr val="lt2"/>
              </a:buClr>
              <a:buSzPts val="1800"/>
              <a:buNone/>
            </a:pPr>
            <a:r>
              <a:rPr lang="en-US" sz="2200" b="1" dirty="0">
                <a:solidFill>
                  <a:schemeClr val="tx2"/>
                </a:solidFill>
                <a:latin typeface="Calibri" panose="020F0502020204030204" pitchFamily="34" charset="0"/>
                <a:ea typeface="Calibri" panose="020F0502020204030204" pitchFamily="34" charset="0"/>
                <a:cs typeface="Calibri" panose="020F0502020204030204" pitchFamily="34" charset="0"/>
              </a:rPr>
              <a:t>interface</a:t>
            </a:r>
          </a:p>
        </p:txBody>
      </p:sp>
      <p:sp>
        <p:nvSpPr>
          <p:cNvPr id="20" name="Rectangle: Rounded Corners 19">
            <a:extLst>
              <a:ext uri="{FF2B5EF4-FFF2-40B4-BE49-F238E27FC236}">
                <a16:creationId xmlns:a16="http://schemas.microsoft.com/office/drawing/2014/main" id="{C439D106-CC53-4E9B-9A96-28E93C339662}"/>
              </a:ext>
            </a:extLst>
          </p:cNvPr>
          <p:cNvSpPr/>
          <p:nvPr/>
        </p:nvSpPr>
        <p:spPr>
          <a:xfrm>
            <a:off x="9409409" y="1511678"/>
            <a:ext cx="2393879" cy="361977"/>
          </a:xfrm>
          <a:prstGeom prst="round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gn="ctr" rtl="0">
              <a:lnSpc>
                <a:spcPct val="90000"/>
              </a:lnSpc>
              <a:spcBef>
                <a:spcPts val="0"/>
              </a:spcBef>
              <a:spcAft>
                <a:spcPts val="0"/>
              </a:spcAft>
              <a:buClr>
                <a:schemeClr val="lt2"/>
              </a:buClr>
              <a:buSzPts val="1800"/>
              <a:buNone/>
            </a:pP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Show stopper</a:t>
            </a:r>
          </a:p>
        </p:txBody>
      </p:sp>
      <p:sp>
        <p:nvSpPr>
          <p:cNvPr id="22" name="Rectangle: Rounded Corners 21">
            <a:extLst>
              <a:ext uri="{FF2B5EF4-FFF2-40B4-BE49-F238E27FC236}">
                <a16:creationId xmlns:a16="http://schemas.microsoft.com/office/drawing/2014/main" id="{C1132BAC-7448-42A4-9675-DA2797032F86}"/>
              </a:ext>
            </a:extLst>
          </p:cNvPr>
          <p:cNvSpPr/>
          <p:nvPr/>
        </p:nvSpPr>
        <p:spPr>
          <a:xfrm>
            <a:off x="6522648" y="1607727"/>
            <a:ext cx="2481056" cy="205662"/>
          </a:xfrm>
          <a:prstGeom prst="round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marR="0" lvl="0" indent="-228600" algn="ctr" rtl="0">
              <a:lnSpc>
                <a:spcPct val="90000"/>
              </a:lnSpc>
              <a:spcBef>
                <a:spcPts val="0"/>
              </a:spcBef>
              <a:spcAft>
                <a:spcPts val="0"/>
              </a:spcAft>
              <a:buClr>
                <a:schemeClr val="lt2"/>
              </a:buClr>
              <a:buSzPts val="1800"/>
              <a:buFont typeface="Arial"/>
              <a:buNone/>
            </a:pPr>
            <a:r>
              <a:rPr lang="en-US" sz="2200" b="1" i="0" dirty="0">
                <a:solidFill>
                  <a:schemeClr val="lt2"/>
                </a:solidFill>
                <a:latin typeface="Calibri" panose="020F0502020204030204" pitchFamily="34" charset="0"/>
                <a:ea typeface="Calibri" panose="020F0502020204030204" pitchFamily="34" charset="0"/>
                <a:cs typeface="Calibri" panose="020F0502020204030204" pitchFamily="34" charset="0"/>
                <a:sym typeface="Franklin Gothic"/>
              </a:rPr>
              <a:t>Data interpretation</a:t>
            </a:r>
            <a:endParaRPr lang="en-US" sz="2200" b="1" dirty="0">
              <a:latin typeface="Calibri" panose="020F0502020204030204" pitchFamily="34" charset="0"/>
              <a:ea typeface="Calibri" panose="020F0502020204030204" pitchFamily="34" charset="0"/>
              <a:cs typeface="Calibri" panose="020F0502020204030204" pitchFamily="34" charset="0"/>
            </a:endParaRPr>
          </a:p>
        </p:txBody>
      </p:sp>
      <p:sp>
        <p:nvSpPr>
          <p:cNvPr id="24" name="Rectangle: Rounded Corners 23">
            <a:extLst>
              <a:ext uri="{FF2B5EF4-FFF2-40B4-BE49-F238E27FC236}">
                <a16:creationId xmlns:a16="http://schemas.microsoft.com/office/drawing/2014/main" id="{9124328B-C098-4A93-A9A2-7FA9517D400A}"/>
              </a:ext>
            </a:extLst>
          </p:cNvPr>
          <p:cNvSpPr/>
          <p:nvPr/>
        </p:nvSpPr>
        <p:spPr>
          <a:xfrm>
            <a:off x="812314" y="1324295"/>
            <a:ext cx="1892386" cy="489094"/>
          </a:xfrm>
          <a:prstGeom prst="round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gn="ctr" rtl="0">
              <a:lnSpc>
                <a:spcPct val="90000"/>
              </a:lnSpc>
              <a:spcBef>
                <a:spcPts val="0"/>
              </a:spcBef>
              <a:spcAft>
                <a:spcPts val="0"/>
              </a:spcAft>
              <a:buClr>
                <a:schemeClr val="lt2"/>
              </a:buClr>
              <a:buSzPts val="1800"/>
              <a:buNone/>
            </a:pPr>
            <a:r>
              <a:rPr lang="en-US" sz="2200" b="1" dirty="0">
                <a:solidFill>
                  <a:schemeClr val="tx2"/>
                </a:solidFill>
                <a:latin typeface="Calibri" panose="020F0502020204030204" pitchFamily="34" charset="0"/>
                <a:ea typeface="Calibri" panose="020F0502020204030204" pitchFamily="34" charset="0"/>
                <a:cs typeface="Calibri" panose="020F0502020204030204" pitchFamily="34" charset="0"/>
              </a:rPr>
              <a:t>Use case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latin typeface="Libre Franklin" pitchFamily="2" charset="0"/>
              </a:rPr>
              <a:t>Team Member Details </a:t>
            </a:r>
            <a:endParaRPr dirty="0">
              <a:latin typeface="Libre Franklin" pitchFamily="2" charset="0"/>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latin typeface="Libre Franklin" pitchFamily="2" charset="0"/>
              </a:rPr>
              <a:t>Team Leader Name: </a:t>
            </a:r>
            <a:r>
              <a:rPr lang="en-US" sz="1200" b="1" dirty="0">
                <a:solidFill>
                  <a:srgbClr val="5D7C3F"/>
                </a:solidFill>
                <a:latin typeface="+mn-lt"/>
                <a:cs typeface="Kokila" panose="020B0502040204020203" pitchFamily="34" charset="0"/>
              </a:rPr>
              <a:t>Shivam Kapoor</a:t>
            </a:r>
            <a:endParaRPr dirty="0">
              <a:latin typeface="Libre Franklin" pitchFamily="2" charset="0"/>
            </a:endParaRPr>
          </a:p>
          <a:p>
            <a:pPr marL="0" lvl="0" indent="0" algn="l" rtl="0">
              <a:lnSpc>
                <a:spcPct val="90000"/>
              </a:lnSpc>
              <a:spcBef>
                <a:spcPts val="1000"/>
              </a:spcBef>
              <a:spcAft>
                <a:spcPts val="0"/>
              </a:spcAft>
              <a:buClr>
                <a:schemeClr val="dk1"/>
              </a:buClr>
              <a:buSzPts val="1200"/>
              <a:buNone/>
            </a:pPr>
            <a:r>
              <a:rPr lang="en-US" sz="1200" dirty="0">
                <a:latin typeface="Libre Franklin" pitchFamily="2" charset="0"/>
              </a:rPr>
              <a:t>Branch : BTech			                         Stream : Electrical Engineering		Year :III</a:t>
            </a:r>
            <a:endParaRPr dirty="0">
              <a:latin typeface="Libre Franklin" pitchFamily="2"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Libre Franklin" pitchFamily="2" charset="0"/>
              </a:rPr>
              <a:t>Team Member 1 Name: Dev Saran Sujan</a:t>
            </a:r>
            <a:endParaRPr dirty="0">
              <a:latin typeface="Libre Franklin" pitchFamily="2" charset="0"/>
            </a:endParaRPr>
          </a:p>
          <a:p>
            <a:pPr marL="0" lvl="0" indent="0" algn="l" rtl="0">
              <a:lnSpc>
                <a:spcPct val="90000"/>
              </a:lnSpc>
              <a:spcBef>
                <a:spcPts val="1000"/>
              </a:spcBef>
              <a:spcAft>
                <a:spcPts val="0"/>
              </a:spcAft>
              <a:buClr>
                <a:schemeClr val="dk1"/>
              </a:buClr>
              <a:buSzPts val="1200"/>
              <a:buNone/>
            </a:pPr>
            <a:r>
              <a:rPr lang="en-US" sz="1200" dirty="0">
                <a:latin typeface="Libre Franklin" pitchFamily="2" charset="0"/>
              </a:rPr>
              <a:t>Branch : BSc Dual Degree		                                                    Stream : Computer Science		Year :III</a:t>
            </a:r>
            <a:endParaRPr lang="en-US" dirty="0">
              <a:latin typeface="Libre Franklin" pitchFamily="2"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Libre Franklin" pitchFamily="2" charset="0"/>
              </a:rPr>
              <a:t>Team Member 2 Name: Sachin</a:t>
            </a:r>
            <a:endParaRPr lang="en-US" dirty="0">
              <a:latin typeface="Libre Franklin" pitchFamily="2" charset="0"/>
            </a:endParaRPr>
          </a:p>
          <a:p>
            <a:pPr marL="0" lvl="0" indent="0" algn="l" rtl="0">
              <a:lnSpc>
                <a:spcPct val="90000"/>
              </a:lnSpc>
              <a:spcBef>
                <a:spcPts val="1000"/>
              </a:spcBef>
              <a:spcAft>
                <a:spcPts val="0"/>
              </a:spcAft>
              <a:buClr>
                <a:schemeClr val="dk1"/>
              </a:buClr>
              <a:buSzPts val="1200"/>
              <a:buNone/>
            </a:pPr>
            <a:r>
              <a:rPr lang="en-US" sz="1200" dirty="0">
                <a:latin typeface="Libre Franklin" pitchFamily="2" charset="0"/>
              </a:rPr>
              <a:t>Branch : BSc			                                                     Stream : Computer Science		Year :III</a:t>
            </a:r>
            <a:endParaRPr dirty="0">
              <a:latin typeface="Libre Franklin" pitchFamily="2"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Libre Franklin" pitchFamily="2" charset="0"/>
              </a:rPr>
              <a:t>Team Member 3 Name: Madhavi Nibauria</a:t>
            </a:r>
            <a:endParaRPr dirty="0">
              <a:latin typeface="Libre Franklin" pitchFamily="2" charset="0"/>
            </a:endParaRPr>
          </a:p>
          <a:p>
            <a:pPr marL="0" lvl="0" indent="0" algn="l" rtl="0">
              <a:lnSpc>
                <a:spcPct val="90000"/>
              </a:lnSpc>
              <a:spcBef>
                <a:spcPts val="1000"/>
              </a:spcBef>
              <a:spcAft>
                <a:spcPts val="0"/>
              </a:spcAft>
              <a:buClr>
                <a:schemeClr val="dk1"/>
              </a:buClr>
              <a:buSzPts val="1200"/>
              <a:buNone/>
            </a:pPr>
            <a:r>
              <a:rPr lang="en-US" sz="1200" dirty="0">
                <a:latin typeface="Libre Franklin" pitchFamily="2" charset="0"/>
              </a:rPr>
              <a:t>Branch : BSc		                                                                                 Stream : Cognitive Science		Year :III</a:t>
            </a:r>
            <a:endParaRPr dirty="0">
              <a:latin typeface="Libre Franklin" pitchFamily="2"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Libre Franklin" pitchFamily="2" charset="0"/>
              </a:rPr>
              <a:t>Team Member 4 Name: </a:t>
            </a:r>
            <a:r>
              <a:rPr lang="en-US" sz="1200" b="1" dirty="0" err="1">
                <a:solidFill>
                  <a:srgbClr val="5D7C3F"/>
                </a:solidFill>
                <a:latin typeface="Libre Franklin" pitchFamily="2" charset="0"/>
              </a:rPr>
              <a:t>Afifa</a:t>
            </a:r>
            <a:endParaRPr dirty="0">
              <a:latin typeface="Libre Franklin" pitchFamily="2" charset="0"/>
            </a:endParaRPr>
          </a:p>
          <a:p>
            <a:pPr marL="0" lvl="0" indent="0" algn="l" rtl="0">
              <a:lnSpc>
                <a:spcPct val="90000"/>
              </a:lnSpc>
              <a:spcBef>
                <a:spcPts val="1000"/>
              </a:spcBef>
              <a:spcAft>
                <a:spcPts val="0"/>
              </a:spcAft>
              <a:buClr>
                <a:schemeClr val="dk1"/>
              </a:buClr>
              <a:buSzPts val="1200"/>
              <a:buNone/>
            </a:pPr>
            <a:r>
              <a:rPr lang="en-US" sz="1200" dirty="0">
                <a:latin typeface="Libre Franklin" pitchFamily="2" charset="0"/>
              </a:rPr>
              <a:t>Branch : BSc			                                                      Stream : Cognitive Science		Year :III</a:t>
            </a:r>
            <a:endParaRPr dirty="0">
              <a:latin typeface="Libre Franklin" pitchFamily="2"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Libre Franklin" pitchFamily="2" charset="0"/>
              </a:rPr>
              <a:t>Team Member 5 Name: Yash Mudotiya</a:t>
            </a:r>
            <a:endParaRPr dirty="0">
              <a:latin typeface="Libre Franklin" pitchFamily="2" charset="0"/>
            </a:endParaRPr>
          </a:p>
          <a:p>
            <a:pPr marL="0" lvl="0" indent="0" algn="l" rtl="0">
              <a:lnSpc>
                <a:spcPct val="90000"/>
              </a:lnSpc>
              <a:spcBef>
                <a:spcPts val="1000"/>
              </a:spcBef>
              <a:spcAft>
                <a:spcPts val="0"/>
              </a:spcAft>
              <a:buClr>
                <a:schemeClr val="dk1"/>
              </a:buClr>
              <a:buSzPts val="1200"/>
              <a:buNone/>
            </a:pPr>
            <a:r>
              <a:rPr lang="en-US" sz="1200" dirty="0">
                <a:latin typeface="Libre Franklin" pitchFamily="2" charset="0"/>
              </a:rPr>
              <a:t>Branch : BTech		                                                      Stream : Electrical Engineering	                            Year :III</a:t>
            </a:r>
            <a:endParaRPr dirty="0">
              <a:latin typeface="Libre Franklin" pitchFamily="2" charset="0"/>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870</Words>
  <Application>Microsoft Office PowerPoint</Application>
  <PresentationFormat>Widescreen</PresentationFormat>
  <Paragraphs>109</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Libre Franklin</vt:lpstr>
      <vt:lpstr>Franklin Gothic</vt:lpstr>
      <vt:lpstr>Noto Sans Symbols</vt:lpstr>
      <vt:lpstr>Calibri</vt:lpstr>
      <vt:lpstr>Arial</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Madhavi nibauria</cp:lastModifiedBy>
  <cp:revision>22</cp:revision>
  <dcterms:created xsi:type="dcterms:W3CDTF">2022-02-11T07:14:46Z</dcterms:created>
  <dcterms:modified xsi:type="dcterms:W3CDTF">2023-09-22T18:22:59Z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