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1" r:id="rId5"/>
    <p:sldId id="262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007033"/>
    <a:srgbClr val="00E6F2"/>
    <a:srgbClr val="FF015C"/>
    <a:srgbClr val="E50D79"/>
    <a:srgbClr val="CC0099"/>
    <a:srgbClr val="E2109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879" y="255097"/>
            <a:ext cx="8094242" cy="140042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of Depressed and Non-Depressed Subjects and Predicting their MADRS Score Using Machine Learning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B2C38-117F-458A-8B22-4651449411DB}"/>
              </a:ext>
            </a:extLst>
          </p:cNvPr>
          <p:cNvSpPr txBox="1"/>
          <p:nvPr/>
        </p:nvSpPr>
        <p:spPr>
          <a:xfrm>
            <a:off x="524879" y="3487981"/>
            <a:ext cx="809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			Guided by:</a:t>
            </a:r>
          </a:p>
          <a:p>
            <a:r>
              <a:rPr lang="en-US" dirty="0"/>
              <a:t>Shivam Kasat			Dr. </a:t>
            </a:r>
            <a:r>
              <a:rPr lang="en-US" dirty="0" err="1"/>
              <a:t>Sonali</a:t>
            </a:r>
            <a:r>
              <a:rPr lang="en-US" dirty="0"/>
              <a:t> Agarwal	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F5B0-8F7B-48C9-8851-0DDB78DD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 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B93E-02CD-4D28-86F6-2A588DDB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Oversampling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130594-62DC-4E9B-A5C5-4D197F7A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04698"/>
              </p:ext>
            </p:extLst>
          </p:nvPr>
        </p:nvGraphicFramePr>
        <p:xfrm>
          <a:off x="1212490" y="211363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341756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481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8815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11843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6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1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3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0FF-6BA3-48E6-8486-CB3DE73A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 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EB35-966F-4A93-8143-64D36FF2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oversampling on training set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A9B85-8BC0-42ED-A7E2-142904EEB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02404"/>
              </p:ext>
            </p:extLst>
          </p:nvPr>
        </p:nvGraphicFramePr>
        <p:xfrm>
          <a:off x="1212490" y="211363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341756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481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8815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11843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6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1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EAD-CC36-4552-969D-75A16BE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19D9-1450-47AB-B5A6-396CC26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188806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EAD-CC36-4552-969D-75A16BE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Classification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19D9-1450-47AB-B5A6-396CC26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Oversampling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AE3E67-3CB5-4CA2-9AC9-9026D3D3C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91313"/>
              </p:ext>
            </p:extLst>
          </p:nvPr>
        </p:nvGraphicFramePr>
        <p:xfrm>
          <a:off x="1212490" y="211363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341756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481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8815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11843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6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9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8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EAD-CC36-4552-969D-75A16BE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Multi-class Classification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19D9-1450-47AB-B5A6-396CC26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Oversampling on training set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AE3E67-3CB5-4CA2-9AC9-9026D3D3C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08821"/>
              </p:ext>
            </p:extLst>
          </p:nvPr>
        </p:nvGraphicFramePr>
        <p:xfrm>
          <a:off x="1212490" y="211363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341756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675481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8815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11843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6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9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7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8DDA-47AD-4941-8D9F-DAB738B7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MADRS Score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F90-D537-4E38-BBBA-33349D4F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and without oversampling no major changes in results.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0ACEB1-CCAA-46E5-9FD6-2867B131A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54254"/>
              </p:ext>
            </p:extLst>
          </p:nvPr>
        </p:nvGraphicFramePr>
        <p:xfrm>
          <a:off x="1365195" y="2724455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4196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3941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3817330"/>
                    </a:ext>
                  </a:extLst>
                </a:gridCol>
              </a:tblGrid>
              <a:tr h="3240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8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5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5C1F-C14C-4604-A83F-0727A8CA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6526-24C6-4269-9FF3-EC4E0132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Tree based ensemble models can be used to classify subjects as depressed and non-depressed, Also they can be used to classify subjects into no-depression, mild-depression &amp; severe depression. </a:t>
            </a:r>
            <a:r>
              <a:rPr lang="en-US" sz="1800" dirty="0" err="1"/>
              <a:t>CatBoost</a:t>
            </a:r>
            <a:r>
              <a:rPr lang="en-US" sz="1800" dirty="0"/>
              <a:t> ensemble model can be preferred over others.</a:t>
            </a:r>
          </a:p>
          <a:p>
            <a:r>
              <a:rPr lang="en-US" sz="1800" dirty="0"/>
              <a:t>Tree based ensemble model performed well and thus can be used to predict MADRS.</a:t>
            </a:r>
          </a:p>
          <a:p>
            <a:r>
              <a:rPr lang="en-US" sz="1800" dirty="0"/>
              <a:t>The results can be improved further with more data, as we saw improvement in results with oversampling.</a:t>
            </a:r>
          </a:p>
          <a:p>
            <a:r>
              <a:rPr lang="en-US" sz="1800" dirty="0"/>
              <a:t>This work can be used in </a:t>
            </a:r>
            <a:r>
              <a:rPr lang="en-US" sz="1800"/>
              <a:t>smartwatche </a:t>
            </a:r>
            <a:r>
              <a:rPr lang="en-US" sz="1800" dirty="0"/>
              <a:t>&amp; smartphone applications to warn users about mental health. </a:t>
            </a:r>
          </a:p>
        </p:txBody>
      </p:sp>
    </p:spTree>
    <p:extLst>
      <p:ext uri="{BB962C8B-B14F-4D97-AF65-F5344CB8AC3E}">
        <p14:creationId xmlns:p14="http://schemas.microsoft.com/office/powerpoint/2010/main" val="1640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Depression?</a:t>
            </a:r>
          </a:p>
          <a:p>
            <a:r>
              <a:rPr lang="en-US" dirty="0"/>
              <a:t>What is motor activity data?</a:t>
            </a:r>
          </a:p>
          <a:p>
            <a:r>
              <a:rPr lang="en-US" dirty="0"/>
              <a:t>How can we use this sensor based data?</a:t>
            </a:r>
          </a:p>
          <a:p>
            <a:r>
              <a:rPr lang="en-US" dirty="0"/>
              <a:t>Use of Machine learning in Psychology.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Classification of depressed and Non-depressed subjects based on their motor activity data.</a:t>
            </a:r>
          </a:p>
          <a:p>
            <a:pPr algn="just"/>
            <a:r>
              <a:rPr lang="en-US" dirty="0"/>
              <a:t>Multi-class classification of subjects into No-depression, Mild-depression, severe-depression.</a:t>
            </a:r>
          </a:p>
          <a:p>
            <a:pPr algn="just"/>
            <a:r>
              <a:rPr lang="en-US" dirty="0"/>
              <a:t>Prediction of MADRS score of the subject which later can be used for classification.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40430"/>
          </a:xfrm>
        </p:spPr>
        <p:txBody>
          <a:bodyPr/>
          <a:lstStyle/>
          <a:p>
            <a:pPr algn="just"/>
            <a:r>
              <a:rPr lang="en-US" dirty="0"/>
              <a:t>The COVID-19 pandemic</a:t>
            </a:r>
          </a:p>
          <a:p>
            <a:pPr algn="just"/>
            <a:r>
              <a:rPr lang="en-US" dirty="0"/>
              <a:t>Change in lifestyle</a:t>
            </a:r>
          </a:p>
          <a:p>
            <a:pPr algn="just"/>
            <a:r>
              <a:rPr lang="en-US" dirty="0"/>
              <a:t>Increasing work load</a:t>
            </a:r>
          </a:p>
          <a:p>
            <a:pPr algn="just"/>
            <a:r>
              <a:rPr lang="en-US" dirty="0"/>
              <a:t>Depression in teenagers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Associated Challenges &amp;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40430"/>
          </a:xfrm>
        </p:spPr>
        <p:txBody>
          <a:bodyPr/>
          <a:lstStyle/>
          <a:p>
            <a:pPr algn="just"/>
            <a:r>
              <a:rPr lang="en-US" dirty="0"/>
              <a:t>Dataset size</a:t>
            </a:r>
          </a:p>
          <a:p>
            <a:pPr algn="just"/>
            <a:r>
              <a:rPr lang="en-US" dirty="0"/>
              <a:t>Imbalanced dataset</a:t>
            </a:r>
          </a:p>
          <a:p>
            <a:pPr algn="just"/>
            <a:r>
              <a:rPr lang="en-US" dirty="0"/>
              <a:t>Improvisation in model performance</a:t>
            </a:r>
          </a:p>
          <a:p>
            <a:pPr algn="just"/>
            <a:r>
              <a:rPr lang="en-US" dirty="0"/>
              <a:t>Multi-class classification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597D-D613-4365-A23E-3845C71E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70EC-7BDB-405E-ACC4-E9D55280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size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Data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4A81B-DD71-451C-9415-0D897920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502816"/>
            <a:ext cx="5761486" cy="309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40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/>
              <a:t>Dataset Preparation</a:t>
            </a:r>
          </a:p>
          <a:p>
            <a:pPr lvl="1"/>
            <a:r>
              <a:rPr lang="en-US" dirty="0"/>
              <a:t>Classification task</a:t>
            </a:r>
          </a:p>
          <a:p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Dataset preparation</a:t>
            </a:r>
          </a:p>
          <a:p>
            <a:pPr lvl="1"/>
            <a:r>
              <a:rPr lang="en-US" dirty="0"/>
              <a:t>Classification task</a:t>
            </a:r>
          </a:p>
          <a:p>
            <a:r>
              <a:rPr lang="en-US" dirty="0"/>
              <a:t>MADRS score prediction</a:t>
            </a:r>
          </a:p>
          <a:p>
            <a:pPr lvl="1"/>
            <a:r>
              <a:rPr lang="en-US" dirty="0"/>
              <a:t>Dataset Preparation</a:t>
            </a:r>
          </a:p>
          <a:p>
            <a:pPr lvl="1"/>
            <a:r>
              <a:rPr lang="en-US" dirty="0"/>
              <a:t>Prediction task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6C5B-ADAB-482C-A4AC-FD07D526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5A9A-7ED9-45FC-8ABA-84810C61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  <a:p>
            <a:r>
              <a:rPr lang="en-US" dirty="0"/>
              <a:t>Data Modeling </a:t>
            </a:r>
          </a:p>
        </p:txBody>
      </p:sp>
    </p:spTree>
    <p:extLst>
      <p:ext uri="{BB962C8B-B14F-4D97-AF65-F5344CB8AC3E}">
        <p14:creationId xmlns:p14="http://schemas.microsoft.com/office/powerpoint/2010/main" val="19462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188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Classification of Depressed and Non-Depressed Subjects and Predicting their MADRS Score Using Machine Learning</vt:lpstr>
      <vt:lpstr>Overview</vt:lpstr>
      <vt:lpstr>Introduction</vt:lpstr>
      <vt:lpstr>Objectives</vt:lpstr>
      <vt:lpstr>Motivation</vt:lpstr>
      <vt:lpstr>Associated Challenges &amp; Research Gap</vt:lpstr>
      <vt:lpstr>Dataset Explained</vt:lpstr>
      <vt:lpstr>Work Plan</vt:lpstr>
      <vt:lpstr>Binary Classification</vt:lpstr>
      <vt:lpstr>Binary Classification Results</vt:lpstr>
      <vt:lpstr>Binary Classification Results</vt:lpstr>
      <vt:lpstr>Multi-class Classification </vt:lpstr>
      <vt:lpstr>Multi-class Classification Results </vt:lpstr>
      <vt:lpstr>Multi-class Classification Results </vt:lpstr>
      <vt:lpstr>MADRS Score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2021-07-26T07:52:14Z</dcterms:modified>
</cp:coreProperties>
</file>