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36">
          <p15:clr>
            <a:srgbClr val="A4A3A4"/>
          </p15:clr>
        </p15:guide>
        <p15:guide id="2" pos="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36" orient="horz"/>
        <p:guide pos="31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6d6c406682_0_2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6d6c406682_0_2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26d6c406682_0_2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6d6c406682_0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6d6c406682_0_2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26d6c406682_0_2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d6c40668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d6c40668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26d6c40668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c9d6b1939b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c9d6b1939b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2c9d6b1939b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c9d6b1939b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c9d6b1939b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2c9d6b1939b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c9d6b1939b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c9d6b1939b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2c9d6b1939b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c9d6b1939b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c9d6b1939b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2c9d6b1939b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c9d6b1939b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c9d6b1939b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2c9d6b1939b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c9d6b1939b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c9d6b1939b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2c9d6b1939b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c9d6b1939b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c9d6b1939b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2c9d6b1939b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c9d6b1939b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c9d6b1939b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2c9d6b1939b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c9d6b1939b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c9d6b1939b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2c9d6b1939b_0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c9d6b1939b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c9d6b1939b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g2c9d6b1939b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c9d6b1939b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c9d6b1939b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g2c9d6b1939b_0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c9d6b1939b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c9d6b1939b_0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2c9d6b1939b_0_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c9d6b1939b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c9d6b1939b_0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2c9d6b1939b_0_1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c9d6b1939b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c9d6b1939b_0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g2c9d6b1939b_0_1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c9d6b1939b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c9d6b1939b_0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g2c9d6b1939b_0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c9eea0115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c9eea0115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g2c9eea0115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c9eea01159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c9eea01159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g2c9eea01159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c9eea01159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c9eea01159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g2c9eea01159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d6c406682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d6c406682_0_2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26d6c406682_0_2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d6c406682_0_3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6d6c406682_0_3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26d6c406682_0_3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d6c406682_0_2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d6c406682_0_2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26d6c406682_0_2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d6c406682_0_2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d6c406682_0_2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6d6c406682_0_2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c9d6b1939b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c9d6b1939b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2c9d6b1939b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bg>
      <p:bgPr>
        <a:solidFill>
          <a:schemeClr val="accent3">
            <a:alpha val="20000"/>
          </a:schemeClr>
        </a:solidFill>
      </p:bgPr>
    </p:bg>
    <p:spTree>
      <p:nvGrpSpPr>
        <p:cNvPr id="14" name="Shape 14"/>
        <p:cNvGrpSpPr/>
        <p:nvPr/>
      </p:nvGrpSpPr>
      <p:grpSpPr>
        <a:xfrm>
          <a:off x="0" y="0"/>
          <a:ext cx="0" cy="0"/>
          <a:chOff x="0" y="0"/>
          <a:chExt cx="0" cy="0"/>
        </a:xfrm>
      </p:grpSpPr>
      <p:sp>
        <p:nvSpPr>
          <p:cNvPr id="15" name="Google Shape;15;p2"/>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 name="Google Shape;16;p2"/>
          <p:cNvCxnSpPr/>
          <p:nvPr/>
        </p:nvCxnSpPr>
        <p:spPr>
          <a:xfrm>
            <a:off x="1509005" y="4172084"/>
            <a:ext cx="0" cy="760288"/>
          </a:xfrm>
          <a:prstGeom prst="straightConnector1">
            <a:avLst/>
          </a:prstGeom>
          <a:noFill/>
          <a:ln cap="flat" cmpd="sng" w="19050">
            <a:solidFill>
              <a:srgbClr val="D84400"/>
            </a:solidFill>
            <a:prstDash val="solid"/>
            <a:miter lim="800000"/>
            <a:headEnd len="sm" w="sm" type="none"/>
            <a:tailEnd len="sm" w="sm" type="none"/>
          </a:ln>
        </p:spPr>
      </p:cxnSp>
      <p:sp>
        <p:nvSpPr>
          <p:cNvPr descr="Click icon to add picture" id="17" name="Google Shape;17;p2"/>
          <p:cNvSpPr txBox="1"/>
          <p:nvPr>
            <p:ph idx="1" type="body"/>
          </p:nvPr>
        </p:nvSpPr>
        <p:spPr>
          <a:xfrm>
            <a:off x="1601366" y="4172084"/>
            <a:ext cx="1570612" cy="7602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0"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p:nvPr>
            <p:ph idx="2" type="pic"/>
          </p:nvPr>
        </p:nvSpPr>
        <p:spPr>
          <a:xfrm>
            <a:off x="6742557" y="821836"/>
            <a:ext cx="4405503" cy="5066346"/>
          </a:xfrm>
          <a:prstGeom prst="rect">
            <a:avLst/>
          </a:prstGeom>
          <a:noFill/>
          <a:ln>
            <a:noFill/>
          </a:ln>
        </p:spPr>
      </p:sp>
      <p:sp>
        <p:nvSpPr>
          <p:cNvPr id="19" name="Google Shape;19;p2"/>
          <p:cNvSpPr/>
          <p:nvPr/>
        </p:nvSpPr>
        <p:spPr>
          <a:xfrm>
            <a:off x="7441324" y="5568778"/>
            <a:ext cx="829927" cy="949454"/>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Tree>
  </p:cSld>
  <p:clrMapOvr>
    <a:masterClrMapping/>
  </p:clrMapOvr>
  <p:extLst>
    <p:ext uri="{DCECCB84-F9BA-43D5-87BE-67443E8EF086}">
      <p15:sldGuideLst>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with Icons">
  <p:cSld name="5 Column with Icons">
    <p:spTree>
      <p:nvGrpSpPr>
        <p:cNvPr id="117" name="Shape 117"/>
        <p:cNvGrpSpPr/>
        <p:nvPr/>
      </p:nvGrpSpPr>
      <p:grpSpPr>
        <a:xfrm>
          <a:off x="0" y="0"/>
          <a:ext cx="0" cy="0"/>
          <a:chOff x="0" y="0"/>
          <a:chExt cx="0" cy="0"/>
        </a:xfrm>
      </p:grpSpPr>
      <p:sp>
        <p:nvSpPr>
          <p:cNvPr id="118" name="Google Shape;118;p11"/>
          <p:cNvSpPr/>
          <p:nvPr/>
        </p:nvSpPr>
        <p:spPr>
          <a:xfrm>
            <a:off x="2121636" y="2070606"/>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19" name="Google Shape;119;p11"/>
          <p:cNvSpPr/>
          <p:nvPr/>
        </p:nvSpPr>
        <p:spPr>
          <a:xfrm>
            <a:off x="4174867" y="207344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20" name="Google Shape;120;p11"/>
          <p:cNvSpPr/>
          <p:nvPr/>
        </p:nvSpPr>
        <p:spPr>
          <a:xfrm>
            <a:off x="6308379" y="206452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21" name="Google Shape;121;p11"/>
          <p:cNvSpPr/>
          <p:nvPr/>
        </p:nvSpPr>
        <p:spPr>
          <a:xfrm>
            <a:off x="8407152" y="206898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Click icon to add picture" id="122" name="Google Shape;122;p11"/>
          <p:cNvSpPr txBox="1"/>
          <p:nvPr>
            <p:ph idx="1" type="body"/>
          </p:nvPr>
        </p:nvSpPr>
        <p:spPr>
          <a:xfrm>
            <a:off x="821770"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1"/>
          <p:cNvSpPr txBox="1"/>
          <p:nvPr>
            <p:ph idx="2" type="body"/>
          </p:nvPr>
        </p:nvSpPr>
        <p:spPr>
          <a:xfrm>
            <a:off x="912627"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24" name="Google Shape;124;p11"/>
          <p:cNvSpPr txBox="1"/>
          <p:nvPr>
            <p:ph idx="3" type="body"/>
          </p:nvPr>
        </p:nvSpPr>
        <p:spPr>
          <a:xfrm>
            <a:off x="2888314"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1"/>
          <p:cNvSpPr txBox="1"/>
          <p:nvPr>
            <p:ph idx="4" type="body"/>
          </p:nvPr>
        </p:nvSpPr>
        <p:spPr>
          <a:xfrm>
            <a:off x="2979171"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26" name="Google Shape;126;p11"/>
          <p:cNvSpPr txBox="1"/>
          <p:nvPr>
            <p:ph idx="5" type="body"/>
          </p:nvPr>
        </p:nvSpPr>
        <p:spPr>
          <a:xfrm>
            <a:off x="5073898"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1"/>
          <p:cNvSpPr txBox="1"/>
          <p:nvPr>
            <p:ph idx="6" type="body"/>
          </p:nvPr>
        </p:nvSpPr>
        <p:spPr>
          <a:xfrm>
            <a:off x="5164755"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28" name="Google Shape;128;p11"/>
          <p:cNvSpPr txBox="1"/>
          <p:nvPr>
            <p:ph idx="7" type="body"/>
          </p:nvPr>
        </p:nvSpPr>
        <p:spPr>
          <a:xfrm>
            <a:off x="7259482"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11"/>
          <p:cNvSpPr txBox="1"/>
          <p:nvPr>
            <p:ph idx="8" type="body"/>
          </p:nvPr>
        </p:nvSpPr>
        <p:spPr>
          <a:xfrm>
            <a:off x="7350339"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30" name="Google Shape;130;p11"/>
          <p:cNvSpPr txBox="1"/>
          <p:nvPr>
            <p:ph idx="9" type="body"/>
          </p:nvPr>
        </p:nvSpPr>
        <p:spPr>
          <a:xfrm>
            <a:off x="9445066"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11"/>
          <p:cNvSpPr txBox="1"/>
          <p:nvPr>
            <p:ph idx="13" type="body"/>
          </p:nvPr>
        </p:nvSpPr>
        <p:spPr>
          <a:xfrm>
            <a:off x="9535923"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11"/>
          <p:cNvSpPr/>
          <p:nvPr>
            <p:ph idx="14" type="pic"/>
          </p:nvPr>
        </p:nvSpPr>
        <p:spPr>
          <a:xfrm>
            <a:off x="983282" y="2073439"/>
            <a:ext cx="1621032" cy="1841551"/>
          </a:xfrm>
          <a:prstGeom prst="rect">
            <a:avLst/>
          </a:prstGeom>
          <a:solidFill>
            <a:srgbClr val="F2F2F2"/>
          </a:solidFill>
          <a:ln>
            <a:noFill/>
          </a:ln>
        </p:spPr>
      </p:sp>
      <p:sp>
        <p:nvSpPr>
          <p:cNvPr id="133" name="Google Shape;133;p11"/>
          <p:cNvSpPr/>
          <p:nvPr>
            <p:ph idx="15" type="pic"/>
          </p:nvPr>
        </p:nvSpPr>
        <p:spPr>
          <a:xfrm>
            <a:off x="3109346" y="2073439"/>
            <a:ext cx="1621032" cy="1841551"/>
          </a:xfrm>
          <a:prstGeom prst="rect">
            <a:avLst/>
          </a:prstGeom>
          <a:solidFill>
            <a:srgbClr val="F2F2F2"/>
          </a:solidFill>
          <a:ln>
            <a:noFill/>
          </a:ln>
        </p:spPr>
      </p:sp>
      <p:sp>
        <p:nvSpPr>
          <p:cNvPr id="134" name="Google Shape;134;p11"/>
          <p:cNvSpPr/>
          <p:nvPr>
            <p:ph idx="16" type="pic"/>
          </p:nvPr>
        </p:nvSpPr>
        <p:spPr>
          <a:xfrm>
            <a:off x="5235410" y="2073439"/>
            <a:ext cx="1621032" cy="1841551"/>
          </a:xfrm>
          <a:prstGeom prst="rect">
            <a:avLst/>
          </a:prstGeom>
          <a:solidFill>
            <a:srgbClr val="F2F2F2"/>
          </a:solidFill>
          <a:ln>
            <a:noFill/>
          </a:ln>
        </p:spPr>
      </p:sp>
      <p:sp>
        <p:nvSpPr>
          <p:cNvPr id="135" name="Google Shape;135;p11"/>
          <p:cNvSpPr/>
          <p:nvPr>
            <p:ph idx="17" type="pic"/>
          </p:nvPr>
        </p:nvSpPr>
        <p:spPr>
          <a:xfrm>
            <a:off x="7361474" y="2073439"/>
            <a:ext cx="1621032" cy="1841551"/>
          </a:xfrm>
          <a:prstGeom prst="rect">
            <a:avLst/>
          </a:prstGeom>
          <a:solidFill>
            <a:srgbClr val="F2F2F2"/>
          </a:solidFill>
          <a:ln>
            <a:noFill/>
          </a:ln>
        </p:spPr>
      </p:sp>
      <p:sp>
        <p:nvSpPr>
          <p:cNvPr id="136" name="Google Shape;136;p11"/>
          <p:cNvSpPr/>
          <p:nvPr>
            <p:ph idx="18" type="pic"/>
          </p:nvPr>
        </p:nvSpPr>
        <p:spPr>
          <a:xfrm>
            <a:off x="9487536" y="2073439"/>
            <a:ext cx="1621032" cy="1841551"/>
          </a:xfrm>
          <a:prstGeom prst="rect">
            <a:avLst/>
          </a:prstGeom>
          <a:solidFill>
            <a:srgbClr val="F2F2F2"/>
          </a:solidFill>
          <a:ln>
            <a:noFill/>
          </a:ln>
        </p:spPr>
      </p:sp>
      <p:sp>
        <p:nvSpPr>
          <p:cNvPr id="137" name="Google Shape;13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11"/>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140" name="Shape 140"/>
        <p:cNvGrpSpPr/>
        <p:nvPr/>
      </p:nvGrpSpPr>
      <p:grpSpPr>
        <a:xfrm>
          <a:off x="0" y="0"/>
          <a:ext cx="0" cy="0"/>
          <a:chOff x="0" y="0"/>
          <a:chExt cx="0" cy="0"/>
        </a:xfrm>
      </p:grpSpPr>
      <p:sp>
        <p:nvSpPr>
          <p:cNvPr id="141" name="Google Shape;141;p12"/>
          <p:cNvSpPr txBox="1"/>
          <p:nvPr>
            <p:ph idx="1" type="body"/>
          </p:nvPr>
        </p:nvSpPr>
        <p:spPr>
          <a:xfrm>
            <a:off x="838200"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2"/>
          <p:cNvSpPr txBox="1"/>
          <p:nvPr>
            <p:ph idx="2" type="body"/>
          </p:nvPr>
        </p:nvSpPr>
        <p:spPr>
          <a:xfrm>
            <a:off x="3000303" y="2929823"/>
            <a:ext cx="1867186" cy="2471878"/>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12"/>
          <p:cNvSpPr txBox="1"/>
          <p:nvPr>
            <p:ph idx="3" type="body"/>
          </p:nvPr>
        </p:nvSpPr>
        <p:spPr>
          <a:xfrm>
            <a:off x="5164216"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12"/>
          <p:cNvSpPr txBox="1"/>
          <p:nvPr>
            <p:ph idx="4" type="body"/>
          </p:nvPr>
        </p:nvSpPr>
        <p:spPr>
          <a:xfrm>
            <a:off x="7326319"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12"/>
          <p:cNvSpPr txBox="1"/>
          <p:nvPr>
            <p:ph idx="5" type="body"/>
          </p:nvPr>
        </p:nvSpPr>
        <p:spPr>
          <a:xfrm>
            <a:off x="9488424"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2"/>
          <p:cNvSpPr txBox="1"/>
          <p:nvPr>
            <p:ph idx="6" type="body"/>
          </p:nvPr>
        </p:nvSpPr>
        <p:spPr>
          <a:xfrm>
            <a:off x="838200"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2"/>
          <p:cNvSpPr txBox="1"/>
          <p:nvPr>
            <p:ph idx="7" type="body"/>
          </p:nvPr>
        </p:nvSpPr>
        <p:spPr>
          <a:xfrm>
            <a:off x="3000756"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12"/>
          <p:cNvSpPr txBox="1"/>
          <p:nvPr>
            <p:ph idx="8" type="body"/>
          </p:nvPr>
        </p:nvSpPr>
        <p:spPr>
          <a:xfrm>
            <a:off x="5163312"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12"/>
          <p:cNvSpPr txBox="1"/>
          <p:nvPr>
            <p:ph idx="9" type="body"/>
          </p:nvPr>
        </p:nvSpPr>
        <p:spPr>
          <a:xfrm>
            <a:off x="7325868"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12"/>
          <p:cNvSpPr txBox="1"/>
          <p:nvPr>
            <p:ph idx="13" type="body"/>
          </p:nvPr>
        </p:nvSpPr>
        <p:spPr>
          <a:xfrm>
            <a:off x="9488424"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1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54" name="Shape 154"/>
        <p:cNvGrpSpPr/>
        <p:nvPr/>
      </p:nvGrpSpPr>
      <p:grpSpPr>
        <a:xfrm>
          <a:off x="0" y="0"/>
          <a:ext cx="0" cy="0"/>
          <a:chOff x="0" y="0"/>
          <a:chExt cx="0" cy="0"/>
        </a:xfrm>
      </p:grpSpPr>
      <p:sp>
        <p:nvSpPr>
          <p:cNvPr id="155" name="Google Shape;155;p13"/>
          <p:cNvSpPr/>
          <p:nvPr/>
        </p:nvSpPr>
        <p:spPr>
          <a:xfrm>
            <a:off x="1295508" y="3039919"/>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6" name="Google Shape;156;p13"/>
          <p:cNvSpPr/>
          <p:nvPr/>
        </p:nvSpPr>
        <p:spPr>
          <a:xfrm>
            <a:off x="3670763"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7" name="Google Shape;157;p13"/>
          <p:cNvSpPr/>
          <p:nvPr/>
        </p:nvSpPr>
        <p:spPr>
          <a:xfrm>
            <a:off x="4865676" y="3722308"/>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8" name="Google Shape;158;p13"/>
          <p:cNvSpPr/>
          <p:nvPr/>
        </p:nvSpPr>
        <p:spPr>
          <a:xfrm>
            <a:off x="7245668" y="3725411"/>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9" name="Google Shape;159;p13"/>
          <p:cNvSpPr/>
          <p:nvPr/>
        </p:nvSpPr>
        <p:spPr>
          <a:xfrm>
            <a:off x="8440729"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0" name="Google Shape;160;p13"/>
          <p:cNvSpPr/>
          <p:nvPr/>
        </p:nvSpPr>
        <p:spPr>
          <a:xfrm>
            <a:off x="1274779" y="1667026"/>
            <a:ext cx="7152768" cy="2736950"/>
          </a:xfrm>
          <a:custGeom>
            <a:rect b="b" l="l" r="r" t="t"/>
            <a:pathLst>
              <a:path extrusionOk="0" h="2736950" w="7152768">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cap="flat" cmpd="sng" w="38100">
            <a:solidFill>
              <a:srgbClr val="D9E5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1" name="Google Shape;161;p13"/>
          <p:cNvSpPr/>
          <p:nvPr/>
        </p:nvSpPr>
        <p:spPr>
          <a:xfrm>
            <a:off x="8440979" y="1677475"/>
            <a:ext cx="2373549" cy="2062264"/>
          </a:xfrm>
          <a:custGeom>
            <a:rect b="b" l="l" r="r" t="t"/>
            <a:pathLst>
              <a:path extrusionOk="0" h="2062264" w="2373549">
                <a:moveTo>
                  <a:pt x="2373549" y="680936"/>
                </a:moveTo>
                <a:lnTo>
                  <a:pt x="1186774" y="0"/>
                </a:lnTo>
                <a:lnTo>
                  <a:pt x="0" y="690664"/>
                </a:lnTo>
                <a:lnTo>
                  <a:pt x="0" y="2062264"/>
                </a:lnTo>
              </a:path>
            </a:pathLst>
          </a:custGeom>
          <a:noFill/>
          <a:ln cap="flat" cmpd="sng" w="38100">
            <a:solidFill>
              <a:srgbClr val="D9E5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2" name="Google Shape;162;p13"/>
          <p:cNvSpPr/>
          <p:nvPr/>
        </p:nvSpPr>
        <p:spPr>
          <a:xfrm flipH="1">
            <a:off x="10715501" y="2243467"/>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3" name="Google Shape;163;p13"/>
          <p:cNvSpPr/>
          <p:nvPr/>
        </p:nvSpPr>
        <p:spPr>
          <a:xfrm flipH="1">
            <a:off x="9534557" y="1571099"/>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4" name="Google Shape;164;p13"/>
          <p:cNvSpPr/>
          <p:nvPr/>
        </p:nvSpPr>
        <p:spPr>
          <a:xfrm flipH="1">
            <a:off x="8328171" y="2258376"/>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5" name="Google Shape;165;p13"/>
          <p:cNvSpPr/>
          <p:nvPr/>
        </p:nvSpPr>
        <p:spPr>
          <a:xfrm flipH="1">
            <a:off x="8333460" y="361085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6" name="Google Shape;166;p13"/>
          <p:cNvSpPr/>
          <p:nvPr/>
        </p:nvSpPr>
        <p:spPr>
          <a:xfrm flipH="1">
            <a:off x="7146016" y="429086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7" name="Google Shape;167;p13"/>
          <p:cNvSpPr/>
          <p:nvPr/>
        </p:nvSpPr>
        <p:spPr>
          <a:xfrm flipH="1">
            <a:off x="5937847"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8" name="Google Shape;168;p13"/>
          <p:cNvSpPr/>
          <p:nvPr/>
        </p:nvSpPr>
        <p:spPr>
          <a:xfrm flipH="1">
            <a:off x="5951993" y="225130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9" name="Google Shape;169;p13"/>
          <p:cNvSpPr/>
          <p:nvPr/>
        </p:nvSpPr>
        <p:spPr>
          <a:xfrm flipH="1">
            <a:off x="4778156" y="1565771"/>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0" name="Google Shape;170;p13"/>
          <p:cNvSpPr/>
          <p:nvPr/>
        </p:nvSpPr>
        <p:spPr>
          <a:xfrm flipH="1">
            <a:off x="3565843" y="2247823"/>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1" name="Google Shape;171;p13"/>
          <p:cNvSpPr/>
          <p:nvPr/>
        </p:nvSpPr>
        <p:spPr>
          <a:xfrm flipH="1">
            <a:off x="3565952"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2" name="Google Shape;172;p13"/>
          <p:cNvSpPr/>
          <p:nvPr/>
        </p:nvSpPr>
        <p:spPr>
          <a:xfrm flipH="1">
            <a:off x="2386318" y="296278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3" name="Google Shape;173;p13"/>
          <p:cNvSpPr/>
          <p:nvPr/>
        </p:nvSpPr>
        <p:spPr>
          <a:xfrm flipH="1">
            <a:off x="1190302" y="361221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descr="Click icon to add picture" id="174" name="Google Shape;174;p13"/>
          <p:cNvSpPr txBox="1"/>
          <p:nvPr>
            <p:ph idx="1" type="body"/>
          </p:nvPr>
        </p:nvSpPr>
        <p:spPr>
          <a:xfrm>
            <a:off x="1507136" y="386500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13"/>
          <p:cNvSpPr txBox="1"/>
          <p:nvPr>
            <p:ph idx="2" type="body"/>
          </p:nvPr>
        </p:nvSpPr>
        <p:spPr>
          <a:xfrm>
            <a:off x="1507136" y="444707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76" name="Google Shape;176;p13"/>
          <p:cNvSpPr txBox="1"/>
          <p:nvPr>
            <p:ph idx="3" type="body"/>
          </p:nvPr>
        </p:nvSpPr>
        <p:spPr>
          <a:xfrm>
            <a:off x="3889942"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13"/>
          <p:cNvSpPr txBox="1"/>
          <p:nvPr>
            <p:ph idx="4" type="body"/>
          </p:nvPr>
        </p:nvSpPr>
        <p:spPr>
          <a:xfrm>
            <a:off x="3889942"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78" name="Google Shape;178;p13"/>
          <p:cNvSpPr txBox="1"/>
          <p:nvPr>
            <p:ph idx="5" type="body"/>
          </p:nvPr>
        </p:nvSpPr>
        <p:spPr>
          <a:xfrm>
            <a:off x="5107230"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13"/>
          <p:cNvSpPr txBox="1"/>
          <p:nvPr>
            <p:ph idx="6" type="body"/>
          </p:nvPr>
        </p:nvSpPr>
        <p:spPr>
          <a:xfrm>
            <a:off x="5107230"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80" name="Google Shape;180;p13"/>
          <p:cNvSpPr txBox="1"/>
          <p:nvPr>
            <p:ph idx="7" type="body"/>
          </p:nvPr>
        </p:nvSpPr>
        <p:spPr>
          <a:xfrm>
            <a:off x="7501941"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13"/>
          <p:cNvSpPr txBox="1"/>
          <p:nvPr>
            <p:ph idx="8" type="body"/>
          </p:nvPr>
        </p:nvSpPr>
        <p:spPr>
          <a:xfrm>
            <a:off x="7501941"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82" name="Google Shape;182;p13"/>
          <p:cNvSpPr txBox="1"/>
          <p:nvPr>
            <p:ph idx="9" type="body"/>
          </p:nvPr>
        </p:nvSpPr>
        <p:spPr>
          <a:xfrm>
            <a:off x="8734718"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13"/>
          <p:cNvSpPr txBox="1"/>
          <p:nvPr>
            <p:ph idx="13" type="body"/>
          </p:nvPr>
        </p:nvSpPr>
        <p:spPr>
          <a:xfrm>
            <a:off x="8734718"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13"/>
          <p:cNvSpPr txBox="1"/>
          <p:nvPr>
            <p:ph type="title"/>
          </p:nvPr>
        </p:nvSpPr>
        <p:spPr>
          <a:xfrm>
            <a:off x="578914" y="726705"/>
            <a:ext cx="10515600" cy="120505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1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1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87" name="Shape 187"/>
        <p:cNvGrpSpPr/>
        <p:nvPr/>
      </p:nvGrpSpPr>
      <p:grpSpPr>
        <a:xfrm>
          <a:off x="0" y="0"/>
          <a:ext cx="0" cy="0"/>
          <a:chOff x="0" y="0"/>
          <a:chExt cx="0" cy="0"/>
        </a:xfrm>
      </p:grpSpPr>
      <p:sp>
        <p:nvSpPr>
          <p:cNvPr id="188" name="Google Shape;188;p14"/>
          <p:cNvSpPr/>
          <p:nvPr/>
        </p:nvSpPr>
        <p:spPr>
          <a:xfrm flipH="1">
            <a:off x="769290" y="491100"/>
            <a:ext cx="1886361"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89" name="Google Shape;189;p14"/>
          <p:cNvSpPr/>
          <p:nvPr/>
        </p:nvSpPr>
        <p:spPr>
          <a:xfrm flipH="1">
            <a:off x="783145" y="4057904"/>
            <a:ext cx="1886359"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90" name="Google Shape;190;p14"/>
          <p:cNvSpPr/>
          <p:nvPr/>
        </p:nvSpPr>
        <p:spPr>
          <a:xfrm flipH="1">
            <a:off x="0" y="3709992"/>
            <a:ext cx="1157948" cy="1502830"/>
          </a:xfrm>
          <a:custGeom>
            <a:rect b="b" l="l" r="r" t="t"/>
            <a:pathLst>
              <a:path extrusionOk="0" h="1502830" w="1157948">
                <a:moveTo>
                  <a:pt x="638572" y="0"/>
                </a:moveTo>
                <a:lnTo>
                  <a:pt x="0" y="378385"/>
                </a:lnTo>
                <a:lnTo>
                  <a:pt x="0" y="1129800"/>
                </a:lnTo>
                <a:lnTo>
                  <a:pt x="640317" y="1502830"/>
                </a:lnTo>
                <a:lnTo>
                  <a:pt x="1157948" y="1200968"/>
                </a:lnTo>
                <a:lnTo>
                  <a:pt x="1157948" y="304639"/>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Click icon to add picture" id="191" name="Google Shape;191;p14"/>
          <p:cNvSpPr txBox="1"/>
          <p:nvPr>
            <p:ph idx="1" type="body"/>
          </p:nvPr>
        </p:nvSpPr>
        <p:spPr>
          <a:xfrm>
            <a:off x="4550705"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14"/>
          <p:cNvSpPr txBox="1"/>
          <p:nvPr>
            <p:ph idx="2" type="body"/>
          </p:nvPr>
        </p:nvSpPr>
        <p:spPr>
          <a:xfrm>
            <a:off x="4550705"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14"/>
          <p:cNvSpPr/>
          <p:nvPr>
            <p:ph idx="3" type="pic"/>
          </p:nvPr>
        </p:nvSpPr>
        <p:spPr>
          <a:xfrm>
            <a:off x="1788170" y="2296125"/>
            <a:ext cx="1886360" cy="2144668"/>
          </a:xfrm>
          <a:prstGeom prst="rect">
            <a:avLst/>
          </a:prstGeom>
          <a:solidFill>
            <a:srgbClr val="F2F2F2"/>
          </a:solidFill>
          <a:ln>
            <a:noFill/>
          </a:ln>
        </p:spPr>
      </p:sp>
      <p:sp>
        <p:nvSpPr>
          <p:cNvPr id="194" name="Google Shape;194;p14"/>
          <p:cNvSpPr txBox="1"/>
          <p:nvPr>
            <p:ph type="title"/>
          </p:nvPr>
        </p:nvSpPr>
        <p:spPr>
          <a:xfrm>
            <a:off x="4550704" y="1690878"/>
            <a:ext cx="659942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Click icon to add picture" id="195" name="Google Shape;195;p14"/>
          <p:cNvSpPr txBox="1"/>
          <p:nvPr>
            <p:ph idx="4" type="body"/>
          </p:nvPr>
        </p:nvSpPr>
        <p:spPr>
          <a:xfrm>
            <a:off x="7811506"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14"/>
          <p:cNvSpPr txBox="1"/>
          <p:nvPr>
            <p:ph idx="5" type="body"/>
          </p:nvPr>
        </p:nvSpPr>
        <p:spPr>
          <a:xfrm>
            <a:off x="7811506"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1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198" name="Shape 198"/>
        <p:cNvGrpSpPr/>
        <p:nvPr/>
      </p:nvGrpSpPr>
      <p:grpSpPr>
        <a:xfrm>
          <a:off x="0" y="0"/>
          <a:ext cx="0" cy="0"/>
          <a:chOff x="0" y="0"/>
          <a:chExt cx="0" cy="0"/>
        </a:xfrm>
      </p:grpSpPr>
      <p:sp>
        <p:nvSpPr>
          <p:cNvPr id="199" name="Google Shape;199;p15"/>
          <p:cNvSpPr/>
          <p:nvPr/>
        </p:nvSpPr>
        <p:spPr>
          <a:xfrm>
            <a:off x="0" y="2860787"/>
            <a:ext cx="2361029" cy="3676532"/>
          </a:xfrm>
          <a:custGeom>
            <a:rect b="b" l="l" r="r" t="t"/>
            <a:pathLst>
              <a:path extrusionOk="0" h="3676532" w="2361029">
                <a:moveTo>
                  <a:pt x="773997" y="0"/>
                </a:moveTo>
                <a:lnTo>
                  <a:pt x="2361029" y="925683"/>
                </a:lnTo>
                <a:lnTo>
                  <a:pt x="2361029" y="2763949"/>
                </a:lnTo>
                <a:lnTo>
                  <a:pt x="769661" y="3676532"/>
                </a:lnTo>
                <a:lnTo>
                  <a:pt x="0" y="3234717"/>
                </a:lnTo>
                <a:lnTo>
                  <a:pt x="0" y="446885"/>
                </a:lnTo>
                <a:close/>
              </a:path>
            </a:pathLst>
          </a:custGeom>
          <a:solidFill>
            <a:srgbClr val="FCD3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00" name="Google Shape;200;p15"/>
          <p:cNvSpPr/>
          <p:nvPr/>
        </p:nvSpPr>
        <p:spPr>
          <a:xfrm flipH="1">
            <a:off x="1014233" y="5253270"/>
            <a:ext cx="1710765" cy="1593273"/>
          </a:xfrm>
          <a:custGeom>
            <a:rect b="b" l="l" r="r" t="t"/>
            <a:pathLst>
              <a:path extrusionOk="0" h="1593273" w="1710765">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Click icon to add picture" id="201" name="Google Shape;201;p15"/>
          <p:cNvSpPr txBox="1"/>
          <p:nvPr>
            <p:ph idx="1" type="body"/>
          </p:nvPr>
        </p:nvSpPr>
        <p:spPr>
          <a:xfrm>
            <a:off x="5271609" y="1025236"/>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15"/>
          <p:cNvSpPr txBox="1"/>
          <p:nvPr>
            <p:ph idx="2" type="body"/>
          </p:nvPr>
        </p:nvSpPr>
        <p:spPr>
          <a:xfrm>
            <a:off x="5271608" y="1469069"/>
            <a:ext cx="5162709" cy="1506166"/>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03" name="Google Shape;203;p15"/>
          <p:cNvSpPr txBox="1"/>
          <p:nvPr>
            <p:ph idx="3" type="body"/>
          </p:nvPr>
        </p:nvSpPr>
        <p:spPr>
          <a:xfrm>
            <a:off x="5271609" y="2984685"/>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04" name="Google Shape;204;p15"/>
          <p:cNvSpPr txBox="1"/>
          <p:nvPr>
            <p:ph idx="4" type="body"/>
          </p:nvPr>
        </p:nvSpPr>
        <p:spPr>
          <a:xfrm>
            <a:off x="5271607" y="4597473"/>
            <a:ext cx="5162709" cy="421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15"/>
          <p:cNvSpPr txBox="1"/>
          <p:nvPr>
            <p:ph idx="5" type="body"/>
          </p:nvPr>
        </p:nvSpPr>
        <p:spPr>
          <a:xfrm>
            <a:off x="5271608" y="3419684"/>
            <a:ext cx="5162709" cy="1177789"/>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15"/>
          <p:cNvSpPr txBox="1"/>
          <p:nvPr>
            <p:ph idx="6" type="body"/>
          </p:nvPr>
        </p:nvSpPr>
        <p:spPr>
          <a:xfrm>
            <a:off x="5271608" y="5041922"/>
            <a:ext cx="5162709" cy="1635938"/>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15"/>
          <p:cNvSpPr/>
          <p:nvPr/>
        </p:nvSpPr>
        <p:spPr>
          <a:xfrm flipH="1">
            <a:off x="2631891" y="4699053"/>
            <a:ext cx="668814" cy="784693"/>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08" name="Google Shape;208;p15"/>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15"/>
          <p:cNvSpPr/>
          <p:nvPr>
            <p:ph idx="7" type="pic"/>
          </p:nvPr>
        </p:nvSpPr>
        <p:spPr>
          <a:xfrm>
            <a:off x="4734172" y="1141669"/>
            <a:ext cx="507778" cy="565882"/>
          </a:xfrm>
          <a:prstGeom prst="rect">
            <a:avLst/>
          </a:prstGeom>
          <a:noFill/>
          <a:ln>
            <a:noFill/>
          </a:ln>
        </p:spPr>
      </p:sp>
      <p:sp>
        <p:nvSpPr>
          <p:cNvPr id="210" name="Google Shape;210;p15"/>
          <p:cNvSpPr/>
          <p:nvPr>
            <p:ph idx="8" type="pic"/>
          </p:nvPr>
        </p:nvSpPr>
        <p:spPr>
          <a:xfrm>
            <a:off x="4724705" y="3105650"/>
            <a:ext cx="536270" cy="565882"/>
          </a:xfrm>
          <a:prstGeom prst="rect">
            <a:avLst/>
          </a:prstGeom>
          <a:noFill/>
          <a:ln>
            <a:noFill/>
          </a:ln>
        </p:spPr>
      </p:sp>
      <p:sp>
        <p:nvSpPr>
          <p:cNvPr id="211" name="Google Shape;211;p15"/>
          <p:cNvSpPr/>
          <p:nvPr>
            <p:ph idx="9" type="pic"/>
          </p:nvPr>
        </p:nvSpPr>
        <p:spPr>
          <a:xfrm>
            <a:off x="4714069" y="4716041"/>
            <a:ext cx="536270" cy="565882"/>
          </a:xfrm>
          <a:prstGeom prst="rect">
            <a:avLst/>
          </a:prstGeom>
          <a:noFill/>
          <a:ln>
            <a:noFill/>
          </a:ln>
        </p:spPr>
      </p:sp>
      <p:sp>
        <p:nvSpPr>
          <p:cNvPr id="212" name="Google Shape;212;p1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213" name="Shape 213"/>
        <p:cNvGrpSpPr/>
        <p:nvPr/>
      </p:nvGrpSpPr>
      <p:grpSpPr>
        <a:xfrm>
          <a:off x="0" y="0"/>
          <a:ext cx="0" cy="0"/>
          <a:chOff x="0" y="0"/>
          <a:chExt cx="0" cy="0"/>
        </a:xfrm>
      </p:grpSpPr>
      <p:sp>
        <p:nvSpPr>
          <p:cNvPr id="214" name="Google Shape;214;p16"/>
          <p:cNvSpPr/>
          <p:nvPr>
            <p:ph idx="2" type="pic"/>
          </p:nvPr>
        </p:nvSpPr>
        <p:spPr>
          <a:xfrm>
            <a:off x="7493157" y="529148"/>
            <a:ext cx="4248873" cy="4731130"/>
          </a:xfrm>
          <a:prstGeom prst="rect">
            <a:avLst/>
          </a:prstGeom>
          <a:noFill/>
          <a:ln>
            <a:noFill/>
          </a:ln>
        </p:spPr>
      </p:sp>
      <p:sp>
        <p:nvSpPr>
          <p:cNvPr id="215" name="Google Shape;215;p16"/>
          <p:cNvSpPr txBox="1"/>
          <p:nvPr>
            <p:ph idx="1" type="body"/>
          </p:nvPr>
        </p:nvSpPr>
        <p:spPr>
          <a:xfrm>
            <a:off x="517427" y="3253120"/>
            <a:ext cx="4959822" cy="200715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16"/>
          <p:cNvSpPr/>
          <p:nvPr/>
        </p:nvSpPr>
        <p:spPr>
          <a:xfrm flipH="1">
            <a:off x="7400972" y="4508725"/>
            <a:ext cx="1347680" cy="158117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17" name="Google Shape;217;p16"/>
          <p:cNvSpPr/>
          <p:nvPr/>
        </p:nvSpPr>
        <p:spPr>
          <a:xfrm>
            <a:off x="6521016" y="4772906"/>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18" name="Google Shape;218;p16"/>
          <p:cNvSpPr txBox="1"/>
          <p:nvPr>
            <p:ph type="title"/>
          </p:nvPr>
        </p:nvSpPr>
        <p:spPr>
          <a:xfrm>
            <a:off x="517427" y="2497488"/>
            <a:ext cx="9823998" cy="132556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1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221" name="Shape 221"/>
        <p:cNvGrpSpPr/>
        <p:nvPr/>
      </p:nvGrpSpPr>
      <p:grpSpPr>
        <a:xfrm>
          <a:off x="0" y="0"/>
          <a:ext cx="0" cy="0"/>
          <a:chOff x="0" y="0"/>
          <a:chExt cx="0" cy="0"/>
        </a:xfrm>
      </p:grpSpPr>
      <p:sp>
        <p:nvSpPr>
          <p:cNvPr id="222" name="Google Shape;222;p17"/>
          <p:cNvSpPr/>
          <p:nvPr/>
        </p:nvSpPr>
        <p:spPr>
          <a:xfrm>
            <a:off x="410352" y="12435"/>
            <a:ext cx="1455521" cy="1019127"/>
          </a:xfrm>
          <a:custGeom>
            <a:rect b="b" l="l" r="r" t="t"/>
            <a:pathLst>
              <a:path extrusionOk="0" h="1019127" w="1455521">
                <a:moveTo>
                  <a:pt x="219223" y="0"/>
                </a:moveTo>
                <a:lnTo>
                  <a:pt x="1236298" y="0"/>
                </a:lnTo>
                <a:lnTo>
                  <a:pt x="1455521" y="385779"/>
                </a:lnTo>
                <a:lnTo>
                  <a:pt x="1095615" y="1019127"/>
                </a:lnTo>
                <a:lnTo>
                  <a:pt x="359906" y="1019127"/>
                </a:lnTo>
                <a:lnTo>
                  <a:pt x="0" y="385779"/>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3" name="Google Shape;223;p17"/>
          <p:cNvSpPr/>
          <p:nvPr/>
        </p:nvSpPr>
        <p:spPr>
          <a:xfrm>
            <a:off x="1579486" y="450004"/>
            <a:ext cx="1455521" cy="1266696"/>
          </a:xfrm>
          <a:prstGeom prst="hexagon">
            <a:avLst>
              <a:gd fmla="val 28413" name="adj"/>
              <a:gd fmla="val 115470" name="vf"/>
            </a:avLst>
          </a:pr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4" name="Google Shape;224;p17"/>
          <p:cNvSpPr/>
          <p:nvPr/>
        </p:nvSpPr>
        <p:spPr>
          <a:xfrm>
            <a:off x="412218" y="1136470"/>
            <a:ext cx="1455521" cy="1266696"/>
          </a:xfrm>
          <a:prstGeom prst="hexagon">
            <a:avLst>
              <a:gd fmla="val 28413"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5" name="Google Shape;225;p17"/>
          <p:cNvSpPr/>
          <p:nvPr/>
        </p:nvSpPr>
        <p:spPr>
          <a:xfrm>
            <a:off x="1580070" y="1812437"/>
            <a:ext cx="1455521" cy="1266696"/>
          </a:xfrm>
          <a:prstGeom prst="hexagon">
            <a:avLst>
              <a:gd fmla="val 28413"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6" name="Google Shape;226;p17"/>
          <p:cNvSpPr/>
          <p:nvPr/>
        </p:nvSpPr>
        <p:spPr>
          <a:xfrm>
            <a:off x="3953772" y="4582171"/>
            <a:ext cx="1455521" cy="1266696"/>
          </a:xfrm>
          <a:prstGeom prst="hexagon">
            <a:avLst>
              <a:gd fmla="val 28413" name="adj"/>
              <a:gd fmla="val 115470" name="vf"/>
            </a:avLst>
          </a:pr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7" name="Google Shape;227;p17"/>
          <p:cNvSpPr/>
          <p:nvPr/>
        </p:nvSpPr>
        <p:spPr>
          <a:xfrm>
            <a:off x="3955762" y="5952136"/>
            <a:ext cx="1455521" cy="932559"/>
          </a:xfrm>
          <a:custGeom>
            <a:rect b="b" l="l" r="r" t="t"/>
            <a:pathLst>
              <a:path extrusionOk="0" h="932559" w="1455521">
                <a:moveTo>
                  <a:pt x="359906" y="0"/>
                </a:moveTo>
                <a:lnTo>
                  <a:pt x="1095615" y="0"/>
                </a:lnTo>
                <a:lnTo>
                  <a:pt x="1455521" y="633348"/>
                </a:lnTo>
                <a:lnTo>
                  <a:pt x="1285492" y="932559"/>
                </a:lnTo>
                <a:lnTo>
                  <a:pt x="170030" y="932559"/>
                </a:lnTo>
                <a:lnTo>
                  <a:pt x="0" y="633348"/>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8" name="Google Shape;228;p17"/>
          <p:cNvSpPr/>
          <p:nvPr/>
        </p:nvSpPr>
        <p:spPr>
          <a:xfrm>
            <a:off x="2783996" y="5245443"/>
            <a:ext cx="1455521" cy="1266696"/>
          </a:xfrm>
          <a:prstGeom prst="hexagon">
            <a:avLst>
              <a:gd fmla="val 28413"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9" name="Google Shape;229;p17"/>
          <p:cNvSpPr/>
          <p:nvPr/>
        </p:nvSpPr>
        <p:spPr>
          <a:xfrm>
            <a:off x="2767144" y="3880620"/>
            <a:ext cx="1455521" cy="1266696"/>
          </a:xfrm>
          <a:prstGeom prst="hexagon">
            <a:avLst>
              <a:gd fmla="val 28413" name="adj"/>
              <a:gd fmla="val 115470" name="vf"/>
            </a:avLst>
          </a:prstGeom>
          <a:solidFill>
            <a:srgbClr val="334C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30" name="Google Shape;230;p17"/>
          <p:cNvSpPr/>
          <p:nvPr/>
        </p:nvSpPr>
        <p:spPr>
          <a:xfrm>
            <a:off x="3702" y="448131"/>
            <a:ext cx="678871" cy="1266696"/>
          </a:xfrm>
          <a:custGeom>
            <a:rect b="b" l="l" r="r" t="t"/>
            <a:pathLst>
              <a:path extrusionOk="0" h="1266696" w="678871">
                <a:moveTo>
                  <a:pt x="0" y="0"/>
                </a:moveTo>
                <a:lnTo>
                  <a:pt x="318965" y="0"/>
                </a:lnTo>
                <a:lnTo>
                  <a:pt x="678871" y="633348"/>
                </a:lnTo>
                <a:lnTo>
                  <a:pt x="318965" y="1266696"/>
                </a:lnTo>
                <a:lnTo>
                  <a:pt x="0" y="1266696"/>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31" name="Google Shape;231;p17"/>
          <p:cNvSpPr/>
          <p:nvPr/>
        </p:nvSpPr>
        <p:spPr>
          <a:xfrm>
            <a:off x="1580353" y="3182793"/>
            <a:ext cx="1455521" cy="1266696"/>
          </a:xfrm>
          <a:prstGeom prst="hexagon">
            <a:avLst>
              <a:gd fmla="val 28413" name="adj"/>
              <a:gd fmla="val 115470" name="vf"/>
            </a:avLst>
          </a:prstGeom>
          <a:noFill/>
          <a:ln cap="flat" cmpd="sng" w="19050">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32" name="Google Shape;232;p17"/>
          <p:cNvSpPr/>
          <p:nvPr/>
        </p:nvSpPr>
        <p:spPr>
          <a:xfrm>
            <a:off x="6334981" y="5962237"/>
            <a:ext cx="1455521" cy="901561"/>
          </a:xfrm>
          <a:custGeom>
            <a:rect b="b" l="l" r="r" t="t"/>
            <a:pathLst>
              <a:path extrusionOk="0" h="901561" w="1455521">
                <a:moveTo>
                  <a:pt x="359906" y="0"/>
                </a:moveTo>
                <a:lnTo>
                  <a:pt x="1095615" y="0"/>
                </a:lnTo>
                <a:lnTo>
                  <a:pt x="1455521" y="633348"/>
                </a:lnTo>
                <a:lnTo>
                  <a:pt x="1303107" y="901561"/>
                </a:lnTo>
                <a:lnTo>
                  <a:pt x="152415" y="901561"/>
                </a:lnTo>
                <a:lnTo>
                  <a:pt x="0" y="633348"/>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33" name="Google Shape;233;p17"/>
          <p:cNvSpPr/>
          <p:nvPr>
            <p:ph idx="2" type="pic"/>
          </p:nvPr>
        </p:nvSpPr>
        <p:spPr>
          <a:xfrm>
            <a:off x="2754948" y="2502098"/>
            <a:ext cx="1465840" cy="1289394"/>
          </a:xfrm>
          <a:prstGeom prst="hexagon">
            <a:avLst>
              <a:gd fmla="val 28349" name="adj"/>
              <a:gd fmla="val 115470" name="vf"/>
            </a:avLst>
          </a:prstGeom>
          <a:noFill/>
          <a:ln>
            <a:noFill/>
          </a:ln>
        </p:spPr>
      </p:sp>
      <p:sp>
        <p:nvSpPr>
          <p:cNvPr id="234" name="Google Shape;234;p17"/>
          <p:cNvSpPr/>
          <p:nvPr>
            <p:ph idx="3" type="pic"/>
          </p:nvPr>
        </p:nvSpPr>
        <p:spPr>
          <a:xfrm>
            <a:off x="391110" y="2493385"/>
            <a:ext cx="1465840" cy="1289394"/>
          </a:xfrm>
          <a:prstGeom prst="hexagon">
            <a:avLst>
              <a:gd fmla="val 28349" name="adj"/>
              <a:gd fmla="val 115470" name="vf"/>
            </a:avLst>
          </a:prstGeom>
          <a:noFill/>
          <a:ln>
            <a:noFill/>
          </a:ln>
        </p:spPr>
      </p:sp>
      <p:sp>
        <p:nvSpPr>
          <p:cNvPr id="235" name="Google Shape;235;p17"/>
          <p:cNvSpPr/>
          <p:nvPr>
            <p:ph idx="4" type="pic"/>
          </p:nvPr>
        </p:nvSpPr>
        <p:spPr>
          <a:xfrm>
            <a:off x="5151412" y="5238680"/>
            <a:ext cx="1465840" cy="1289394"/>
          </a:xfrm>
          <a:prstGeom prst="hexagon">
            <a:avLst>
              <a:gd fmla="val 28349" name="adj"/>
              <a:gd fmla="val 115470" name="vf"/>
            </a:avLst>
          </a:prstGeom>
          <a:noFill/>
          <a:ln>
            <a:noFill/>
          </a:ln>
        </p:spPr>
      </p:sp>
      <p:sp>
        <p:nvSpPr>
          <p:cNvPr id="236" name="Google Shape;236;p17"/>
          <p:cNvSpPr/>
          <p:nvPr>
            <p:ph idx="5" type="pic"/>
          </p:nvPr>
        </p:nvSpPr>
        <p:spPr>
          <a:xfrm>
            <a:off x="3948599" y="3194928"/>
            <a:ext cx="1465840" cy="1289394"/>
          </a:xfrm>
          <a:prstGeom prst="hexagon">
            <a:avLst>
              <a:gd fmla="val 28349" name="adj"/>
              <a:gd fmla="val 115470" name="vf"/>
            </a:avLst>
          </a:prstGeom>
          <a:noFill/>
          <a:ln>
            <a:noFill/>
          </a:ln>
        </p:spPr>
      </p:sp>
      <p:sp>
        <p:nvSpPr>
          <p:cNvPr descr="Click icon to add picture" id="237" name="Google Shape;237;p17"/>
          <p:cNvSpPr txBox="1"/>
          <p:nvPr>
            <p:ph idx="1" type="body"/>
          </p:nvPr>
        </p:nvSpPr>
        <p:spPr>
          <a:xfrm>
            <a:off x="6096000" y="3093990"/>
            <a:ext cx="3034145" cy="187979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0"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8" name="Google Shape;238;p17"/>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17"/>
          <p:cNvSpPr/>
          <p:nvPr/>
        </p:nvSpPr>
        <p:spPr>
          <a:xfrm>
            <a:off x="-6538" y="1815084"/>
            <a:ext cx="697438" cy="1266696"/>
          </a:xfrm>
          <a:custGeom>
            <a:rect b="b" l="l" r="r" t="t"/>
            <a:pathLst>
              <a:path extrusionOk="0" h="1266696" w="697438">
                <a:moveTo>
                  <a:pt x="8792" y="8793"/>
                </a:moveTo>
                <a:lnTo>
                  <a:pt x="337532" y="0"/>
                </a:lnTo>
                <a:lnTo>
                  <a:pt x="697438" y="633348"/>
                </a:lnTo>
                <a:lnTo>
                  <a:pt x="337532" y="1266696"/>
                </a:lnTo>
                <a:lnTo>
                  <a:pt x="0" y="1266696"/>
                </a:lnTo>
                <a:cubicBezTo>
                  <a:pt x="0" y="844464"/>
                  <a:pt x="8792" y="431025"/>
                  <a:pt x="8792" y="8793"/>
                </a:cubicBezTo>
                <a:close/>
              </a:path>
            </a:pathLst>
          </a:custGeom>
          <a:noFill/>
          <a:ln cap="flat" cmpd="sng" w="19050">
            <a:solidFill>
              <a:srgbClr val="D5DF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0" name="Shape 20"/>
        <p:cNvGrpSpPr/>
        <p:nvPr/>
      </p:nvGrpSpPr>
      <p:grpSpPr>
        <a:xfrm>
          <a:off x="0" y="0"/>
          <a:ext cx="0" cy="0"/>
          <a:chOff x="0" y="0"/>
          <a:chExt cx="0" cy="0"/>
        </a:xfrm>
      </p:grpSpPr>
      <p:sp>
        <p:nvSpPr>
          <p:cNvPr id="21" name="Google Shape;21;p3"/>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p:nvPr/>
        </p:nvSpPr>
        <p:spPr>
          <a:xfrm>
            <a:off x="6282845" y="525294"/>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3"/>
          <p:cNvSpPr/>
          <p:nvPr/>
        </p:nvSpPr>
        <p:spPr>
          <a:xfrm>
            <a:off x="8375472" y="496110"/>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3"/>
          <p:cNvSpPr/>
          <p:nvPr/>
        </p:nvSpPr>
        <p:spPr>
          <a:xfrm>
            <a:off x="7328126" y="231031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3"/>
          <p:cNvSpPr/>
          <p:nvPr/>
        </p:nvSpPr>
        <p:spPr>
          <a:xfrm>
            <a:off x="8375472" y="409533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3"/>
          <p:cNvSpPr/>
          <p:nvPr/>
        </p:nvSpPr>
        <p:spPr>
          <a:xfrm>
            <a:off x="9403474" y="231031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descr="Click icon to add picture" id="27" name="Google Shape;27;p3"/>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8" name="Google Shape;28;p3"/>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9" name="Google Shape;29;p3"/>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0" name="Google Shape;30;p3"/>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1" name="Google Shape;31;p3"/>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p:nvPr/>
        </p:nvSpPr>
        <p:spPr>
          <a:xfrm>
            <a:off x="630971" y="606175"/>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3"/>
          <p:cNvSpPr/>
          <p:nvPr/>
        </p:nvSpPr>
        <p:spPr>
          <a:xfrm>
            <a:off x="10460480" y="505838"/>
            <a:ext cx="1731521" cy="2159541"/>
          </a:xfrm>
          <a:custGeom>
            <a:rect b="b" l="l" r="r" t="t"/>
            <a:pathLst>
              <a:path extrusionOk="0" h="2159541" w="1731521">
                <a:moveTo>
                  <a:pt x="953758" y="0"/>
                </a:moveTo>
                <a:lnTo>
                  <a:pt x="1731521" y="438909"/>
                </a:lnTo>
                <a:lnTo>
                  <a:pt x="1731521" y="1724628"/>
                </a:lnTo>
                <a:lnTo>
                  <a:pt x="956364" y="2159541"/>
                </a:lnTo>
                <a:lnTo>
                  <a:pt x="0" y="1623503"/>
                </a:lnTo>
                <a:lnTo>
                  <a:pt x="0" y="543733"/>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3"/>
          <p:cNvSpPr/>
          <p:nvPr/>
        </p:nvSpPr>
        <p:spPr>
          <a:xfrm>
            <a:off x="11498097" y="2436654"/>
            <a:ext cx="698022" cy="1868948"/>
          </a:xfrm>
          <a:custGeom>
            <a:rect b="b" l="l" r="r" t="t"/>
            <a:pathLst>
              <a:path extrusionOk="0" h="1868948" w="698022">
                <a:moveTo>
                  <a:pt x="698022" y="0"/>
                </a:moveTo>
                <a:lnTo>
                  <a:pt x="698022" y="1868948"/>
                </a:lnTo>
                <a:lnTo>
                  <a:pt x="0" y="1477709"/>
                </a:lnTo>
                <a:lnTo>
                  <a:pt x="0" y="397939"/>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3"/>
          <p:cNvSpPr/>
          <p:nvPr/>
        </p:nvSpPr>
        <p:spPr>
          <a:xfrm>
            <a:off x="10460480" y="4114794"/>
            <a:ext cx="1731521" cy="2159541"/>
          </a:xfrm>
          <a:custGeom>
            <a:rect b="b" l="l" r="r" t="t"/>
            <a:pathLst>
              <a:path extrusionOk="0" h="2159541" w="1731521">
                <a:moveTo>
                  <a:pt x="953758" y="0"/>
                </a:moveTo>
                <a:lnTo>
                  <a:pt x="1731521" y="438909"/>
                </a:lnTo>
                <a:lnTo>
                  <a:pt x="1731521" y="1724629"/>
                </a:lnTo>
                <a:lnTo>
                  <a:pt x="956364" y="2159541"/>
                </a:lnTo>
                <a:lnTo>
                  <a:pt x="0" y="1623503"/>
                </a:lnTo>
                <a:lnTo>
                  <a:pt x="0" y="543733"/>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3"/>
          <p:cNvSpPr/>
          <p:nvPr/>
        </p:nvSpPr>
        <p:spPr>
          <a:xfrm>
            <a:off x="5252937" y="2290859"/>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3"/>
          <p:cNvSpPr/>
          <p:nvPr/>
        </p:nvSpPr>
        <p:spPr>
          <a:xfrm>
            <a:off x="6310033" y="405642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0" name="Shape 40"/>
        <p:cNvGrpSpPr/>
        <p:nvPr/>
      </p:nvGrpSpPr>
      <p:grpSpPr>
        <a:xfrm>
          <a:off x="0" y="0"/>
          <a:ext cx="0" cy="0"/>
          <a:chOff x="0" y="0"/>
          <a:chExt cx="0" cy="0"/>
        </a:xfrm>
      </p:grpSpPr>
      <p:sp>
        <p:nvSpPr>
          <p:cNvPr id="41" name="Google Shape;41;p4"/>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
          <p:cNvSpPr txBox="1"/>
          <p:nvPr>
            <p:ph idx="1" type="body"/>
          </p:nvPr>
        </p:nvSpPr>
        <p:spPr>
          <a:xfrm>
            <a:off x="509574" y="3435546"/>
            <a:ext cx="4260180" cy="12945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4"/>
          <p:cNvSpPr/>
          <p:nvPr>
            <p:ph idx="2" type="pic"/>
          </p:nvPr>
        </p:nvSpPr>
        <p:spPr>
          <a:xfrm>
            <a:off x="5745001" y="0"/>
            <a:ext cx="6446999" cy="6858000"/>
          </a:xfrm>
          <a:prstGeom prst="rect">
            <a:avLst/>
          </a:prstGeom>
          <a:noFill/>
          <a:ln>
            <a:noFill/>
          </a:ln>
        </p:spPr>
      </p:sp>
      <p:sp>
        <p:nvSpPr>
          <p:cNvPr id="44" name="Google Shape;44;p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6" name="Shape 46"/>
        <p:cNvGrpSpPr/>
        <p:nvPr/>
      </p:nvGrpSpPr>
      <p:grpSpPr>
        <a:xfrm>
          <a:off x="0" y="0"/>
          <a:ext cx="0" cy="0"/>
          <a:chOff x="0" y="0"/>
          <a:chExt cx="0" cy="0"/>
        </a:xfrm>
      </p:grpSpPr>
      <p:sp>
        <p:nvSpPr>
          <p:cNvPr id="47" name="Google Shape;47;p5"/>
          <p:cNvSpPr txBox="1"/>
          <p:nvPr>
            <p:ph type="title"/>
          </p:nvPr>
        </p:nvSpPr>
        <p:spPr>
          <a:xfrm>
            <a:off x="6710510" y="2016579"/>
            <a:ext cx="4441188" cy="277585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p:nvPr/>
        </p:nvSpPr>
        <p:spPr>
          <a:xfrm rot="5400000">
            <a:off x="1308232" y="2004972"/>
            <a:ext cx="3593592" cy="2880360"/>
          </a:xfrm>
          <a:prstGeom prst="hexagon">
            <a:avLst>
              <a:gd fmla="val 31211"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Click icon to add picture" id="49" name="Google Shape;49;p5"/>
          <p:cNvSpPr txBox="1"/>
          <p:nvPr>
            <p:ph idx="1" type="body"/>
          </p:nvPr>
        </p:nvSpPr>
        <p:spPr>
          <a:xfrm>
            <a:off x="2319235" y="2911781"/>
            <a:ext cx="1570612" cy="1070829"/>
          </a:xfrm>
          <a:prstGeom prst="rect">
            <a:avLst/>
          </a:prstGeom>
          <a:noFill/>
          <a:ln>
            <a:noFill/>
          </a:ln>
        </p:spPr>
        <p:txBody>
          <a:bodyPr anchorCtr="0" anchor="t"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1" sz="1800" cap="none">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5"/>
          <p:cNvSpPr/>
          <p:nvPr>
            <p:ph idx="2" type="pic"/>
          </p:nvPr>
        </p:nvSpPr>
        <p:spPr>
          <a:xfrm>
            <a:off x="581710" y="555648"/>
            <a:ext cx="5045662" cy="5783096"/>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1" name="Shape 51"/>
        <p:cNvGrpSpPr/>
        <p:nvPr/>
      </p:nvGrpSpPr>
      <p:grpSpPr>
        <a:xfrm>
          <a:off x="0" y="0"/>
          <a:ext cx="0" cy="0"/>
          <a:chOff x="0" y="0"/>
          <a:chExt cx="0" cy="0"/>
        </a:xfrm>
      </p:grpSpPr>
      <p:sp>
        <p:nvSpPr>
          <p:cNvPr id="52" name="Google Shape;52;p6"/>
          <p:cNvSpPr txBox="1"/>
          <p:nvPr>
            <p:ph type="title"/>
          </p:nvPr>
        </p:nvSpPr>
        <p:spPr>
          <a:xfrm>
            <a:off x="587829" y="507076"/>
            <a:ext cx="10515600" cy="111543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p:nvPr>
            <p:ph idx="2" type="chart"/>
          </p:nvPr>
        </p:nvSpPr>
        <p:spPr>
          <a:xfrm>
            <a:off x="587829" y="1622510"/>
            <a:ext cx="10889796" cy="41557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1pPr>
            <a:lvl2pPr lvl="1"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2pPr>
            <a:lvl3pPr lvl="2"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lvl="3"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4pPr>
            <a:lvl5pPr lvl="4"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4" name="Google Shape;54;p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design">
  <p:cSld name="Title and Content with design">
    <p:spTree>
      <p:nvGrpSpPr>
        <p:cNvPr id="56" name="Shape 56"/>
        <p:cNvGrpSpPr/>
        <p:nvPr/>
      </p:nvGrpSpPr>
      <p:grpSpPr>
        <a:xfrm>
          <a:off x="0" y="0"/>
          <a:ext cx="0" cy="0"/>
          <a:chOff x="0" y="0"/>
          <a:chExt cx="0" cy="0"/>
        </a:xfrm>
      </p:grpSpPr>
      <p:sp>
        <p:nvSpPr>
          <p:cNvPr id="57" name="Google Shape;57;p7"/>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p:nvPr>
            <p:ph idx="2" type="tbl"/>
          </p:nvPr>
        </p:nvSpPr>
        <p:spPr>
          <a:xfrm>
            <a:off x="581709" y="1614198"/>
            <a:ext cx="10889796" cy="43178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7"/>
          <p:cNvSpPr/>
          <p:nvPr/>
        </p:nvSpPr>
        <p:spPr>
          <a:xfrm>
            <a:off x="10551278" y="4665388"/>
            <a:ext cx="603952" cy="68174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60" name="Google Shape;60;p7"/>
          <p:cNvSpPr/>
          <p:nvPr/>
        </p:nvSpPr>
        <p:spPr>
          <a:xfrm>
            <a:off x="10524774" y="5146146"/>
            <a:ext cx="1667226" cy="1711855"/>
          </a:xfrm>
          <a:custGeom>
            <a:rect b="b" l="l" r="r" t="t"/>
            <a:pathLst>
              <a:path extrusionOk="0" h="1711855" w="1667226">
                <a:moveTo>
                  <a:pt x="998834" y="0"/>
                </a:moveTo>
                <a:lnTo>
                  <a:pt x="1667226" y="373790"/>
                </a:lnTo>
                <a:lnTo>
                  <a:pt x="1667226" y="1711855"/>
                </a:lnTo>
                <a:lnTo>
                  <a:pt x="48502" y="1711855"/>
                </a:lnTo>
                <a:lnTo>
                  <a:pt x="0" y="1684915"/>
                </a:lnTo>
                <a:lnTo>
                  <a:pt x="0" y="564300"/>
                </a:lnTo>
                <a:close/>
              </a:path>
            </a:pathLst>
          </a:cu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61" name="Google Shape;61;p7"/>
          <p:cNvSpPr/>
          <p:nvPr/>
        </p:nvSpPr>
        <p:spPr>
          <a:xfrm>
            <a:off x="10177285" y="5347130"/>
            <a:ext cx="748554" cy="85636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62" name="Google Shape;62;p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Quote ">
    <p:spTree>
      <p:nvGrpSpPr>
        <p:cNvPr id="64" name="Shape 64"/>
        <p:cNvGrpSpPr/>
        <p:nvPr/>
      </p:nvGrpSpPr>
      <p:grpSpPr>
        <a:xfrm>
          <a:off x="0" y="0"/>
          <a:ext cx="0" cy="0"/>
          <a:chOff x="0" y="0"/>
          <a:chExt cx="0" cy="0"/>
        </a:xfrm>
      </p:grpSpPr>
      <p:sp>
        <p:nvSpPr>
          <p:cNvPr id="65" name="Google Shape;65;p8"/>
          <p:cNvSpPr txBox="1"/>
          <p:nvPr>
            <p:ph type="title"/>
          </p:nvPr>
        </p:nvSpPr>
        <p:spPr>
          <a:xfrm>
            <a:off x="6099079" y="1856195"/>
            <a:ext cx="4518122" cy="168890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2700"/>
              <a:buFont typeface="Arial"/>
              <a:buNone/>
              <a:defRPr sz="27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 type="body"/>
          </p:nvPr>
        </p:nvSpPr>
        <p:spPr>
          <a:xfrm>
            <a:off x="6095999" y="3695015"/>
            <a:ext cx="4672693" cy="168890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4"/>
              </a:buClr>
              <a:buSzPts val="1500"/>
              <a:buNone/>
              <a:defRPr b="0" sz="1500">
                <a:solidFill>
                  <a:schemeClr val="accent4"/>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p:nvPr/>
        </p:nvSpPr>
        <p:spPr>
          <a:xfrm>
            <a:off x="3843559" y="722518"/>
            <a:ext cx="1244907" cy="140525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8" name="Google Shape;68;p8"/>
          <p:cNvSpPr/>
          <p:nvPr/>
        </p:nvSpPr>
        <p:spPr>
          <a:xfrm>
            <a:off x="1223929" y="1436914"/>
            <a:ext cx="2857005" cy="326977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CD3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69" name="Google Shape;69;p8"/>
          <p:cNvSpPr/>
          <p:nvPr/>
        </p:nvSpPr>
        <p:spPr>
          <a:xfrm>
            <a:off x="758702" y="3457554"/>
            <a:ext cx="1208037" cy="138175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0" name="Google Shape;70;p8"/>
          <p:cNvSpPr/>
          <p:nvPr/>
        </p:nvSpPr>
        <p:spPr>
          <a:xfrm>
            <a:off x="2917915" y="4662164"/>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EE8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71" name="Google Shape;71;p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p:cSld name="4 Team Members">
    <p:spTree>
      <p:nvGrpSpPr>
        <p:cNvPr id="73" name="Shape 73"/>
        <p:cNvGrpSpPr/>
        <p:nvPr/>
      </p:nvGrpSpPr>
      <p:grpSpPr>
        <a:xfrm>
          <a:off x="0" y="0"/>
          <a:ext cx="0" cy="0"/>
          <a:chOff x="0" y="0"/>
          <a:chExt cx="0" cy="0"/>
        </a:xfrm>
      </p:grpSpPr>
      <p:sp>
        <p:nvSpPr>
          <p:cNvPr id="74" name="Google Shape;7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9"/>
          <p:cNvSpPr/>
          <p:nvPr>
            <p:ph idx="2" type="pic"/>
          </p:nvPr>
        </p:nvSpPr>
        <p:spPr>
          <a:xfrm>
            <a:off x="1114798" y="2560353"/>
            <a:ext cx="2368061" cy="2102177"/>
          </a:xfrm>
          <a:prstGeom prst="hexagon">
            <a:avLst>
              <a:gd fmla="val 28349" name="adj"/>
              <a:gd fmla="val 115470" name="vf"/>
            </a:avLst>
          </a:prstGeom>
          <a:noFill/>
          <a:ln>
            <a:noFill/>
          </a:ln>
        </p:spPr>
      </p:sp>
      <p:sp>
        <p:nvSpPr>
          <p:cNvPr descr="Click icon to add picture" id="76" name="Google Shape;76;p9"/>
          <p:cNvSpPr txBox="1"/>
          <p:nvPr>
            <p:ph idx="1" type="body"/>
          </p:nvPr>
        </p:nvSpPr>
        <p:spPr>
          <a:xfrm>
            <a:off x="1214003"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9"/>
          <p:cNvSpPr txBox="1"/>
          <p:nvPr>
            <p:ph idx="3" type="body"/>
          </p:nvPr>
        </p:nvSpPr>
        <p:spPr>
          <a:xfrm>
            <a:off x="1214003"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9"/>
          <p:cNvSpPr/>
          <p:nvPr>
            <p:ph idx="4" type="pic"/>
          </p:nvPr>
        </p:nvSpPr>
        <p:spPr>
          <a:xfrm>
            <a:off x="3623536" y="1840730"/>
            <a:ext cx="2368061" cy="2102177"/>
          </a:xfrm>
          <a:prstGeom prst="hexagon">
            <a:avLst>
              <a:gd fmla="val 28349" name="adj"/>
              <a:gd fmla="val 115470" name="vf"/>
            </a:avLst>
          </a:prstGeom>
          <a:noFill/>
          <a:ln>
            <a:noFill/>
          </a:ln>
        </p:spPr>
      </p:sp>
      <p:sp>
        <p:nvSpPr>
          <p:cNvPr descr="Click icon to add picture" id="79" name="Google Shape;79;p9"/>
          <p:cNvSpPr txBox="1"/>
          <p:nvPr>
            <p:ph idx="5" type="body"/>
          </p:nvPr>
        </p:nvSpPr>
        <p:spPr>
          <a:xfrm>
            <a:off x="37204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9"/>
          <p:cNvSpPr txBox="1"/>
          <p:nvPr>
            <p:ph idx="6" type="body"/>
          </p:nvPr>
        </p:nvSpPr>
        <p:spPr>
          <a:xfrm>
            <a:off x="37204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9"/>
          <p:cNvSpPr/>
          <p:nvPr>
            <p:ph idx="7" type="pic"/>
          </p:nvPr>
        </p:nvSpPr>
        <p:spPr>
          <a:xfrm>
            <a:off x="6113401" y="2560353"/>
            <a:ext cx="2368061" cy="2102177"/>
          </a:xfrm>
          <a:prstGeom prst="hexagon">
            <a:avLst>
              <a:gd fmla="val 28349" name="adj"/>
              <a:gd fmla="val 115470" name="vf"/>
            </a:avLst>
          </a:prstGeom>
          <a:noFill/>
          <a:ln>
            <a:noFill/>
          </a:ln>
        </p:spPr>
      </p:sp>
      <p:sp>
        <p:nvSpPr>
          <p:cNvPr descr="Click icon to add picture" id="82" name="Google Shape;82;p9"/>
          <p:cNvSpPr txBox="1"/>
          <p:nvPr>
            <p:ph idx="8" type="body"/>
          </p:nvPr>
        </p:nvSpPr>
        <p:spPr>
          <a:xfrm>
            <a:off x="6218710"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9"/>
          <p:cNvSpPr txBox="1"/>
          <p:nvPr>
            <p:ph idx="9" type="body"/>
          </p:nvPr>
        </p:nvSpPr>
        <p:spPr>
          <a:xfrm>
            <a:off x="6218710"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9"/>
          <p:cNvSpPr/>
          <p:nvPr>
            <p:ph idx="13" type="pic"/>
          </p:nvPr>
        </p:nvSpPr>
        <p:spPr>
          <a:xfrm>
            <a:off x="8500328" y="1836331"/>
            <a:ext cx="2368061" cy="2102177"/>
          </a:xfrm>
          <a:prstGeom prst="hexagon">
            <a:avLst>
              <a:gd fmla="val 28349" name="adj"/>
              <a:gd fmla="val 115470" name="vf"/>
            </a:avLst>
          </a:prstGeom>
          <a:noFill/>
          <a:ln>
            <a:noFill/>
          </a:ln>
        </p:spPr>
      </p:sp>
      <p:sp>
        <p:nvSpPr>
          <p:cNvPr descr="Click icon to add picture" id="85" name="Google Shape;85;p9"/>
          <p:cNvSpPr txBox="1"/>
          <p:nvPr>
            <p:ph idx="14" type="body"/>
          </p:nvPr>
        </p:nvSpPr>
        <p:spPr>
          <a:xfrm>
            <a:off x="86353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9"/>
          <p:cNvSpPr txBox="1"/>
          <p:nvPr>
            <p:ph idx="15" type="body"/>
          </p:nvPr>
        </p:nvSpPr>
        <p:spPr>
          <a:xfrm>
            <a:off x="86353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Team Members">
  <p:cSld name="8 Team Members">
    <p:spTree>
      <p:nvGrpSpPr>
        <p:cNvPr id="89" name="Shape 89"/>
        <p:cNvGrpSpPr/>
        <p:nvPr/>
      </p:nvGrpSpPr>
      <p:grpSpPr>
        <a:xfrm>
          <a:off x="0" y="0"/>
          <a:ext cx="0" cy="0"/>
          <a:chOff x="0" y="0"/>
          <a:chExt cx="0" cy="0"/>
        </a:xfrm>
      </p:grpSpPr>
      <p:sp>
        <p:nvSpPr>
          <p:cNvPr id="90" name="Google Shape;90;p10"/>
          <p:cNvSpPr txBox="1"/>
          <p:nvPr>
            <p:ph type="title"/>
          </p:nvPr>
        </p:nvSpPr>
        <p:spPr>
          <a:xfrm>
            <a:off x="509574" y="2367293"/>
            <a:ext cx="3909993" cy="362970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0"/>
          <p:cNvSpPr/>
          <p:nvPr>
            <p:ph idx="2" type="pic"/>
          </p:nvPr>
        </p:nvSpPr>
        <p:spPr>
          <a:xfrm>
            <a:off x="4269796" y="436455"/>
            <a:ext cx="1173264" cy="1357920"/>
          </a:xfrm>
          <a:prstGeom prst="rect">
            <a:avLst/>
          </a:prstGeom>
          <a:noFill/>
          <a:ln>
            <a:noFill/>
          </a:ln>
        </p:spPr>
      </p:sp>
      <p:sp>
        <p:nvSpPr>
          <p:cNvPr descr="Click icon to add picture" id="92" name="Google Shape;92;p10"/>
          <p:cNvSpPr txBox="1"/>
          <p:nvPr>
            <p:ph idx="1" type="body"/>
          </p:nvPr>
        </p:nvSpPr>
        <p:spPr>
          <a:xfrm>
            <a:off x="5520210" y="522515"/>
            <a:ext cx="2289842" cy="62655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0"/>
          <p:cNvSpPr txBox="1"/>
          <p:nvPr>
            <p:ph idx="3" type="body"/>
          </p:nvPr>
        </p:nvSpPr>
        <p:spPr>
          <a:xfrm>
            <a:off x="5520211" y="1165881"/>
            <a:ext cx="2289842" cy="50639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0"/>
          <p:cNvSpPr/>
          <p:nvPr>
            <p:ph idx="4" type="pic"/>
          </p:nvPr>
        </p:nvSpPr>
        <p:spPr>
          <a:xfrm>
            <a:off x="8059916" y="436455"/>
            <a:ext cx="1173264" cy="1357920"/>
          </a:xfrm>
          <a:prstGeom prst="rect">
            <a:avLst/>
          </a:prstGeom>
          <a:noFill/>
          <a:ln>
            <a:noFill/>
          </a:ln>
        </p:spPr>
      </p:sp>
      <p:sp>
        <p:nvSpPr>
          <p:cNvPr descr="Click icon to add picture" id="95" name="Google Shape;95;p10"/>
          <p:cNvSpPr txBox="1"/>
          <p:nvPr>
            <p:ph idx="5" type="body"/>
          </p:nvPr>
        </p:nvSpPr>
        <p:spPr>
          <a:xfrm>
            <a:off x="9309889" y="642667"/>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0"/>
          <p:cNvSpPr txBox="1"/>
          <p:nvPr>
            <p:ph idx="6" type="body"/>
          </p:nvPr>
        </p:nvSpPr>
        <p:spPr>
          <a:xfrm>
            <a:off x="9309891" y="1165881"/>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0"/>
          <p:cNvSpPr/>
          <p:nvPr>
            <p:ph idx="7" type="pic"/>
          </p:nvPr>
        </p:nvSpPr>
        <p:spPr>
          <a:xfrm>
            <a:off x="4269796" y="2004222"/>
            <a:ext cx="1173264" cy="1357920"/>
          </a:xfrm>
          <a:prstGeom prst="rect">
            <a:avLst/>
          </a:prstGeom>
          <a:noFill/>
          <a:ln>
            <a:noFill/>
          </a:ln>
        </p:spPr>
      </p:sp>
      <p:sp>
        <p:nvSpPr>
          <p:cNvPr descr="Click icon to add picture" id="98" name="Google Shape;98;p10"/>
          <p:cNvSpPr txBox="1"/>
          <p:nvPr>
            <p:ph idx="8" type="body"/>
          </p:nvPr>
        </p:nvSpPr>
        <p:spPr>
          <a:xfrm>
            <a:off x="5520210" y="2105171"/>
            <a:ext cx="2193021" cy="6174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0"/>
          <p:cNvSpPr txBox="1"/>
          <p:nvPr>
            <p:ph idx="9" type="body"/>
          </p:nvPr>
        </p:nvSpPr>
        <p:spPr>
          <a:xfrm>
            <a:off x="5520212" y="2739721"/>
            <a:ext cx="2193021"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0"/>
          <p:cNvSpPr/>
          <p:nvPr>
            <p:ph idx="13" type="pic"/>
          </p:nvPr>
        </p:nvSpPr>
        <p:spPr>
          <a:xfrm>
            <a:off x="8059916" y="2004222"/>
            <a:ext cx="1173264" cy="1357920"/>
          </a:xfrm>
          <a:prstGeom prst="rect">
            <a:avLst/>
          </a:prstGeom>
          <a:noFill/>
          <a:ln>
            <a:noFill/>
          </a:ln>
        </p:spPr>
      </p:sp>
      <p:sp>
        <p:nvSpPr>
          <p:cNvPr descr="Click icon to add picture" id="101" name="Google Shape;101;p10"/>
          <p:cNvSpPr txBox="1"/>
          <p:nvPr>
            <p:ph idx="14" type="body"/>
          </p:nvPr>
        </p:nvSpPr>
        <p:spPr>
          <a:xfrm>
            <a:off x="9309890" y="2032203"/>
            <a:ext cx="2098039" cy="70114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0"/>
          <p:cNvSpPr txBox="1"/>
          <p:nvPr>
            <p:ph idx="15" type="body"/>
          </p:nvPr>
        </p:nvSpPr>
        <p:spPr>
          <a:xfrm>
            <a:off x="9309890" y="274640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0"/>
          <p:cNvSpPr/>
          <p:nvPr>
            <p:ph idx="16" type="pic"/>
          </p:nvPr>
        </p:nvSpPr>
        <p:spPr>
          <a:xfrm>
            <a:off x="4269796" y="3571991"/>
            <a:ext cx="1173264" cy="1357920"/>
          </a:xfrm>
          <a:prstGeom prst="rect">
            <a:avLst/>
          </a:prstGeom>
          <a:noFill/>
          <a:ln>
            <a:noFill/>
          </a:ln>
        </p:spPr>
      </p:sp>
      <p:sp>
        <p:nvSpPr>
          <p:cNvPr descr="Click icon to add picture" id="104" name="Google Shape;104;p10"/>
          <p:cNvSpPr txBox="1"/>
          <p:nvPr>
            <p:ph idx="17" type="body"/>
          </p:nvPr>
        </p:nvSpPr>
        <p:spPr>
          <a:xfrm>
            <a:off x="5520210"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0"/>
          <p:cNvSpPr txBox="1"/>
          <p:nvPr>
            <p:ph idx="18" type="body"/>
          </p:nvPr>
        </p:nvSpPr>
        <p:spPr>
          <a:xfrm>
            <a:off x="552021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0"/>
          <p:cNvSpPr/>
          <p:nvPr>
            <p:ph idx="19" type="pic"/>
          </p:nvPr>
        </p:nvSpPr>
        <p:spPr>
          <a:xfrm>
            <a:off x="8059916" y="3571991"/>
            <a:ext cx="1173264" cy="1357920"/>
          </a:xfrm>
          <a:prstGeom prst="rect">
            <a:avLst/>
          </a:prstGeom>
          <a:noFill/>
          <a:ln>
            <a:noFill/>
          </a:ln>
        </p:spPr>
      </p:sp>
      <p:sp>
        <p:nvSpPr>
          <p:cNvPr descr="Click icon to add picture" id="107" name="Google Shape;107;p10"/>
          <p:cNvSpPr txBox="1"/>
          <p:nvPr>
            <p:ph idx="20" type="body"/>
          </p:nvPr>
        </p:nvSpPr>
        <p:spPr>
          <a:xfrm>
            <a:off x="9309889"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0"/>
          <p:cNvSpPr txBox="1"/>
          <p:nvPr>
            <p:ph idx="21" type="body"/>
          </p:nvPr>
        </p:nvSpPr>
        <p:spPr>
          <a:xfrm>
            <a:off x="930989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0"/>
          <p:cNvSpPr/>
          <p:nvPr>
            <p:ph idx="22" type="pic"/>
          </p:nvPr>
        </p:nvSpPr>
        <p:spPr>
          <a:xfrm>
            <a:off x="4269796" y="5153614"/>
            <a:ext cx="1173264" cy="1357920"/>
          </a:xfrm>
          <a:prstGeom prst="rect">
            <a:avLst/>
          </a:prstGeom>
          <a:noFill/>
          <a:ln>
            <a:noFill/>
          </a:ln>
        </p:spPr>
      </p:sp>
      <p:sp>
        <p:nvSpPr>
          <p:cNvPr descr="Click icon to add picture" id="110" name="Google Shape;110;p10"/>
          <p:cNvSpPr txBox="1"/>
          <p:nvPr>
            <p:ph idx="23" type="body"/>
          </p:nvPr>
        </p:nvSpPr>
        <p:spPr>
          <a:xfrm>
            <a:off x="5520210"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0"/>
          <p:cNvSpPr txBox="1"/>
          <p:nvPr>
            <p:ph idx="24" type="body"/>
          </p:nvPr>
        </p:nvSpPr>
        <p:spPr>
          <a:xfrm>
            <a:off x="552021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0"/>
          <p:cNvSpPr/>
          <p:nvPr>
            <p:ph idx="25" type="pic"/>
          </p:nvPr>
        </p:nvSpPr>
        <p:spPr>
          <a:xfrm>
            <a:off x="8059916" y="5153614"/>
            <a:ext cx="1173264" cy="1357920"/>
          </a:xfrm>
          <a:prstGeom prst="rect">
            <a:avLst/>
          </a:prstGeom>
          <a:noFill/>
          <a:ln>
            <a:noFill/>
          </a:ln>
        </p:spPr>
      </p:sp>
      <p:sp>
        <p:nvSpPr>
          <p:cNvPr descr="Click icon to add picture" id="113" name="Google Shape;113;p10"/>
          <p:cNvSpPr txBox="1"/>
          <p:nvPr>
            <p:ph idx="26" type="body"/>
          </p:nvPr>
        </p:nvSpPr>
        <p:spPr>
          <a:xfrm>
            <a:off x="9313612"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10"/>
          <p:cNvSpPr txBox="1"/>
          <p:nvPr>
            <p:ph idx="27" type="body"/>
          </p:nvPr>
        </p:nvSpPr>
        <p:spPr>
          <a:xfrm>
            <a:off x="930989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0"/>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alpha val="20000"/>
          </a:schemeClr>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accent6"/>
                </a:solidFill>
                <a:latin typeface="Arial"/>
                <a:ea typeface="Arial"/>
                <a:cs typeface="Arial"/>
                <a:sym typeface="Arial"/>
              </a:defRPr>
            </a:lvl1pPr>
            <a:lvl2pPr indent="0" lvl="1" marL="0" marR="0" rtl="0" algn="ctr">
              <a:spcBef>
                <a:spcPts val="0"/>
              </a:spcBef>
              <a:buNone/>
              <a:defRPr b="0" i="0" sz="1200" u="none" cap="none" strike="noStrike">
                <a:solidFill>
                  <a:schemeClr val="accent6"/>
                </a:solidFill>
                <a:latin typeface="Arial"/>
                <a:ea typeface="Arial"/>
                <a:cs typeface="Arial"/>
                <a:sym typeface="Arial"/>
              </a:defRPr>
            </a:lvl2pPr>
            <a:lvl3pPr indent="0" lvl="2" marL="0" marR="0" rtl="0" algn="ctr">
              <a:spcBef>
                <a:spcPts val="0"/>
              </a:spcBef>
              <a:buNone/>
              <a:defRPr b="0" i="0" sz="1200" u="none" cap="none" strike="noStrike">
                <a:solidFill>
                  <a:schemeClr val="accent6"/>
                </a:solidFill>
                <a:latin typeface="Arial"/>
                <a:ea typeface="Arial"/>
                <a:cs typeface="Arial"/>
                <a:sym typeface="Arial"/>
              </a:defRPr>
            </a:lvl3pPr>
            <a:lvl4pPr indent="0" lvl="3" marL="0" marR="0" rtl="0" algn="ctr">
              <a:spcBef>
                <a:spcPts val="0"/>
              </a:spcBef>
              <a:buNone/>
              <a:defRPr b="0" i="0" sz="1200" u="none" cap="none" strike="noStrike">
                <a:solidFill>
                  <a:schemeClr val="accent6"/>
                </a:solidFill>
                <a:latin typeface="Arial"/>
                <a:ea typeface="Arial"/>
                <a:cs typeface="Arial"/>
                <a:sym typeface="Arial"/>
              </a:defRPr>
            </a:lvl4pPr>
            <a:lvl5pPr indent="0" lvl="4" marL="0" marR="0" rtl="0" algn="ctr">
              <a:spcBef>
                <a:spcPts val="0"/>
              </a:spcBef>
              <a:buNone/>
              <a:defRPr b="0" i="0" sz="1200" u="none" cap="none" strike="noStrike">
                <a:solidFill>
                  <a:schemeClr val="accent6"/>
                </a:solidFill>
                <a:latin typeface="Arial"/>
                <a:ea typeface="Arial"/>
                <a:cs typeface="Arial"/>
                <a:sym typeface="Arial"/>
              </a:defRPr>
            </a:lvl5pPr>
            <a:lvl6pPr indent="0" lvl="5" marL="0" marR="0" rtl="0" algn="ctr">
              <a:spcBef>
                <a:spcPts val="0"/>
              </a:spcBef>
              <a:buNone/>
              <a:defRPr b="0" i="0" sz="1200" u="none" cap="none" strike="noStrike">
                <a:solidFill>
                  <a:schemeClr val="accent6"/>
                </a:solidFill>
                <a:latin typeface="Arial"/>
                <a:ea typeface="Arial"/>
                <a:cs typeface="Arial"/>
                <a:sym typeface="Arial"/>
              </a:defRPr>
            </a:lvl6pPr>
            <a:lvl7pPr indent="0" lvl="6" marL="0" marR="0" rtl="0" algn="ctr">
              <a:spcBef>
                <a:spcPts val="0"/>
              </a:spcBef>
              <a:buNone/>
              <a:defRPr b="0" i="0" sz="1200" u="none" cap="none" strike="noStrike">
                <a:solidFill>
                  <a:schemeClr val="accent6"/>
                </a:solidFill>
                <a:latin typeface="Arial"/>
                <a:ea typeface="Arial"/>
                <a:cs typeface="Arial"/>
                <a:sym typeface="Arial"/>
              </a:defRPr>
            </a:lvl7pPr>
            <a:lvl8pPr indent="0" lvl="7" marL="0" marR="0" rtl="0" algn="ctr">
              <a:spcBef>
                <a:spcPts val="0"/>
              </a:spcBef>
              <a:buNone/>
              <a:defRPr b="0" i="0" sz="1200" u="none" cap="none" strike="noStrike">
                <a:solidFill>
                  <a:schemeClr val="accent6"/>
                </a:solidFill>
                <a:latin typeface="Arial"/>
                <a:ea typeface="Arial"/>
                <a:cs typeface="Arial"/>
                <a:sym typeface="Arial"/>
              </a:defRPr>
            </a:lvl8pPr>
            <a:lvl9pPr indent="0" lvl="8" marL="0" marR="0" rt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1pPr>
            <a:lvl2pPr indent="-355600" lvl="1" marL="9144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2pPr>
            <a:lvl3pPr indent="-355600" lvl="2" marL="13716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indent="-355600" lvl="3" marL="18288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4pPr>
            <a:lvl5pPr indent="-355600" lvl="4" marL="22860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6"/>
              </a:buClr>
              <a:buSzPts val="4400"/>
              <a:buFont typeface="Mate"/>
              <a:buNone/>
              <a:defRPr b="1" i="0" sz="4400" u="none" cap="none" strike="noStrike">
                <a:solidFill>
                  <a:schemeClr val="accent6"/>
                </a:solidFill>
                <a:latin typeface="Mate"/>
                <a:ea typeface="Mate"/>
                <a:cs typeface="Mate"/>
                <a:sym typeface="Mat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17.jpg"/><Relationship Id="rId4" Type="http://schemas.openxmlformats.org/officeDocument/2006/relationships/image" Target="../media/image12.jpg"/><Relationship Id="rId5" Type="http://schemas.openxmlformats.org/officeDocument/2006/relationships/image" Target="../media/image7.jpg"/><Relationship Id="rId6"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8"/>
          <p:cNvSpPr txBox="1"/>
          <p:nvPr>
            <p:ph type="title"/>
          </p:nvPr>
        </p:nvSpPr>
        <p:spPr>
          <a:xfrm>
            <a:off x="716614" y="157347"/>
            <a:ext cx="5257800" cy="2755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Building a Next Best Action model for Standard Bank</a:t>
            </a:r>
            <a:endParaRPr/>
          </a:p>
        </p:txBody>
      </p:sp>
      <p:sp>
        <p:nvSpPr>
          <p:cNvPr id="246" name="Google Shape;246;p18"/>
          <p:cNvSpPr txBox="1"/>
          <p:nvPr>
            <p:ph idx="1" type="body"/>
          </p:nvPr>
        </p:nvSpPr>
        <p:spPr>
          <a:xfrm>
            <a:off x="1601366" y="4172084"/>
            <a:ext cx="1570612" cy="7602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1800"/>
              <a:buNone/>
            </a:pPr>
            <a:r>
              <a:rPr b="1" lang="en-US"/>
              <a:t>Shivam Chhetry</a:t>
            </a:r>
            <a:endParaRPr b="1"/>
          </a:p>
        </p:txBody>
      </p:sp>
      <p:sp>
        <p:nvSpPr>
          <p:cNvPr id="247" name="Google Shape;247;p18"/>
          <p:cNvSpPr/>
          <p:nvPr/>
        </p:nvSpPr>
        <p:spPr>
          <a:xfrm>
            <a:off x="9857505" y="838985"/>
            <a:ext cx="1637958" cy="1873859"/>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4D8C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48" name="Google Shape;248;p18"/>
          <p:cNvSpPr/>
          <p:nvPr/>
        </p:nvSpPr>
        <p:spPr>
          <a:xfrm>
            <a:off x="5974436" y="3694919"/>
            <a:ext cx="1637958" cy="1873859"/>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BE77">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pic>
        <p:nvPicPr>
          <p:cNvPr id="249" name="Google Shape;249;p18"/>
          <p:cNvPicPr preferRelativeResize="0"/>
          <p:nvPr/>
        </p:nvPicPr>
        <p:blipFill rotWithShape="1">
          <a:blip r:embed="rId3">
            <a:alphaModFix/>
          </a:blip>
          <a:srcRect b="0" l="0" r="0" t="0"/>
          <a:stretch/>
        </p:blipFill>
        <p:spPr>
          <a:xfrm>
            <a:off x="6290732" y="157348"/>
            <a:ext cx="5707869" cy="353757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7"/>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26" name="Google Shape;326;p27"/>
          <p:cNvPicPr preferRelativeResize="0"/>
          <p:nvPr/>
        </p:nvPicPr>
        <p:blipFill>
          <a:blip r:embed="rId3">
            <a:alphaModFix/>
          </a:blip>
          <a:stretch>
            <a:fillRect/>
          </a:stretch>
        </p:blipFill>
        <p:spPr>
          <a:xfrm>
            <a:off x="182875" y="0"/>
            <a:ext cx="11826250" cy="5602850"/>
          </a:xfrm>
          <a:prstGeom prst="rect">
            <a:avLst/>
          </a:prstGeom>
          <a:noFill/>
          <a:ln>
            <a:noFill/>
          </a:ln>
        </p:spPr>
      </p:pic>
      <p:sp>
        <p:nvSpPr>
          <p:cNvPr id="327" name="Google Shape;327;p27"/>
          <p:cNvSpPr txBox="1"/>
          <p:nvPr/>
        </p:nvSpPr>
        <p:spPr>
          <a:xfrm>
            <a:off x="469550" y="5902825"/>
            <a:ext cx="11509200" cy="871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b="1" lang="en-US" sz="1800">
                <a:solidFill>
                  <a:srgbClr val="0D0D0D"/>
                </a:solidFill>
                <a:latin typeface="Mate"/>
                <a:ea typeface="Mate"/>
                <a:cs typeface="Mate"/>
                <a:sym typeface="Mate"/>
              </a:rPr>
              <a:t>From these mean values, we can say that some of the features display a clear cut difference that can help to focus more churn customers to make sure they retain the services</a:t>
            </a:r>
            <a:endParaRPr b="1" sz="750">
              <a:solidFill>
                <a:srgbClr val="D33682"/>
              </a:solidFill>
              <a:highlight>
                <a:srgbClr val="002B36"/>
              </a:highlight>
              <a:latin typeface="Courier New"/>
              <a:ea typeface="Courier New"/>
              <a:cs typeface="Courier New"/>
              <a:sym typeface="Courier New"/>
            </a:endParaRPr>
          </a:p>
          <a:p>
            <a:pPr indent="0" lvl="0" marL="0" rtl="0" algn="l">
              <a:spcBef>
                <a:spcPts val="0"/>
              </a:spcBef>
              <a:spcAft>
                <a:spcPts val="0"/>
              </a:spcAft>
              <a:buNone/>
            </a:pPr>
            <a:r>
              <a:t/>
            </a:r>
            <a:endParaRPr sz="2000">
              <a:solidFill>
                <a:schemeClr val="accent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8"/>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34" name="Google Shape;334;p28"/>
          <p:cNvPicPr preferRelativeResize="0"/>
          <p:nvPr/>
        </p:nvPicPr>
        <p:blipFill>
          <a:blip r:embed="rId3">
            <a:alphaModFix/>
          </a:blip>
          <a:stretch>
            <a:fillRect/>
          </a:stretch>
        </p:blipFill>
        <p:spPr>
          <a:xfrm>
            <a:off x="1418950" y="1556200"/>
            <a:ext cx="9137650" cy="3263450"/>
          </a:xfrm>
          <a:prstGeom prst="rect">
            <a:avLst/>
          </a:prstGeom>
          <a:noFill/>
          <a:ln>
            <a:noFill/>
          </a:ln>
        </p:spPr>
      </p:pic>
      <p:sp>
        <p:nvSpPr>
          <p:cNvPr id="335" name="Google Shape;335;p28"/>
          <p:cNvSpPr txBox="1"/>
          <p:nvPr>
            <p:ph type="title"/>
          </p:nvPr>
        </p:nvSpPr>
        <p:spPr>
          <a:xfrm>
            <a:off x="574429" y="104626"/>
            <a:ext cx="10515600" cy="111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We have Imbalanced classes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42" name="Google Shape;342;p29"/>
          <p:cNvSpPr txBox="1"/>
          <p:nvPr>
            <p:ph type="title"/>
          </p:nvPr>
        </p:nvSpPr>
        <p:spPr>
          <a:xfrm>
            <a:off x="427652" y="2784750"/>
            <a:ext cx="5216100" cy="111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Preprocessing</a:t>
            </a:r>
            <a:endParaRPr/>
          </a:p>
        </p:txBody>
      </p:sp>
      <p:sp>
        <p:nvSpPr>
          <p:cNvPr id="343" name="Google Shape;343;p29"/>
          <p:cNvSpPr txBox="1"/>
          <p:nvPr/>
        </p:nvSpPr>
        <p:spPr>
          <a:xfrm>
            <a:off x="6096000" y="1054050"/>
            <a:ext cx="5618700" cy="4616700"/>
          </a:xfrm>
          <a:prstGeom prst="rect">
            <a:avLst/>
          </a:prstGeom>
          <a:noFill/>
          <a:ln>
            <a:noFill/>
          </a:ln>
        </p:spPr>
        <p:txBody>
          <a:bodyPr anchorCtr="0" anchor="t" bIns="91425" lIns="91425" spcFirstLastPara="1" rIns="91425" wrap="square" tIns="91425">
            <a:noAutofit/>
          </a:bodyPr>
          <a:lstStyle/>
          <a:p>
            <a:pPr indent="-361950" lvl="0" marL="457200" rtl="0" algn="just">
              <a:lnSpc>
                <a:spcPct val="140000"/>
              </a:lnSpc>
              <a:spcBef>
                <a:spcPts val="500"/>
              </a:spcBef>
              <a:spcAft>
                <a:spcPts val="0"/>
              </a:spcAft>
              <a:buClr>
                <a:srgbClr val="0D0D0D"/>
              </a:buClr>
              <a:buSzPts val="2100"/>
              <a:buFont typeface="Mate"/>
              <a:buChar char="●"/>
            </a:pPr>
            <a:r>
              <a:rPr lang="en-US" sz="2100">
                <a:solidFill>
                  <a:srgbClr val="0D0D0D"/>
                </a:solidFill>
                <a:latin typeface="Mate"/>
                <a:ea typeface="Mate"/>
                <a:cs typeface="Mate"/>
                <a:sym typeface="Mate"/>
              </a:rPr>
              <a:t>SMOTE Method for Data Balancing.</a:t>
            </a:r>
            <a:endParaRPr sz="2100">
              <a:solidFill>
                <a:srgbClr val="0D0D0D"/>
              </a:solidFill>
              <a:latin typeface="Mate"/>
              <a:ea typeface="Mate"/>
              <a:cs typeface="Mate"/>
              <a:sym typeface="Mate"/>
            </a:endParaRPr>
          </a:p>
          <a:p>
            <a:pPr indent="-361950" lvl="1" marL="914400" rtl="0" algn="just">
              <a:lnSpc>
                <a:spcPct val="140000"/>
              </a:lnSpc>
              <a:spcBef>
                <a:spcPts val="0"/>
              </a:spcBef>
              <a:spcAft>
                <a:spcPts val="0"/>
              </a:spcAft>
              <a:buClr>
                <a:srgbClr val="0D0D0D"/>
              </a:buClr>
              <a:buSzPts val="2100"/>
              <a:buFont typeface="Mate"/>
              <a:buChar char="○"/>
            </a:pPr>
            <a:r>
              <a:rPr lang="en-US" sz="2100">
                <a:solidFill>
                  <a:srgbClr val="0D0D0D"/>
                </a:solidFill>
                <a:latin typeface="Mate"/>
                <a:ea typeface="Mate"/>
                <a:cs typeface="Mate"/>
                <a:sym typeface="Mate"/>
              </a:rPr>
              <a:t>Boost on Train and Test roc score by</a:t>
            </a:r>
            <a:endParaRPr sz="2100">
              <a:solidFill>
                <a:srgbClr val="0D0D0D"/>
              </a:solidFill>
              <a:latin typeface="Mate"/>
              <a:ea typeface="Mate"/>
              <a:cs typeface="Mate"/>
              <a:sym typeface="Mate"/>
            </a:endParaRPr>
          </a:p>
          <a:p>
            <a:pPr indent="0" lvl="0" marL="914400" rtl="0" algn="l">
              <a:lnSpc>
                <a:spcPct val="135714"/>
              </a:lnSpc>
              <a:spcBef>
                <a:spcPts val="500"/>
              </a:spcBef>
              <a:spcAft>
                <a:spcPts val="0"/>
              </a:spcAft>
              <a:buNone/>
            </a:pPr>
            <a:r>
              <a:rPr lang="en-US" sz="2100">
                <a:solidFill>
                  <a:srgbClr val="0D0D0D"/>
                </a:solidFill>
                <a:latin typeface="Mate"/>
                <a:ea typeface="Mate"/>
                <a:cs typeface="Mate"/>
                <a:sym typeface="Mate"/>
              </a:rPr>
              <a:t>approx </a:t>
            </a:r>
            <a:r>
              <a:rPr lang="en-US" sz="2100">
                <a:solidFill>
                  <a:srgbClr val="0D0D0D"/>
                </a:solidFill>
                <a:latin typeface="Mate"/>
                <a:ea typeface="Mate"/>
                <a:cs typeface="Mate"/>
                <a:sym typeface="Mate"/>
              </a:rPr>
              <a:t>⬆</a:t>
            </a:r>
            <a:r>
              <a:rPr b="1" lang="en-US" sz="2100">
                <a:solidFill>
                  <a:srgbClr val="FF0000"/>
                </a:solidFill>
                <a:latin typeface="Mate"/>
                <a:ea typeface="Mate"/>
                <a:cs typeface="Mate"/>
                <a:sym typeface="Mate"/>
              </a:rPr>
              <a:t>3.48%</a:t>
            </a:r>
            <a:endParaRPr sz="2100">
              <a:solidFill>
                <a:srgbClr val="0D0D0D"/>
              </a:solidFill>
              <a:latin typeface="Mate"/>
              <a:ea typeface="Mate"/>
              <a:cs typeface="Mate"/>
              <a:sym typeface="Mate"/>
            </a:endParaRPr>
          </a:p>
          <a:p>
            <a:pPr indent="-361950" lvl="0" marL="457200" rtl="0" algn="just">
              <a:lnSpc>
                <a:spcPct val="140000"/>
              </a:lnSpc>
              <a:spcBef>
                <a:spcPts val="500"/>
              </a:spcBef>
              <a:spcAft>
                <a:spcPts val="0"/>
              </a:spcAft>
              <a:buClr>
                <a:srgbClr val="0D0D0D"/>
              </a:buClr>
              <a:buSzPts val="2100"/>
              <a:buFont typeface="Mate"/>
              <a:buChar char="●"/>
            </a:pPr>
            <a:r>
              <a:rPr lang="en-US" sz="2100">
                <a:solidFill>
                  <a:srgbClr val="0D0D0D"/>
                </a:solidFill>
                <a:latin typeface="Mate"/>
                <a:ea typeface="Mate"/>
                <a:cs typeface="Mate"/>
                <a:sym typeface="Mate"/>
              </a:rPr>
              <a:t>K-Means cluster for imputing missing values.</a:t>
            </a:r>
            <a:endParaRPr sz="2100">
              <a:solidFill>
                <a:srgbClr val="0D0D0D"/>
              </a:solidFill>
              <a:latin typeface="Mate"/>
              <a:ea typeface="Mate"/>
              <a:cs typeface="Mate"/>
              <a:sym typeface="Mate"/>
            </a:endParaRPr>
          </a:p>
          <a:p>
            <a:pPr indent="-361950" lvl="0" marL="457200" rtl="0" algn="just">
              <a:lnSpc>
                <a:spcPct val="140000"/>
              </a:lnSpc>
              <a:spcBef>
                <a:spcPts val="0"/>
              </a:spcBef>
              <a:spcAft>
                <a:spcPts val="0"/>
              </a:spcAft>
              <a:buClr>
                <a:srgbClr val="0D0D0D"/>
              </a:buClr>
              <a:buSzPts val="2100"/>
              <a:buFont typeface="Mate"/>
              <a:buChar char="●"/>
            </a:pPr>
            <a:r>
              <a:rPr lang="en-US" sz="2100">
                <a:solidFill>
                  <a:srgbClr val="0D0D0D"/>
                </a:solidFill>
                <a:latin typeface="Mate"/>
                <a:ea typeface="Mate"/>
                <a:cs typeface="Mate"/>
                <a:sym typeface="Mate"/>
              </a:rPr>
              <a:t>IsolationForest for removing outliers.</a:t>
            </a:r>
            <a:endParaRPr sz="2100">
              <a:solidFill>
                <a:srgbClr val="0D0D0D"/>
              </a:solidFill>
              <a:latin typeface="Mate"/>
              <a:ea typeface="Mate"/>
              <a:cs typeface="Mate"/>
              <a:sym typeface="Mate"/>
            </a:endParaRPr>
          </a:p>
          <a:p>
            <a:pPr indent="-361950" lvl="0" marL="457200" rtl="0" algn="l">
              <a:lnSpc>
                <a:spcPct val="135714"/>
              </a:lnSpc>
              <a:spcBef>
                <a:spcPts val="0"/>
              </a:spcBef>
              <a:spcAft>
                <a:spcPts val="0"/>
              </a:spcAft>
              <a:buClr>
                <a:srgbClr val="0D0D0D"/>
              </a:buClr>
              <a:buSzPts val="2100"/>
              <a:buFont typeface="Mate"/>
              <a:buChar char="●"/>
            </a:pPr>
            <a:r>
              <a:rPr lang="en-US" sz="2100">
                <a:solidFill>
                  <a:srgbClr val="0D0D0D"/>
                </a:solidFill>
                <a:latin typeface="Mate"/>
                <a:ea typeface="Mate"/>
                <a:cs typeface="Mate"/>
                <a:sym typeface="Mate"/>
              </a:rPr>
              <a:t>Quantile Transform</a:t>
            </a:r>
            <a:r>
              <a:rPr lang="en-US" sz="2100">
                <a:solidFill>
                  <a:srgbClr val="0D0D0D"/>
                </a:solidFill>
                <a:latin typeface="Mate"/>
                <a:ea typeface="Mate"/>
                <a:cs typeface="Mate"/>
                <a:sym typeface="Mate"/>
              </a:rPr>
              <a:t> for feature scaling</a:t>
            </a:r>
            <a:endParaRPr sz="2100">
              <a:solidFill>
                <a:srgbClr val="0D0D0D"/>
              </a:solidFill>
              <a:latin typeface="Mate"/>
              <a:ea typeface="Mate"/>
              <a:cs typeface="Mate"/>
              <a:sym typeface="Mate"/>
            </a:endParaRPr>
          </a:p>
          <a:p>
            <a:pPr indent="-361950" lvl="1" marL="914400" rtl="0" algn="l">
              <a:lnSpc>
                <a:spcPct val="135714"/>
              </a:lnSpc>
              <a:spcBef>
                <a:spcPts val="0"/>
              </a:spcBef>
              <a:spcAft>
                <a:spcPts val="0"/>
              </a:spcAft>
              <a:buClr>
                <a:srgbClr val="0D0D0D"/>
              </a:buClr>
              <a:buSzPts val="2100"/>
              <a:buFont typeface="Mate"/>
              <a:buChar char="○"/>
            </a:pPr>
            <a:r>
              <a:rPr lang="en-US" sz="2100">
                <a:solidFill>
                  <a:srgbClr val="0D0D0D"/>
                </a:solidFill>
                <a:latin typeface="Mate"/>
                <a:ea typeface="Mate"/>
                <a:cs typeface="Mate"/>
                <a:sym typeface="Mate"/>
              </a:rPr>
              <a:t>boost on Train and Test roc score by ⬆</a:t>
            </a:r>
            <a:r>
              <a:rPr b="1" lang="en-US" sz="2100">
                <a:solidFill>
                  <a:srgbClr val="FF0000"/>
                </a:solidFill>
                <a:latin typeface="Mate"/>
                <a:ea typeface="Mate"/>
                <a:cs typeface="Mate"/>
                <a:sym typeface="Mate"/>
              </a:rPr>
              <a:t>2.2%</a:t>
            </a:r>
            <a:endParaRPr b="1" sz="2100">
              <a:solidFill>
                <a:srgbClr val="FF0000"/>
              </a:solidFill>
              <a:latin typeface="Mate"/>
              <a:ea typeface="Mate"/>
              <a:cs typeface="Mate"/>
              <a:sym typeface="Mate"/>
            </a:endParaRPr>
          </a:p>
          <a:p>
            <a:pPr indent="0" lvl="0" marL="457200" rtl="0" algn="just">
              <a:lnSpc>
                <a:spcPct val="140000"/>
              </a:lnSpc>
              <a:spcBef>
                <a:spcPts val="500"/>
              </a:spcBef>
              <a:spcAft>
                <a:spcPts val="0"/>
              </a:spcAft>
              <a:buNone/>
            </a:pPr>
            <a:r>
              <a:t/>
            </a:r>
            <a:endParaRPr sz="2100">
              <a:solidFill>
                <a:srgbClr val="0D0D0D"/>
              </a:solidFill>
              <a:latin typeface="Mate"/>
              <a:ea typeface="Mate"/>
              <a:cs typeface="Mate"/>
              <a:sym typeface="Mate"/>
            </a:endParaRPr>
          </a:p>
          <a:p>
            <a:pPr indent="0" lvl="0" marL="0" rtl="0" algn="l">
              <a:spcBef>
                <a:spcPts val="500"/>
              </a:spcBef>
              <a:spcAft>
                <a:spcPts val="0"/>
              </a:spcAft>
              <a:buNone/>
            </a:pPr>
            <a:r>
              <a:t/>
            </a:r>
            <a:endParaRPr sz="2000">
              <a:solidFill>
                <a:schemeClr val="accent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0"/>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50" name="Google Shape;350;p30"/>
          <p:cNvPicPr preferRelativeResize="0"/>
          <p:nvPr/>
        </p:nvPicPr>
        <p:blipFill>
          <a:blip r:embed="rId3">
            <a:alphaModFix/>
          </a:blip>
          <a:stretch>
            <a:fillRect/>
          </a:stretch>
        </p:blipFill>
        <p:spPr>
          <a:xfrm>
            <a:off x="495300" y="965925"/>
            <a:ext cx="11157576" cy="5614826"/>
          </a:xfrm>
          <a:prstGeom prst="rect">
            <a:avLst/>
          </a:prstGeom>
          <a:noFill/>
          <a:ln>
            <a:noFill/>
          </a:ln>
        </p:spPr>
      </p:pic>
      <p:sp>
        <p:nvSpPr>
          <p:cNvPr id="351" name="Google Shape;351;p30"/>
          <p:cNvSpPr txBox="1"/>
          <p:nvPr/>
        </p:nvSpPr>
        <p:spPr>
          <a:xfrm>
            <a:off x="495300" y="0"/>
            <a:ext cx="10974900" cy="86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2300"/>
              </a:spcBef>
              <a:spcAft>
                <a:spcPts val="800"/>
              </a:spcAft>
              <a:buNone/>
            </a:pPr>
            <a:r>
              <a:rPr b="1" lang="en-US" sz="4400">
                <a:solidFill>
                  <a:schemeClr val="accent6"/>
                </a:solidFill>
                <a:latin typeface="Mate"/>
                <a:ea typeface="Mate"/>
                <a:cs typeface="Mate"/>
                <a:sym typeface="Mate"/>
              </a:rPr>
              <a:t>Flowchart of the proposed approach</a:t>
            </a:r>
            <a:endParaRPr b="1" sz="210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1"/>
          <p:cNvSpPr txBox="1"/>
          <p:nvPr>
            <p:ph type="title"/>
          </p:nvPr>
        </p:nvSpPr>
        <p:spPr>
          <a:xfrm>
            <a:off x="152400" y="146825"/>
            <a:ext cx="11856000" cy="773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Class Distribution in Fold Cross-Validation</a:t>
            </a:r>
            <a:endParaRPr/>
          </a:p>
        </p:txBody>
      </p:sp>
      <p:pic>
        <p:nvPicPr>
          <p:cNvPr id="358" name="Google Shape;358;p31"/>
          <p:cNvPicPr preferRelativeResize="0"/>
          <p:nvPr/>
        </p:nvPicPr>
        <p:blipFill>
          <a:blip r:embed="rId3">
            <a:alphaModFix/>
          </a:blip>
          <a:stretch>
            <a:fillRect/>
          </a:stretch>
        </p:blipFill>
        <p:spPr>
          <a:xfrm>
            <a:off x="152400" y="920525"/>
            <a:ext cx="5272425" cy="5937474"/>
          </a:xfrm>
          <a:prstGeom prst="rect">
            <a:avLst/>
          </a:prstGeom>
          <a:noFill/>
          <a:ln>
            <a:noFill/>
          </a:ln>
        </p:spPr>
      </p:pic>
      <p:sp>
        <p:nvSpPr>
          <p:cNvPr id="359" name="Google Shape;359;p31"/>
          <p:cNvSpPr txBox="1"/>
          <p:nvPr/>
        </p:nvSpPr>
        <p:spPr>
          <a:xfrm>
            <a:off x="6337800" y="1235838"/>
            <a:ext cx="5670600" cy="5093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100">
              <a:solidFill>
                <a:srgbClr val="0D0D0D"/>
              </a:solidFill>
              <a:latin typeface="Mate"/>
              <a:ea typeface="Mate"/>
              <a:cs typeface="Mate"/>
              <a:sym typeface="Mate"/>
            </a:endParaRPr>
          </a:p>
          <a:p>
            <a:pPr indent="0" lvl="0" marL="457200" rtl="0" algn="l">
              <a:spcBef>
                <a:spcPts val="0"/>
              </a:spcBef>
              <a:spcAft>
                <a:spcPts val="0"/>
              </a:spcAft>
              <a:buNone/>
            </a:pPr>
            <a:r>
              <a:t/>
            </a:r>
            <a:endParaRPr sz="2100">
              <a:solidFill>
                <a:srgbClr val="0D0D0D"/>
              </a:solidFill>
              <a:latin typeface="Mate"/>
              <a:ea typeface="Mate"/>
              <a:cs typeface="Mate"/>
              <a:sym typeface="Mate"/>
            </a:endParaRPr>
          </a:p>
          <a:p>
            <a:pPr indent="-361950" lvl="0" marL="457200" rtl="0" algn="l">
              <a:spcBef>
                <a:spcPts val="0"/>
              </a:spcBef>
              <a:spcAft>
                <a:spcPts val="0"/>
              </a:spcAft>
              <a:buClr>
                <a:srgbClr val="0D0D0D"/>
              </a:buClr>
              <a:buSzPts val="2100"/>
              <a:buFont typeface="Mate"/>
              <a:buChar char="●"/>
            </a:pPr>
            <a:r>
              <a:rPr lang="en-US" sz="2100">
                <a:solidFill>
                  <a:srgbClr val="0D0D0D"/>
                </a:solidFill>
                <a:latin typeface="Mate"/>
                <a:ea typeface="Mate"/>
                <a:cs typeface="Mate"/>
                <a:sym typeface="Mate"/>
              </a:rPr>
              <a:t>Bias Towards Majority Class</a:t>
            </a:r>
            <a:endParaRPr sz="2100">
              <a:solidFill>
                <a:srgbClr val="0D0D0D"/>
              </a:solidFill>
              <a:latin typeface="Mate"/>
              <a:ea typeface="Mate"/>
              <a:cs typeface="Mate"/>
              <a:sym typeface="Mate"/>
            </a:endParaRPr>
          </a:p>
          <a:p>
            <a:pPr indent="0" lvl="0" marL="457200" rtl="0" algn="l">
              <a:spcBef>
                <a:spcPts val="0"/>
              </a:spcBef>
              <a:spcAft>
                <a:spcPts val="0"/>
              </a:spcAft>
              <a:buNone/>
            </a:pPr>
            <a:r>
              <a:t/>
            </a:r>
            <a:endParaRPr sz="2100">
              <a:solidFill>
                <a:srgbClr val="0D0D0D"/>
              </a:solidFill>
              <a:latin typeface="Mate"/>
              <a:ea typeface="Mate"/>
              <a:cs typeface="Mate"/>
              <a:sym typeface="Mate"/>
            </a:endParaRPr>
          </a:p>
          <a:p>
            <a:pPr indent="-361950" lvl="0" marL="457200" rtl="0" algn="l">
              <a:spcBef>
                <a:spcPts val="0"/>
              </a:spcBef>
              <a:spcAft>
                <a:spcPts val="0"/>
              </a:spcAft>
              <a:buClr>
                <a:srgbClr val="0D0D0D"/>
              </a:buClr>
              <a:buSzPts val="2100"/>
              <a:buFont typeface="Mate"/>
              <a:buChar char="●"/>
            </a:pPr>
            <a:r>
              <a:rPr lang="en-US" sz="2100">
                <a:solidFill>
                  <a:srgbClr val="0D0D0D"/>
                </a:solidFill>
                <a:latin typeface="Mate"/>
                <a:ea typeface="Mate"/>
                <a:cs typeface="Mate"/>
                <a:sym typeface="Mate"/>
              </a:rPr>
              <a:t>Misrepresentation of Minority Class</a:t>
            </a:r>
            <a:endParaRPr sz="2100">
              <a:solidFill>
                <a:srgbClr val="0D0D0D"/>
              </a:solidFill>
              <a:latin typeface="Mate"/>
              <a:ea typeface="Mate"/>
              <a:cs typeface="Mate"/>
              <a:sym typeface="Mate"/>
            </a:endParaRPr>
          </a:p>
          <a:p>
            <a:pPr indent="0" lvl="0" marL="457200" rtl="0" algn="l">
              <a:spcBef>
                <a:spcPts val="0"/>
              </a:spcBef>
              <a:spcAft>
                <a:spcPts val="0"/>
              </a:spcAft>
              <a:buNone/>
            </a:pPr>
            <a:r>
              <a:t/>
            </a:r>
            <a:endParaRPr sz="2100">
              <a:solidFill>
                <a:srgbClr val="0D0D0D"/>
              </a:solidFill>
              <a:latin typeface="Mate"/>
              <a:ea typeface="Mate"/>
              <a:cs typeface="Mate"/>
              <a:sym typeface="Mate"/>
            </a:endParaRPr>
          </a:p>
          <a:p>
            <a:pPr indent="-361950" lvl="0" marL="457200" rtl="0" algn="l">
              <a:spcBef>
                <a:spcPts val="0"/>
              </a:spcBef>
              <a:spcAft>
                <a:spcPts val="0"/>
              </a:spcAft>
              <a:buClr>
                <a:srgbClr val="0D0D0D"/>
              </a:buClr>
              <a:buSzPts val="2100"/>
              <a:buFont typeface="Mate"/>
              <a:buChar char="●"/>
            </a:pPr>
            <a:r>
              <a:rPr lang="en-US" sz="2100">
                <a:solidFill>
                  <a:srgbClr val="0D0D0D"/>
                </a:solidFill>
                <a:latin typeface="Mate"/>
                <a:ea typeface="Mate"/>
                <a:cs typeface="Mate"/>
                <a:sym typeface="Mate"/>
              </a:rPr>
              <a:t>Difficulty in Detecting Minority Class</a:t>
            </a:r>
            <a:endParaRPr sz="2100">
              <a:solidFill>
                <a:srgbClr val="0D0D0D"/>
              </a:solidFill>
              <a:latin typeface="Mate"/>
              <a:ea typeface="Mate"/>
              <a:cs typeface="Mate"/>
              <a:sym typeface="Mate"/>
            </a:endParaRPr>
          </a:p>
          <a:p>
            <a:pPr indent="0" lvl="0" marL="457200" rtl="0" algn="l">
              <a:spcBef>
                <a:spcPts val="0"/>
              </a:spcBef>
              <a:spcAft>
                <a:spcPts val="0"/>
              </a:spcAft>
              <a:buNone/>
            </a:pPr>
            <a:r>
              <a:t/>
            </a:r>
            <a:endParaRPr sz="2100">
              <a:solidFill>
                <a:srgbClr val="0D0D0D"/>
              </a:solidFill>
              <a:latin typeface="Mate"/>
              <a:ea typeface="Mate"/>
              <a:cs typeface="Mate"/>
              <a:sym typeface="Mate"/>
            </a:endParaRPr>
          </a:p>
          <a:p>
            <a:pPr indent="-361950" lvl="0" marL="457200" rtl="0" algn="l">
              <a:spcBef>
                <a:spcPts val="0"/>
              </a:spcBef>
              <a:spcAft>
                <a:spcPts val="0"/>
              </a:spcAft>
              <a:buClr>
                <a:srgbClr val="0D0D0D"/>
              </a:buClr>
              <a:buSzPts val="2100"/>
              <a:buFont typeface="Mate"/>
              <a:buChar char="●"/>
            </a:pPr>
            <a:r>
              <a:rPr lang="en-US" sz="2100">
                <a:solidFill>
                  <a:srgbClr val="0D0D0D"/>
                </a:solidFill>
                <a:latin typeface="Mate"/>
                <a:ea typeface="Mate"/>
                <a:cs typeface="Mate"/>
                <a:sym typeface="Mate"/>
              </a:rPr>
              <a:t>Overfitting to Majority Class</a:t>
            </a:r>
            <a:endParaRPr sz="2100">
              <a:solidFill>
                <a:srgbClr val="0D0D0D"/>
              </a:solidFill>
              <a:latin typeface="Mate"/>
              <a:ea typeface="Mate"/>
              <a:cs typeface="Mate"/>
              <a:sym typeface="Mate"/>
            </a:endParaRPr>
          </a:p>
          <a:p>
            <a:pPr indent="0" lvl="0" marL="0" rtl="0" algn="l">
              <a:spcBef>
                <a:spcPts val="0"/>
              </a:spcBef>
              <a:spcAft>
                <a:spcPts val="0"/>
              </a:spcAft>
              <a:buNone/>
            </a:pPr>
            <a:r>
              <a:t/>
            </a:r>
            <a:endParaRPr sz="2100">
              <a:solidFill>
                <a:srgbClr val="0D0D0D"/>
              </a:solidFill>
              <a:latin typeface="Mate"/>
              <a:ea typeface="Mate"/>
              <a:cs typeface="Mate"/>
              <a:sym typeface="Mate"/>
            </a:endParaRPr>
          </a:p>
          <a:p>
            <a:pPr indent="0" lvl="0" marL="0" rtl="0" algn="l">
              <a:spcBef>
                <a:spcPts val="0"/>
              </a:spcBef>
              <a:spcAft>
                <a:spcPts val="0"/>
              </a:spcAft>
              <a:buNone/>
            </a:pPr>
            <a:r>
              <a:t/>
            </a:r>
            <a:endParaRPr sz="2100">
              <a:solidFill>
                <a:srgbClr val="0D0D0D"/>
              </a:solidFill>
              <a:latin typeface="Mate"/>
              <a:ea typeface="Mate"/>
              <a:cs typeface="Mate"/>
              <a:sym typeface="Mate"/>
            </a:endParaRPr>
          </a:p>
          <a:p>
            <a:pPr indent="0" lvl="0" marL="1828800" rtl="0" algn="l">
              <a:spcBef>
                <a:spcPts val="0"/>
              </a:spcBef>
              <a:spcAft>
                <a:spcPts val="0"/>
              </a:spcAft>
              <a:buNone/>
            </a:pPr>
            <a:r>
              <a:rPr b="1" lang="en-US" sz="2100">
                <a:solidFill>
                  <a:srgbClr val="0D0D0D"/>
                </a:solidFill>
                <a:latin typeface="Mate"/>
                <a:ea typeface="Mate"/>
                <a:cs typeface="Mate"/>
                <a:sym typeface="Mate"/>
              </a:rPr>
              <a:t>ROC Score </a:t>
            </a:r>
            <a:endParaRPr b="1" sz="2100">
              <a:solidFill>
                <a:srgbClr val="0D0D0D"/>
              </a:solidFill>
              <a:latin typeface="Mate"/>
              <a:ea typeface="Mate"/>
              <a:cs typeface="Mate"/>
              <a:sym typeface="Mate"/>
            </a:endParaRPr>
          </a:p>
          <a:p>
            <a:pPr indent="0" lvl="0" marL="0" rtl="0" algn="l">
              <a:lnSpc>
                <a:spcPct val="135714"/>
              </a:lnSpc>
              <a:spcBef>
                <a:spcPts val="0"/>
              </a:spcBef>
              <a:spcAft>
                <a:spcPts val="0"/>
              </a:spcAft>
              <a:buClr>
                <a:schemeClr val="dk1"/>
              </a:buClr>
              <a:buSzPts val="1100"/>
              <a:buFont typeface="Arial"/>
              <a:buNone/>
            </a:pPr>
            <a:r>
              <a:rPr lang="en-US" sz="2100">
                <a:solidFill>
                  <a:srgbClr val="0D0D0D"/>
                </a:solidFill>
                <a:latin typeface="Mate"/>
                <a:ea typeface="Mate"/>
                <a:cs typeface="Mate"/>
                <a:sym typeface="Mate"/>
              </a:rPr>
              <a:t>TRAINING SET=</a:t>
            </a:r>
            <a:r>
              <a:rPr b="1" lang="en-US" sz="2100">
                <a:solidFill>
                  <a:srgbClr val="CC0000"/>
                </a:solidFill>
                <a:latin typeface="Mate"/>
                <a:ea typeface="Mate"/>
                <a:cs typeface="Mate"/>
                <a:sym typeface="Mate"/>
              </a:rPr>
              <a:t>0.9566197629615178</a:t>
            </a:r>
            <a:r>
              <a:rPr lang="en-US" sz="2100">
                <a:solidFill>
                  <a:srgbClr val="0D0D0D"/>
                </a:solidFill>
                <a:latin typeface="Mate"/>
                <a:ea typeface="Mate"/>
                <a:cs typeface="Mate"/>
                <a:sym typeface="Mate"/>
              </a:rPr>
              <a:t>, TESTING SET=</a:t>
            </a:r>
            <a:r>
              <a:rPr b="1" lang="en-US" sz="2100">
                <a:solidFill>
                  <a:srgbClr val="CC0000"/>
                </a:solidFill>
                <a:latin typeface="Mate"/>
                <a:ea typeface="Mate"/>
                <a:cs typeface="Mate"/>
                <a:sym typeface="Mate"/>
              </a:rPr>
              <a:t>0.8303359683794465</a:t>
            </a:r>
            <a:endParaRPr b="1" sz="1050">
              <a:solidFill>
                <a:srgbClr val="CC0000"/>
              </a:solidFill>
              <a:highlight>
                <a:srgbClr val="002B36"/>
              </a:highlight>
              <a:latin typeface="Courier New"/>
              <a:ea typeface="Courier New"/>
              <a:cs typeface="Courier New"/>
              <a:sym typeface="Courier New"/>
            </a:endParaRPr>
          </a:p>
          <a:p>
            <a:pPr indent="0" lvl="0" marL="0" rtl="0" algn="l">
              <a:spcBef>
                <a:spcPts val="0"/>
              </a:spcBef>
              <a:spcAft>
                <a:spcPts val="0"/>
              </a:spcAft>
              <a:buNone/>
            </a:pPr>
            <a:r>
              <a:t/>
            </a:r>
            <a:endParaRPr sz="2100">
              <a:solidFill>
                <a:srgbClr val="0D0D0D"/>
              </a:solidFill>
              <a:latin typeface="Mate"/>
              <a:ea typeface="Mate"/>
              <a:cs typeface="Mate"/>
              <a:sym typeface="Mat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2"/>
          <p:cNvSpPr txBox="1"/>
          <p:nvPr>
            <p:ph type="title"/>
          </p:nvPr>
        </p:nvSpPr>
        <p:spPr>
          <a:xfrm>
            <a:off x="388550" y="1929300"/>
            <a:ext cx="5269500" cy="465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After using SMOTE class distribution in Folds </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Clr>
                <a:schemeClr val="dk1"/>
              </a:buClr>
              <a:buSzPts val="1100"/>
              <a:buFont typeface="Arial"/>
              <a:buNone/>
            </a:pPr>
            <a:r>
              <a:rPr lang="en-US"/>
              <a:t>      </a:t>
            </a:r>
            <a:r>
              <a:rPr lang="en-US" sz="2100">
                <a:solidFill>
                  <a:srgbClr val="0D0D0D"/>
                </a:solidFill>
                <a:latin typeface="Mate"/>
                <a:ea typeface="Mate"/>
                <a:cs typeface="Mate"/>
                <a:sym typeface="Mate"/>
              </a:rPr>
              <a:t>ROC Score after SMOTE </a:t>
            </a:r>
            <a:endParaRPr sz="2100">
              <a:solidFill>
                <a:srgbClr val="0D0D0D"/>
              </a:solidFill>
              <a:latin typeface="Mate"/>
              <a:ea typeface="Mate"/>
              <a:cs typeface="Mate"/>
              <a:sym typeface="Mate"/>
            </a:endParaRPr>
          </a:p>
          <a:p>
            <a:pPr indent="0" lvl="0" marL="0" rtl="0" algn="l">
              <a:lnSpc>
                <a:spcPct val="135714"/>
              </a:lnSpc>
              <a:spcBef>
                <a:spcPts val="0"/>
              </a:spcBef>
              <a:spcAft>
                <a:spcPts val="0"/>
              </a:spcAft>
              <a:buNone/>
            </a:pPr>
            <a:r>
              <a:rPr b="0" lang="en-US" sz="2100">
                <a:solidFill>
                  <a:srgbClr val="0D0D0D"/>
                </a:solidFill>
                <a:latin typeface="Mate"/>
                <a:ea typeface="Mate"/>
                <a:cs typeface="Mate"/>
                <a:sym typeface="Mate"/>
              </a:rPr>
              <a:t>TRAINING SET=</a:t>
            </a:r>
            <a:r>
              <a:rPr lang="en-US" sz="2100">
                <a:solidFill>
                  <a:srgbClr val="CC0000"/>
                </a:solidFill>
                <a:latin typeface="Mate"/>
                <a:ea typeface="Mate"/>
                <a:cs typeface="Mate"/>
                <a:sym typeface="Mate"/>
              </a:rPr>
              <a:t>0.9464331518139426</a:t>
            </a:r>
            <a:endParaRPr b="0" sz="1050">
              <a:solidFill>
                <a:srgbClr val="B58900"/>
              </a:solidFill>
              <a:highlight>
                <a:srgbClr val="002B3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0" lang="en-US" sz="2100">
                <a:solidFill>
                  <a:srgbClr val="0D0D0D"/>
                </a:solidFill>
                <a:latin typeface="Mate"/>
                <a:ea typeface="Mate"/>
                <a:cs typeface="Mate"/>
                <a:sym typeface="Mate"/>
              </a:rPr>
              <a:t>, TESTING SET=</a:t>
            </a:r>
            <a:r>
              <a:rPr lang="en-US" sz="2100">
                <a:solidFill>
                  <a:srgbClr val="CC0000"/>
                </a:solidFill>
                <a:latin typeface="Mate"/>
                <a:ea typeface="Mate"/>
                <a:cs typeface="Mate"/>
                <a:sym typeface="Mate"/>
              </a:rPr>
              <a:t>0.9051433261292333</a:t>
            </a:r>
            <a:endParaRPr sz="2100">
              <a:solidFill>
                <a:srgbClr val="CC0000"/>
              </a:solidFill>
              <a:latin typeface="Mate"/>
              <a:ea typeface="Mate"/>
              <a:cs typeface="Mate"/>
              <a:sym typeface="Mate"/>
            </a:endParaRPr>
          </a:p>
        </p:txBody>
      </p:sp>
      <p:sp>
        <p:nvSpPr>
          <p:cNvPr id="366" name="Google Shape;366;p32"/>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67" name="Google Shape;367;p32"/>
          <p:cNvPicPr preferRelativeResize="0"/>
          <p:nvPr/>
        </p:nvPicPr>
        <p:blipFill>
          <a:blip r:embed="rId3">
            <a:alphaModFix/>
          </a:blip>
          <a:stretch>
            <a:fillRect/>
          </a:stretch>
        </p:blipFill>
        <p:spPr>
          <a:xfrm>
            <a:off x="6096000" y="86725"/>
            <a:ext cx="5901525" cy="66845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3"/>
          <p:cNvSpPr txBox="1"/>
          <p:nvPr>
            <p:ph type="title"/>
          </p:nvPr>
        </p:nvSpPr>
        <p:spPr>
          <a:xfrm>
            <a:off x="587829" y="507076"/>
            <a:ext cx="10515600" cy="111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Models used with folds</a:t>
            </a:r>
            <a:endParaRPr/>
          </a:p>
        </p:txBody>
      </p:sp>
      <p:sp>
        <p:nvSpPr>
          <p:cNvPr id="374" name="Google Shape;374;p33"/>
          <p:cNvSpPr/>
          <p:nvPr>
            <p:ph idx="2" type="chart"/>
          </p:nvPr>
        </p:nvSpPr>
        <p:spPr>
          <a:xfrm>
            <a:off x="587825" y="2241526"/>
            <a:ext cx="10889700" cy="35370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US"/>
              <a:t>Logistic Regression</a:t>
            </a:r>
            <a:endParaRPr/>
          </a:p>
          <a:p>
            <a:pPr indent="0" lvl="0" marL="457200" rtl="0" algn="l">
              <a:spcBef>
                <a:spcPts val="1000"/>
              </a:spcBef>
              <a:spcAft>
                <a:spcPts val="0"/>
              </a:spcAft>
              <a:buNone/>
            </a:pPr>
            <a:r>
              <a:t/>
            </a:r>
            <a:endParaRPr/>
          </a:p>
          <a:p>
            <a:pPr indent="-355600" lvl="0" marL="457200" rtl="0" algn="l">
              <a:spcBef>
                <a:spcPts val="1000"/>
              </a:spcBef>
              <a:spcAft>
                <a:spcPts val="0"/>
              </a:spcAft>
              <a:buSzPts val="2000"/>
              <a:buChar char="●"/>
            </a:pPr>
            <a:r>
              <a:rPr lang="en-US"/>
              <a:t>Decision Tree</a:t>
            </a:r>
            <a:endParaRPr/>
          </a:p>
          <a:p>
            <a:pPr indent="0" lvl="0" marL="457200" rtl="0" algn="l">
              <a:spcBef>
                <a:spcPts val="1000"/>
              </a:spcBef>
              <a:spcAft>
                <a:spcPts val="0"/>
              </a:spcAft>
              <a:buNone/>
            </a:pPr>
            <a:r>
              <a:t/>
            </a:r>
            <a:endParaRPr/>
          </a:p>
          <a:p>
            <a:pPr indent="-355600" lvl="0" marL="457200" rtl="0" algn="l">
              <a:spcBef>
                <a:spcPts val="1000"/>
              </a:spcBef>
              <a:spcAft>
                <a:spcPts val="0"/>
              </a:spcAft>
              <a:buSzPts val="2000"/>
              <a:buChar char="●"/>
            </a:pPr>
            <a:r>
              <a:rPr lang="en-US"/>
              <a:t>Random Forest</a:t>
            </a:r>
            <a:endParaRPr/>
          </a:p>
          <a:p>
            <a:pPr indent="0" lvl="0" marL="457200" rtl="0" algn="l">
              <a:spcBef>
                <a:spcPts val="1000"/>
              </a:spcBef>
              <a:spcAft>
                <a:spcPts val="0"/>
              </a:spcAft>
              <a:buNone/>
            </a:pPr>
            <a:r>
              <a:t/>
            </a:r>
            <a:endParaRPr/>
          </a:p>
          <a:p>
            <a:pPr indent="-355600" lvl="0" marL="457200" rtl="0" algn="l">
              <a:spcBef>
                <a:spcPts val="1000"/>
              </a:spcBef>
              <a:spcAft>
                <a:spcPts val="0"/>
              </a:spcAft>
              <a:buSzPts val="2000"/>
              <a:buChar char="●"/>
            </a:pPr>
            <a:r>
              <a:rPr lang="en-US"/>
              <a:t>XGBoost</a:t>
            </a:r>
            <a:endParaRPr/>
          </a:p>
          <a:p>
            <a:pPr indent="0" lvl="0" marL="457200" rtl="0" algn="l">
              <a:spcBef>
                <a:spcPts val="1000"/>
              </a:spcBef>
              <a:spcAft>
                <a:spcPts val="0"/>
              </a:spcAft>
              <a:buNone/>
            </a:pPr>
            <a:r>
              <a:t/>
            </a:r>
            <a:endParaRPr/>
          </a:p>
        </p:txBody>
      </p:sp>
      <p:sp>
        <p:nvSpPr>
          <p:cNvPr id="375" name="Google Shape;375;p33"/>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4"/>
          <p:cNvSpPr txBox="1"/>
          <p:nvPr>
            <p:ph type="title"/>
          </p:nvPr>
        </p:nvSpPr>
        <p:spPr>
          <a:xfrm>
            <a:off x="587829" y="173501"/>
            <a:ext cx="10515600" cy="111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Logistic Regression Performance</a:t>
            </a:r>
            <a:endParaRPr/>
          </a:p>
        </p:txBody>
      </p:sp>
      <p:sp>
        <p:nvSpPr>
          <p:cNvPr id="382" name="Google Shape;382;p34"/>
          <p:cNvSpPr/>
          <p:nvPr>
            <p:ph idx="2" type="chart"/>
          </p:nvPr>
        </p:nvSpPr>
        <p:spPr>
          <a:xfrm>
            <a:off x="587825" y="1622500"/>
            <a:ext cx="4872300" cy="46695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rPr lang="en-US"/>
              <a:t>linear_model.LogisticRegression(</a:t>
            </a:r>
            <a:endParaRPr/>
          </a:p>
          <a:p>
            <a:pPr indent="457200" lvl="0" marL="0" rtl="0" algn="l">
              <a:lnSpc>
                <a:spcPct val="135714"/>
              </a:lnSpc>
              <a:spcBef>
                <a:spcPts val="0"/>
              </a:spcBef>
              <a:spcAft>
                <a:spcPts val="0"/>
              </a:spcAft>
              <a:buNone/>
            </a:pPr>
            <a:r>
              <a:rPr lang="en-US"/>
              <a:t>penalty='l2', </a:t>
            </a:r>
            <a:endParaRPr/>
          </a:p>
          <a:p>
            <a:pPr indent="0" lvl="0" marL="457200" rtl="0" algn="l">
              <a:lnSpc>
                <a:spcPct val="135714"/>
              </a:lnSpc>
              <a:spcBef>
                <a:spcPts val="0"/>
              </a:spcBef>
              <a:spcAft>
                <a:spcPts val="0"/>
              </a:spcAft>
              <a:buNone/>
            </a:pPr>
            <a:r>
              <a:rPr lang="en-US"/>
              <a:t>C=1.0, </a:t>
            </a:r>
            <a:endParaRPr/>
          </a:p>
          <a:p>
            <a:pPr indent="0" lvl="0" marL="457200" rtl="0" algn="l">
              <a:lnSpc>
                <a:spcPct val="135714"/>
              </a:lnSpc>
              <a:spcBef>
                <a:spcPts val="0"/>
              </a:spcBef>
              <a:spcAft>
                <a:spcPts val="0"/>
              </a:spcAft>
              <a:buNone/>
            </a:pPr>
            <a:r>
              <a:rPr lang="en-US"/>
              <a:t>solver='liblinear'</a:t>
            </a:r>
            <a:endParaRPr/>
          </a:p>
          <a:p>
            <a:pPr indent="0" lvl="0" marL="0" rtl="0" algn="l">
              <a:lnSpc>
                <a:spcPct val="135714"/>
              </a:lnSpc>
              <a:spcBef>
                <a:spcPts val="0"/>
              </a:spcBef>
              <a:spcAft>
                <a:spcPts val="0"/>
              </a:spcAft>
              <a:buClr>
                <a:schemeClr val="dk1"/>
              </a:buClr>
              <a:buSzPts val="1100"/>
              <a:buFont typeface="Arial"/>
              <a:buNone/>
            </a:pPr>
            <a:r>
              <a:rPr lang="en-US"/>
              <a:t>)</a:t>
            </a:r>
            <a:endParaRPr sz="1050">
              <a:solidFill>
                <a:srgbClr val="839496"/>
              </a:solidFill>
              <a:highlight>
                <a:srgbClr val="002B36"/>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latin typeface="Mate"/>
                <a:ea typeface="Mate"/>
                <a:cs typeface="Mate"/>
                <a:sym typeface="Mate"/>
              </a:rPr>
              <a:t>Note: Used </a:t>
            </a:r>
            <a:r>
              <a:rPr b="1" lang="en-US">
                <a:latin typeface="Mate"/>
                <a:ea typeface="Mate"/>
                <a:cs typeface="Mate"/>
                <a:sym typeface="Mate"/>
              </a:rPr>
              <a:t>GridSearchCV</a:t>
            </a:r>
            <a:r>
              <a:rPr lang="en-US">
                <a:latin typeface="Mate"/>
                <a:ea typeface="Mate"/>
                <a:cs typeface="Mate"/>
                <a:sym typeface="Mate"/>
              </a:rPr>
              <a:t> for finding the </a:t>
            </a:r>
            <a:r>
              <a:rPr b="1" lang="en-US">
                <a:latin typeface="Mate"/>
                <a:ea typeface="Mate"/>
                <a:cs typeface="Mate"/>
                <a:sym typeface="Mate"/>
              </a:rPr>
              <a:t>best parameters</a:t>
            </a:r>
            <a:endParaRPr b="1">
              <a:latin typeface="Mate"/>
              <a:ea typeface="Mate"/>
              <a:cs typeface="Mate"/>
              <a:sym typeface="Mate"/>
            </a:endParaRPr>
          </a:p>
        </p:txBody>
      </p:sp>
      <p:pic>
        <p:nvPicPr>
          <p:cNvPr id="383" name="Google Shape;383;p34"/>
          <p:cNvPicPr preferRelativeResize="0"/>
          <p:nvPr/>
        </p:nvPicPr>
        <p:blipFill>
          <a:blip r:embed="rId3">
            <a:alphaModFix/>
          </a:blip>
          <a:stretch>
            <a:fillRect/>
          </a:stretch>
        </p:blipFill>
        <p:spPr>
          <a:xfrm>
            <a:off x="5607725" y="1288900"/>
            <a:ext cx="6146950" cy="5101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5"/>
          <p:cNvSpPr txBox="1"/>
          <p:nvPr>
            <p:ph type="title"/>
          </p:nvPr>
        </p:nvSpPr>
        <p:spPr>
          <a:xfrm>
            <a:off x="587829" y="146851"/>
            <a:ext cx="10515600" cy="111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chemeClr val="dk2"/>
                </a:solidFill>
              </a:rPr>
              <a:t>Decision Tree</a:t>
            </a:r>
            <a:r>
              <a:rPr lang="en-US">
                <a:solidFill>
                  <a:schemeClr val="dk2"/>
                </a:solidFill>
              </a:rPr>
              <a:t> Performance</a:t>
            </a:r>
            <a:endParaRPr/>
          </a:p>
        </p:txBody>
      </p:sp>
      <p:sp>
        <p:nvSpPr>
          <p:cNvPr id="390" name="Google Shape;390;p35"/>
          <p:cNvSpPr/>
          <p:nvPr>
            <p:ph idx="2" type="chart"/>
          </p:nvPr>
        </p:nvSpPr>
        <p:spPr>
          <a:xfrm>
            <a:off x="587825" y="1622500"/>
            <a:ext cx="4805100" cy="47784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rPr lang="en-US"/>
              <a:t>tree.DecisionTreeClassifier(</a:t>
            </a:r>
            <a:endParaRPr/>
          </a:p>
          <a:p>
            <a:pPr indent="457200" lvl="0" marL="0" rtl="0" algn="l">
              <a:lnSpc>
                <a:spcPct val="135714"/>
              </a:lnSpc>
              <a:spcBef>
                <a:spcPts val="0"/>
              </a:spcBef>
              <a:spcAft>
                <a:spcPts val="0"/>
              </a:spcAft>
              <a:buNone/>
            </a:pPr>
            <a:r>
              <a:rPr lang="en-US"/>
              <a:t>max_depth=10, </a:t>
            </a:r>
            <a:endParaRPr/>
          </a:p>
          <a:p>
            <a:pPr indent="457200" lvl="0" marL="0" rtl="0" algn="l">
              <a:lnSpc>
                <a:spcPct val="135714"/>
              </a:lnSpc>
              <a:spcBef>
                <a:spcPts val="0"/>
              </a:spcBef>
              <a:spcAft>
                <a:spcPts val="0"/>
              </a:spcAft>
              <a:buNone/>
            </a:pPr>
            <a:r>
              <a:rPr lang="en-US"/>
              <a:t>min_samples_split=50, </a:t>
            </a:r>
            <a:endParaRPr/>
          </a:p>
          <a:p>
            <a:pPr indent="457200" lvl="0" marL="0" rtl="0" algn="l">
              <a:lnSpc>
                <a:spcPct val="135714"/>
              </a:lnSpc>
              <a:spcBef>
                <a:spcPts val="0"/>
              </a:spcBef>
              <a:spcAft>
                <a:spcPts val="0"/>
              </a:spcAft>
              <a:buNone/>
            </a:pPr>
            <a:r>
              <a:rPr lang="en-US"/>
              <a:t>min_samples_leaf=10</a:t>
            </a:r>
            <a:endParaRPr/>
          </a:p>
          <a:p>
            <a:pPr indent="0" lvl="0" marL="0" rtl="0" algn="l">
              <a:lnSpc>
                <a:spcPct val="135714"/>
              </a:lnSpc>
              <a:spcBef>
                <a:spcPts val="0"/>
              </a:spcBef>
              <a:spcAft>
                <a:spcPts val="0"/>
              </a:spcAft>
              <a:buNone/>
            </a:pPr>
            <a:r>
              <a:rPr lang="en-US"/>
              <a:t>)</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a:p>
            <a:pPr indent="0" lvl="0" marL="0" rtl="0" algn="l">
              <a:spcBef>
                <a:spcPts val="1000"/>
              </a:spcBef>
              <a:spcAft>
                <a:spcPts val="0"/>
              </a:spcAft>
              <a:buClr>
                <a:schemeClr val="dk1"/>
              </a:buClr>
              <a:buSzPts val="1100"/>
              <a:buFont typeface="Arial"/>
              <a:buNone/>
            </a:pPr>
            <a:r>
              <a:rPr lang="en-US">
                <a:solidFill>
                  <a:schemeClr val="dk2"/>
                </a:solidFill>
                <a:latin typeface="Mate"/>
                <a:ea typeface="Mate"/>
                <a:cs typeface="Mate"/>
                <a:sym typeface="Mate"/>
              </a:rPr>
              <a:t>Note: Used </a:t>
            </a:r>
            <a:r>
              <a:rPr b="1" lang="en-US">
                <a:solidFill>
                  <a:schemeClr val="dk2"/>
                </a:solidFill>
                <a:latin typeface="Mate"/>
                <a:ea typeface="Mate"/>
                <a:cs typeface="Mate"/>
                <a:sym typeface="Mate"/>
              </a:rPr>
              <a:t>GridSearchCV</a:t>
            </a:r>
            <a:r>
              <a:rPr lang="en-US">
                <a:solidFill>
                  <a:schemeClr val="dk2"/>
                </a:solidFill>
                <a:latin typeface="Mate"/>
                <a:ea typeface="Mate"/>
                <a:cs typeface="Mate"/>
                <a:sym typeface="Mate"/>
              </a:rPr>
              <a:t> for finding the </a:t>
            </a:r>
            <a:r>
              <a:rPr b="1" lang="en-US">
                <a:solidFill>
                  <a:schemeClr val="dk2"/>
                </a:solidFill>
                <a:latin typeface="Mate"/>
                <a:ea typeface="Mate"/>
                <a:cs typeface="Mate"/>
                <a:sym typeface="Mate"/>
              </a:rPr>
              <a:t>best parameters</a:t>
            </a:r>
            <a:endParaRPr/>
          </a:p>
          <a:p>
            <a:pPr indent="0" lvl="0" marL="0" rtl="0" algn="l">
              <a:spcBef>
                <a:spcPts val="1000"/>
              </a:spcBef>
              <a:spcAft>
                <a:spcPts val="0"/>
              </a:spcAft>
              <a:buNone/>
            </a:pPr>
            <a:r>
              <a:t/>
            </a:r>
            <a:endParaRPr/>
          </a:p>
        </p:txBody>
      </p:sp>
      <p:pic>
        <p:nvPicPr>
          <p:cNvPr id="391" name="Google Shape;391;p35"/>
          <p:cNvPicPr preferRelativeResize="0"/>
          <p:nvPr/>
        </p:nvPicPr>
        <p:blipFill>
          <a:blip r:embed="rId3">
            <a:alphaModFix/>
          </a:blip>
          <a:stretch>
            <a:fillRect/>
          </a:stretch>
        </p:blipFill>
        <p:spPr>
          <a:xfrm>
            <a:off x="5648400" y="1262257"/>
            <a:ext cx="5909200" cy="5037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6"/>
          <p:cNvSpPr txBox="1"/>
          <p:nvPr>
            <p:ph type="title"/>
          </p:nvPr>
        </p:nvSpPr>
        <p:spPr>
          <a:xfrm>
            <a:off x="587829" y="226876"/>
            <a:ext cx="10515600" cy="111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2"/>
                </a:solidFill>
              </a:rPr>
              <a:t>Random Forest </a:t>
            </a:r>
            <a:r>
              <a:rPr lang="en-US">
                <a:solidFill>
                  <a:schemeClr val="dk2"/>
                </a:solidFill>
              </a:rPr>
              <a:t>Performance</a:t>
            </a:r>
            <a:endParaRPr/>
          </a:p>
        </p:txBody>
      </p:sp>
      <p:sp>
        <p:nvSpPr>
          <p:cNvPr id="398" name="Google Shape;398;p36"/>
          <p:cNvSpPr/>
          <p:nvPr>
            <p:ph idx="2" type="chart"/>
          </p:nvPr>
        </p:nvSpPr>
        <p:spPr>
          <a:xfrm>
            <a:off x="587825" y="1622500"/>
            <a:ext cx="5086800" cy="512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lnSpc>
                <a:spcPct val="135714"/>
              </a:lnSpc>
              <a:spcBef>
                <a:spcPts val="0"/>
              </a:spcBef>
              <a:spcAft>
                <a:spcPts val="0"/>
              </a:spcAft>
              <a:buNone/>
            </a:pPr>
            <a:r>
              <a:rPr lang="en-US"/>
              <a:t>ensemble.RandomForestClassifier(</a:t>
            </a:r>
            <a:endParaRPr/>
          </a:p>
          <a:p>
            <a:pPr indent="457200" lvl="0" marL="0" rtl="0" algn="l">
              <a:lnSpc>
                <a:spcPct val="135714"/>
              </a:lnSpc>
              <a:spcBef>
                <a:spcPts val="0"/>
              </a:spcBef>
              <a:spcAft>
                <a:spcPts val="0"/>
              </a:spcAft>
              <a:buNone/>
            </a:pPr>
            <a:r>
              <a:rPr lang="en-US"/>
              <a:t>bootstrap= True,</a:t>
            </a:r>
            <a:endParaRPr/>
          </a:p>
          <a:p>
            <a:pPr indent="457200" lvl="0" marL="0" rtl="0" algn="l">
              <a:lnSpc>
                <a:spcPct val="135714"/>
              </a:lnSpc>
              <a:spcBef>
                <a:spcPts val="0"/>
              </a:spcBef>
              <a:spcAft>
                <a:spcPts val="0"/>
              </a:spcAft>
              <a:buNone/>
            </a:pPr>
            <a:r>
              <a:rPr lang="en-US"/>
              <a:t>max_depth=10,</a:t>
            </a:r>
            <a:endParaRPr/>
          </a:p>
          <a:p>
            <a:pPr indent="457200" lvl="0" marL="0" rtl="0" algn="l">
              <a:lnSpc>
                <a:spcPct val="135714"/>
              </a:lnSpc>
              <a:spcBef>
                <a:spcPts val="0"/>
              </a:spcBef>
              <a:spcAft>
                <a:spcPts val="0"/>
              </a:spcAft>
              <a:buNone/>
            </a:pPr>
            <a:r>
              <a:rPr lang="en-US"/>
              <a:t>max_features= 'sqrt',</a:t>
            </a:r>
            <a:endParaRPr/>
          </a:p>
          <a:p>
            <a:pPr indent="457200" lvl="0" marL="0" rtl="0" algn="l">
              <a:lnSpc>
                <a:spcPct val="135714"/>
              </a:lnSpc>
              <a:spcBef>
                <a:spcPts val="0"/>
              </a:spcBef>
              <a:spcAft>
                <a:spcPts val="0"/>
              </a:spcAft>
              <a:buNone/>
            </a:pPr>
            <a:r>
              <a:rPr lang="en-US"/>
              <a:t>min_samples_leaf= 1,</a:t>
            </a:r>
            <a:endParaRPr/>
          </a:p>
          <a:p>
            <a:pPr indent="457200" lvl="0" marL="0" rtl="0" algn="l">
              <a:lnSpc>
                <a:spcPct val="135714"/>
              </a:lnSpc>
              <a:spcBef>
                <a:spcPts val="0"/>
              </a:spcBef>
              <a:spcAft>
                <a:spcPts val="0"/>
              </a:spcAft>
              <a:buNone/>
            </a:pPr>
            <a:r>
              <a:rPr lang="en-US"/>
              <a:t>min_samples_split= 2,</a:t>
            </a:r>
            <a:endParaRPr/>
          </a:p>
          <a:p>
            <a:pPr indent="457200" lvl="0" marL="0" rtl="0" algn="l">
              <a:lnSpc>
                <a:spcPct val="135714"/>
              </a:lnSpc>
              <a:spcBef>
                <a:spcPts val="0"/>
              </a:spcBef>
              <a:spcAft>
                <a:spcPts val="0"/>
              </a:spcAft>
              <a:buNone/>
            </a:pPr>
            <a:r>
              <a:rPr lang="en-US"/>
              <a:t>n_estimators=500</a:t>
            </a:r>
            <a:endParaRPr/>
          </a:p>
          <a:p>
            <a:pPr indent="0" lvl="0" marL="0" rtl="0" algn="l">
              <a:lnSpc>
                <a:spcPct val="135714"/>
              </a:lnSpc>
              <a:spcBef>
                <a:spcPts val="0"/>
              </a:spcBef>
              <a:spcAft>
                <a:spcPts val="0"/>
              </a:spcAft>
              <a:buClr>
                <a:schemeClr val="dk1"/>
              </a:buClr>
              <a:buSzPts val="1100"/>
              <a:buFont typeface="Arial"/>
              <a:buNone/>
            </a:pPr>
            <a:r>
              <a:rPr lang="en-US"/>
              <a:t>)</a:t>
            </a:r>
            <a:endParaRPr sz="1050">
              <a:solidFill>
                <a:srgbClr val="839496"/>
              </a:solidFill>
              <a:highlight>
                <a:srgbClr val="002B36"/>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solidFill>
                  <a:schemeClr val="dk2"/>
                </a:solidFill>
                <a:latin typeface="Mate"/>
                <a:ea typeface="Mate"/>
                <a:cs typeface="Mate"/>
                <a:sym typeface="Mate"/>
              </a:rPr>
              <a:t>Note: Used </a:t>
            </a:r>
            <a:r>
              <a:rPr b="1" lang="en-US">
                <a:solidFill>
                  <a:schemeClr val="dk2"/>
                </a:solidFill>
                <a:latin typeface="Mate"/>
                <a:ea typeface="Mate"/>
                <a:cs typeface="Mate"/>
                <a:sym typeface="Mate"/>
              </a:rPr>
              <a:t>GridSearchCV</a:t>
            </a:r>
            <a:r>
              <a:rPr lang="en-US">
                <a:solidFill>
                  <a:schemeClr val="dk2"/>
                </a:solidFill>
                <a:latin typeface="Mate"/>
                <a:ea typeface="Mate"/>
                <a:cs typeface="Mate"/>
                <a:sym typeface="Mate"/>
              </a:rPr>
              <a:t> for finding the </a:t>
            </a:r>
            <a:r>
              <a:rPr b="1" lang="en-US">
                <a:solidFill>
                  <a:schemeClr val="dk2"/>
                </a:solidFill>
                <a:latin typeface="Mate"/>
                <a:ea typeface="Mate"/>
                <a:cs typeface="Mate"/>
                <a:sym typeface="Mate"/>
              </a:rPr>
              <a:t>best parameters</a:t>
            </a:r>
            <a:endParaRPr/>
          </a:p>
        </p:txBody>
      </p:sp>
      <p:sp>
        <p:nvSpPr>
          <p:cNvPr id="399" name="Google Shape;399;p36"/>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400" name="Google Shape;400;p36"/>
          <p:cNvPicPr preferRelativeResize="0"/>
          <p:nvPr/>
        </p:nvPicPr>
        <p:blipFill>
          <a:blip r:embed="rId3">
            <a:alphaModFix/>
          </a:blip>
          <a:stretch>
            <a:fillRect/>
          </a:stretch>
        </p:blipFill>
        <p:spPr>
          <a:xfrm>
            <a:off x="5821632" y="1342275"/>
            <a:ext cx="5772516" cy="496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Agenda</a:t>
            </a:r>
            <a:endParaRPr/>
          </a:p>
        </p:txBody>
      </p:sp>
      <p:sp>
        <p:nvSpPr>
          <p:cNvPr id="256" name="Google Shape;256;p19"/>
          <p:cNvSpPr txBox="1"/>
          <p:nvPr>
            <p:ph idx="1" type="body"/>
          </p:nvPr>
        </p:nvSpPr>
        <p:spPr>
          <a:xfrm>
            <a:off x="6354577" y="1068141"/>
            <a:ext cx="1913100" cy="105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6"/>
              </a:buClr>
              <a:buSzPts val="1800"/>
              <a:buNone/>
            </a:pPr>
            <a:r>
              <a:rPr b="1" lang="en-US"/>
              <a:t>Introduction</a:t>
            </a:r>
            <a:endParaRPr b="1"/>
          </a:p>
        </p:txBody>
      </p:sp>
      <p:sp>
        <p:nvSpPr>
          <p:cNvPr id="257" name="Google Shape;257;p19"/>
          <p:cNvSpPr txBox="1"/>
          <p:nvPr>
            <p:ph idx="2" type="body"/>
          </p:nvPr>
        </p:nvSpPr>
        <p:spPr>
          <a:xfrm>
            <a:off x="10374397" y="1068141"/>
            <a:ext cx="1905000" cy="1446900"/>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b="1" lang="en-US"/>
              <a:t>Data Exploration and Understanding Churn</a:t>
            </a:r>
            <a:endParaRPr b="1"/>
          </a:p>
          <a:p>
            <a:pPr indent="0" lvl="0" marL="0" rtl="0" algn="ctr">
              <a:lnSpc>
                <a:spcPct val="113000"/>
              </a:lnSpc>
              <a:spcBef>
                <a:spcPts val="1000"/>
              </a:spcBef>
              <a:spcAft>
                <a:spcPts val="0"/>
              </a:spcAft>
              <a:buClr>
                <a:schemeClr val="accent6"/>
              </a:buClr>
              <a:buSzPts val="1800"/>
              <a:buNone/>
            </a:pPr>
            <a:r>
              <a:t/>
            </a:r>
            <a:endParaRPr/>
          </a:p>
        </p:txBody>
      </p:sp>
      <p:sp>
        <p:nvSpPr>
          <p:cNvPr id="258" name="Google Shape;258;p19"/>
          <p:cNvSpPr txBox="1"/>
          <p:nvPr>
            <p:ph idx="4" type="body"/>
          </p:nvPr>
        </p:nvSpPr>
        <p:spPr>
          <a:xfrm>
            <a:off x="7164875" y="2819675"/>
            <a:ext cx="2214900" cy="1296300"/>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b="1" lang="en-US"/>
              <a:t>Cross-Validation Setup</a:t>
            </a:r>
            <a:endParaRPr b="1"/>
          </a:p>
          <a:p>
            <a:pPr indent="0" lvl="0" marL="0" rtl="0" algn="ctr">
              <a:lnSpc>
                <a:spcPct val="113000"/>
              </a:lnSpc>
              <a:spcBef>
                <a:spcPts val="1000"/>
              </a:spcBef>
              <a:spcAft>
                <a:spcPts val="0"/>
              </a:spcAft>
              <a:buClr>
                <a:schemeClr val="accent6"/>
              </a:buClr>
              <a:buSzPts val="1800"/>
              <a:buNone/>
            </a:pPr>
            <a:r>
              <a:t/>
            </a:r>
            <a:endParaRPr/>
          </a:p>
        </p:txBody>
      </p:sp>
      <p:sp>
        <p:nvSpPr>
          <p:cNvPr id="259" name="Google Shape;259;p19"/>
          <p:cNvSpPr txBox="1"/>
          <p:nvPr>
            <p:ph idx="5" type="body"/>
          </p:nvPr>
        </p:nvSpPr>
        <p:spPr>
          <a:xfrm>
            <a:off x="6270926" y="4637825"/>
            <a:ext cx="2012400" cy="1075800"/>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b="1" lang="en-US"/>
              <a:t>Hyperparameter Tuning</a:t>
            </a:r>
            <a:endParaRPr b="1"/>
          </a:p>
        </p:txBody>
      </p:sp>
      <p:sp>
        <p:nvSpPr>
          <p:cNvPr id="260" name="Google Shape;260;p19"/>
          <p:cNvSpPr txBox="1"/>
          <p:nvPr/>
        </p:nvSpPr>
        <p:spPr>
          <a:xfrm>
            <a:off x="486699" y="6085719"/>
            <a:ext cx="411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Presentation Title</a:t>
            </a:r>
            <a:endParaRPr/>
          </a:p>
        </p:txBody>
      </p:sp>
      <p:sp>
        <p:nvSpPr>
          <p:cNvPr id="261" name="Google Shape;261;p1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62" name="Google Shape;262;p19"/>
          <p:cNvSpPr txBox="1"/>
          <p:nvPr>
            <p:ph idx="3" type="body"/>
          </p:nvPr>
        </p:nvSpPr>
        <p:spPr>
          <a:xfrm>
            <a:off x="5316680" y="2835760"/>
            <a:ext cx="1914694" cy="1089194"/>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b="1" lang="en-US"/>
              <a:t>Exploratory Data Analysis (EDA)</a:t>
            </a:r>
            <a:endParaRPr b="1"/>
          </a:p>
        </p:txBody>
      </p:sp>
      <p:sp>
        <p:nvSpPr>
          <p:cNvPr id="263" name="Google Shape;263;p19"/>
          <p:cNvSpPr txBox="1"/>
          <p:nvPr/>
        </p:nvSpPr>
        <p:spPr>
          <a:xfrm>
            <a:off x="8363727" y="1050891"/>
            <a:ext cx="1914600" cy="1089300"/>
          </a:xfrm>
          <a:prstGeom prst="rect">
            <a:avLst/>
          </a:prstGeom>
          <a:noFill/>
          <a:ln>
            <a:noFill/>
          </a:ln>
        </p:spPr>
        <p:txBody>
          <a:bodyPr anchorCtr="0" anchor="ctr" bIns="45700" lIns="91425" spcFirstLastPara="1" rIns="91425" wrap="square" tIns="45700">
            <a:noAutofit/>
          </a:bodyPr>
          <a:lstStyle/>
          <a:p>
            <a:pPr indent="0" lvl="0" marL="0" marR="0" rtl="0" algn="ctr">
              <a:lnSpc>
                <a:spcPct val="113000"/>
              </a:lnSpc>
              <a:spcBef>
                <a:spcPts val="0"/>
              </a:spcBef>
              <a:spcAft>
                <a:spcPts val="0"/>
              </a:spcAft>
              <a:buClr>
                <a:schemeClr val="accent6"/>
              </a:buClr>
              <a:buSzPts val="1800"/>
              <a:buFont typeface="Arial"/>
              <a:buNone/>
            </a:pPr>
            <a:r>
              <a:rPr b="1" i="0" lang="en-US" sz="1800" u="none" cap="none" strike="noStrike">
                <a:solidFill>
                  <a:schemeClr val="accent6"/>
                </a:solidFill>
              </a:rPr>
              <a:t>Data Cleaning</a:t>
            </a:r>
            <a:endParaRPr b="1"/>
          </a:p>
        </p:txBody>
      </p:sp>
      <p:sp>
        <p:nvSpPr>
          <p:cNvPr id="264" name="Google Shape;264;p19"/>
          <p:cNvSpPr txBox="1"/>
          <p:nvPr/>
        </p:nvSpPr>
        <p:spPr>
          <a:xfrm>
            <a:off x="9508771" y="2819683"/>
            <a:ext cx="1914694" cy="1089194"/>
          </a:xfrm>
          <a:prstGeom prst="rect">
            <a:avLst/>
          </a:prstGeom>
          <a:noFill/>
          <a:ln>
            <a:noFill/>
          </a:ln>
        </p:spPr>
        <p:txBody>
          <a:bodyPr anchorCtr="0" anchor="ctr" bIns="45700" lIns="91425" spcFirstLastPara="1" rIns="91425" wrap="square" tIns="45700">
            <a:noAutofit/>
          </a:bodyPr>
          <a:lstStyle/>
          <a:p>
            <a:pPr indent="0" lvl="0" marL="0" marR="0" rtl="0" algn="ctr">
              <a:lnSpc>
                <a:spcPct val="113000"/>
              </a:lnSpc>
              <a:spcBef>
                <a:spcPts val="0"/>
              </a:spcBef>
              <a:spcAft>
                <a:spcPts val="0"/>
              </a:spcAft>
              <a:buClr>
                <a:schemeClr val="accent6"/>
              </a:buClr>
              <a:buSzPts val="1800"/>
              <a:buFont typeface="Arial"/>
              <a:buNone/>
            </a:pPr>
            <a:r>
              <a:rPr b="1" i="0" lang="en-US" sz="1800" u="none" cap="none" strike="noStrike">
                <a:solidFill>
                  <a:schemeClr val="accent6"/>
                </a:solidFill>
              </a:rPr>
              <a:t>Model Training</a:t>
            </a:r>
            <a:endParaRPr b="1"/>
          </a:p>
        </p:txBody>
      </p:sp>
      <p:sp>
        <p:nvSpPr>
          <p:cNvPr id="265" name="Google Shape;265;p19"/>
          <p:cNvSpPr txBox="1"/>
          <p:nvPr/>
        </p:nvSpPr>
        <p:spPr>
          <a:xfrm>
            <a:off x="8375472" y="4573623"/>
            <a:ext cx="1914694" cy="1089194"/>
          </a:xfrm>
          <a:prstGeom prst="rect">
            <a:avLst/>
          </a:prstGeom>
          <a:noFill/>
          <a:ln>
            <a:noFill/>
          </a:ln>
        </p:spPr>
        <p:txBody>
          <a:bodyPr anchorCtr="0" anchor="ctr" bIns="45700" lIns="91425" spcFirstLastPara="1" rIns="91425" wrap="square" tIns="45700">
            <a:noAutofit/>
          </a:bodyPr>
          <a:lstStyle/>
          <a:p>
            <a:pPr indent="0" lvl="0" marL="0" marR="0" rtl="0" algn="ctr">
              <a:lnSpc>
                <a:spcPct val="113000"/>
              </a:lnSpc>
              <a:spcBef>
                <a:spcPts val="0"/>
              </a:spcBef>
              <a:spcAft>
                <a:spcPts val="0"/>
              </a:spcAft>
              <a:buClr>
                <a:schemeClr val="accent6"/>
              </a:buClr>
              <a:buSzPts val="1800"/>
              <a:buFont typeface="Arial"/>
              <a:buNone/>
            </a:pPr>
            <a:r>
              <a:rPr b="1" i="0" lang="en-US" sz="1800" u="none" cap="none" strike="noStrike">
                <a:solidFill>
                  <a:schemeClr val="accent6"/>
                </a:solidFill>
              </a:rPr>
              <a:t>Model Evaluation</a:t>
            </a:r>
            <a:endParaRPr b="1"/>
          </a:p>
        </p:txBody>
      </p:sp>
      <p:sp>
        <p:nvSpPr>
          <p:cNvPr id="266" name="Google Shape;266;p19"/>
          <p:cNvSpPr txBox="1"/>
          <p:nvPr/>
        </p:nvSpPr>
        <p:spPr>
          <a:xfrm>
            <a:off x="10374400" y="3924950"/>
            <a:ext cx="1817700" cy="2658300"/>
          </a:xfrm>
          <a:prstGeom prst="rect">
            <a:avLst/>
          </a:prstGeom>
          <a:noFill/>
          <a:ln>
            <a:noFill/>
          </a:ln>
        </p:spPr>
        <p:txBody>
          <a:bodyPr anchorCtr="0" anchor="ctr" bIns="45700" lIns="91425" spcFirstLastPara="1" rIns="91425" wrap="square" tIns="45700">
            <a:noAutofit/>
          </a:bodyPr>
          <a:lstStyle/>
          <a:p>
            <a:pPr indent="0" lvl="0" marL="0" marR="0" rtl="0" algn="ctr">
              <a:lnSpc>
                <a:spcPct val="113000"/>
              </a:lnSpc>
              <a:spcBef>
                <a:spcPts val="0"/>
              </a:spcBef>
              <a:spcAft>
                <a:spcPts val="0"/>
              </a:spcAft>
              <a:buClr>
                <a:schemeClr val="accent6"/>
              </a:buClr>
              <a:buSzPts val="1800"/>
              <a:buFont typeface="Arial"/>
              <a:buNone/>
            </a:pPr>
            <a:r>
              <a:rPr b="1" i="0" lang="en-US" sz="1800" u="none" cap="none" strike="noStrike">
                <a:solidFill>
                  <a:schemeClr val="accent6"/>
                </a:solidFill>
              </a:rPr>
              <a:t>Results</a:t>
            </a:r>
            <a:r>
              <a:rPr b="1" lang="en-US" sz="1800">
                <a:solidFill>
                  <a:schemeClr val="accent6"/>
                </a:solidFill>
              </a:rPr>
              <a:t>, </a:t>
            </a:r>
            <a:r>
              <a:rPr b="1" lang="en-US" sz="1800">
                <a:solidFill>
                  <a:schemeClr val="accent6"/>
                </a:solidFill>
              </a:rPr>
              <a:t>Interpretability</a:t>
            </a:r>
            <a:r>
              <a:rPr b="1" lang="en-US" sz="1800">
                <a:solidFill>
                  <a:schemeClr val="accent6"/>
                </a:solidFill>
              </a:rPr>
              <a:t> </a:t>
            </a:r>
            <a:r>
              <a:rPr b="1" i="0" lang="en-US" sz="1800" u="none" cap="none" strike="noStrike">
                <a:solidFill>
                  <a:schemeClr val="accent6"/>
                </a:solidFill>
              </a:rPr>
              <a:t>and Conclusion</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7"/>
          <p:cNvSpPr txBox="1"/>
          <p:nvPr>
            <p:ph type="title"/>
          </p:nvPr>
        </p:nvSpPr>
        <p:spPr>
          <a:xfrm>
            <a:off x="587829" y="79601"/>
            <a:ext cx="10515600" cy="111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2"/>
                </a:solidFill>
              </a:rPr>
              <a:t>XGBoost</a:t>
            </a:r>
            <a:r>
              <a:rPr lang="en-US">
                <a:solidFill>
                  <a:schemeClr val="dk2"/>
                </a:solidFill>
              </a:rPr>
              <a:t> Performance</a:t>
            </a:r>
            <a:endParaRPr/>
          </a:p>
        </p:txBody>
      </p:sp>
      <p:sp>
        <p:nvSpPr>
          <p:cNvPr id="407" name="Google Shape;407;p37"/>
          <p:cNvSpPr/>
          <p:nvPr>
            <p:ph idx="2" type="chart"/>
          </p:nvPr>
        </p:nvSpPr>
        <p:spPr>
          <a:xfrm>
            <a:off x="587825" y="1126900"/>
            <a:ext cx="5073600" cy="54561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lang="en-US"/>
              <a:t>xgb.XGBClassifier(</a:t>
            </a:r>
            <a:endParaRPr/>
          </a:p>
          <a:p>
            <a:pPr indent="457200" lvl="0" marL="0" rtl="0" algn="l">
              <a:lnSpc>
                <a:spcPct val="135714"/>
              </a:lnSpc>
              <a:spcBef>
                <a:spcPts val="0"/>
              </a:spcBef>
              <a:spcAft>
                <a:spcPts val="0"/>
              </a:spcAft>
              <a:buNone/>
            </a:pPr>
            <a:r>
              <a:rPr lang="en-US"/>
              <a:t>n_estimators= 200,</a:t>
            </a:r>
            <a:endParaRPr/>
          </a:p>
          <a:p>
            <a:pPr indent="457200" lvl="0" marL="0" rtl="0" algn="l">
              <a:lnSpc>
                <a:spcPct val="135714"/>
              </a:lnSpc>
              <a:spcBef>
                <a:spcPts val="0"/>
              </a:spcBef>
              <a:spcAft>
                <a:spcPts val="0"/>
              </a:spcAft>
              <a:buNone/>
            </a:pPr>
            <a:r>
              <a:rPr lang="en-US"/>
              <a:t>max_depth= 3,</a:t>
            </a:r>
            <a:endParaRPr/>
          </a:p>
          <a:p>
            <a:pPr indent="457200" lvl="0" marL="0" rtl="0" algn="l">
              <a:lnSpc>
                <a:spcPct val="135714"/>
              </a:lnSpc>
              <a:spcBef>
                <a:spcPts val="0"/>
              </a:spcBef>
              <a:spcAft>
                <a:spcPts val="0"/>
              </a:spcAft>
              <a:buNone/>
            </a:pPr>
            <a:r>
              <a:rPr lang="en-US"/>
              <a:t>learning_rate= 0.08369736219437933,</a:t>
            </a:r>
            <a:endParaRPr/>
          </a:p>
          <a:p>
            <a:pPr indent="457200" lvl="0" marL="0" rtl="0" algn="l">
              <a:lnSpc>
                <a:spcPct val="135714"/>
              </a:lnSpc>
              <a:spcBef>
                <a:spcPts val="0"/>
              </a:spcBef>
              <a:spcAft>
                <a:spcPts val="0"/>
              </a:spcAft>
              <a:buNone/>
            </a:pPr>
            <a:r>
              <a:rPr lang="en-US"/>
              <a:t>subsample= 1.0,</a:t>
            </a:r>
            <a:endParaRPr/>
          </a:p>
          <a:p>
            <a:pPr indent="457200" lvl="0" marL="0" rtl="0" algn="l">
              <a:lnSpc>
                <a:spcPct val="135714"/>
              </a:lnSpc>
              <a:spcBef>
                <a:spcPts val="0"/>
              </a:spcBef>
              <a:spcAft>
                <a:spcPts val="0"/>
              </a:spcAft>
              <a:buNone/>
            </a:pPr>
            <a:r>
              <a:rPr lang="en-US"/>
              <a:t>colsample_bytree= 0.8,</a:t>
            </a:r>
            <a:endParaRPr/>
          </a:p>
          <a:p>
            <a:pPr indent="457200" lvl="0" marL="0" rtl="0" algn="l">
              <a:lnSpc>
                <a:spcPct val="135714"/>
              </a:lnSpc>
              <a:spcBef>
                <a:spcPts val="0"/>
              </a:spcBef>
              <a:spcAft>
                <a:spcPts val="0"/>
              </a:spcAft>
              <a:buNone/>
            </a:pPr>
            <a:r>
              <a:rPr lang="en-US"/>
              <a:t>gamma= 0.0,</a:t>
            </a:r>
            <a:endParaRPr/>
          </a:p>
          <a:p>
            <a:pPr indent="457200" lvl="0" marL="0" rtl="0" algn="l">
              <a:lnSpc>
                <a:spcPct val="135714"/>
              </a:lnSpc>
              <a:spcBef>
                <a:spcPts val="0"/>
              </a:spcBef>
              <a:spcAft>
                <a:spcPts val="0"/>
              </a:spcAft>
              <a:buNone/>
            </a:pPr>
            <a:r>
              <a:rPr lang="en-US"/>
              <a:t>reg_alpha=0.1,</a:t>
            </a:r>
            <a:endParaRPr/>
          </a:p>
          <a:p>
            <a:pPr indent="457200" lvl="0" marL="0" rtl="0" algn="l">
              <a:lnSpc>
                <a:spcPct val="135714"/>
              </a:lnSpc>
              <a:spcBef>
                <a:spcPts val="0"/>
              </a:spcBef>
              <a:spcAft>
                <a:spcPts val="0"/>
              </a:spcAft>
              <a:buNone/>
            </a:pPr>
            <a:r>
              <a:rPr lang="en-US"/>
              <a:t>reg_lambda= 0.1,</a:t>
            </a:r>
            <a:endParaRPr/>
          </a:p>
          <a:p>
            <a:pPr indent="457200" lvl="0" marL="0" rtl="0" algn="l">
              <a:lnSpc>
                <a:spcPct val="135714"/>
              </a:lnSpc>
              <a:spcBef>
                <a:spcPts val="0"/>
              </a:spcBef>
              <a:spcAft>
                <a:spcPts val="0"/>
              </a:spcAft>
              <a:buNone/>
            </a:pPr>
            <a:r>
              <a:rPr lang="en-US"/>
              <a:t>scale_pos_weight=1</a:t>
            </a:r>
            <a:endParaRPr/>
          </a:p>
          <a:p>
            <a:pPr indent="0" lvl="0" marL="0" rtl="0" algn="l">
              <a:lnSpc>
                <a:spcPct val="135714"/>
              </a:lnSpc>
              <a:spcBef>
                <a:spcPts val="0"/>
              </a:spcBef>
              <a:spcAft>
                <a:spcPts val="0"/>
              </a:spcAft>
              <a:buNone/>
            </a:pPr>
            <a:r>
              <a:rPr lang="en-US"/>
              <a:t>)</a:t>
            </a:r>
            <a:endParaRPr/>
          </a:p>
          <a:p>
            <a:pPr indent="0" lvl="0" marL="0" rtl="0" algn="l">
              <a:spcBef>
                <a:spcPts val="1000"/>
              </a:spcBef>
              <a:spcAft>
                <a:spcPts val="0"/>
              </a:spcAft>
              <a:buClr>
                <a:schemeClr val="dk1"/>
              </a:buClr>
              <a:buSzPts val="1100"/>
              <a:buFont typeface="Arial"/>
              <a:buNone/>
            </a:pPr>
            <a:r>
              <a:rPr lang="en-US">
                <a:solidFill>
                  <a:schemeClr val="dk2"/>
                </a:solidFill>
                <a:latin typeface="Mate"/>
                <a:ea typeface="Mate"/>
                <a:cs typeface="Mate"/>
                <a:sym typeface="Mate"/>
              </a:rPr>
              <a:t>Note: Used </a:t>
            </a:r>
            <a:r>
              <a:rPr b="1" lang="en-US">
                <a:solidFill>
                  <a:schemeClr val="dk2"/>
                </a:solidFill>
                <a:latin typeface="Mate"/>
                <a:ea typeface="Mate"/>
                <a:cs typeface="Mate"/>
                <a:sym typeface="Mate"/>
              </a:rPr>
              <a:t>GridSearchCV</a:t>
            </a:r>
            <a:r>
              <a:rPr lang="en-US">
                <a:solidFill>
                  <a:schemeClr val="dk2"/>
                </a:solidFill>
                <a:latin typeface="Mate"/>
                <a:ea typeface="Mate"/>
                <a:cs typeface="Mate"/>
                <a:sym typeface="Mate"/>
              </a:rPr>
              <a:t> for finding the </a:t>
            </a:r>
            <a:r>
              <a:rPr b="1" lang="en-US">
                <a:solidFill>
                  <a:schemeClr val="dk2"/>
                </a:solidFill>
                <a:latin typeface="Mate"/>
                <a:ea typeface="Mate"/>
                <a:cs typeface="Mate"/>
                <a:sym typeface="Mate"/>
              </a:rPr>
              <a:t>best parameters</a:t>
            </a:r>
            <a:endParaRPr/>
          </a:p>
          <a:p>
            <a:pPr indent="0" lvl="0" marL="0" rtl="0" algn="l">
              <a:spcBef>
                <a:spcPts val="1000"/>
              </a:spcBef>
              <a:spcAft>
                <a:spcPts val="0"/>
              </a:spcAft>
              <a:buNone/>
            </a:pPr>
            <a:r>
              <a:t/>
            </a:r>
            <a:endParaRPr/>
          </a:p>
        </p:txBody>
      </p:sp>
      <p:sp>
        <p:nvSpPr>
          <p:cNvPr id="408" name="Google Shape;408;p37"/>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409" name="Google Shape;409;p37"/>
          <p:cNvPicPr preferRelativeResize="0"/>
          <p:nvPr/>
        </p:nvPicPr>
        <p:blipFill>
          <a:blip r:embed="rId3">
            <a:alphaModFix/>
          </a:blip>
          <a:stretch>
            <a:fillRect/>
          </a:stretch>
        </p:blipFill>
        <p:spPr>
          <a:xfrm>
            <a:off x="5727250" y="1288925"/>
            <a:ext cx="6134125" cy="5231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8"/>
          <p:cNvSpPr txBox="1"/>
          <p:nvPr>
            <p:ph type="title"/>
          </p:nvPr>
        </p:nvSpPr>
        <p:spPr>
          <a:xfrm>
            <a:off x="131700" y="1812000"/>
            <a:ext cx="4152600" cy="3300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2"/>
                </a:solidFill>
              </a:rPr>
              <a:t>Performance Evaluation: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US" sz="1600">
                <a:solidFill>
                  <a:schemeClr val="dk2"/>
                </a:solidFill>
              </a:rPr>
              <a:t>ROC AUC Analysis of </a:t>
            </a:r>
            <a:r>
              <a:rPr lang="en-US" sz="2900">
                <a:solidFill>
                  <a:schemeClr val="dk2"/>
                </a:solidFill>
                <a:latin typeface="Mate"/>
                <a:ea typeface="Mate"/>
                <a:cs typeface="Mate"/>
                <a:sym typeface="Mate"/>
              </a:rPr>
              <a:t>Logistic Regression Model</a:t>
            </a:r>
            <a:endParaRPr sz="5700">
              <a:latin typeface="Mate"/>
              <a:ea typeface="Mate"/>
              <a:cs typeface="Mate"/>
              <a:sym typeface="Mate"/>
            </a:endParaRPr>
          </a:p>
        </p:txBody>
      </p:sp>
      <p:sp>
        <p:nvSpPr>
          <p:cNvPr id="416" name="Google Shape;416;p38"/>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417" name="Google Shape;417;p38"/>
          <p:cNvPicPr preferRelativeResize="0"/>
          <p:nvPr/>
        </p:nvPicPr>
        <p:blipFill>
          <a:blip r:embed="rId3">
            <a:alphaModFix/>
          </a:blip>
          <a:stretch>
            <a:fillRect/>
          </a:stretch>
        </p:blipFill>
        <p:spPr>
          <a:xfrm>
            <a:off x="4413700" y="243375"/>
            <a:ext cx="7517450" cy="6437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9"/>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24" name="Google Shape;424;p39"/>
          <p:cNvSpPr txBox="1"/>
          <p:nvPr>
            <p:ph type="title"/>
          </p:nvPr>
        </p:nvSpPr>
        <p:spPr>
          <a:xfrm>
            <a:off x="306100" y="1778850"/>
            <a:ext cx="4152600" cy="3300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2"/>
                </a:solidFill>
              </a:rPr>
              <a:t>Performance Evaluation: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US" sz="1600">
                <a:solidFill>
                  <a:schemeClr val="dk2"/>
                </a:solidFill>
              </a:rPr>
              <a:t>ROC AUC Analysis of </a:t>
            </a:r>
            <a:r>
              <a:rPr lang="en-US" sz="2900">
                <a:solidFill>
                  <a:schemeClr val="dk2"/>
                </a:solidFill>
                <a:latin typeface="Mate"/>
                <a:ea typeface="Mate"/>
                <a:cs typeface="Mate"/>
                <a:sym typeface="Mate"/>
              </a:rPr>
              <a:t>Decision Tree model</a:t>
            </a:r>
            <a:endParaRPr/>
          </a:p>
        </p:txBody>
      </p:sp>
      <p:pic>
        <p:nvPicPr>
          <p:cNvPr id="425" name="Google Shape;425;p39"/>
          <p:cNvPicPr preferRelativeResize="0"/>
          <p:nvPr/>
        </p:nvPicPr>
        <p:blipFill>
          <a:blip r:embed="rId3">
            <a:alphaModFix/>
          </a:blip>
          <a:stretch>
            <a:fillRect/>
          </a:stretch>
        </p:blipFill>
        <p:spPr>
          <a:xfrm>
            <a:off x="4597700" y="152400"/>
            <a:ext cx="7441900" cy="64306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0"/>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32" name="Google Shape;432;p40"/>
          <p:cNvSpPr txBox="1"/>
          <p:nvPr>
            <p:ph type="title"/>
          </p:nvPr>
        </p:nvSpPr>
        <p:spPr>
          <a:xfrm>
            <a:off x="306100" y="1778850"/>
            <a:ext cx="4152600" cy="3300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2"/>
                </a:solidFill>
              </a:rPr>
              <a:t>Performance Evaluation: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US" sz="1600">
                <a:solidFill>
                  <a:schemeClr val="dk2"/>
                </a:solidFill>
              </a:rPr>
              <a:t>ROC AUC Analysis of </a:t>
            </a:r>
            <a:r>
              <a:rPr lang="en-US" sz="2900">
                <a:solidFill>
                  <a:schemeClr val="dk2"/>
                </a:solidFill>
                <a:latin typeface="Mate"/>
                <a:ea typeface="Mate"/>
                <a:cs typeface="Mate"/>
                <a:sym typeface="Mate"/>
              </a:rPr>
              <a:t>Random Forest Model</a:t>
            </a:r>
            <a:endParaRPr/>
          </a:p>
        </p:txBody>
      </p:sp>
      <p:pic>
        <p:nvPicPr>
          <p:cNvPr id="433" name="Google Shape;433;p40"/>
          <p:cNvPicPr preferRelativeResize="0"/>
          <p:nvPr/>
        </p:nvPicPr>
        <p:blipFill>
          <a:blip r:embed="rId3">
            <a:alphaModFix/>
          </a:blip>
          <a:stretch>
            <a:fillRect/>
          </a:stretch>
        </p:blipFill>
        <p:spPr>
          <a:xfrm>
            <a:off x="4611100" y="152400"/>
            <a:ext cx="7428500" cy="64306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1"/>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40" name="Google Shape;440;p41"/>
          <p:cNvSpPr txBox="1"/>
          <p:nvPr>
            <p:ph type="title"/>
          </p:nvPr>
        </p:nvSpPr>
        <p:spPr>
          <a:xfrm>
            <a:off x="306100" y="1778850"/>
            <a:ext cx="4152600" cy="3300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2"/>
                </a:solidFill>
              </a:rPr>
              <a:t>Performance Evaluation: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US" sz="1600">
                <a:solidFill>
                  <a:schemeClr val="dk2"/>
                </a:solidFill>
              </a:rPr>
              <a:t>ROC AUC Analysis of </a:t>
            </a:r>
            <a:r>
              <a:rPr lang="en-US" sz="2900">
                <a:solidFill>
                  <a:schemeClr val="dk2"/>
                </a:solidFill>
                <a:latin typeface="Mate"/>
                <a:ea typeface="Mate"/>
                <a:cs typeface="Mate"/>
                <a:sym typeface="Mate"/>
              </a:rPr>
              <a:t>XGBoost model</a:t>
            </a:r>
            <a:endParaRPr/>
          </a:p>
        </p:txBody>
      </p:sp>
      <p:pic>
        <p:nvPicPr>
          <p:cNvPr id="441" name="Google Shape;441;p41"/>
          <p:cNvPicPr preferRelativeResize="0"/>
          <p:nvPr/>
        </p:nvPicPr>
        <p:blipFill>
          <a:blip r:embed="rId3">
            <a:alphaModFix/>
          </a:blip>
          <a:stretch>
            <a:fillRect/>
          </a:stretch>
        </p:blipFill>
        <p:spPr>
          <a:xfrm>
            <a:off x="4611100" y="152400"/>
            <a:ext cx="7428500" cy="6515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2"/>
          <p:cNvSpPr txBox="1"/>
          <p:nvPr>
            <p:ph type="title"/>
          </p:nvPr>
        </p:nvSpPr>
        <p:spPr>
          <a:xfrm>
            <a:off x="4105150" y="2781850"/>
            <a:ext cx="7700400" cy="1689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6"/>
              </a:buClr>
              <a:buSzPts val="2700"/>
              <a:buFont typeface="Arial"/>
              <a:buNone/>
            </a:pPr>
            <a:r>
              <a:rPr lang="en-US" sz="4500"/>
              <a:t>“Model </a:t>
            </a:r>
            <a:r>
              <a:rPr lang="en-US" sz="4500"/>
              <a:t>Interpretability </a:t>
            </a:r>
            <a:r>
              <a:rPr b="0" lang="en-US" sz="3200"/>
              <a:t>using </a:t>
            </a:r>
            <a:r>
              <a:rPr lang="en-US" sz="4500">
                <a:solidFill>
                  <a:schemeClr val="accent2"/>
                </a:solidFill>
              </a:rPr>
              <a:t>SHAP</a:t>
            </a:r>
            <a:r>
              <a:rPr lang="en-US" sz="4500"/>
              <a:t>”</a:t>
            </a:r>
            <a:endParaRPr sz="4500"/>
          </a:p>
        </p:txBody>
      </p:sp>
      <p:sp>
        <p:nvSpPr>
          <p:cNvPr id="448" name="Google Shape;448;p4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3"/>
          <p:cNvSpPr txBox="1"/>
          <p:nvPr>
            <p:ph type="title"/>
          </p:nvPr>
        </p:nvSpPr>
        <p:spPr>
          <a:xfrm>
            <a:off x="678579" y="1"/>
            <a:ext cx="10515600" cy="111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Interpretability of XGBoost model</a:t>
            </a:r>
            <a:r>
              <a:rPr lang="en-US"/>
              <a:t> </a:t>
            </a:r>
            <a:endParaRPr/>
          </a:p>
        </p:txBody>
      </p:sp>
      <p:sp>
        <p:nvSpPr>
          <p:cNvPr id="455" name="Google Shape;455;p43"/>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456" name="Google Shape;456;p43"/>
          <p:cNvPicPr preferRelativeResize="0"/>
          <p:nvPr/>
        </p:nvPicPr>
        <p:blipFill>
          <a:blip r:embed="rId3">
            <a:alphaModFix/>
          </a:blip>
          <a:stretch>
            <a:fillRect/>
          </a:stretch>
        </p:blipFill>
        <p:spPr>
          <a:xfrm>
            <a:off x="152400" y="1341550"/>
            <a:ext cx="6340700" cy="4547850"/>
          </a:xfrm>
          <a:prstGeom prst="rect">
            <a:avLst/>
          </a:prstGeom>
          <a:noFill/>
          <a:ln>
            <a:noFill/>
          </a:ln>
        </p:spPr>
      </p:pic>
      <p:sp>
        <p:nvSpPr>
          <p:cNvPr id="457" name="Google Shape;457;p43"/>
          <p:cNvSpPr txBox="1"/>
          <p:nvPr/>
        </p:nvSpPr>
        <p:spPr>
          <a:xfrm>
            <a:off x="6680925" y="1341550"/>
            <a:ext cx="5511000" cy="51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accent6"/>
                </a:solidFill>
                <a:latin typeface="Mate"/>
                <a:ea typeface="Mate"/>
                <a:cs typeface="Mate"/>
                <a:sym typeface="Mate"/>
              </a:rPr>
              <a:t>Reasons could be for Total_debit_trans_s3:</a:t>
            </a:r>
            <a:endParaRPr b="1" sz="2000">
              <a:solidFill>
                <a:schemeClr val="accent6"/>
              </a:solidFill>
              <a:latin typeface="Mate"/>
              <a:ea typeface="Mate"/>
              <a:cs typeface="Mate"/>
              <a:sym typeface="Mate"/>
            </a:endParaRPr>
          </a:p>
          <a:p>
            <a:pPr indent="-355600" lvl="0" marL="457200" rtl="0" algn="l">
              <a:spcBef>
                <a:spcPts val="0"/>
              </a:spcBef>
              <a:spcAft>
                <a:spcPts val="0"/>
              </a:spcAft>
              <a:buClr>
                <a:schemeClr val="accent6"/>
              </a:buClr>
              <a:buSzPts val="2000"/>
              <a:buFont typeface="Mate"/>
              <a:buChar char="●"/>
            </a:pPr>
            <a:r>
              <a:rPr lang="en-US" sz="2000">
                <a:solidFill>
                  <a:schemeClr val="accent6"/>
                </a:solidFill>
                <a:latin typeface="Mate"/>
                <a:ea typeface="Mate"/>
                <a:cs typeface="Mate"/>
                <a:sym typeface="Mate"/>
              </a:rPr>
              <a:t>Transactional Activity</a:t>
            </a:r>
            <a:endParaRPr sz="2000">
              <a:solidFill>
                <a:schemeClr val="accent6"/>
              </a:solidFill>
              <a:latin typeface="Mate"/>
              <a:ea typeface="Mate"/>
              <a:cs typeface="Mate"/>
              <a:sym typeface="Mate"/>
            </a:endParaRPr>
          </a:p>
          <a:p>
            <a:pPr indent="-355600" lvl="0" marL="457200" rtl="0" algn="l">
              <a:spcBef>
                <a:spcPts val="0"/>
              </a:spcBef>
              <a:spcAft>
                <a:spcPts val="0"/>
              </a:spcAft>
              <a:buClr>
                <a:schemeClr val="accent6"/>
              </a:buClr>
              <a:buSzPts val="2000"/>
              <a:buFont typeface="Mate"/>
              <a:buChar char="●"/>
            </a:pPr>
            <a:r>
              <a:rPr lang="en-US" sz="2000">
                <a:solidFill>
                  <a:schemeClr val="accent6"/>
                </a:solidFill>
                <a:latin typeface="Mate"/>
                <a:ea typeface="Mate"/>
                <a:cs typeface="Mate"/>
                <a:sym typeface="Mate"/>
              </a:rPr>
              <a:t>Financial</a:t>
            </a:r>
            <a:r>
              <a:rPr lang="en-US" sz="2000">
                <a:solidFill>
                  <a:schemeClr val="accent6"/>
                </a:solidFill>
                <a:latin typeface="Mate"/>
                <a:ea typeface="Mate"/>
                <a:cs typeface="Mate"/>
                <a:sym typeface="Mate"/>
              </a:rPr>
              <a:t> behaviour</a:t>
            </a:r>
            <a:endParaRPr sz="2000">
              <a:solidFill>
                <a:schemeClr val="accent6"/>
              </a:solidFill>
              <a:latin typeface="Mate"/>
              <a:ea typeface="Mate"/>
              <a:cs typeface="Mate"/>
              <a:sym typeface="Mate"/>
            </a:endParaRPr>
          </a:p>
          <a:p>
            <a:pPr indent="-355600" lvl="0" marL="457200" rtl="0" algn="l">
              <a:spcBef>
                <a:spcPts val="0"/>
              </a:spcBef>
              <a:spcAft>
                <a:spcPts val="0"/>
              </a:spcAft>
              <a:buClr>
                <a:schemeClr val="accent6"/>
              </a:buClr>
              <a:buSzPts val="2000"/>
              <a:buFont typeface="Mate"/>
              <a:buChar char="●"/>
            </a:pPr>
            <a:r>
              <a:rPr lang="en-US" sz="2000">
                <a:solidFill>
                  <a:schemeClr val="accent6"/>
                </a:solidFill>
                <a:latin typeface="Mate"/>
                <a:ea typeface="Mate"/>
                <a:cs typeface="Mate"/>
                <a:sym typeface="Mate"/>
              </a:rPr>
              <a:t>Customer Engagement</a:t>
            </a:r>
            <a:endParaRPr sz="2000">
              <a:solidFill>
                <a:schemeClr val="accent6"/>
              </a:solidFill>
              <a:latin typeface="Mate"/>
              <a:ea typeface="Mate"/>
              <a:cs typeface="Mate"/>
              <a:sym typeface="Mate"/>
            </a:endParaRPr>
          </a:p>
          <a:p>
            <a:pPr indent="0" lvl="0" marL="457200" rtl="0" algn="l">
              <a:spcBef>
                <a:spcPts val="0"/>
              </a:spcBef>
              <a:spcAft>
                <a:spcPts val="0"/>
              </a:spcAft>
              <a:buNone/>
            </a:pPr>
            <a:r>
              <a:t/>
            </a:r>
            <a:endParaRPr sz="2000">
              <a:solidFill>
                <a:schemeClr val="accent6"/>
              </a:solidFill>
              <a:latin typeface="Mate"/>
              <a:ea typeface="Mate"/>
              <a:cs typeface="Mate"/>
              <a:sym typeface="Mate"/>
            </a:endParaRPr>
          </a:p>
          <a:p>
            <a:pPr indent="0" lvl="0" marL="457200" rtl="0" algn="l">
              <a:spcBef>
                <a:spcPts val="0"/>
              </a:spcBef>
              <a:spcAft>
                <a:spcPts val="0"/>
              </a:spcAft>
              <a:buNone/>
            </a:pPr>
            <a:r>
              <a:t/>
            </a:r>
            <a:endParaRPr sz="2000">
              <a:solidFill>
                <a:schemeClr val="accent6"/>
              </a:solidFill>
              <a:latin typeface="Mate"/>
              <a:ea typeface="Mate"/>
              <a:cs typeface="Mate"/>
              <a:sym typeface="Mate"/>
            </a:endParaRPr>
          </a:p>
          <a:p>
            <a:pPr indent="0" lvl="0" marL="457200" rtl="0" algn="l">
              <a:spcBef>
                <a:spcPts val="0"/>
              </a:spcBef>
              <a:spcAft>
                <a:spcPts val="0"/>
              </a:spcAft>
              <a:buNone/>
            </a:pPr>
            <a:r>
              <a:t/>
            </a:r>
            <a:endParaRPr sz="2000">
              <a:solidFill>
                <a:schemeClr val="accent6"/>
              </a:solidFill>
              <a:latin typeface="Mate"/>
              <a:ea typeface="Mate"/>
              <a:cs typeface="Mate"/>
              <a:sym typeface="Mate"/>
            </a:endParaRPr>
          </a:p>
          <a:p>
            <a:pPr indent="0" lvl="0" marL="457200" rtl="0" algn="l">
              <a:spcBef>
                <a:spcPts val="0"/>
              </a:spcBef>
              <a:spcAft>
                <a:spcPts val="0"/>
              </a:spcAft>
              <a:buNone/>
            </a:pPr>
            <a:r>
              <a:t/>
            </a:r>
            <a:endParaRPr sz="2000">
              <a:solidFill>
                <a:schemeClr val="accent6"/>
              </a:solidFill>
              <a:latin typeface="Mate"/>
              <a:ea typeface="Mate"/>
              <a:cs typeface="Mate"/>
              <a:sym typeface="Mate"/>
            </a:endParaRPr>
          </a:p>
          <a:p>
            <a:pPr indent="0" lvl="0" marL="0" rtl="0" algn="l">
              <a:spcBef>
                <a:spcPts val="0"/>
              </a:spcBef>
              <a:spcAft>
                <a:spcPts val="0"/>
              </a:spcAft>
              <a:buNone/>
            </a:pPr>
            <a:r>
              <a:rPr b="1" lang="en-US" sz="2000">
                <a:solidFill>
                  <a:schemeClr val="accent6"/>
                </a:solidFill>
                <a:latin typeface="Mate"/>
                <a:ea typeface="Mate"/>
                <a:cs typeface="Mate"/>
                <a:sym typeface="Mate"/>
              </a:rPr>
              <a:t>Reasons could be for Total_debit_amt_s3:</a:t>
            </a:r>
            <a:endParaRPr b="1" sz="2000">
              <a:solidFill>
                <a:schemeClr val="accent6"/>
              </a:solidFill>
              <a:latin typeface="Mate"/>
              <a:ea typeface="Mate"/>
              <a:cs typeface="Mate"/>
              <a:sym typeface="Mate"/>
            </a:endParaRPr>
          </a:p>
          <a:p>
            <a:pPr indent="-355600" lvl="0" marL="457200" rtl="0" algn="l">
              <a:spcBef>
                <a:spcPts val="0"/>
              </a:spcBef>
              <a:spcAft>
                <a:spcPts val="0"/>
              </a:spcAft>
              <a:buClr>
                <a:schemeClr val="accent6"/>
              </a:buClr>
              <a:buSzPts val="2000"/>
              <a:buFont typeface="Mate"/>
              <a:buChar char="●"/>
            </a:pPr>
            <a:r>
              <a:rPr lang="en-US" sz="2000">
                <a:solidFill>
                  <a:schemeClr val="accent6"/>
                </a:solidFill>
                <a:latin typeface="Mate"/>
                <a:ea typeface="Mate"/>
                <a:cs typeface="Mate"/>
                <a:sym typeface="Mate"/>
              </a:rPr>
              <a:t>Financial Health</a:t>
            </a:r>
            <a:endParaRPr sz="2000">
              <a:solidFill>
                <a:schemeClr val="accent6"/>
              </a:solidFill>
              <a:latin typeface="Mate"/>
              <a:ea typeface="Mate"/>
              <a:cs typeface="Mate"/>
              <a:sym typeface="Mate"/>
            </a:endParaRPr>
          </a:p>
          <a:p>
            <a:pPr indent="-355600" lvl="0" marL="457200" rtl="0" algn="l">
              <a:spcBef>
                <a:spcPts val="0"/>
              </a:spcBef>
              <a:spcAft>
                <a:spcPts val="0"/>
              </a:spcAft>
              <a:buClr>
                <a:schemeClr val="accent6"/>
              </a:buClr>
              <a:buSzPts val="2000"/>
              <a:buFont typeface="Mate"/>
              <a:buChar char="●"/>
            </a:pPr>
            <a:r>
              <a:rPr lang="en-US" sz="2000">
                <a:solidFill>
                  <a:schemeClr val="accent6"/>
                </a:solidFill>
                <a:latin typeface="Mate"/>
                <a:ea typeface="Mate"/>
                <a:cs typeface="Mate"/>
                <a:sym typeface="Mate"/>
              </a:rPr>
              <a:t>Product Usage</a:t>
            </a:r>
            <a:endParaRPr sz="2000">
              <a:solidFill>
                <a:schemeClr val="accent6"/>
              </a:solidFill>
              <a:latin typeface="Mate"/>
              <a:ea typeface="Mate"/>
              <a:cs typeface="Mate"/>
              <a:sym typeface="Mate"/>
            </a:endParaRPr>
          </a:p>
          <a:p>
            <a:pPr indent="-355600" lvl="0" marL="457200" rtl="0" algn="l">
              <a:spcBef>
                <a:spcPts val="0"/>
              </a:spcBef>
              <a:spcAft>
                <a:spcPts val="0"/>
              </a:spcAft>
              <a:buClr>
                <a:schemeClr val="accent6"/>
              </a:buClr>
              <a:buSzPts val="2000"/>
              <a:buFont typeface="Mate"/>
              <a:buChar char="●"/>
            </a:pPr>
            <a:r>
              <a:rPr lang="en-US" sz="2000">
                <a:solidFill>
                  <a:schemeClr val="accent6"/>
                </a:solidFill>
                <a:latin typeface="Mate"/>
                <a:ea typeface="Mate"/>
                <a:cs typeface="Mate"/>
                <a:sym typeface="Mate"/>
              </a:rPr>
              <a:t>Customer </a:t>
            </a:r>
            <a:r>
              <a:rPr lang="en-US" sz="2000">
                <a:solidFill>
                  <a:schemeClr val="accent6"/>
                </a:solidFill>
                <a:latin typeface="Mate"/>
                <a:ea typeface="Mate"/>
                <a:cs typeface="Mate"/>
                <a:sym typeface="Mate"/>
              </a:rPr>
              <a:t>Satisfaction</a:t>
            </a:r>
            <a:endParaRPr sz="2000">
              <a:solidFill>
                <a:schemeClr val="accent6"/>
              </a:solidFill>
              <a:latin typeface="Mate"/>
              <a:ea typeface="Mate"/>
              <a:cs typeface="Mate"/>
              <a:sym typeface="Mate"/>
            </a:endParaRPr>
          </a:p>
          <a:p>
            <a:pPr indent="0" lvl="0" marL="457200" rtl="0" algn="l">
              <a:spcBef>
                <a:spcPts val="0"/>
              </a:spcBef>
              <a:spcAft>
                <a:spcPts val="0"/>
              </a:spcAft>
              <a:buNone/>
            </a:pPr>
            <a:r>
              <a:t/>
            </a:r>
            <a:endParaRPr sz="2000">
              <a:solidFill>
                <a:schemeClr val="accent6"/>
              </a:solidFill>
              <a:latin typeface="Mate"/>
              <a:ea typeface="Mate"/>
              <a:cs typeface="Mate"/>
              <a:sym typeface="Mate"/>
            </a:endParaRPr>
          </a:p>
          <a:p>
            <a:pPr indent="0" lvl="0" marL="457200" rtl="0" algn="l">
              <a:spcBef>
                <a:spcPts val="0"/>
              </a:spcBef>
              <a:spcAft>
                <a:spcPts val="0"/>
              </a:spcAft>
              <a:buNone/>
            </a:pPr>
            <a:r>
              <a:t/>
            </a:r>
            <a:endParaRPr sz="1200">
              <a:solidFill>
                <a:srgbClr val="ECECEC"/>
              </a:solidFill>
              <a:highlight>
                <a:srgbClr val="212121"/>
              </a:highlight>
              <a:latin typeface="Roboto"/>
              <a:ea typeface="Roboto"/>
              <a:cs typeface="Roboto"/>
              <a:sym typeface="Roboto"/>
            </a:endParaRPr>
          </a:p>
        </p:txBody>
      </p:sp>
      <p:sp>
        <p:nvSpPr>
          <p:cNvPr id="458" name="Google Shape;458;p43"/>
          <p:cNvSpPr txBox="1"/>
          <p:nvPr/>
        </p:nvSpPr>
        <p:spPr>
          <a:xfrm>
            <a:off x="214650" y="6050375"/>
            <a:ext cx="11711700" cy="7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000">
                <a:solidFill>
                  <a:schemeClr val="dk2"/>
                </a:solidFill>
                <a:latin typeface="Mate"/>
                <a:ea typeface="Mate"/>
                <a:cs typeface="Mate"/>
                <a:sym typeface="Mate"/>
              </a:rPr>
              <a:t>Total_debit_trans_s3</a:t>
            </a:r>
            <a:r>
              <a:rPr lang="en-US" sz="2000">
                <a:solidFill>
                  <a:schemeClr val="dk2"/>
                </a:solidFill>
                <a:latin typeface="Mate"/>
                <a:ea typeface="Mate"/>
                <a:cs typeface="Mate"/>
                <a:sym typeface="Mate"/>
              </a:rPr>
              <a:t> is the most important feature and followed by </a:t>
            </a:r>
            <a:r>
              <a:rPr b="1" lang="en-US" sz="2000">
                <a:solidFill>
                  <a:schemeClr val="dk2"/>
                </a:solidFill>
                <a:latin typeface="Mate"/>
                <a:ea typeface="Mate"/>
                <a:cs typeface="Mate"/>
                <a:sym typeface="Mate"/>
              </a:rPr>
              <a:t>total_debit_amt_s3</a:t>
            </a:r>
            <a:endParaRPr b="1" sz="2000">
              <a:solidFill>
                <a:schemeClr val="accent6"/>
              </a:solidFill>
              <a:latin typeface="Mate"/>
              <a:ea typeface="Mate"/>
              <a:cs typeface="Mate"/>
              <a:sym typeface="Mat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4"/>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465" name="Google Shape;465;p44"/>
          <p:cNvPicPr preferRelativeResize="0"/>
          <p:nvPr/>
        </p:nvPicPr>
        <p:blipFill>
          <a:blip r:embed="rId3">
            <a:alphaModFix/>
          </a:blip>
          <a:stretch>
            <a:fillRect/>
          </a:stretch>
        </p:blipFill>
        <p:spPr>
          <a:xfrm>
            <a:off x="743213" y="123150"/>
            <a:ext cx="10705574" cy="66117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5"/>
          <p:cNvSpPr txBox="1"/>
          <p:nvPr/>
        </p:nvSpPr>
        <p:spPr>
          <a:xfrm>
            <a:off x="134150" y="268300"/>
            <a:ext cx="3648900" cy="45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accent6"/>
                </a:solidFill>
                <a:latin typeface="Mate"/>
                <a:ea typeface="Mate"/>
                <a:cs typeface="Mate"/>
                <a:sym typeface="Mate"/>
              </a:rPr>
              <a:t>Business Suggestions</a:t>
            </a:r>
            <a:endParaRPr b="1" sz="2000">
              <a:solidFill>
                <a:schemeClr val="accent6"/>
              </a:solidFill>
              <a:latin typeface="Mate"/>
              <a:ea typeface="Mate"/>
              <a:cs typeface="Mate"/>
              <a:sym typeface="Mate"/>
            </a:endParaRPr>
          </a:p>
          <a:p>
            <a:pPr indent="0" lvl="0" marL="0" rtl="0" algn="l">
              <a:spcBef>
                <a:spcPts val="0"/>
              </a:spcBef>
              <a:spcAft>
                <a:spcPts val="0"/>
              </a:spcAft>
              <a:buNone/>
            </a:pPr>
            <a:r>
              <a:t/>
            </a:r>
            <a:endParaRPr b="1" sz="2000">
              <a:solidFill>
                <a:schemeClr val="accent6"/>
              </a:solidFill>
              <a:latin typeface="Mate"/>
              <a:ea typeface="Mate"/>
              <a:cs typeface="Mate"/>
              <a:sym typeface="Mate"/>
            </a:endParaRPr>
          </a:p>
          <a:p>
            <a:pPr indent="-355600" lvl="0" marL="457200" rtl="0" algn="l">
              <a:spcBef>
                <a:spcPts val="0"/>
              </a:spcBef>
              <a:spcAft>
                <a:spcPts val="0"/>
              </a:spcAft>
              <a:buClr>
                <a:schemeClr val="accent6"/>
              </a:buClr>
              <a:buSzPts val="2000"/>
              <a:buFont typeface="Mate"/>
              <a:buChar char="●"/>
            </a:pPr>
            <a:r>
              <a:rPr lang="en-US" sz="2000">
                <a:solidFill>
                  <a:schemeClr val="accent6"/>
                </a:solidFill>
                <a:latin typeface="Mate"/>
                <a:ea typeface="Mate"/>
                <a:cs typeface="Mate"/>
                <a:sym typeface="Mate"/>
              </a:rPr>
              <a:t>Focus on Low Transaction Frequency Customers.</a:t>
            </a:r>
            <a:endParaRPr sz="2000">
              <a:solidFill>
                <a:schemeClr val="accent6"/>
              </a:solidFill>
              <a:latin typeface="Mate"/>
              <a:ea typeface="Mate"/>
              <a:cs typeface="Mate"/>
              <a:sym typeface="Mate"/>
            </a:endParaRPr>
          </a:p>
          <a:p>
            <a:pPr indent="-355600" lvl="0" marL="457200" rtl="0" algn="l">
              <a:spcBef>
                <a:spcPts val="0"/>
              </a:spcBef>
              <a:spcAft>
                <a:spcPts val="0"/>
              </a:spcAft>
              <a:buClr>
                <a:schemeClr val="accent6"/>
              </a:buClr>
              <a:buSzPts val="2000"/>
              <a:buFont typeface="Mate"/>
              <a:buChar char="●"/>
            </a:pPr>
            <a:r>
              <a:rPr lang="en-US" sz="2000">
                <a:solidFill>
                  <a:schemeClr val="accent6"/>
                </a:solidFill>
                <a:latin typeface="Mate"/>
                <a:ea typeface="Mate"/>
                <a:cs typeface="Mate"/>
                <a:sym typeface="Mate"/>
              </a:rPr>
              <a:t>Monitor Account Balances</a:t>
            </a:r>
            <a:endParaRPr sz="2000">
              <a:solidFill>
                <a:schemeClr val="accent6"/>
              </a:solidFill>
              <a:latin typeface="Mate"/>
              <a:ea typeface="Mate"/>
              <a:cs typeface="Mate"/>
              <a:sym typeface="Mate"/>
            </a:endParaRPr>
          </a:p>
          <a:p>
            <a:pPr indent="-355600" lvl="0" marL="457200" rtl="0" algn="l">
              <a:spcBef>
                <a:spcPts val="0"/>
              </a:spcBef>
              <a:spcAft>
                <a:spcPts val="0"/>
              </a:spcAft>
              <a:buClr>
                <a:schemeClr val="accent6"/>
              </a:buClr>
              <a:buSzPts val="2000"/>
              <a:buChar char="●"/>
            </a:pPr>
            <a:r>
              <a:rPr lang="en-US" sz="2000">
                <a:solidFill>
                  <a:schemeClr val="accent6"/>
                </a:solidFill>
                <a:latin typeface="Mate"/>
                <a:ea typeface="Mate"/>
                <a:cs typeface="Mate"/>
                <a:sym typeface="Mate"/>
              </a:rPr>
              <a:t>Tailor Marketing Strategies (</a:t>
            </a:r>
            <a:r>
              <a:rPr b="1" lang="en-US" sz="2000">
                <a:solidFill>
                  <a:schemeClr val="accent6"/>
                </a:solidFill>
                <a:latin typeface="Mate"/>
                <a:ea typeface="Mate"/>
                <a:cs typeface="Mate"/>
                <a:sym typeface="Mate"/>
              </a:rPr>
              <a:t>tar_desc</a:t>
            </a:r>
            <a:r>
              <a:rPr lang="en-US" sz="2000">
                <a:solidFill>
                  <a:schemeClr val="accent6"/>
                </a:solidFill>
                <a:latin typeface="Mate"/>
                <a:ea typeface="Mate"/>
                <a:cs typeface="Mate"/>
                <a:sym typeface="Mate"/>
              </a:rPr>
              <a:t>)</a:t>
            </a:r>
            <a:endParaRPr sz="2000">
              <a:solidFill>
                <a:schemeClr val="accent6"/>
              </a:solidFill>
              <a:latin typeface="Mate"/>
              <a:ea typeface="Mate"/>
              <a:cs typeface="Mate"/>
              <a:sym typeface="Mate"/>
            </a:endParaRPr>
          </a:p>
          <a:p>
            <a:pPr indent="-355600" lvl="0" marL="457200" rtl="0" algn="l">
              <a:spcBef>
                <a:spcPts val="0"/>
              </a:spcBef>
              <a:spcAft>
                <a:spcPts val="0"/>
              </a:spcAft>
              <a:buClr>
                <a:schemeClr val="accent6"/>
              </a:buClr>
              <a:buSzPts val="2000"/>
              <a:buFont typeface="Mate"/>
              <a:buChar char="●"/>
            </a:pPr>
            <a:r>
              <a:rPr lang="en-US" sz="2000">
                <a:solidFill>
                  <a:schemeClr val="accent6"/>
                </a:solidFill>
                <a:latin typeface="Mate"/>
                <a:ea typeface="Mate"/>
                <a:cs typeface="Mate"/>
                <a:sym typeface="Mate"/>
              </a:rPr>
              <a:t>Customer relationship </a:t>
            </a:r>
            <a:r>
              <a:rPr lang="en-US" sz="2000">
                <a:solidFill>
                  <a:schemeClr val="accent6"/>
                </a:solidFill>
                <a:latin typeface="Mate"/>
                <a:ea typeface="Mate"/>
                <a:cs typeface="Mate"/>
                <a:sym typeface="Mate"/>
              </a:rPr>
              <a:t>Management</a:t>
            </a:r>
            <a:r>
              <a:rPr lang="en-US" sz="2000">
                <a:solidFill>
                  <a:schemeClr val="accent6"/>
                </a:solidFill>
                <a:latin typeface="Mate"/>
                <a:ea typeface="Mate"/>
                <a:cs typeface="Mate"/>
                <a:sym typeface="Mate"/>
              </a:rPr>
              <a:t> (</a:t>
            </a:r>
            <a:r>
              <a:rPr b="1" lang="en-US" sz="2000">
                <a:solidFill>
                  <a:schemeClr val="accent6"/>
                </a:solidFill>
                <a:latin typeface="Mate"/>
                <a:ea typeface="Mate"/>
                <a:cs typeface="Mate"/>
                <a:sym typeface="Mate"/>
              </a:rPr>
              <a:t>cus_target</a:t>
            </a:r>
            <a:r>
              <a:rPr lang="en-US" sz="2000">
                <a:solidFill>
                  <a:schemeClr val="accent6"/>
                </a:solidFill>
                <a:latin typeface="Mate"/>
                <a:ea typeface="Mate"/>
                <a:cs typeface="Mate"/>
                <a:sym typeface="Mate"/>
              </a:rPr>
              <a:t>)</a:t>
            </a:r>
            <a:endParaRPr sz="2000">
              <a:solidFill>
                <a:schemeClr val="accent6"/>
              </a:solidFill>
              <a:latin typeface="Mate"/>
              <a:ea typeface="Mate"/>
              <a:cs typeface="Mate"/>
              <a:sym typeface="Mate"/>
            </a:endParaRPr>
          </a:p>
          <a:p>
            <a:pPr indent="-355600" lvl="0" marL="457200" rtl="0" algn="l">
              <a:spcBef>
                <a:spcPts val="0"/>
              </a:spcBef>
              <a:spcAft>
                <a:spcPts val="0"/>
              </a:spcAft>
              <a:buClr>
                <a:schemeClr val="accent6"/>
              </a:buClr>
              <a:buSzPts val="2000"/>
              <a:buFont typeface="Mate"/>
              <a:buChar char="●"/>
            </a:pPr>
            <a:r>
              <a:rPr lang="en-US" sz="2000">
                <a:solidFill>
                  <a:schemeClr val="accent6"/>
                </a:solidFill>
                <a:latin typeface="Mate"/>
                <a:ea typeface="Mate"/>
                <a:cs typeface="Mate"/>
                <a:sym typeface="Mate"/>
              </a:rPr>
              <a:t>Enhance Customer Experience (</a:t>
            </a:r>
            <a:r>
              <a:rPr b="1" lang="en-US" sz="2000">
                <a:solidFill>
                  <a:schemeClr val="accent6"/>
                </a:solidFill>
                <a:latin typeface="Mate"/>
                <a:ea typeface="Mate"/>
                <a:cs typeface="Mate"/>
                <a:sym typeface="Mate"/>
              </a:rPr>
              <a:t>cus_customer_since</a:t>
            </a:r>
            <a:r>
              <a:rPr lang="en-US" sz="2000">
                <a:solidFill>
                  <a:schemeClr val="accent6"/>
                </a:solidFill>
                <a:latin typeface="Mate"/>
                <a:ea typeface="Mate"/>
                <a:cs typeface="Mate"/>
                <a:sym typeface="Mate"/>
              </a:rPr>
              <a:t> + </a:t>
            </a:r>
            <a:r>
              <a:rPr b="1" lang="en-US" sz="2000">
                <a:solidFill>
                  <a:schemeClr val="accent6"/>
                </a:solidFill>
                <a:latin typeface="Mate"/>
                <a:ea typeface="Mate"/>
                <a:cs typeface="Mate"/>
                <a:sym typeface="Mate"/>
              </a:rPr>
              <a:t>interaction_age_income</a:t>
            </a:r>
            <a:r>
              <a:rPr lang="en-US" sz="2000">
                <a:solidFill>
                  <a:schemeClr val="accent6"/>
                </a:solidFill>
                <a:latin typeface="Mate"/>
                <a:ea typeface="Mate"/>
                <a:cs typeface="Mate"/>
                <a:sym typeface="Mate"/>
              </a:rPr>
              <a:t>)</a:t>
            </a:r>
            <a:endParaRPr sz="2000">
              <a:solidFill>
                <a:schemeClr val="accent6"/>
              </a:solidFill>
              <a:latin typeface="Mate"/>
              <a:ea typeface="Mate"/>
              <a:cs typeface="Mate"/>
              <a:sym typeface="Mate"/>
            </a:endParaRPr>
          </a:p>
          <a:p>
            <a:pPr indent="0" lvl="0" marL="457200" rtl="0" algn="l">
              <a:spcBef>
                <a:spcPts val="0"/>
              </a:spcBef>
              <a:spcAft>
                <a:spcPts val="0"/>
              </a:spcAft>
              <a:buNone/>
            </a:pPr>
            <a:r>
              <a:t/>
            </a:r>
            <a:endParaRPr sz="2000">
              <a:solidFill>
                <a:schemeClr val="accent6"/>
              </a:solidFill>
            </a:endParaRPr>
          </a:p>
        </p:txBody>
      </p:sp>
      <p:sp>
        <p:nvSpPr>
          <p:cNvPr id="472" name="Google Shape;472;p45"/>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473" name="Google Shape;473;p45"/>
          <p:cNvPicPr preferRelativeResize="0"/>
          <p:nvPr/>
        </p:nvPicPr>
        <p:blipFill>
          <a:blip r:embed="rId3">
            <a:alphaModFix/>
          </a:blip>
          <a:stretch>
            <a:fillRect/>
          </a:stretch>
        </p:blipFill>
        <p:spPr>
          <a:xfrm>
            <a:off x="4271500" y="333375"/>
            <a:ext cx="7620000" cy="6191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6"/>
          <p:cNvSpPr txBox="1"/>
          <p:nvPr>
            <p:ph type="title"/>
          </p:nvPr>
        </p:nvSpPr>
        <p:spPr>
          <a:xfrm>
            <a:off x="587829" y="252176"/>
            <a:ext cx="10515600" cy="111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a:t>
            </a:r>
            <a:endParaRPr/>
          </a:p>
        </p:txBody>
      </p:sp>
      <p:sp>
        <p:nvSpPr>
          <p:cNvPr id="480" name="Google Shape;480;p46"/>
          <p:cNvSpPr/>
          <p:nvPr>
            <p:ph idx="2" type="chart"/>
          </p:nvPr>
        </p:nvSpPr>
        <p:spPr>
          <a:xfrm>
            <a:off x="587829" y="1622510"/>
            <a:ext cx="10889700" cy="4155900"/>
          </a:xfrm>
          <a:prstGeom prst="rect">
            <a:avLst/>
          </a:prstGeom>
        </p:spPr>
        <p:txBody>
          <a:bodyPr anchorCtr="0" anchor="t" bIns="45700" lIns="91425" spcFirstLastPara="1" rIns="91425" wrap="square" tIns="45700">
            <a:noAutofit/>
          </a:bodyPr>
          <a:lstStyle/>
          <a:p>
            <a:pPr indent="-355600" lvl="0" marL="457200" rtl="0" algn="l">
              <a:lnSpc>
                <a:spcPct val="218181"/>
              </a:lnSpc>
              <a:spcBef>
                <a:spcPts val="3200"/>
              </a:spcBef>
              <a:spcAft>
                <a:spcPts val="0"/>
              </a:spcAft>
              <a:buSzPts val="2000"/>
              <a:buFont typeface="Mate"/>
              <a:buChar char="•"/>
            </a:pPr>
            <a:r>
              <a:rPr lang="en-US">
                <a:latin typeface="Mate"/>
                <a:ea typeface="Mate"/>
                <a:cs typeface="Mate"/>
                <a:sym typeface="Mate"/>
              </a:rPr>
              <a:t>The most suitable model evaluation metrics, in this case, are </a:t>
            </a:r>
            <a:r>
              <a:rPr b="1" lang="en-US">
                <a:latin typeface="Mate"/>
                <a:ea typeface="Mate"/>
                <a:cs typeface="Mate"/>
                <a:sym typeface="Mate"/>
              </a:rPr>
              <a:t>precision</a:t>
            </a:r>
            <a:r>
              <a:rPr lang="en-US">
                <a:latin typeface="Mate"/>
                <a:ea typeface="Mate"/>
                <a:cs typeface="Mate"/>
                <a:sym typeface="Mate"/>
              </a:rPr>
              <a:t>, </a:t>
            </a:r>
            <a:r>
              <a:rPr b="1" lang="en-US">
                <a:latin typeface="Mate"/>
                <a:ea typeface="Mate"/>
                <a:cs typeface="Mate"/>
                <a:sym typeface="Mate"/>
              </a:rPr>
              <a:t>recall </a:t>
            </a:r>
            <a:r>
              <a:rPr lang="en-US">
                <a:latin typeface="Mate"/>
                <a:ea typeface="Mate"/>
                <a:cs typeface="Mate"/>
                <a:sym typeface="Mate"/>
              </a:rPr>
              <a:t>and </a:t>
            </a:r>
            <a:r>
              <a:rPr b="1" lang="en-US">
                <a:latin typeface="Mate"/>
                <a:ea typeface="Mate"/>
                <a:cs typeface="Mate"/>
                <a:sym typeface="Mate"/>
              </a:rPr>
              <a:t>ROC-AUC</a:t>
            </a:r>
            <a:r>
              <a:rPr lang="en-US">
                <a:latin typeface="Mate"/>
                <a:ea typeface="Mate"/>
                <a:cs typeface="Mate"/>
                <a:sym typeface="Mate"/>
              </a:rPr>
              <a:t>, using </a:t>
            </a:r>
            <a:r>
              <a:rPr b="1" lang="en-US">
                <a:latin typeface="Mate"/>
                <a:ea typeface="Mate"/>
                <a:cs typeface="Mate"/>
                <a:sym typeface="Mate"/>
              </a:rPr>
              <a:t>recall </a:t>
            </a:r>
            <a:r>
              <a:rPr lang="en-US">
                <a:latin typeface="Mate"/>
                <a:ea typeface="Mate"/>
                <a:cs typeface="Mate"/>
                <a:sym typeface="Mate"/>
              </a:rPr>
              <a:t>because it needs to take into account the percentage of False Negative (</a:t>
            </a:r>
            <a:r>
              <a:rPr b="1" lang="en-US">
                <a:latin typeface="Mate"/>
                <a:ea typeface="Mate"/>
                <a:cs typeface="Mate"/>
                <a:sym typeface="Mate"/>
              </a:rPr>
              <a:t>FN</a:t>
            </a:r>
            <a:r>
              <a:rPr lang="en-US">
                <a:latin typeface="Mate"/>
                <a:ea typeface="Mate"/>
                <a:cs typeface="Mate"/>
                <a:sym typeface="Mate"/>
              </a:rPr>
              <a:t>) that must be minimized. While </a:t>
            </a:r>
            <a:r>
              <a:rPr b="1" lang="en-US">
                <a:latin typeface="Mate"/>
                <a:ea typeface="Mate"/>
                <a:cs typeface="Mate"/>
                <a:sym typeface="Mate"/>
              </a:rPr>
              <a:t>ROC-AUC</a:t>
            </a:r>
            <a:r>
              <a:rPr lang="en-US">
                <a:latin typeface="Mate"/>
                <a:ea typeface="Mate"/>
                <a:cs typeface="Mate"/>
                <a:sym typeface="Mate"/>
              </a:rPr>
              <a:t> is to measure how well (balanced) the model predicts each class.</a:t>
            </a:r>
            <a:endParaRPr>
              <a:latin typeface="Mate"/>
              <a:ea typeface="Mate"/>
              <a:cs typeface="Mate"/>
              <a:sym typeface="Mate"/>
            </a:endParaRPr>
          </a:p>
          <a:p>
            <a:pPr indent="-355600" lvl="0" marL="457200" rtl="0" algn="l">
              <a:lnSpc>
                <a:spcPct val="218181"/>
              </a:lnSpc>
              <a:spcBef>
                <a:spcPts val="0"/>
              </a:spcBef>
              <a:spcAft>
                <a:spcPts val="0"/>
              </a:spcAft>
              <a:buSzPts val="2000"/>
              <a:buFont typeface="Mate"/>
              <a:buChar char="•"/>
            </a:pPr>
            <a:r>
              <a:rPr lang="en-US">
                <a:latin typeface="Mate"/>
                <a:ea typeface="Mate"/>
                <a:cs typeface="Mate"/>
                <a:sym typeface="Mate"/>
              </a:rPr>
              <a:t>The best model obtained is </a:t>
            </a:r>
            <a:r>
              <a:rPr b="1" lang="en-US">
                <a:latin typeface="Mate"/>
                <a:ea typeface="Mate"/>
                <a:cs typeface="Mate"/>
                <a:sym typeface="Mate"/>
              </a:rPr>
              <a:t>Xgboost </a:t>
            </a:r>
            <a:r>
              <a:rPr lang="en-US">
                <a:latin typeface="Mate"/>
                <a:ea typeface="Mate"/>
                <a:cs typeface="Mate"/>
                <a:sym typeface="Mate"/>
              </a:rPr>
              <a:t>which produces </a:t>
            </a:r>
            <a:r>
              <a:rPr b="1" lang="en-US">
                <a:latin typeface="Mate"/>
                <a:ea typeface="Mate"/>
                <a:cs typeface="Mate"/>
                <a:sym typeface="Mate"/>
              </a:rPr>
              <a:t>ROC</a:t>
            </a:r>
            <a:r>
              <a:rPr lang="en-US">
                <a:latin typeface="Mate"/>
                <a:ea typeface="Mate"/>
                <a:cs typeface="Mate"/>
                <a:sym typeface="Mate"/>
              </a:rPr>
              <a:t>-</a:t>
            </a:r>
            <a:r>
              <a:rPr b="1" lang="en-US">
                <a:latin typeface="Mate"/>
                <a:ea typeface="Mate"/>
                <a:cs typeface="Mate"/>
                <a:sym typeface="Mate"/>
              </a:rPr>
              <a:t>AUC</a:t>
            </a:r>
            <a:r>
              <a:rPr lang="en-US">
                <a:latin typeface="Mate"/>
                <a:ea typeface="Mate"/>
                <a:cs typeface="Mate"/>
                <a:sym typeface="Mate"/>
              </a:rPr>
              <a:t> scores of </a:t>
            </a:r>
            <a:r>
              <a:rPr b="1" lang="en-US">
                <a:latin typeface="Mate"/>
                <a:ea typeface="Mate"/>
                <a:cs typeface="Mate"/>
                <a:sym typeface="Mate"/>
              </a:rPr>
              <a:t>0.9952565357779785</a:t>
            </a:r>
            <a:endParaRPr b="1" sz="1050">
              <a:solidFill>
                <a:srgbClr val="B58900"/>
              </a:solidFill>
              <a:highlight>
                <a:srgbClr val="002B36"/>
              </a:highlight>
              <a:latin typeface="Courier New"/>
              <a:ea typeface="Courier New"/>
              <a:cs typeface="Courier New"/>
              <a:sym typeface="Courier New"/>
            </a:endParaRPr>
          </a:p>
          <a:p>
            <a:pPr indent="0" lvl="0" marL="457200" rtl="0" algn="l">
              <a:lnSpc>
                <a:spcPct val="218181"/>
              </a:lnSpc>
              <a:spcBef>
                <a:spcPts val="1700"/>
              </a:spcBef>
              <a:spcAft>
                <a:spcPts val="0"/>
              </a:spcAft>
              <a:buNone/>
            </a:pPr>
            <a:r>
              <a:rPr lang="en-US">
                <a:latin typeface="Mate"/>
                <a:ea typeface="Mate"/>
                <a:cs typeface="Mate"/>
                <a:sym typeface="Mate"/>
              </a:rPr>
              <a:t> and </a:t>
            </a:r>
            <a:r>
              <a:rPr b="1" lang="en-US">
                <a:latin typeface="Mate"/>
                <a:ea typeface="Mate"/>
                <a:cs typeface="Mate"/>
                <a:sym typeface="Mate"/>
              </a:rPr>
              <a:t>0.9584462473357893 </a:t>
            </a:r>
            <a:r>
              <a:rPr lang="en-US">
                <a:latin typeface="Mate"/>
                <a:ea typeface="Mate"/>
                <a:cs typeface="Mate"/>
                <a:sym typeface="Mate"/>
              </a:rPr>
              <a:t>in test data, respectively.</a:t>
            </a:r>
            <a:endParaRPr>
              <a:latin typeface="Mate"/>
              <a:ea typeface="Mate"/>
              <a:cs typeface="Mate"/>
              <a:sym typeface="Mate"/>
            </a:endParaRPr>
          </a:p>
          <a:p>
            <a:pPr indent="0" lvl="0" marL="0" rtl="0" algn="l">
              <a:spcBef>
                <a:spcPts val="1000"/>
              </a:spcBef>
              <a:spcAft>
                <a:spcPts val="0"/>
              </a:spcAft>
              <a:buNone/>
            </a:pPr>
            <a:r>
              <a:t/>
            </a:r>
            <a:endParaRPr/>
          </a:p>
        </p:txBody>
      </p:sp>
      <p:sp>
        <p:nvSpPr>
          <p:cNvPr id="481" name="Google Shape;481;p46"/>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0"/>
          <p:cNvSpPr txBox="1"/>
          <p:nvPr>
            <p:ph type="title"/>
          </p:nvPr>
        </p:nvSpPr>
        <p:spPr>
          <a:xfrm>
            <a:off x="509574" y="141092"/>
            <a:ext cx="5117162"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Introduction</a:t>
            </a:r>
            <a:endParaRPr/>
          </a:p>
        </p:txBody>
      </p:sp>
      <p:sp>
        <p:nvSpPr>
          <p:cNvPr id="273" name="Google Shape;273;p20"/>
          <p:cNvSpPr txBox="1"/>
          <p:nvPr>
            <p:ph idx="1" type="body"/>
          </p:nvPr>
        </p:nvSpPr>
        <p:spPr>
          <a:xfrm>
            <a:off x="509574" y="1302259"/>
            <a:ext cx="4260180" cy="1294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D0D0D"/>
              </a:buClr>
              <a:buSzPts val="2400"/>
              <a:buNone/>
            </a:pPr>
            <a:r>
              <a:rPr b="1" lang="en-US" sz="2400">
                <a:solidFill>
                  <a:srgbClr val="0D0D0D"/>
                </a:solidFill>
                <a:latin typeface="Arial"/>
                <a:ea typeface="Arial"/>
                <a:cs typeface="Arial"/>
                <a:sym typeface="Arial"/>
              </a:rPr>
              <a:t>What is Churn?</a:t>
            </a:r>
            <a:endParaRPr/>
          </a:p>
        </p:txBody>
      </p:sp>
      <p:sp>
        <p:nvSpPr>
          <p:cNvPr id="274" name="Google Shape;274;p2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75" name="Google Shape;275;p20"/>
          <p:cNvSpPr txBox="1"/>
          <p:nvPr/>
        </p:nvSpPr>
        <p:spPr>
          <a:xfrm>
            <a:off x="416129" y="2483193"/>
            <a:ext cx="8914138" cy="3987026"/>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D0D0D"/>
              </a:buClr>
              <a:buSzPts val="2300"/>
              <a:buFont typeface="Mate"/>
              <a:buChar char="•"/>
            </a:pPr>
            <a:r>
              <a:rPr i="0" lang="en-US" sz="2300" u="none" cap="none" strike="noStrike">
                <a:solidFill>
                  <a:srgbClr val="0D0D0D"/>
                </a:solidFill>
                <a:latin typeface="Mate"/>
                <a:ea typeface="Mate"/>
                <a:cs typeface="Mate"/>
                <a:sym typeface="Mate"/>
              </a:rPr>
              <a:t>Churn is defined as movement of customer from one company to another. The reasons can for example be:</a:t>
            </a:r>
            <a:endParaRPr>
              <a:latin typeface="Mate"/>
              <a:ea typeface="Mate"/>
              <a:cs typeface="Mate"/>
              <a:sym typeface="Mate"/>
            </a:endParaRPr>
          </a:p>
          <a:p>
            <a:pPr indent="-139700" lvl="0" marL="285750" marR="0" rtl="0" algn="l">
              <a:lnSpc>
                <a:spcPct val="100000"/>
              </a:lnSpc>
              <a:spcBef>
                <a:spcPts val="1000"/>
              </a:spcBef>
              <a:spcAft>
                <a:spcPts val="0"/>
              </a:spcAft>
              <a:buClr>
                <a:schemeClr val="accent6"/>
              </a:buClr>
              <a:buSzPts val="2300"/>
              <a:buFont typeface="Arial"/>
              <a:buNone/>
            </a:pPr>
            <a:r>
              <a:t/>
            </a:r>
            <a:endParaRPr i="0" sz="2300" u="none" cap="none" strike="noStrike">
              <a:solidFill>
                <a:srgbClr val="0D0D0D"/>
              </a:solidFill>
              <a:latin typeface="Mate"/>
              <a:ea typeface="Mate"/>
              <a:cs typeface="Mate"/>
              <a:sym typeface="Mate"/>
            </a:endParaRPr>
          </a:p>
          <a:p>
            <a:pPr indent="-285750" lvl="1" marL="971550" marR="0" rtl="0" algn="l">
              <a:lnSpc>
                <a:spcPct val="90000"/>
              </a:lnSpc>
              <a:spcBef>
                <a:spcPts val="500"/>
              </a:spcBef>
              <a:spcAft>
                <a:spcPts val="0"/>
              </a:spcAft>
              <a:buClr>
                <a:srgbClr val="0D0D0D"/>
              </a:buClr>
              <a:buSzPts val="1800"/>
              <a:buFont typeface="Mate"/>
              <a:buChar char="•"/>
            </a:pPr>
            <a:r>
              <a:rPr lang="en-US" sz="2300">
                <a:solidFill>
                  <a:srgbClr val="0D0D0D"/>
                </a:solidFill>
                <a:latin typeface="Mate"/>
                <a:ea typeface="Mate"/>
                <a:cs typeface="Mate"/>
                <a:sym typeface="Mate"/>
              </a:rPr>
              <a:t>Competitive Pricing</a:t>
            </a:r>
            <a:endParaRPr sz="2300">
              <a:solidFill>
                <a:srgbClr val="0D0D0D"/>
              </a:solidFill>
              <a:latin typeface="Mate"/>
              <a:ea typeface="Mate"/>
              <a:cs typeface="Mate"/>
              <a:sym typeface="Mate"/>
            </a:endParaRPr>
          </a:p>
          <a:p>
            <a:pPr indent="-285750" lvl="1" marL="971550" marR="0" rtl="0" algn="l">
              <a:lnSpc>
                <a:spcPct val="90000"/>
              </a:lnSpc>
              <a:spcBef>
                <a:spcPts val="500"/>
              </a:spcBef>
              <a:spcAft>
                <a:spcPts val="0"/>
              </a:spcAft>
              <a:buClr>
                <a:srgbClr val="0D0D0D"/>
              </a:buClr>
              <a:buSzPts val="1800"/>
              <a:buFont typeface="Mate"/>
              <a:buChar char="•"/>
            </a:pPr>
            <a:r>
              <a:rPr lang="en-US" sz="2300">
                <a:solidFill>
                  <a:srgbClr val="0D0D0D"/>
                </a:solidFill>
                <a:latin typeface="Mate"/>
                <a:ea typeface="Mate"/>
                <a:cs typeface="Mate"/>
                <a:sym typeface="Mate"/>
              </a:rPr>
              <a:t>Quality of Service</a:t>
            </a:r>
            <a:endParaRPr sz="2300">
              <a:solidFill>
                <a:srgbClr val="0D0D0D"/>
              </a:solidFill>
              <a:latin typeface="Mate"/>
              <a:ea typeface="Mate"/>
              <a:cs typeface="Mate"/>
              <a:sym typeface="Mate"/>
            </a:endParaRPr>
          </a:p>
          <a:p>
            <a:pPr indent="-285750" lvl="1" marL="971550" marR="0" rtl="0" algn="l">
              <a:lnSpc>
                <a:spcPct val="90000"/>
              </a:lnSpc>
              <a:spcBef>
                <a:spcPts val="500"/>
              </a:spcBef>
              <a:spcAft>
                <a:spcPts val="0"/>
              </a:spcAft>
              <a:buClr>
                <a:srgbClr val="0D0D0D"/>
              </a:buClr>
              <a:buSzPts val="1800"/>
              <a:buFont typeface="Mate"/>
              <a:buChar char="•"/>
            </a:pPr>
            <a:r>
              <a:rPr lang="en-US" sz="2300">
                <a:solidFill>
                  <a:srgbClr val="0D0D0D"/>
                </a:solidFill>
                <a:latin typeface="Mate"/>
                <a:ea typeface="Mate"/>
                <a:cs typeface="Mate"/>
                <a:sym typeface="Mate"/>
              </a:rPr>
              <a:t>Low interest rates</a:t>
            </a:r>
            <a:endParaRPr sz="2300">
              <a:solidFill>
                <a:srgbClr val="0D0D0D"/>
              </a:solidFill>
              <a:latin typeface="Mate"/>
              <a:ea typeface="Mate"/>
              <a:cs typeface="Mate"/>
              <a:sym typeface="Mate"/>
            </a:endParaRPr>
          </a:p>
          <a:p>
            <a:pPr indent="-285750" lvl="1" marL="971550" marR="0" rtl="0" algn="l">
              <a:lnSpc>
                <a:spcPct val="90000"/>
              </a:lnSpc>
              <a:spcBef>
                <a:spcPts val="500"/>
              </a:spcBef>
              <a:spcAft>
                <a:spcPts val="0"/>
              </a:spcAft>
              <a:buClr>
                <a:srgbClr val="0D0D0D"/>
              </a:buClr>
              <a:buSzPts val="1800"/>
              <a:buFont typeface="Mate"/>
              <a:buChar char="•"/>
            </a:pPr>
            <a:r>
              <a:rPr lang="en-US" sz="2300">
                <a:solidFill>
                  <a:srgbClr val="0D0D0D"/>
                </a:solidFill>
                <a:latin typeface="Mate"/>
                <a:ea typeface="Mate"/>
                <a:cs typeface="Mate"/>
                <a:sym typeface="Mate"/>
              </a:rPr>
              <a:t>Location</a:t>
            </a:r>
            <a:endParaRPr sz="2300">
              <a:solidFill>
                <a:srgbClr val="0D0D0D"/>
              </a:solidFill>
              <a:latin typeface="Mate"/>
              <a:ea typeface="Mate"/>
              <a:cs typeface="Mate"/>
              <a:sym typeface="Mate"/>
            </a:endParaRPr>
          </a:p>
          <a:p>
            <a:pPr indent="-285750" lvl="1" marL="971550" marR="0" rtl="0" algn="l">
              <a:lnSpc>
                <a:spcPct val="90000"/>
              </a:lnSpc>
              <a:spcBef>
                <a:spcPts val="500"/>
              </a:spcBef>
              <a:spcAft>
                <a:spcPts val="0"/>
              </a:spcAft>
              <a:buClr>
                <a:srgbClr val="0D0D0D"/>
              </a:buClr>
              <a:buSzPts val="1800"/>
              <a:buFont typeface="Mate"/>
              <a:buChar char="•"/>
            </a:pPr>
            <a:r>
              <a:rPr lang="en-US" sz="2300">
                <a:solidFill>
                  <a:srgbClr val="0D0D0D"/>
                </a:solidFill>
                <a:latin typeface="Mate"/>
                <a:ea typeface="Mate"/>
                <a:cs typeface="Mate"/>
                <a:sym typeface="Mate"/>
              </a:rPr>
              <a:t>Change in Life Circumstances</a:t>
            </a:r>
            <a:endParaRPr>
              <a:latin typeface="Mate"/>
              <a:ea typeface="Mate"/>
              <a:cs typeface="Mate"/>
              <a:sym typeface="Mate"/>
            </a:endParaRPr>
          </a:p>
          <a:p>
            <a:pPr indent="0" lvl="1" marL="685800" marR="0" rtl="0" algn="l">
              <a:lnSpc>
                <a:spcPct val="90000"/>
              </a:lnSpc>
              <a:spcBef>
                <a:spcPts val="500"/>
              </a:spcBef>
              <a:spcAft>
                <a:spcPts val="0"/>
              </a:spcAft>
              <a:buClr>
                <a:schemeClr val="accent6"/>
              </a:buClr>
              <a:buSzPts val="1800"/>
              <a:buFont typeface="Arial"/>
              <a:buNone/>
            </a:pPr>
            <a:r>
              <a:t/>
            </a:r>
            <a:endParaRPr i="0" sz="1800" u="none" cap="none" strike="noStrike">
              <a:solidFill>
                <a:srgbClr val="0D0D0D"/>
              </a:solidFill>
              <a:latin typeface="Mate"/>
              <a:ea typeface="Mate"/>
              <a:cs typeface="Mate"/>
              <a:sym typeface="Mate"/>
            </a:endParaRPr>
          </a:p>
          <a:p>
            <a:pPr indent="-342900" lvl="0" marL="342900" marR="0" rtl="0" algn="l">
              <a:lnSpc>
                <a:spcPct val="100000"/>
              </a:lnSpc>
              <a:spcBef>
                <a:spcPts val="1000"/>
              </a:spcBef>
              <a:spcAft>
                <a:spcPts val="0"/>
              </a:spcAft>
              <a:buClr>
                <a:srgbClr val="0D0D0D"/>
              </a:buClr>
              <a:buSzPts val="2300"/>
              <a:buFont typeface="Mate"/>
              <a:buChar char="•"/>
            </a:pPr>
            <a:r>
              <a:rPr i="0" lang="en-US" sz="2300" u="none" cap="none" strike="noStrike">
                <a:solidFill>
                  <a:srgbClr val="0D0D0D"/>
                </a:solidFill>
                <a:latin typeface="Mate"/>
                <a:ea typeface="Mate"/>
                <a:cs typeface="Mate"/>
                <a:sym typeface="Mate"/>
              </a:rPr>
              <a:t>Churn rate usually lies in the range from </a:t>
            </a:r>
            <a:r>
              <a:rPr i="0" lang="en-US" sz="2300" u="none" cap="none" strike="noStrike">
                <a:solidFill>
                  <a:schemeClr val="lt1"/>
                </a:solidFill>
                <a:highlight>
                  <a:srgbClr val="446992"/>
                </a:highlight>
                <a:latin typeface="Mate"/>
                <a:ea typeface="Mate"/>
                <a:cs typeface="Mate"/>
                <a:sym typeface="Mate"/>
              </a:rPr>
              <a:t>10% up to 30%</a:t>
            </a:r>
            <a:endParaRPr>
              <a:latin typeface="Mate"/>
              <a:ea typeface="Mate"/>
              <a:cs typeface="Mate"/>
              <a:sym typeface="Mate"/>
            </a:endParaRPr>
          </a:p>
          <a:p>
            <a:pPr indent="-222250" lvl="1" marL="971550" marR="0" rtl="0" algn="l">
              <a:lnSpc>
                <a:spcPct val="90000"/>
              </a:lnSpc>
              <a:spcBef>
                <a:spcPts val="500"/>
              </a:spcBef>
              <a:spcAft>
                <a:spcPts val="0"/>
              </a:spcAft>
              <a:buClr>
                <a:schemeClr val="accent6"/>
              </a:buClr>
              <a:buSzPts val="1000"/>
              <a:buFont typeface="Arial"/>
              <a:buNone/>
            </a:pPr>
            <a:r>
              <a:t/>
            </a:r>
            <a:endParaRPr b="1" i="0" sz="1000" u="none" cap="none" strike="noStrike">
              <a:solidFill>
                <a:srgbClr val="0D0D0D"/>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7"/>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88" name="Google Shape;488;p47"/>
          <p:cNvSpPr txBox="1"/>
          <p:nvPr>
            <p:ph type="title"/>
          </p:nvPr>
        </p:nvSpPr>
        <p:spPr>
          <a:xfrm>
            <a:off x="678575" y="80050"/>
            <a:ext cx="10515600" cy="76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Business Insights</a:t>
            </a:r>
            <a:endParaRPr/>
          </a:p>
        </p:txBody>
      </p:sp>
      <p:sp>
        <p:nvSpPr>
          <p:cNvPr id="489" name="Google Shape;489;p47"/>
          <p:cNvSpPr txBox="1"/>
          <p:nvPr/>
        </p:nvSpPr>
        <p:spPr>
          <a:xfrm>
            <a:off x="495300" y="1080725"/>
            <a:ext cx="11392800" cy="5359800"/>
          </a:xfrm>
          <a:prstGeom prst="rect">
            <a:avLst/>
          </a:prstGeom>
          <a:noFill/>
          <a:ln>
            <a:noFill/>
          </a:ln>
        </p:spPr>
        <p:txBody>
          <a:bodyPr anchorCtr="0" anchor="t" bIns="91425" lIns="91425" spcFirstLastPara="1" rIns="91425" wrap="square" tIns="91425">
            <a:spAutoFit/>
          </a:bodyPr>
          <a:lstStyle/>
          <a:p>
            <a:pPr indent="-336550" lvl="0" marL="457200" rtl="0" algn="l">
              <a:lnSpc>
                <a:spcPct val="135714"/>
              </a:lnSpc>
              <a:spcBef>
                <a:spcPts val="0"/>
              </a:spcBef>
              <a:spcAft>
                <a:spcPts val="0"/>
              </a:spcAft>
              <a:buClr>
                <a:schemeClr val="accent6"/>
              </a:buClr>
              <a:buSzPts val="1700"/>
              <a:buFont typeface="Mate"/>
              <a:buChar char="●"/>
            </a:pPr>
            <a:r>
              <a:rPr lang="en-US" sz="1700">
                <a:solidFill>
                  <a:schemeClr val="accent6"/>
                </a:solidFill>
                <a:latin typeface="Mate"/>
                <a:ea typeface="Mate"/>
                <a:cs typeface="Mate"/>
                <a:sym typeface="Mate"/>
              </a:rPr>
              <a:t>The churn rate among </a:t>
            </a:r>
            <a:r>
              <a:rPr b="1" lang="en-US" sz="1700">
                <a:solidFill>
                  <a:schemeClr val="accent6"/>
                </a:solidFill>
                <a:latin typeface="Mate"/>
                <a:ea typeface="Mate"/>
                <a:cs typeface="Mate"/>
                <a:sym typeface="Mate"/>
              </a:rPr>
              <a:t>male</a:t>
            </a:r>
            <a:r>
              <a:rPr lang="en-US" sz="1700">
                <a:solidFill>
                  <a:schemeClr val="accent6"/>
                </a:solidFill>
                <a:latin typeface="Mate"/>
                <a:ea typeface="Mate"/>
                <a:cs typeface="Mate"/>
                <a:sym typeface="Mate"/>
              </a:rPr>
              <a:t> customers </a:t>
            </a:r>
            <a:r>
              <a:rPr b="1" lang="en-US" sz="1700">
                <a:solidFill>
                  <a:schemeClr val="accent6"/>
                </a:solidFill>
                <a:latin typeface="Mate"/>
                <a:ea typeface="Mate"/>
                <a:cs typeface="Mate"/>
                <a:sym typeface="Mate"/>
              </a:rPr>
              <a:t>20.6%</a:t>
            </a:r>
            <a:r>
              <a:rPr lang="en-US" sz="1700">
                <a:solidFill>
                  <a:schemeClr val="accent6"/>
                </a:solidFill>
                <a:latin typeface="Mate"/>
                <a:ea typeface="Mate"/>
                <a:cs typeface="Mate"/>
                <a:sym typeface="Mate"/>
              </a:rPr>
              <a:t> is higher than among </a:t>
            </a:r>
            <a:r>
              <a:rPr b="1" lang="en-US" sz="1700">
                <a:solidFill>
                  <a:schemeClr val="accent6"/>
                </a:solidFill>
                <a:latin typeface="Mate"/>
                <a:ea typeface="Mate"/>
                <a:cs typeface="Mate"/>
                <a:sym typeface="Mate"/>
              </a:rPr>
              <a:t>female</a:t>
            </a:r>
            <a:r>
              <a:rPr lang="en-US" sz="1700">
                <a:solidFill>
                  <a:schemeClr val="accent6"/>
                </a:solidFill>
                <a:latin typeface="Mate"/>
                <a:ea typeface="Mate"/>
                <a:cs typeface="Mate"/>
                <a:sym typeface="Mate"/>
              </a:rPr>
              <a:t> customers </a:t>
            </a:r>
            <a:r>
              <a:rPr b="1" lang="en-US" sz="1700">
                <a:solidFill>
                  <a:schemeClr val="accent6"/>
                </a:solidFill>
                <a:latin typeface="Mate"/>
                <a:ea typeface="Mate"/>
                <a:cs typeface="Mate"/>
                <a:sym typeface="Mate"/>
              </a:rPr>
              <a:t>14.2%</a:t>
            </a:r>
            <a:r>
              <a:rPr lang="en-US" sz="1700">
                <a:solidFill>
                  <a:schemeClr val="accent6"/>
                </a:solidFill>
                <a:latin typeface="Mate"/>
                <a:ea typeface="Mate"/>
                <a:cs typeface="Mate"/>
                <a:sym typeface="Mate"/>
              </a:rPr>
              <a:t> .This indicates that the bank may need to investigate reasons why male customers are more likely to churn compared to female customers.</a:t>
            </a:r>
            <a:endParaRPr sz="1700">
              <a:solidFill>
                <a:schemeClr val="accent6"/>
              </a:solidFill>
              <a:latin typeface="Mate"/>
              <a:ea typeface="Mate"/>
              <a:cs typeface="Mate"/>
              <a:sym typeface="Mate"/>
            </a:endParaRPr>
          </a:p>
          <a:p>
            <a:pPr indent="-355600" lvl="0" marL="457200" rtl="0" algn="l">
              <a:lnSpc>
                <a:spcPct val="135714"/>
              </a:lnSpc>
              <a:spcBef>
                <a:spcPts val="0"/>
              </a:spcBef>
              <a:spcAft>
                <a:spcPts val="0"/>
              </a:spcAft>
              <a:buClr>
                <a:schemeClr val="accent6"/>
              </a:buClr>
              <a:buSzPts val="2000"/>
              <a:buFont typeface="Mate"/>
              <a:buChar char="●"/>
            </a:pPr>
            <a:r>
              <a:rPr b="1" lang="en-US" sz="1700">
                <a:solidFill>
                  <a:schemeClr val="accent6"/>
                </a:solidFill>
                <a:latin typeface="Mate"/>
                <a:ea typeface="Mate"/>
                <a:cs typeface="Mate"/>
                <a:sym typeface="Mate"/>
              </a:rPr>
              <a:t>Singles </a:t>
            </a:r>
            <a:r>
              <a:rPr lang="en-US" sz="1700">
                <a:solidFill>
                  <a:schemeClr val="accent6"/>
                </a:solidFill>
                <a:latin typeface="Mate"/>
                <a:ea typeface="Mate"/>
                <a:cs typeface="Mate"/>
                <a:sym typeface="Mate"/>
              </a:rPr>
              <a:t> might have fewer financial obligations compared to </a:t>
            </a:r>
            <a:r>
              <a:rPr b="1" lang="en-US" sz="1700">
                <a:solidFill>
                  <a:schemeClr val="accent6"/>
                </a:solidFill>
                <a:latin typeface="Mate"/>
                <a:ea typeface="Mate"/>
                <a:cs typeface="Mate"/>
                <a:sym typeface="Mate"/>
              </a:rPr>
              <a:t>married</a:t>
            </a:r>
            <a:r>
              <a:rPr lang="en-US" sz="1700">
                <a:solidFill>
                  <a:schemeClr val="accent6"/>
                </a:solidFill>
                <a:latin typeface="Mate"/>
                <a:ea typeface="Mate"/>
                <a:cs typeface="Mate"/>
                <a:sym typeface="Mate"/>
              </a:rPr>
              <a:t> individuals, making it easier for them to switch banks or financial products. They might also be more prone to exploring different banking options for better deals or perks.</a:t>
            </a:r>
            <a:endParaRPr sz="1700">
              <a:solidFill>
                <a:schemeClr val="accent6"/>
              </a:solidFill>
              <a:latin typeface="Mate"/>
              <a:ea typeface="Mate"/>
              <a:cs typeface="Mate"/>
              <a:sym typeface="Mate"/>
            </a:endParaRPr>
          </a:p>
          <a:p>
            <a:pPr indent="-355600" lvl="0" marL="457200" rtl="0" algn="l">
              <a:lnSpc>
                <a:spcPct val="135714"/>
              </a:lnSpc>
              <a:spcBef>
                <a:spcPts val="0"/>
              </a:spcBef>
              <a:spcAft>
                <a:spcPts val="0"/>
              </a:spcAft>
              <a:buClr>
                <a:schemeClr val="accent6"/>
              </a:buClr>
              <a:buSzPts val="2000"/>
              <a:buFont typeface="Mate"/>
              <a:buChar char="●"/>
            </a:pPr>
            <a:r>
              <a:rPr b="1" lang="en-US" sz="1700">
                <a:solidFill>
                  <a:schemeClr val="accent6"/>
                </a:solidFill>
                <a:latin typeface="Mate"/>
                <a:ea typeface="Mate"/>
                <a:cs typeface="Mate"/>
                <a:sym typeface="Mate"/>
              </a:rPr>
              <a:t>Married</a:t>
            </a:r>
            <a:r>
              <a:rPr lang="en-US" sz="1700">
                <a:solidFill>
                  <a:schemeClr val="accent6"/>
                </a:solidFill>
                <a:latin typeface="Mate"/>
                <a:ea typeface="Mate"/>
                <a:cs typeface="Mate"/>
                <a:sym typeface="Mate"/>
              </a:rPr>
              <a:t> individuals may have joint accounts, mortgages, or other financial products that are more cumbersome to switch. Additionally, they might prioritize stability and continuity in their banking relationships due to shared financial responsibilities due to that </a:t>
            </a:r>
            <a:r>
              <a:rPr b="1" lang="en-US" sz="1700">
                <a:solidFill>
                  <a:schemeClr val="accent6"/>
                </a:solidFill>
                <a:latin typeface="Mate"/>
                <a:ea typeface="Mate"/>
                <a:cs typeface="Mate"/>
                <a:sym typeface="Mate"/>
              </a:rPr>
              <a:t>married</a:t>
            </a:r>
            <a:r>
              <a:rPr lang="en-US" sz="1700">
                <a:solidFill>
                  <a:schemeClr val="accent6"/>
                </a:solidFill>
                <a:latin typeface="Mate"/>
                <a:ea typeface="Mate"/>
                <a:cs typeface="Mate"/>
                <a:sym typeface="Mate"/>
              </a:rPr>
              <a:t> individuals have a relatively lower churn count compared to </a:t>
            </a:r>
            <a:r>
              <a:rPr b="1" lang="en-US" sz="1700">
                <a:solidFill>
                  <a:schemeClr val="accent6"/>
                </a:solidFill>
                <a:latin typeface="Mate"/>
                <a:ea typeface="Mate"/>
                <a:cs typeface="Mate"/>
                <a:sym typeface="Mate"/>
              </a:rPr>
              <a:t>singles</a:t>
            </a:r>
            <a:r>
              <a:rPr lang="en-US" sz="1700">
                <a:solidFill>
                  <a:schemeClr val="accent6"/>
                </a:solidFill>
                <a:latin typeface="Mate"/>
                <a:ea typeface="Mate"/>
                <a:cs typeface="Mate"/>
                <a:sym typeface="Mate"/>
              </a:rPr>
              <a:t>.</a:t>
            </a:r>
            <a:endParaRPr sz="1700">
              <a:solidFill>
                <a:schemeClr val="accent6"/>
              </a:solidFill>
              <a:latin typeface="Mate"/>
              <a:ea typeface="Mate"/>
              <a:cs typeface="Mate"/>
              <a:sym typeface="Mate"/>
            </a:endParaRPr>
          </a:p>
          <a:p>
            <a:pPr indent="-355600" lvl="0" marL="457200" rtl="0" algn="l">
              <a:lnSpc>
                <a:spcPct val="135714"/>
              </a:lnSpc>
              <a:spcBef>
                <a:spcPts val="0"/>
              </a:spcBef>
              <a:spcAft>
                <a:spcPts val="0"/>
              </a:spcAft>
              <a:buClr>
                <a:schemeClr val="accent6"/>
              </a:buClr>
              <a:buSzPts val="2000"/>
              <a:buFont typeface="Mate"/>
              <a:buChar char="●"/>
            </a:pPr>
            <a:r>
              <a:rPr b="1" lang="en-US" sz="1700">
                <a:solidFill>
                  <a:schemeClr val="accent6"/>
                </a:solidFill>
                <a:latin typeface="Mate"/>
                <a:ea typeface="Mate"/>
                <a:cs typeface="Mate"/>
                <a:sym typeface="Mate"/>
              </a:rPr>
              <a:t>Widowed </a:t>
            </a:r>
            <a:r>
              <a:rPr lang="en-US" sz="1700">
                <a:solidFill>
                  <a:schemeClr val="accent6"/>
                </a:solidFill>
                <a:latin typeface="Mate"/>
                <a:ea typeface="Mate"/>
                <a:cs typeface="Mate"/>
                <a:sym typeface="Mate"/>
              </a:rPr>
              <a:t>individuals might have settled financial arrangements or be less inclined to change their banking relationships due to fewer changes in their financial circumstances compared to </a:t>
            </a:r>
            <a:r>
              <a:rPr b="1" lang="en-US" sz="1700">
                <a:solidFill>
                  <a:schemeClr val="accent6"/>
                </a:solidFill>
                <a:latin typeface="Mate"/>
                <a:ea typeface="Mate"/>
                <a:cs typeface="Mate"/>
                <a:sym typeface="Mate"/>
              </a:rPr>
              <a:t>singles</a:t>
            </a:r>
            <a:r>
              <a:rPr lang="en-US" sz="1700">
                <a:solidFill>
                  <a:schemeClr val="accent6"/>
                </a:solidFill>
                <a:latin typeface="Mate"/>
                <a:ea typeface="Mate"/>
                <a:cs typeface="Mate"/>
                <a:sym typeface="Mate"/>
              </a:rPr>
              <a:t> or </a:t>
            </a:r>
            <a:r>
              <a:rPr b="1" lang="en-US" sz="1700">
                <a:solidFill>
                  <a:schemeClr val="accent6"/>
                </a:solidFill>
                <a:latin typeface="Mate"/>
                <a:ea typeface="Mate"/>
                <a:cs typeface="Mate"/>
                <a:sym typeface="Mate"/>
              </a:rPr>
              <a:t>divorced</a:t>
            </a:r>
            <a:r>
              <a:rPr lang="en-US" sz="1700">
                <a:solidFill>
                  <a:schemeClr val="accent6"/>
                </a:solidFill>
                <a:latin typeface="Mate"/>
                <a:ea typeface="Mate"/>
                <a:cs typeface="Mate"/>
                <a:sym typeface="Mate"/>
              </a:rPr>
              <a:t> individuals.</a:t>
            </a:r>
            <a:endParaRPr sz="1700">
              <a:solidFill>
                <a:schemeClr val="accent6"/>
              </a:solidFill>
              <a:latin typeface="Mate"/>
              <a:ea typeface="Mate"/>
              <a:cs typeface="Mate"/>
              <a:sym typeface="Mate"/>
            </a:endParaRPr>
          </a:p>
          <a:p>
            <a:pPr indent="-355600" lvl="0" marL="457200" rtl="0" algn="l">
              <a:lnSpc>
                <a:spcPct val="135714"/>
              </a:lnSpc>
              <a:spcBef>
                <a:spcPts val="0"/>
              </a:spcBef>
              <a:spcAft>
                <a:spcPts val="0"/>
              </a:spcAft>
              <a:buClr>
                <a:schemeClr val="accent6"/>
              </a:buClr>
              <a:buSzPts val="2000"/>
              <a:buFont typeface="Mate"/>
              <a:buChar char="●"/>
            </a:pPr>
            <a:r>
              <a:rPr lang="en-US" sz="1700">
                <a:solidFill>
                  <a:schemeClr val="accent6"/>
                </a:solidFill>
                <a:latin typeface="Mate"/>
                <a:ea typeface="Mate"/>
                <a:cs typeface="Mate"/>
                <a:sym typeface="Mate"/>
              </a:rPr>
              <a:t> The </a:t>
            </a:r>
            <a:r>
              <a:rPr b="1" lang="en-US" sz="1700">
                <a:solidFill>
                  <a:schemeClr val="accent6"/>
                </a:solidFill>
                <a:latin typeface="Mate"/>
                <a:ea typeface="Mate"/>
                <a:cs typeface="Mate"/>
                <a:sym typeface="Mate"/>
              </a:rPr>
              <a:t>others </a:t>
            </a:r>
            <a:r>
              <a:rPr lang="en-US" sz="1700">
                <a:solidFill>
                  <a:schemeClr val="accent6"/>
                </a:solidFill>
                <a:latin typeface="Mate"/>
                <a:ea typeface="Mate"/>
                <a:cs typeface="Mate"/>
                <a:sym typeface="Mate"/>
              </a:rPr>
              <a:t>and </a:t>
            </a:r>
            <a:r>
              <a:rPr b="1" lang="en-US" sz="1700">
                <a:solidFill>
                  <a:schemeClr val="accent6"/>
                </a:solidFill>
                <a:latin typeface="Mate"/>
                <a:ea typeface="Mate"/>
                <a:cs typeface="Mate"/>
                <a:sym typeface="Mate"/>
              </a:rPr>
              <a:t>partner</a:t>
            </a:r>
            <a:r>
              <a:rPr lang="en-US" sz="1700">
                <a:solidFill>
                  <a:schemeClr val="accent6"/>
                </a:solidFill>
                <a:latin typeface="Mate"/>
                <a:ea typeface="Mate"/>
                <a:cs typeface="Mate"/>
                <a:sym typeface="Mate"/>
              </a:rPr>
              <a:t> categories might represent unconventional or less common </a:t>
            </a:r>
            <a:r>
              <a:rPr b="1" lang="en-US" sz="1700">
                <a:solidFill>
                  <a:schemeClr val="accent6"/>
                </a:solidFill>
                <a:latin typeface="Mate"/>
                <a:ea typeface="Mate"/>
                <a:cs typeface="Mate"/>
                <a:sym typeface="Mate"/>
              </a:rPr>
              <a:t>marital statuses</a:t>
            </a:r>
            <a:r>
              <a:rPr lang="en-US" sz="1700">
                <a:solidFill>
                  <a:schemeClr val="accent6"/>
                </a:solidFill>
                <a:latin typeface="Mate"/>
                <a:ea typeface="Mate"/>
                <a:cs typeface="Mate"/>
                <a:sym typeface="Mate"/>
              </a:rPr>
              <a:t>, resulting in fewer data points. The lack of churn instances could also indicate that individuals in these categories have stable financial arrangements or are not actively seeking new banking options.</a:t>
            </a:r>
            <a:endParaRPr sz="1700">
              <a:solidFill>
                <a:schemeClr val="accent6"/>
              </a:solidFill>
              <a:latin typeface="Mate"/>
              <a:ea typeface="Mate"/>
              <a:cs typeface="Mate"/>
              <a:sym typeface="Mate"/>
            </a:endParaRPr>
          </a:p>
          <a:p>
            <a:pPr indent="0" lvl="0" marL="457200" rtl="0" algn="l">
              <a:lnSpc>
                <a:spcPct val="135714"/>
              </a:lnSpc>
              <a:spcBef>
                <a:spcPts val="0"/>
              </a:spcBef>
              <a:spcAft>
                <a:spcPts val="0"/>
              </a:spcAft>
              <a:buNone/>
            </a:pPr>
            <a:r>
              <a:t/>
            </a:r>
            <a:endParaRPr sz="2000">
              <a:solidFill>
                <a:schemeClr val="accent6"/>
              </a:solidFill>
              <a:latin typeface="Mate"/>
              <a:ea typeface="Mate"/>
              <a:cs typeface="Mate"/>
              <a:sym typeface="Mat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8"/>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96" name="Google Shape;496;p48"/>
          <p:cNvSpPr txBox="1"/>
          <p:nvPr>
            <p:ph type="title"/>
          </p:nvPr>
        </p:nvSpPr>
        <p:spPr>
          <a:xfrm>
            <a:off x="678450" y="0"/>
            <a:ext cx="10515600" cy="76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Business Insights</a:t>
            </a:r>
            <a:endParaRPr/>
          </a:p>
        </p:txBody>
      </p:sp>
      <p:sp>
        <p:nvSpPr>
          <p:cNvPr id="497" name="Google Shape;497;p48"/>
          <p:cNvSpPr txBox="1"/>
          <p:nvPr/>
        </p:nvSpPr>
        <p:spPr>
          <a:xfrm>
            <a:off x="495300" y="1040700"/>
            <a:ext cx="11392800" cy="5627100"/>
          </a:xfrm>
          <a:prstGeom prst="rect">
            <a:avLst/>
          </a:prstGeom>
          <a:noFill/>
          <a:ln>
            <a:noFill/>
          </a:ln>
        </p:spPr>
        <p:txBody>
          <a:bodyPr anchorCtr="0" anchor="t" bIns="91425" lIns="91425" spcFirstLastPara="1" rIns="91425" wrap="square" tIns="91425">
            <a:spAutoFit/>
          </a:bodyPr>
          <a:lstStyle/>
          <a:p>
            <a:pPr indent="-355600" lvl="0" marL="457200" rtl="0" algn="l">
              <a:lnSpc>
                <a:spcPct val="135714"/>
              </a:lnSpc>
              <a:spcBef>
                <a:spcPts val="0"/>
              </a:spcBef>
              <a:spcAft>
                <a:spcPts val="0"/>
              </a:spcAft>
              <a:buClr>
                <a:schemeClr val="accent6"/>
              </a:buClr>
              <a:buSzPts val="2000"/>
              <a:buFont typeface="Mate"/>
              <a:buChar char="●"/>
            </a:pPr>
            <a:r>
              <a:rPr b="1" lang="en-US" sz="1700">
                <a:solidFill>
                  <a:schemeClr val="accent6"/>
                </a:solidFill>
                <a:latin typeface="Mate"/>
                <a:ea typeface="Mate"/>
                <a:cs typeface="Mate"/>
                <a:sym typeface="Mate"/>
              </a:rPr>
              <a:t>Divorce </a:t>
            </a:r>
            <a:r>
              <a:rPr lang="en-US" sz="1700">
                <a:solidFill>
                  <a:schemeClr val="accent6"/>
                </a:solidFill>
                <a:latin typeface="Mate"/>
                <a:ea typeface="Mate"/>
                <a:cs typeface="Mate"/>
                <a:sym typeface="Mate"/>
              </a:rPr>
              <a:t>may lead to significant changes in financial arrangements, including banking relationships. Divorcees might be more inclined to switch banks to separate finances or seek better financial management options post-divorce.</a:t>
            </a:r>
            <a:endParaRPr sz="1700">
              <a:solidFill>
                <a:schemeClr val="accent6"/>
              </a:solidFill>
              <a:latin typeface="Mate"/>
              <a:ea typeface="Mate"/>
              <a:cs typeface="Mate"/>
              <a:sym typeface="Mate"/>
            </a:endParaRPr>
          </a:p>
          <a:p>
            <a:pPr indent="-355600" lvl="0" marL="457200" rtl="0" algn="l">
              <a:lnSpc>
                <a:spcPct val="135714"/>
              </a:lnSpc>
              <a:spcBef>
                <a:spcPts val="0"/>
              </a:spcBef>
              <a:spcAft>
                <a:spcPts val="0"/>
              </a:spcAft>
              <a:buClr>
                <a:schemeClr val="accent6"/>
              </a:buClr>
              <a:buSzPts val="2000"/>
              <a:buFont typeface="Mate"/>
              <a:buChar char="●"/>
            </a:pPr>
            <a:r>
              <a:rPr b="1" lang="en-US" sz="1700">
                <a:solidFill>
                  <a:schemeClr val="accent6"/>
                </a:solidFill>
                <a:latin typeface="Mate"/>
                <a:ea typeface="Mate"/>
                <a:cs typeface="Mate"/>
                <a:sym typeface="Mate"/>
              </a:rPr>
              <a:t>Non-churn</a:t>
            </a:r>
            <a:r>
              <a:rPr lang="en-US" sz="1700">
                <a:solidFill>
                  <a:schemeClr val="accent6"/>
                </a:solidFill>
                <a:latin typeface="Mate"/>
                <a:ea typeface="Mate"/>
                <a:cs typeface="Mate"/>
                <a:sym typeface="Mate"/>
              </a:rPr>
              <a:t> customers are financially stable, often falling within moderate to </a:t>
            </a:r>
            <a:r>
              <a:rPr b="1" lang="en-US" sz="1700">
                <a:solidFill>
                  <a:schemeClr val="accent6"/>
                </a:solidFill>
                <a:latin typeface="Mate"/>
                <a:ea typeface="Mate"/>
                <a:cs typeface="Mate"/>
                <a:sym typeface="Mate"/>
              </a:rPr>
              <a:t>high income brackets</a:t>
            </a:r>
            <a:r>
              <a:rPr lang="en-US" sz="1700">
                <a:solidFill>
                  <a:schemeClr val="accent6"/>
                </a:solidFill>
                <a:latin typeface="Mate"/>
                <a:ea typeface="Mate"/>
                <a:cs typeface="Mate"/>
                <a:sym typeface="Mate"/>
              </a:rPr>
              <a:t>.</a:t>
            </a:r>
            <a:endParaRPr sz="1700">
              <a:solidFill>
                <a:schemeClr val="accent6"/>
              </a:solidFill>
              <a:latin typeface="Mate"/>
              <a:ea typeface="Mate"/>
              <a:cs typeface="Mate"/>
              <a:sym typeface="Mate"/>
            </a:endParaRPr>
          </a:p>
          <a:p>
            <a:pPr indent="-355600" lvl="0" marL="457200" rtl="0" algn="l">
              <a:lnSpc>
                <a:spcPct val="135714"/>
              </a:lnSpc>
              <a:spcBef>
                <a:spcPts val="0"/>
              </a:spcBef>
              <a:spcAft>
                <a:spcPts val="0"/>
              </a:spcAft>
              <a:buClr>
                <a:schemeClr val="accent6"/>
              </a:buClr>
              <a:buSzPts val="2000"/>
              <a:buFont typeface="Mate"/>
              <a:buChar char="●"/>
            </a:pPr>
            <a:r>
              <a:rPr b="1" lang="en-US" sz="1700">
                <a:solidFill>
                  <a:schemeClr val="accent6"/>
                </a:solidFill>
                <a:latin typeface="Mate"/>
                <a:ea typeface="Mate"/>
                <a:cs typeface="Mate"/>
                <a:sym typeface="Mate"/>
              </a:rPr>
              <a:t>Churn</a:t>
            </a:r>
            <a:r>
              <a:rPr lang="en-US" sz="1700">
                <a:solidFill>
                  <a:schemeClr val="accent6"/>
                </a:solidFill>
                <a:latin typeface="Mate"/>
                <a:ea typeface="Mate"/>
                <a:cs typeface="Mate"/>
                <a:sym typeface="Mate"/>
              </a:rPr>
              <a:t> customers may have </a:t>
            </a:r>
            <a:r>
              <a:rPr b="1" lang="en-US" sz="1700">
                <a:solidFill>
                  <a:schemeClr val="accent6"/>
                </a:solidFill>
                <a:latin typeface="Mate"/>
                <a:ea typeface="Mate"/>
                <a:cs typeface="Mate"/>
                <a:sym typeface="Mate"/>
              </a:rPr>
              <a:t>higher income</a:t>
            </a:r>
            <a:r>
              <a:rPr lang="en-US" sz="1700">
                <a:solidFill>
                  <a:schemeClr val="accent6"/>
                </a:solidFill>
                <a:latin typeface="Mate"/>
                <a:ea typeface="Mate"/>
                <a:cs typeface="Mate"/>
                <a:sym typeface="Mate"/>
              </a:rPr>
              <a:t> potential but might churn due to dissatisfaction with services or better offers elsewhere.</a:t>
            </a:r>
            <a:endParaRPr sz="1700">
              <a:solidFill>
                <a:schemeClr val="accent6"/>
              </a:solidFill>
              <a:latin typeface="Mate"/>
              <a:ea typeface="Mate"/>
              <a:cs typeface="Mate"/>
              <a:sym typeface="Mate"/>
            </a:endParaRPr>
          </a:p>
          <a:p>
            <a:pPr indent="-355600" lvl="0" marL="457200" rtl="0" algn="l">
              <a:lnSpc>
                <a:spcPct val="135714"/>
              </a:lnSpc>
              <a:spcBef>
                <a:spcPts val="0"/>
              </a:spcBef>
              <a:spcAft>
                <a:spcPts val="0"/>
              </a:spcAft>
              <a:buClr>
                <a:schemeClr val="accent6"/>
              </a:buClr>
              <a:buSzPts val="2000"/>
              <a:buFont typeface="Mate"/>
              <a:buChar char="●"/>
            </a:pPr>
            <a:r>
              <a:rPr b="1" lang="en-US" sz="1700">
                <a:solidFill>
                  <a:schemeClr val="accent6"/>
                </a:solidFill>
                <a:latin typeface="Mate"/>
                <a:ea typeface="Mate"/>
                <a:cs typeface="Mate"/>
                <a:sym typeface="Mate"/>
              </a:rPr>
              <a:t>Non-churn</a:t>
            </a:r>
            <a:r>
              <a:rPr lang="en-US" sz="1700">
                <a:solidFill>
                  <a:schemeClr val="accent6"/>
                </a:solidFill>
                <a:latin typeface="Mate"/>
                <a:ea typeface="Mate"/>
                <a:cs typeface="Mate"/>
                <a:sym typeface="Mate"/>
              </a:rPr>
              <a:t> customers have a lower minimum income (</a:t>
            </a:r>
            <a:r>
              <a:rPr b="1" lang="en-US" sz="1700">
                <a:solidFill>
                  <a:schemeClr val="accent6"/>
                </a:solidFill>
                <a:latin typeface="Mate"/>
                <a:ea typeface="Mate"/>
                <a:cs typeface="Mate"/>
                <a:sym typeface="Mate"/>
              </a:rPr>
              <a:t>7,000</a:t>
            </a:r>
            <a:r>
              <a:rPr lang="en-US" sz="1700">
                <a:solidFill>
                  <a:schemeClr val="accent6"/>
                </a:solidFill>
                <a:latin typeface="Mate"/>
                <a:ea typeface="Mate"/>
                <a:cs typeface="Mate"/>
                <a:sym typeface="Mate"/>
              </a:rPr>
              <a:t>) compared to </a:t>
            </a:r>
            <a:r>
              <a:rPr b="1" lang="en-US" sz="1700">
                <a:solidFill>
                  <a:schemeClr val="accent6"/>
                </a:solidFill>
                <a:latin typeface="Mate"/>
                <a:ea typeface="Mate"/>
                <a:cs typeface="Mate"/>
                <a:sym typeface="Mate"/>
              </a:rPr>
              <a:t>churn </a:t>
            </a:r>
            <a:r>
              <a:rPr lang="en-US" sz="1700">
                <a:solidFill>
                  <a:schemeClr val="accent6"/>
                </a:solidFill>
                <a:latin typeface="Mate"/>
                <a:ea typeface="Mate"/>
                <a:cs typeface="Mate"/>
                <a:sym typeface="Mate"/>
              </a:rPr>
              <a:t>customers (</a:t>
            </a:r>
            <a:r>
              <a:rPr b="1" lang="en-US" sz="1700">
                <a:solidFill>
                  <a:schemeClr val="accent6"/>
                </a:solidFill>
                <a:latin typeface="Mate"/>
                <a:ea typeface="Mate"/>
                <a:cs typeface="Mate"/>
                <a:sym typeface="Mate"/>
              </a:rPr>
              <a:t>10,143.5</a:t>
            </a:r>
            <a:r>
              <a:rPr lang="en-US" sz="1700">
                <a:solidFill>
                  <a:schemeClr val="accent6"/>
                </a:solidFill>
                <a:latin typeface="Mate"/>
                <a:ea typeface="Mate"/>
                <a:cs typeface="Mate"/>
                <a:sym typeface="Mate"/>
              </a:rPr>
              <a:t>), indicating </a:t>
            </a:r>
            <a:r>
              <a:rPr b="1" lang="en-US" sz="1700">
                <a:solidFill>
                  <a:schemeClr val="accent6"/>
                </a:solidFill>
                <a:latin typeface="Mate"/>
                <a:ea typeface="Mate"/>
                <a:cs typeface="Mate"/>
                <a:sym typeface="Mate"/>
              </a:rPr>
              <a:t>lower-income</a:t>
            </a:r>
            <a:r>
              <a:rPr lang="en-US" sz="1700">
                <a:solidFill>
                  <a:schemeClr val="accent6"/>
                </a:solidFill>
                <a:latin typeface="Mate"/>
                <a:ea typeface="Mate"/>
                <a:cs typeface="Mate"/>
                <a:sym typeface="Mate"/>
              </a:rPr>
              <a:t> individuals are less likely to </a:t>
            </a:r>
            <a:r>
              <a:rPr b="1" lang="en-US" sz="1700">
                <a:solidFill>
                  <a:schemeClr val="accent6"/>
                </a:solidFill>
                <a:latin typeface="Mate"/>
                <a:ea typeface="Mate"/>
                <a:cs typeface="Mate"/>
                <a:sym typeface="Mate"/>
              </a:rPr>
              <a:t>churn</a:t>
            </a:r>
            <a:r>
              <a:rPr lang="en-US" sz="1700">
                <a:solidFill>
                  <a:schemeClr val="accent6"/>
                </a:solidFill>
                <a:latin typeface="Mate"/>
                <a:ea typeface="Mate"/>
                <a:cs typeface="Mate"/>
                <a:sym typeface="Mate"/>
              </a:rPr>
              <a:t>.</a:t>
            </a:r>
            <a:endParaRPr sz="1700">
              <a:solidFill>
                <a:schemeClr val="accent6"/>
              </a:solidFill>
              <a:latin typeface="Mate"/>
              <a:ea typeface="Mate"/>
              <a:cs typeface="Mate"/>
              <a:sym typeface="Mate"/>
            </a:endParaRPr>
          </a:p>
          <a:p>
            <a:pPr indent="-355600" lvl="0" marL="457200" rtl="0" algn="l">
              <a:lnSpc>
                <a:spcPct val="135714"/>
              </a:lnSpc>
              <a:spcBef>
                <a:spcPts val="0"/>
              </a:spcBef>
              <a:spcAft>
                <a:spcPts val="0"/>
              </a:spcAft>
              <a:buClr>
                <a:schemeClr val="accent6"/>
              </a:buClr>
              <a:buSzPts val="2000"/>
              <a:buFont typeface="Mate"/>
              <a:buChar char="●"/>
            </a:pPr>
            <a:r>
              <a:rPr b="1" lang="en-US" sz="1700">
                <a:solidFill>
                  <a:schemeClr val="accent6"/>
                </a:solidFill>
                <a:latin typeface="Mate"/>
                <a:ea typeface="Mate"/>
                <a:cs typeface="Mate"/>
                <a:sym typeface="Mate"/>
              </a:rPr>
              <a:t>Higher-income churn</a:t>
            </a:r>
            <a:r>
              <a:rPr lang="en-US" sz="1700">
                <a:solidFill>
                  <a:schemeClr val="accent6"/>
                </a:solidFill>
                <a:latin typeface="Mate"/>
                <a:ea typeface="Mate"/>
                <a:cs typeface="Mate"/>
                <a:sym typeface="Mate"/>
              </a:rPr>
              <a:t> customers may have higher expectations and more options, making them sensitive to factors like service quality, pricing changes, or competitor offers.</a:t>
            </a:r>
            <a:endParaRPr sz="1700">
              <a:solidFill>
                <a:schemeClr val="accent6"/>
              </a:solidFill>
              <a:latin typeface="Mate"/>
              <a:ea typeface="Mate"/>
              <a:cs typeface="Mate"/>
              <a:sym typeface="Mate"/>
            </a:endParaRPr>
          </a:p>
          <a:p>
            <a:pPr indent="-355600" lvl="0" marL="457200" rtl="0" algn="l">
              <a:lnSpc>
                <a:spcPct val="135714"/>
              </a:lnSpc>
              <a:spcBef>
                <a:spcPts val="0"/>
              </a:spcBef>
              <a:spcAft>
                <a:spcPts val="0"/>
              </a:spcAft>
              <a:buClr>
                <a:schemeClr val="accent6"/>
              </a:buClr>
              <a:buSzPts val="2000"/>
              <a:buFont typeface="Mate"/>
              <a:buChar char="●"/>
            </a:pPr>
            <a:r>
              <a:rPr b="1" lang="en-US" sz="1700">
                <a:solidFill>
                  <a:schemeClr val="accent6"/>
                </a:solidFill>
                <a:latin typeface="Mate"/>
                <a:ea typeface="Mate"/>
                <a:cs typeface="Mate"/>
                <a:sym typeface="Mate"/>
              </a:rPr>
              <a:t>Churn </a:t>
            </a:r>
            <a:r>
              <a:rPr lang="en-US" sz="1700">
                <a:solidFill>
                  <a:schemeClr val="accent6"/>
                </a:solidFill>
                <a:latin typeface="Mate"/>
                <a:ea typeface="Mate"/>
                <a:cs typeface="Mate"/>
                <a:sym typeface="Mate"/>
              </a:rPr>
              <a:t>customers show a more </a:t>
            </a:r>
            <a:r>
              <a:rPr b="1" lang="en-US" sz="1700">
                <a:solidFill>
                  <a:schemeClr val="accent6"/>
                </a:solidFill>
                <a:latin typeface="Mate"/>
                <a:ea typeface="Mate"/>
                <a:cs typeface="Mate"/>
                <a:sym typeface="Mate"/>
              </a:rPr>
              <a:t>diverse range</a:t>
            </a:r>
            <a:r>
              <a:rPr lang="en-US" sz="1700">
                <a:solidFill>
                  <a:schemeClr val="accent6"/>
                </a:solidFill>
                <a:latin typeface="Mate"/>
                <a:ea typeface="Mate"/>
                <a:cs typeface="Mate"/>
                <a:sym typeface="Mate"/>
              </a:rPr>
              <a:t> of association durations, </a:t>
            </a:r>
            <a:r>
              <a:rPr b="1" lang="en-US" sz="1700">
                <a:solidFill>
                  <a:schemeClr val="accent6"/>
                </a:solidFill>
                <a:latin typeface="Mate"/>
                <a:ea typeface="Mate"/>
                <a:cs typeface="Mate"/>
                <a:sym typeface="Mate"/>
              </a:rPr>
              <a:t>suggesting less loyalty</a:t>
            </a:r>
            <a:r>
              <a:rPr lang="en-US" sz="1700">
                <a:solidFill>
                  <a:schemeClr val="accent6"/>
                </a:solidFill>
                <a:latin typeface="Mate"/>
                <a:ea typeface="Mate"/>
                <a:cs typeface="Mate"/>
                <a:sym typeface="Mate"/>
              </a:rPr>
              <a:t>.</a:t>
            </a:r>
            <a:endParaRPr sz="1700">
              <a:solidFill>
                <a:schemeClr val="accent6"/>
              </a:solidFill>
              <a:latin typeface="Mate"/>
              <a:ea typeface="Mate"/>
              <a:cs typeface="Mate"/>
              <a:sym typeface="Mate"/>
            </a:endParaRPr>
          </a:p>
          <a:p>
            <a:pPr indent="-355600" lvl="0" marL="457200" rtl="0" algn="l">
              <a:lnSpc>
                <a:spcPct val="135714"/>
              </a:lnSpc>
              <a:spcBef>
                <a:spcPts val="0"/>
              </a:spcBef>
              <a:spcAft>
                <a:spcPts val="0"/>
              </a:spcAft>
              <a:buClr>
                <a:schemeClr val="accent6"/>
              </a:buClr>
              <a:buSzPts val="2000"/>
              <a:buFont typeface="Mate"/>
              <a:buChar char="●"/>
            </a:pPr>
            <a:r>
              <a:rPr b="1" lang="en-US" sz="1700">
                <a:solidFill>
                  <a:schemeClr val="accent6"/>
                </a:solidFill>
                <a:latin typeface="Mate"/>
                <a:ea typeface="Mate"/>
                <a:cs typeface="Mate"/>
                <a:sym typeface="Mate"/>
              </a:rPr>
              <a:t>Churn </a:t>
            </a:r>
            <a:r>
              <a:rPr lang="en-US" sz="1700">
                <a:solidFill>
                  <a:schemeClr val="accent6"/>
                </a:solidFill>
                <a:latin typeface="Mate"/>
                <a:ea typeface="Mate"/>
                <a:cs typeface="Mate"/>
                <a:sym typeface="Mate"/>
              </a:rPr>
              <a:t>customers exhibit presence at the </a:t>
            </a:r>
            <a:r>
              <a:rPr b="1" lang="en-US" sz="1700">
                <a:solidFill>
                  <a:schemeClr val="accent6"/>
                </a:solidFill>
                <a:latin typeface="Mate"/>
                <a:ea typeface="Mate"/>
                <a:cs typeface="Mate"/>
                <a:sym typeface="Mate"/>
              </a:rPr>
              <a:t>minimum value</a:t>
            </a:r>
            <a:r>
              <a:rPr lang="en-US" sz="1700">
                <a:solidFill>
                  <a:schemeClr val="accent6"/>
                </a:solidFill>
                <a:latin typeface="Mate"/>
                <a:ea typeface="Mate"/>
                <a:cs typeface="Mate"/>
                <a:sym typeface="Mate"/>
              </a:rPr>
              <a:t> (</a:t>
            </a:r>
            <a:r>
              <a:rPr b="1" lang="en-US" sz="1700">
                <a:solidFill>
                  <a:schemeClr val="accent6"/>
                </a:solidFill>
                <a:latin typeface="Mate"/>
                <a:ea typeface="Mate"/>
                <a:cs typeface="Mate"/>
                <a:sym typeface="Mate"/>
              </a:rPr>
              <a:t>0 years</a:t>
            </a:r>
            <a:r>
              <a:rPr lang="en-US" sz="1700">
                <a:solidFill>
                  <a:schemeClr val="accent6"/>
                </a:solidFill>
                <a:latin typeface="Mate"/>
                <a:ea typeface="Mate"/>
                <a:cs typeface="Mate"/>
                <a:sym typeface="Mate"/>
              </a:rPr>
              <a:t>), possibly indicating </a:t>
            </a:r>
            <a:r>
              <a:rPr b="1" lang="en-US" sz="1700">
                <a:solidFill>
                  <a:schemeClr val="accent6"/>
                </a:solidFill>
                <a:latin typeface="Mate"/>
                <a:ea typeface="Mate"/>
                <a:cs typeface="Mate"/>
                <a:sym typeface="Mate"/>
              </a:rPr>
              <a:t>early churn</a:t>
            </a:r>
            <a:r>
              <a:rPr lang="en-US" sz="1700">
                <a:solidFill>
                  <a:schemeClr val="accent6"/>
                </a:solidFill>
                <a:latin typeface="Mate"/>
                <a:ea typeface="Mate"/>
                <a:cs typeface="Mate"/>
                <a:sym typeface="Mate"/>
              </a:rPr>
              <a:t>.</a:t>
            </a:r>
            <a:endParaRPr sz="1700">
              <a:solidFill>
                <a:schemeClr val="accent6"/>
              </a:solidFill>
              <a:latin typeface="Mate"/>
              <a:ea typeface="Mate"/>
              <a:cs typeface="Mate"/>
              <a:sym typeface="Mate"/>
            </a:endParaRPr>
          </a:p>
          <a:p>
            <a:pPr indent="-355600" lvl="0" marL="457200" rtl="0" algn="l">
              <a:lnSpc>
                <a:spcPct val="135714"/>
              </a:lnSpc>
              <a:spcBef>
                <a:spcPts val="0"/>
              </a:spcBef>
              <a:spcAft>
                <a:spcPts val="0"/>
              </a:spcAft>
              <a:buClr>
                <a:schemeClr val="accent6"/>
              </a:buClr>
              <a:buSzPts val="2000"/>
              <a:buFont typeface="Mate"/>
              <a:buChar char="●"/>
            </a:pPr>
            <a:r>
              <a:rPr lang="en-US" sz="1700">
                <a:solidFill>
                  <a:schemeClr val="accent6"/>
                </a:solidFill>
                <a:latin typeface="Mate"/>
                <a:ea typeface="Mate"/>
                <a:cs typeface="Mate"/>
                <a:sym typeface="Mate"/>
              </a:rPr>
              <a:t>Prioritize retention efforts towards long-term, loyal customers.</a:t>
            </a:r>
            <a:endParaRPr sz="1700">
              <a:solidFill>
                <a:schemeClr val="accent6"/>
              </a:solidFill>
              <a:latin typeface="Mate"/>
              <a:ea typeface="Mate"/>
              <a:cs typeface="Mate"/>
              <a:sym typeface="Mate"/>
            </a:endParaRPr>
          </a:p>
          <a:p>
            <a:pPr indent="-355600" lvl="0" marL="457200" rtl="0" algn="l">
              <a:lnSpc>
                <a:spcPct val="135714"/>
              </a:lnSpc>
              <a:spcBef>
                <a:spcPts val="0"/>
              </a:spcBef>
              <a:spcAft>
                <a:spcPts val="0"/>
              </a:spcAft>
              <a:buClr>
                <a:schemeClr val="accent6"/>
              </a:buClr>
              <a:buSzPts val="2000"/>
              <a:buFont typeface="Mate"/>
              <a:buChar char="●"/>
            </a:pPr>
            <a:r>
              <a:rPr lang="en-US" sz="1700">
                <a:solidFill>
                  <a:schemeClr val="accent6"/>
                </a:solidFill>
                <a:latin typeface="Mate"/>
                <a:ea typeface="Mate"/>
                <a:cs typeface="Mate"/>
                <a:sym typeface="Mate"/>
              </a:rPr>
              <a:t>Pay attention to early churners, signaling potential dissatisfaction or mismatched expectations.</a:t>
            </a:r>
            <a:endParaRPr sz="1200">
              <a:solidFill>
                <a:srgbClr val="DCD9D4"/>
              </a:solidFill>
              <a:highlight>
                <a:srgbClr val="191B1C"/>
              </a:highlight>
              <a:latin typeface="Roboto"/>
              <a:ea typeface="Roboto"/>
              <a:cs typeface="Roboto"/>
              <a:sym typeface="Roboto"/>
            </a:endParaRPr>
          </a:p>
          <a:p>
            <a:pPr indent="0" lvl="0" marL="0" rtl="0" algn="l">
              <a:lnSpc>
                <a:spcPct val="135714"/>
              </a:lnSpc>
              <a:spcBef>
                <a:spcPts val="0"/>
              </a:spcBef>
              <a:spcAft>
                <a:spcPts val="0"/>
              </a:spcAft>
              <a:buNone/>
            </a:pPr>
            <a:r>
              <a:t/>
            </a:r>
            <a:endParaRPr sz="1700">
              <a:solidFill>
                <a:schemeClr val="accent6"/>
              </a:solidFill>
              <a:latin typeface="Mate"/>
              <a:ea typeface="Mate"/>
              <a:cs typeface="Mate"/>
              <a:sym typeface="Mat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9"/>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04" name="Google Shape;504;p49"/>
          <p:cNvSpPr txBox="1"/>
          <p:nvPr>
            <p:ph type="title"/>
          </p:nvPr>
        </p:nvSpPr>
        <p:spPr>
          <a:xfrm>
            <a:off x="678450" y="0"/>
            <a:ext cx="10515600" cy="76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Business Insights</a:t>
            </a:r>
            <a:endParaRPr/>
          </a:p>
        </p:txBody>
      </p:sp>
      <p:sp>
        <p:nvSpPr>
          <p:cNvPr id="505" name="Google Shape;505;p49"/>
          <p:cNvSpPr txBox="1"/>
          <p:nvPr/>
        </p:nvSpPr>
        <p:spPr>
          <a:xfrm>
            <a:off x="495300" y="693800"/>
            <a:ext cx="11392800" cy="7089300"/>
          </a:xfrm>
          <a:prstGeom prst="rect">
            <a:avLst/>
          </a:prstGeom>
          <a:noFill/>
          <a:ln>
            <a:noFill/>
          </a:ln>
        </p:spPr>
        <p:txBody>
          <a:bodyPr anchorCtr="0" anchor="t" bIns="91425" lIns="91425" spcFirstLastPara="1" rIns="91425" wrap="square" tIns="91425">
            <a:spAutoFit/>
          </a:bodyPr>
          <a:lstStyle/>
          <a:p>
            <a:pPr indent="-336550" lvl="0" marL="457200" rtl="0" algn="l">
              <a:lnSpc>
                <a:spcPct val="135714"/>
              </a:lnSpc>
              <a:spcBef>
                <a:spcPts val="0"/>
              </a:spcBef>
              <a:spcAft>
                <a:spcPts val="0"/>
              </a:spcAft>
              <a:buClr>
                <a:schemeClr val="accent6"/>
              </a:buClr>
              <a:buSzPts val="1700"/>
              <a:buFont typeface="Mate"/>
              <a:buChar char="●"/>
            </a:pPr>
            <a:r>
              <a:rPr lang="en-US" sz="1700">
                <a:solidFill>
                  <a:schemeClr val="accent6"/>
                </a:solidFill>
                <a:latin typeface="Mate"/>
                <a:ea typeface="Mate"/>
                <a:cs typeface="Mate"/>
                <a:sym typeface="Mate"/>
              </a:rPr>
              <a:t> </a:t>
            </a:r>
            <a:r>
              <a:rPr b="1" lang="en-US" sz="1700">
                <a:solidFill>
                  <a:schemeClr val="accent6"/>
                </a:solidFill>
                <a:latin typeface="Mate"/>
                <a:ea typeface="Mate"/>
                <a:cs typeface="Mate"/>
                <a:sym typeface="Mate"/>
              </a:rPr>
              <a:t>Churned </a:t>
            </a:r>
            <a:r>
              <a:rPr lang="en-US" sz="1700">
                <a:solidFill>
                  <a:schemeClr val="accent6"/>
                </a:solidFill>
                <a:latin typeface="Mate"/>
                <a:ea typeface="Mate"/>
                <a:cs typeface="Mate"/>
                <a:sym typeface="Mate"/>
              </a:rPr>
              <a:t>customers may be experiencing financial instability or facing economic challenges, leading to lower </a:t>
            </a:r>
            <a:r>
              <a:rPr b="1" lang="en-US" sz="1700">
                <a:solidFill>
                  <a:schemeClr val="accent6"/>
                </a:solidFill>
                <a:latin typeface="Mate"/>
                <a:ea typeface="Mate"/>
                <a:cs typeface="Mate"/>
                <a:sym typeface="Mate"/>
              </a:rPr>
              <a:t>total debit transaction</a:t>
            </a:r>
            <a:r>
              <a:rPr lang="en-US" sz="1700">
                <a:solidFill>
                  <a:schemeClr val="accent6"/>
                </a:solidFill>
                <a:latin typeface="Mate"/>
                <a:ea typeface="Mate"/>
                <a:cs typeface="Mate"/>
                <a:sym typeface="Mate"/>
              </a:rPr>
              <a:t>s and </a:t>
            </a:r>
            <a:r>
              <a:rPr b="1" lang="en-US" sz="1700">
                <a:solidFill>
                  <a:schemeClr val="accent6"/>
                </a:solidFill>
                <a:latin typeface="Mate"/>
                <a:ea typeface="Mate"/>
                <a:cs typeface="Mate"/>
                <a:sym typeface="Mate"/>
              </a:rPr>
              <a:t>amounts</a:t>
            </a:r>
            <a:r>
              <a:rPr lang="en-US" sz="1700">
                <a:solidFill>
                  <a:schemeClr val="accent6"/>
                </a:solidFill>
                <a:latin typeface="Mate"/>
                <a:ea typeface="Mate"/>
                <a:cs typeface="Mate"/>
                <a:sym typeface="Mate"/>
              </a:rPr>
              <a:t>. This could be due to factors such as unemployment, reduced income, or unexpected expenses.</a:t>
            </a:r>
            <a:endParaRPr sz="1700">
              <a:solidFill>
                <a:schemeClr val="accent6"/>
              </a:solidFill>
              <a:latin typeface="Mate"/>
              <a:ea typeface="Mate"/>
              <a:cs typeface="Mate"/>
              <a:sym typeface="Mate"/>
            </a:endParaRPr>
          </a:p>
          <a:p>
            <a:pPr indent="-336550" lvl="0" marL="457200" rtl="0" algn="l">
              <a:lnSpc>
                <a:spcPct val="135714"/>
              </a:lnSpc>
              <a:spcBef>
                <a:spcPts val="0"/>
              </a:spcBef>
              <a:spcAft>
                <a:spcPts val="0"/>
              </a:spcAft>
              <a:buClr>
                <a:schemeClr val="accent6"/>
              </a:buClr>
              <a:buSzPts val="1700"/>
              <a:buFont typeface="Mate"/>
              <a:buChar char="●"/>
            </a:pPr>
            <a:r>
              <a:rPr b="1" lang="en-US" sz="1700">
                <a:solidFill>
                  <a:schemeClr val="accent6"/>
                </a:solidFill>
                <a:latin typeface="Mate"/>
                <a:ea typeface="Mate"/>
                <a:cs typeface="Mate"/>
                <a:sym typeface="Mate"/>
              </a:rPr>
              <a:t>Churned </a:t>
            </a:r>
            <a:r>
              <a:rPr lang="en-US" sz="1700">
                <a:solidFill>
                  <a:schemeClr val="accent6"/>
                </a:solidFill>
                <a:latin typeface="Mate"/>
                <a:ea typeface="Mate"/>
                <a:cs typeface="Mate"/>
                <a:sym typeface="Mate"/>
              </a:rPr>
              <a:t>customers might be dissatisfied with the services provided by the company, leading them to reduce their usage of </a:t>
            </a:r>
            <a:r>
              <a:rPr b="1" lang="en-US" sz="1700">
                <a:solidFill>
                  <a:schemeClr val="accent6"/>
                </a:solidFill>
                <a:latin typeface="Mate"/>
                <a:ea typeface="Mate"/>
                <a:cs typeface="Mate"/>
                <a:sym typeface="Mate"/>
              </a:rPr>
              <a:t>debit transactions</a:t>
            </a:r>
            <a:r>
              <a:rPr lang="en-US" sz="1700">
                <a:solidFill>
                  <a:schemeClr val="accent6"/>
                </a:solidFill>
                <a:latin typeface="Mate"/>
                <a:ea typeface="Mate"/>
                <a:cs typeface="Mate"/>
                <a:sym typeface="Mate"/>
              </a:rPr>
              <a:t> and </a:t>
            </a:r>
            <a:r>
              <a:rPr b="1" lang="en-US" sz="1700">
                <a:solidFill>
                  <a:schemeClr val="accent6"/>
                </a:solidFill>
                <a:latin typeface="Mate"/>
                <a:ea typeface="Mate"/>
                <a:cs typeface="Mate"/>
                <a:sym typeface="Mate"/>
              </a:rPr>
              <a:t>credit transactions</a:t>
            </a:r>
            <a:r>
              <a:rPr lang="en-US" sz="1700">
                <a:solidFill>
                  <a:schemeClr val="accent6"/>
                </a:solidFill>
                <a:latin typeface="Mate"/>
                <a:ea typeface="Mate"/>
                <a:cs typeface="Mate"/>
                <a:sym typeface="Mate"/>
              </a:rPr>
              <a:t>. Poor customer service, high fees, or lack of desirable features could contribute to this dissatisfaction.</a:t>
            </a:r>
            <a:endParaRPr sz="1700">
              <a:solidFill>
                <a:schemeClr val="accent6"/>
              </a:solidFill>
              <a:latin typeface="Mate"/>
              <a:ea typeface="Mate"/>
              <a:cs typeface="Mate"/>
              <a:sym typeface="Mate"/>
            </a:endParaRPr>
          </a:p>
          <a:p>
            <a:pPr indent="-336550" lvl="0" marL="457200" rtl="0" algn="l">
              <a:lnSpc>
                <a:spcPct val="135714"/>
              </a:lnSpc>
              <a:spcBef>
                <a:spcPts val="0"/>
              </a:spcBef>
              <a:spcAft>
                <a:spcPts val="0"/>
              </a:spcAft>
              <a:buClr>
                <a:schemeClr val="accent6"/>
              </a:buClr>
              <a:buSzPts val="1700"/>
              <a:buFont typeface="Mate"/>
              <a:buChar char="●"/>
            </a:pPr>
            <a:r>
              <a:rPr b="1" lang="en-US" sz="1700">
                <a:solidFill>
                  <a:schemeClr val="accent6"/>
                </a:solidFill>
                <a:latin typeface="Mate"/>
                <a:ea typeface="Mate"/>
                <a:cs typeface="Mate"/>
                <a:sym typeface="Mate"/>
              </a:rPr>
              <a:t>Churned </a:t>
            </a:r>
            <a:r>
              <a:rPr lang="en-US" sz="1700">
                <a:solidFill>
                  <a:schemeClr val="accent6"/>
                </a:solidFill>
                <a:latin typeface="Mate"/>
                <a:ea typeface="Mate"/>
                <a:cs typeface="Mate"/>
                <a:sym typeface="Mate"/>
              </a:rPr>
              <a:t>customers may have been attracted by competitive offers or incentives from rival companies, prompting them to switch their financial services provider. These offers may include lower fees, better interest rates, or exclusive rewards programs.</a:t>
            </a:r>
            <a:endParaRPr sz="1700">
              <a:solidFill>
                <a:schemeClr val="accent6"/>
              </a:solidFill>
              <a:latin typeface="Mate"/>
              <a:ea typeface="Mate"/>
              <a:cs typeface="Mate"/>
              <a:sym typeface="Mate"/>
            </a:endParaRPr>
          </a:p>
          <a:p>
            <a:pPr indent="-336550" lvl="0" marL="457200" rtl="0" algn="l">
              <a:lnSpc>
                <a:spcPct val="135714"/>
              </a:lnSpc>
              <a:spcBef>
                <a:spcPts val="0"/>
              </a:spcBef>
              <a:spcAft>
                <a:spcPts val="0"/>
              </a:spcAft>
              <a:buClr>
                <a:schemeClr val="accent6"/>
              </a:buClr>
              <a:buSzPts val="1700"/>
              <a:buFont typeface="Mate"/>
              <a:buChar char="●"/>
            </a:pPr>
            <a:r>
              <a:rPr b="1" lang="en-US" sz="1700">
                <a:solidFill>
                  <a:schemeClr val="accent6"/>
                </a:solidFill>
                <a:latin typeface="Mate"/>
                <a:ea typeface="Mate"/>
                <a:cs typeface="Mate"/>
                <a:sym typeface="Mate"/>
              </a:rPr>
              <a:t>Churned </a:t>
            </a:r>
            <a:r>
              <a:rPr lang="en-US" sz="1700">
                <a:solidFill>
                  <a:schemeClr val="accent6"/>
                </a:solidFill>
                <a:latin typeface="Mate"/>
                <a:ea typeface="Mate"/>
                <a:cs typeface="Mate"/>
                <a:sym typeface="Mate"/>
              </a:rPr>
              <a:t>customers may have undergone a change in their financial behavior, such as adopting a more conservative approach to spending or seeking alternative financial products. This change could result from personal financial goals, lifestyle changes, or market trends.</a:t>
            </a:r>
            <a:endParaRPr sz="1700">
              <a:solidFill>
                <a:schemeClr val="accent6"/>
              </a:solidFill>
              <a:latin typeface="Mate"/>
              <a:ea typeface="Mate"/>
              <a:cs typeface="Mate"/>
              <a:sym typeface="Mate"/>
            </a:endParaRPr>
          </a:p>
          <a:p>
            <a:pPr indent="-336550" lvl="0" marL="457200" rtl="0" algn="l">
              <a:lnSpc>
                <a:spcPct val="135714"/>
              </a:lnSpc>
              <a:spcBef>
                <a:spcPts val="0"/>
              </a:spcBef>
              <a:spcAft>
                <a:spcPts val="0"/>
              </a:spcAft>
              <a:buClr>
                <a:schemeClr val="accent6"/>
              </a:buClr>
              <a:buSzPts val="1700"/>
              <a:buFont typeface="Mate"/>
              <a:buChar char="●"/>
            </a:pPr>
            <a:r>
              <a:rPr b="1" lang="en-US" sz="1700">
                <a:solidFill>
                  <a:schemeClr val="accent6"/>
                </a:solidFill>
                <a:latin typeface="Mate"/>
                <a:ea typeface="Mate"/>
                <a:cs typeface="Mate"/>
                <a:sym typeface="Mate"/>
              </a:rPr>
              <a:t>Churned </a:t>
            </a:r>
            <a:r>
              <a:rPr lang="en-US" sz="1700">
                <a:solidFill>
                  <a:schemeClr val="accent6"/>
                </a:solidFill>
                <a:latin typeface="Mate"/>
                <a:ea typeface="Mate"/>
                <a:cs typeface="Mate"/>
                <a:sym typeface="Mate"/>
              </a:rPr>
              <a:t>customers may have received inadequate communication or engagement from the company, leading to a lack of awareness about available products, services, or benefits. Improving communication strategies and</a:t>
            </a:r>
            <a:r>
              <a:rPr lang="en-US" sz="1700">
                <a:solidFill>
                  <a:schemeClr val="accent6"/>
                </a:solidFill>
                <a:latin typeface="Mate"/>
                <a:ea typeface="Mate"/>
                <a:cs typeface="Mate"/>
                <a:sym typeface="Mate"/>
              </a:rPr>
              <a:t> </a:t>
            </a:r>
            <a:r>
              <a:rPr lang="en-US" sz="1700">
                <a:solidFill>
                  <a:schemeClr val="accent6"/>
                </a:solidFill>
                <a:latin typeface="Mate"/>
                <a:ea typeface="Mate"/>
                <a:cs typeface="Mate"/>
                <a:sym typeface="Mate"/>
              </a:rPr>
              <a:t>engagement efforts could help retain customers and prevent churn.</a:t>
            </a:r>
            <a:endParaRPr sz="1700">
              <a:solidFill>
                <a:schemeClr val="accent6"/>
              </a:solidFill>
              <a:latin typeface="Mate"/>
              <a:ea typeface="Mate"/>
              <a:cs typeface="Mate"/>
              <a:sym typeface="Mate"/>
            </a:endParaRPr>
          </a:p>
          <a:p>
            <a:pPr indent="-336550" lvl="0" marL="457200" rtl="0" algn="l">
              <a:lnSpc>
                <a:spcPct val="135714"/>
              </a:lnSpc>
              <a:spcBef>
                <a:spcPts val="0"/>
              </a:spcBef>
              <a:spcAft>
                <a:spcPts val="0"/>
              </a:spcAft>
              <a:buClr>
                <a:schemeClr val="accent6"/>
              </a:buClr>
              <a:buSzPts val="1700"/>
              <a:buFont typeface="Mate"/>
              <a:buChar char="●"/>
            </a:pPr>
            <a:r>
              <a:rPr lang="en-US" sz="1700">
                <a:solidFill>
                  <a:schemeClr val="accent6"/>
                </a:solidFill>
                <a:latin typeface="Mate"/>
                <a:ea typeface="Mate"/>
                <a:cs typeface="Mate"/>
                <a:sym typeface="Mate"/>
              </a:rPr>
              <a:t>External factors such as economic downturns, changes in regulatory policies, or shifts in consumer behavior may influence the financial decisions of customers and contribute to churn.</a:t>
            </a:r>
            <a:endParaRPr b="1" sz="1700">
              <a:solidFill>
                <a:schemeClr val="accent6"/>
              </a:solidFill>
              <a:latin typeface="Mate"/>
              <a:ea typeface="Mate"/>
              <a:cs typeface="Mate"/>
              <a:sym typeface="Mate"/>
            </a:endParaRPr>
          </a:p>
          <a:p>
            <a:pPr indent="0" lvl="0" marL="457200" rtl="0" algn="l">
              <a:lnSpc>
                <a:spcPct val="135714"/>
              </a:lnSpc>
              <a:spcBef>
                <a:spcPts val="0"/>
              </a:spcBef>
              <a:spcAft>
                <a:spcPts val="0"/>
              </a:spcAft>
              <a:buNone/>
            </a:pPr>
            <a:r>
              <a:t/>
            </a:r>
            <a:endParaRPr b="1" sz="1700">
              <a:solidFill>
                <a:schemeClr val="accent6"/>
              </a:solidFill>
              <a:latin typeface="Mate"/>
              <a:ea typeface="Mate"/>
              <a:cs typeface="Mate"/>
              <a:sym typeface="Mate"/>
            </a:endParaRPr>
          </a:p>
          <a:p>
            <a:pPr indent="0" lvl="0" marL="0" rtl="0" algn="l">
              <a:lnSpc>
                <a:spcPct val="135714"/>
              </a:lnSpc>
              <a:spcBef>
                <a:spcPts val="0"/>
              </a:spcBef>
              <a:spcAft>
                <a:spcPts val="0"/>
              </a:spcAft>
              <a:buNone/>
            </a:pPr>
            <a:r>
              <a:t/>
            </a:r>
            <a:endParaRPr sz="1200">
              <a:solidFill>
                <a:srgbClr val="DCD9D4"/>
              </a:solidFill>
              <a:highlight>
                <a:srgbClr val="191B1C"/>
              </a:highlight>
              <a:latin typeface="Roboto"/>
              <a:ea typeface="Roboto"/>
              <a:cs typeface="Roboto"/>
              <a:sym typeface="Roboto"/>
            </a:endParaRPr>
          </a:p>
          <a:p>
            <a:pPr indent="0" lvl="0" marL="0" rtl="0" algn="l">
              <a:lnSpc>
                <a:spcPct val="135714"/>
              </a:lnSpc>
              <a:spcBef>
                <a:spcPts val="0"/>
              </a:spcBef>
              <a:spcAft>
                <a:spcPts val="0"/>
              </a:spcAft>
              <a:buNone/>
            </a:pPr>
            <a:r>
              <a:t/>
            </a:r>
            <a:endParaRPr sz="1700">
              <a:solidFill>
                <a:schemeClr val="accent6"/>
              </a:solidFill>
              <a:latin typeface="Mate"/>
              <a:ea typeface="Mate"/>
              <a:cs typeface="Mate"/>
              <a:sym typeface="Mat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0"/>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Thank you</a:t>
            </a:r>
            <a:endParaRPr/>
          </a:p>
        </p:txBody>
      </p:sp>
      <p:pic>
        <p:nvPicPr>
          <p:cNvPr descr="People working in office" id="512" name="Google Shape;512;p50"/>
          <p:cNvPicPr preferRelativeResize="0"/>
          <p:nvPr>
            <p:ph idx="3" type="pic"/>
          </p:nvPr>
        </p:nvPicPr>
        <p:blipFill rotWithShape="1">
          <a:blip r:embed="rId3">
            <a:alphaModFix/>
          </a:blip>
          <a:srcRect b="0" l="0" r="0" t="0"/>
          <a:stretch/>
        </p:blipFill>
        <p:spPr>
          <a:xfrm>
            <a:off x="391110" y="2493385"/>
            <a:ext cx="1465840" cy="1289394"/>
          </a:xfrm>
          <a:prstGeom prst="hexagon">
            <a:avLst>
              <a:gd fmla="val 28349" name="adj"/>
              <a:gd fmla="val 115470" name="vf"/>
            </a:avLst>
          </a:prstGeom>
          <a:noFill/>
          <a:ln>
            <a:noFill/>
          </a:ln>
        </p:spPr>
      </p:pic>
      <p:pic>
        <p:nvPicPr>
          <p:cNvPr descr="People in an office discussing work over a laptop&#10;" id="513" name="Google Shape;513;p50"/>
          <p:cNvPicPr preferRelativeResize="0"/>
          <p:nvPr>
            <p:ph idx="2" type="pic"/>
          </p:nvPr>
        </p:nvPicPr>
        <p:blipFill rotWithShape="1">
          <a:blip r:embed="rId4">
            <a:alphaModFix/>
          </a:blip>
          <a:srcRect b="0" l="0" r="0" t="0"/>
          <a:stretch/>
        </p:blipFill>
        <p:spPr>
          <a:xfrm>
            <a:off x="2754948" y="2502098"/>
            <a:ext cx="1465840" cy="1289394"/>
          </a:xfrm>
          <a:prstGeom prst="hexagon">
            <a:avLst>
              <a:gd fmla="val 28349" name="adj"/>
              <a:gd fmla="val 115470" name="vf"/>
            </a:avLst>
          </a:prstGeom>
          <a:noFill/>
          <a:ln>
            <a:noFill/>
          </a:ln>
        </p:spPr>
      </p:pic>
      <p:pic>
        <p:nvPicPr>
          <p:cNvPr descr="Layout of website design sketches on white paper" id="514" name="Google Shape;514;p50"/>
          <p:cNvPicPr preferRelativeResize="0"/>
          <p:nvPr>
            <p:ph idx="5" type="pic"/>
          </p:nvPr>
        </p:nvPicPr>
        <p:blipFill rotWithShape="1">
          <a:blip r:embed="rId5">
            <a:alphaModFix/>
          </a:blip>
          <a:srcRect b="0" l="0" r="0" t="0"/>
          <a:stretch/>
        </p:blipFill>
        <p:spPr>
          <a:xfrm>
            <a:off x="3948599" y="3194928"/>
            <a:ext cx="1465840" cy="1289394"/>
          </a:xfrm>
          <a:prstGeom prst="hexagon">
            <a:avLst>
              <a:gd fmla="val 28349" name="adj"/>
              <a:gd fmla="val 115470" name="vf"/>
            </a:avLst>
          </a:prstGeom>
          <a:noFill/>
          <a:ln>
            <a:noFill/>
          </a:ln>
        </p:spPr>
      </p:pic>
      <p:sp>
        <p:nvSpPr>
          <p:cNvPr id="515" name="Google Shape;515;p50"/>
          <p:cNvSpPr txBox="1"/>
          <p:nvPr>
            <p:ph idx="1" type="body"/>
          </p:nvPr>
        </p:nvSpPr>
        <p:spPr>
          <a:xfrm>
            <a:off x="6096000" y="3094000"/>
            <a:ext cx="3375300" cy="187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1800"/>
              <a:buNone/>
            </a:pPr>
            <a:r>
              <a:rPr lang="en-US"/>
              <a:t>Shivam Chhetry</a:t>
            </a:r>
            <a:endParaRPr/>
          </a:p>
          <a:p>
            <a:pPr indent="0" lvl="0" marL="0" rtl="0" algn="l">
              <a:lnSpc>
                <a:spcPct val="100000"/>
              </a:lnSpc>
              <a:spcBef>
                <a:spcPts val="1000"/>
              </a:spcBef>
              <a:spcAft>
                <a:spcPts val="0"/>
              </a:spcAft>
              <a:buClr>
                <a:schemeClr val="accent6"/>
              </a:buClr>
              <a:buSzPts val="1800"/>
              <a:buNone/>
            </a:pPr>
            <a:r>
              <a:rPr lang="en-US"/>
              <a:t>shivam.11712711@gmail.com</a:t>
            </a:r>
            <a:endParaRPr/>
          </a:p>
          <a:p>
            <a:pPr indent="0" lvl="0" marL="0" rtl="0" algn="l">
              <a:lnSpc>
                <a:spcPct val="100000"/>
              </a:lnSpc>
              <a:spcBef>
                <a:spcPts val="1000"/>
              </a:spcBef>
              <a:spcAft>
                <a:spcPts val="0"/>
              </a:spcAft>
              <a:buClr>
                <a:schemeClr val="accent6"/>
              </a:buClr>
              <a:buSzPts val="1800"/>
              <a:buNone/>
            </a:pPr>
            <a:r>
              <a:t/>
            </a:r>
            <a:endParaRPr/>
          </a:p>
          <a:p>
            <a:pPr indent="0" lvl="0" marL="0" rtl="0" algn="l">
              <a:lnSpc>
                <a:spcPct val="100000"/>
              </a:lnSpc>
              <a:spcBef>
                <a:spcPts val="1000"/>
              </a:spcBef>
              <a:spcAft>
                <a:spcPts val="0"/>
              </a:spcAft>
              <a:buClr>
                <a:schemeClr val="accent6"/>
              </a:buClr>
              <a:buSzPts val="1800"/>
              <a:buNone/>
            </a:pPr>
            <a:r>
              <a:t/>
            </a:r>
            <a:endParaRPr/>
          </a:p>
        </p:txBody>
      </p:sp>
      <p:pic>
        <p:nvPicPr>
          <p:cNvPr descr="Businesswoman reviewing sticky notes on a wall" id="516" name="Google Shape;516;p50"/>
          <p:cNvPicPr preferRelativeResize="0"/>
          <p:nvPr>
            <p:ph idx="4" type="pic"/>
          </p:nvPr>
        </p:nvPicPr>
        <p:blipFill rotWithShape="1">
          <a:blip r:embed="rId6">
            <a:alphaModFix/>
          </a:blip>
          <a:srcRect b="0" l="0" r="0" t="0"/>
          <a:stretch/>
        </p:blipFill>
        <p:spPr>
          <a:xfrm>
            <a:off x="5151412" y="5238680"/>
            <a:ext cx="1465840" cy="1289394"/>
          </a:xfrm>
          <a:prstGeom prst="hexagon">
            <a:avLst>
              <a:gd fmla="val 28349" name="adj"/>
              <a:gd fmla="val 115470" name="vf"/>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txBox="1"/>
          <p:nvPr>
            <p:ph type="title"/>
          </p:nvPr>
        </p:nvSpPr>
        <p:spPr>
          <a:xfrm>
            <a:off x="509575" y="2096907"/>
            <a:ext cx="5117100" cy="243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Why is this important for the bank?</a:t>
            </a:r>
            <a:endParaRPr/>
          </a:p>
        </p:txBody>
      </p:sp>
      <p:sp>
        <p:nvSpPr>
          <p:cNvPr id="282" name="Google Shape;282;p21"/>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83" name="Google Shape;283;p21"/>
          <p:cNvSpPr txBox="1"/>
          <p:nvPr/>
        </p:nvSpPr>
        <p:spPr>
          <a:xfrm>
            <a:off x="6197975" y="384350"/>
            <a:ext cx="5674800" cy="6016500"/>
          </a:xfrm>
          <a:prstGeom prst="rect">
            <a:avLst/>
          </a:prstGeom>
          <a:solidFill>
            <a:srgbClr val="44699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300">
              <a:solidFill>
                <a:srgbClr val="0D0D0D"/>
              </a:solidFill>
            </a:endParaRPr>
          </a:p>
          <a:p>
            <a:pPr indent="0" lvl="0" marL="914400" rtl="0" algn="l">
              <a:spcBef>
                <a:spcPts val="0"/>
              </a:spcBef>
              <a:spcAft>
                <a:spcPts val="0"/>
              </a:spcAft>
              <a:buNone/>
            </a:pPr>
            <a:r>
              <a:t/>
            </a:r>
            <a:endParaRPr sz="2300">
              <a:solidFill>
                <a:srgbClr val="0D0D0D"/>
              </a:solidFill>
              <a:latin typeface="Mate"/>
              <a:ea typeface="Mate"/>
              <a:cs typeface="Mate"/>
              <a:sym typeface="Mate"/>
            </a:endParaRPr>
          </a:p>
          <a:p>
            <a:pPr indent="-374650" lvl="0" marL="457200" rtl="0" algn="l">
              <a:spcBef>
                <a:spcPts val="0"/>
              </a:spcBef>
              <a:spcAft>
                <a:spcPts val="0"/>
              </a:spcAft>
              <a:buClr>
                <a:schemeClr val="lt1"/>
              </a:buClr>
              <a:buSzPts val="2300"/>
              <a:buFont typeface="Mate"/>
              <a:buChar char="●"/>
            </a:pPr>
            <a:r>
              <a:rPr b="1" lang="en-US" sz="2300">
                <a:solidFill>
                  <a:schemeClr val="lt1"/>
                </a:solidFill>
                <a:latin typeface="Mate"/>
                <a:ea typeface="Mate"/>
                <a:cs typeface="Mate"/>
                <a:sym typeface="Mate"/>
              </a:rPr>
              <a:t>R</a:t>
            </a:r>
            <a:r>
              <a:rPr lang="en-US" sz="2300">
                <a:solidFill>
                  <a:schemeClr val="lt1"/>
                </a:solidFill>
                <a:latin typeface="Mate"/>
                <a:ea typeface="Mate"/>
                <a:cs typeface="Mate"/>
                <a:sym typeface="Mate"/>
              </a:rPr>
              <a:t>etention Strategies</a:t>
            </a:r>
            <a:endParaRPr sz="2300">
              <a:solidFill>
                <a:schemeClr val="lt1"/>
              </a:solidFill>
              <a:latin typeface="Mate"/>
              <a:ea typeface="Mate"/>
              <a:cs typeface="Mate"/>
              <a:sym typeface="Mate"/>
            </a:endParaRPr>
          </a:p>
          <a:p>
            <a:pPr indent="0" lvl="0" marL="914400" rtl="0" algn="l">
              <a:spcBef>
                <a:spcPts val="0"/>
              </a:spcBef>
              <a:spcAft>
                <a:spcPts val="0"/>
              </a:spcAft>
              <a:buNone/>
            </a:pPr>
            <a:r>
              <a:t/>
            </a:r>
            <a:endParaRPr sz="2300">
              <a:solidFill>
                <a:schemeClr val="lt1"/>
              </a:solidFill>
              <a:latin typeface="Mate"/>
              <a:ea typeface="Mate"/>
              <a:cs typeface="Mate"/>
              <a:sym typeface="Mate"/>
            </a:endParaRPr>
          </a:p>
          <a:p>
            <a:pPr indent="-374650" lvl="0" marL="457200" rtl="0" algn="l">
              <a:spcBef>
                <a:spcPts val="0"/>
              </a:spcBef>
              <a:spcAft>
                <a:spcPts val="0"/>
              </a:spcAft>
              <a:buClr>
                <a:schemeClr val="lt1"/>
              </a:buClr>
              <a:buSzPts val="2300"/>
              <a:buFont typeface="Mate"/>
              <a:buChar char="●"/>
            </a:pPr>
            <a:r>
              <a:rPr lang="en-US" sz="2300">
                <a:solidFill>
                  <a:schemeClr val="lt1"/>
                </a:solidFill>
                <a:latin typeface="Mate"/>
                <a:ea typeface="Mate"/>
                <a:cs typeface="Mate"/>
                <a:sym typeface="Mate"/>
              </a:rPr>
              <a:t>Cost Reduction</a:t>
            </a:r>
            <a:endParaRPr sz="2300">
              <a:solidFill>
                <a:schemeClr val="lt1"/>
              </a:solidFill>
              <a:latin typeface="Mate"/>
              <a:ea typeface="Mate"/>
              <a:cs typeface="Mate"/>
              <a:sym typeface="Mate"/>
            </a:endParaRPr>
          </a:p>
          <a:p>
            <a:pPr indent="0" lvl="0" marL="914400" rtl="0" algn="l">
              <a:spcBef>
                <a:spcPts val="0"/>
              </a:spcBef>
              <a:spcAft>
                <a:spcPts val="0"/>
              </a:spcAft>
              <a:buNone/>
            </a:pPr>
            <a:r>
              <a:t/>
            </a:r>
            <a:endParaRPr sz="2300">
              <a:solidFill>
                <a:schemeClr val="lt1"/>
              </a:solidFill>
              <a:latin typeface="Mate"/>
              <a:ea typeface="Mate"/>
              <a:cs typeface="Mate"/>
              <a:sym typeface="Mate"/>
            </a:endParaRPr>
          </a:p>
          <a:p>
            <a:pPr indent="-374650" lvl="0" marL="457200" rtl="0" algn="l">
              <a:spcBef>
                <a:spcPts val="0"/>
              </a:spcBef>
              <a:spcAft>
                <a:spcPts val="0"/>
              </a:spcAft>
              <a:buClr>
                <a:schemeClr val="lt1"/>
              </a:buClr>
              <a:buSzPts val="2300"/>
              <a:buFont typeface="Mate"/>
              <a:buChar char="●"/>
            </a:pPr>
            <a:r>
              <a:rPr lang="en-US" sz="2300">
                <a:solidFill>
                  <a:schemeClr val="lt1"/>
                </a:solidFill>
                <a:latin typeface="Mate"/>
                <a:ea typeface="Mate"/>
                <a:cs typeface="Mate"/>
                <a:sym typeface="Mate"/>
              </a:rPr>
              <a:t>Revenue Preservation</a:t>
            </a:r>
            <a:endParaRPr sz="2300">
              <a:solidFill>
                <a:schemeClr val="lt1"/>
              </a:solidFill>
              <a:latin typeface="Mate"/>
              <a:ea typeface="Mate"/>
              <a:cs typeface="Mate"/>
              <a:sym typeface="Mate"/>
            </a:endParaRPr>
          </a:p>
          <a:p>
            <a:pPr indent="0" lvl="0" marL="914400" rtl="0" algn="l">
              <a:spcBef>
                <a:spcPts val="0"/>
              </a:spcBef>
              <a:spcAft>
                <a:spcPts val="0"/>
              </a:spcAft>
              <a:buNone/>
            </a:pPr>
            <a:r>
              <a:t/>
            </a:r>
            <a:endParaRPr sz="2300">
              <a:solidFill>
                <a:schemeClr val="lt1"/>
              </a:solidFill>
              <a:latin typeface="Mate"/>
              <a:ea typeface="Mate"/>
              <a:cs typeface="Mate"/>
              <a:sym typeface="Mate"/>
            </a:endParaRPr>
          </a:p>
          <a:p>
            <a:pPr indent="-374650" lvl="0" marL="457200" rtl="0" algn="l">
              <a:spcBef>
                <a:spcPts val="0"/>
              </a:spcBef>
              <a:spcAft>
                <a:spcPts val="0"/>
              </a:spcAft>
              <a:buClr>
                <a:schemeClr val="lt1"/>
              </a:buClr>
              <a:buSzPts val="2300"/>
              <a:buFont typeface="Mate"/>
              <a:buChar char="●"/>
            </a:pPr>
            <a:r>
              <a:rPr lang="en-US" sz="2300">
                <a:solidFill>
                  <a:schemeClr val="lt1"/>
                </a:solidFill>
                <a:latin typeface="Mate"/>
                <a:ea typeface="Mate"/>
                <a:cs typeface="Mate"/>
                <a:sym typeface="Mate"/>
              </a:rPr>
              <a:t>Customer Experience Improvement</a:t>
            </a:r>
            <a:endParaRPr sz="2300">
              <a:solidFill>
                <a:schemeClr val="lt1"/>
              </a:solidFill>
              <a:latin typeface="Mate"/>
              <a:ea typeface="Mate"/>
              <a:cs typeface="Mate"/>
              <a:sym typeface="Mate"/>
            </a:endParaRPr>
          </a:p>
          <a:p>
            <a:pPr indent="0" lvl="0" marL="914400" rtl="0" algn="l">
              <a:spcBef>
                <a:spcPts val="0"/>
              </a:spcBef>
              <a:spcAft>
                <a:spcPts val="0"/>
              </a:spcAft>
              <a:buNone/>
            </a:pPr>
            <a:r>
              <a:t/>
            </a:r>
            <a:endParaRPr sz="2300">
              <a:solidFill>
                <a:schemeClr val="lt1"/>
              </a:solidFill>
              <a:latin typeface="Mate"/>
              <a:ea typeface="Mate"/>
              <a:cs typeface="Mate"/>
              <a:sym typeface="Mate"/>
            </a:endParaRPr>
          </a:p>
          <a:p>
            <a:pPr indent="-374650" lvl="0" marL="457200" rtl="0" algn="l">
              <a:spcBef>
                <a:spcPts val="0"/>
              </a:spcBef>
              <a:spcAft>
                <a:spcPts val="0"/>
              </a:spcAft>
              <a:buClr>
                <a:schemeClr val="lt1"/>
              </a:buClr>
              <a:buSzPts val="2300"/>
              <a:buFont typeface="Mate"/>
              <a:buChar char="●"/>
            </a:pPr>
            <a:r>
              <a:rPr lang="en-US" sz="2300">
                <a:solidFill>
                  <a:schemeClr val="lt1"/>
                </a:solidFill>
                <a:latin typeface="Mate"/>
                <a:ea typeface="Mate"/>
                <a:cs typeface="Mate"/>
                <a:sym typeface="Mate"/>
              </a:rPr>
              <a:t>Competitive Advantage</a:t>
            </a:r>
            <a:endParaRPr sz="2300">
              <a:solidFill>
                <a:schemeClr val="lt1"/>
              </a:solidFill>
              <a:latin typeface="Mate"/>
              <a:ea typeface="Mate"/>
              <a:cs typeface="Mate"/>
              <a:sym typeface="Mate"/>
            </a:endParaRPr>
          </a:p>
          <a:p>
            <a:pPr indent="0" lvl="0" marL="914400" rtl="0" algn="l">
              <a:spcBef>
                <a:spcPts val="0"/>
              </a:spcBef>
              <a:spcAft>
                <a:spcPts val="0"/>
              </a:spcAft>
              <a:buNone/>
            </a:pPr>
            <a:r>
              <a:t/>
            </a:r>
            <a:endParaRPr sz="2300">
              <a:solidFill>
                <a:schemeClr val="lt1"/>
              </a:solidFill>
              <a:latin typeface="Mate"/>
              <a:ea typeface="Mate"/>
              <a:cs typeface="Mate"/>
              <a:sym typeface="Mate"/>
            </a:endParaRPr>
          </a:p>
          <a:p>
            <a:pPr indent="-374650" lvl="0" marL="457200" rtl="0" algn="l">
              <a:spcBef>
                <a:spcPts val="0"/>
              </a:spcBef>
              <a:spcAft>
                <a:spcPts val="0"/>
              </a:spcAft>
              <a:buClr>
                <a:schemeClr val="lt1"/>
              </a:buClr>
              <a:buSzPts val="2300"/>
              <a:buFont typeface="Mate"/>
              <a:buChar char="●"/>
            </a:pPr>
            <a:r>
              <a:rPr lang="en-US" sz="2300">
                <a:solidFill>
                  <a:schemeClr val="lt1"/>
                </a:solidFill>
                <a:latin typeface="Mate"/>
                <a:ea typeface="Mate"/>
                <a:cs typeface="Mate"/>
                <a:sym typeface="Mate"/>
              </a:rPr>
              <a:t>Data-driven Decision Making</a:t>
            </a:r>
            <a:endParaRPr sz="2300">
              <a:solidFill>
                <a:schemeClr val="lt1"/>
              </a:solidFill>
              <a:latin typeface="Mate"/>
              <a:ea typeface="Mate"/>
              <a:cs typeface="Mate"/>
              <a:sym typeface="Mate"/>
            </a:endParaRPr>
          </a:p>
          <a:p>
            <a:pPr indent="0" lvl="0" marL="914400" rtl="0" algn="l">
              <a:spcBef>
                <a:spcPts val="0"/>
              </a:spcBef>
              <a:spcAft>
                <a:spcPts val="0"/>
              </a:spcAft>
              <a:buNone/>
            </a:pPr>
            <a:r>
              <a:t/>
            </a:r>
            <a:endParaRPr sz="2300">
              <a:solidFill>
                <a:schemeClr val="lt1"/>
              </a:solidFill>
              <a:latin typeface="Mate"/>
              <a:ea typeface="Mate"/>
              <a:cs typeface="Mate"/>
              <a:sym typeface="Mate"/>
            </a:endParaRPr>
          </a:p>
          <a:p>
            <a:pPr indent="-374650" lvl="0" marL="457200" rtl="0" algn="l">
              <a:spcBef>
                <a:spcPts val="0"/>
              </a:spcBef>
              <a:spcAft>
                <a:spcPts val="0"/>
              </a:spcAft>
              <a:buClr>
                <a:schemeClr val="lt1"/>
              </a:buClr>
              <a:buSzPts val="2300"/>
              <a:buFont typeface="Mate"/>
              <a:buChar char="●"/>
            </a:pPr>
            <a:r>
              <a:rPr lang="en-US" sz="2300">
                <a:solidFill>
                  <a:schemeClr val="lt1"/>
                </a:solidFill>
                <a:latin typeface="Mate"/>
                <a:ea typeface="Mate"/>
                <a:cs typeface="Mate"/>
                <a:sym typeface="Mate"/>
              </a:rPr>
              <a:t>Long-term Growth</a:t>
            </a:r>
            <a:endParaRPr sz="2300">
              <a:solidFill>
                <a:schemeClr val="lt1"/>
              </a:solidFill>
              <a:latin typeface="Mate"/>
              <a:ea typeface="Mate"/>
              <a:cs typeface="Mate"/>
              <a:sym typeface="Mate"/>
            </a:endParaRPr>
          </a:p>
          <a:p>
            <a:pPr indent="0" lvl="0" marL="914400" rtl="0" algn="l">
              <a:spcBef>
                <a:spcPts val="0"/>
              </a:spcBef>
              <a:spcAft>
                <a:spcPts val="0"/>
              </a:spcAft>
              <a:buNone/>
            </a:pPr>
            <a:r>
              <a:t/>
            </a:r>
            <a:endParaRPr sz="2300">
              <a:solidFill>
                <a:srgbClr val="0D0D0D"/>
              </a:solidFill>
            </a:endParaRPr>
          </a:p>
          <a:p>
            <a:pPr indent="0" lvl="0" marL="914400" rtl="0" algn="l">
              <a:spcBef>
                <a:spcPts val="0"/>
              </a:spcBef>
              <a:spcAft>
                <a:spcPts val="0"/>
              </a:spcAft>
              <a:buNone/>
            </a:pPr>
            <a:r>
              <a:t/>
            </a:r>
            <a:endParaRPr sz="2300">
              <a:solidFill>
                <a:srgbClr val="0D0D0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2"/>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90" name="Google Shape;290;p22"/>
          <p:cNvSpPr txBox="1"/>
          <p:nvPr/>
        </p:nvSpPr>
        <p:spPr>
          <a:xfrm>
            <a:off x="6358925" y="254900"/>
            <a:ext cx="5553900" cy="6145800"/>
          </a:xfrm>
          <a:prstGeom prst="rect">
            <a:avLst/>
          </a:prstGeom>
          <a:solidFill>
            <a:schemeClr val="accent5"/>
          </a:solid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solidFill>
                <a:schemeClr val="accent6"/>
              </a:solidFill>
            </a:endParaRPr>
          </a:p>
          <a:p>
            <a:pPr indent="0" lvl="0" marL="457200" rtl="0" algn="l">
              <a:spcBef>
                <a:spcPts val="0"/>
              </a:spcBef>
              <a:spcAft>
                <a:spcPts val="0"/>
              </a:spcAft>
              <a:buNone/>
            </a:pPr>
            <a:r>
              <a:t/>
            </a:r>
            <a:endParaRPr sz="2000">
              <a:solidFill>
                <a:schemeClr val="accent6"/>
              </a:solidFill>
            </a:endParaRPr>
          </a:p>
          <a:p>
            <a:pPr indent="-355600" lvl="0" marL="457200" rtl="0" algn="l">
              <a:spcBef>
                <a:spcPts val="0"/>
              </a:spcBef>
              <a:spcAft>
                <a:spcPts val="0"/>
              </a:spcAft>
              <a:buClr>
                <a:schemeClr val="lt1"/>
              </a:buClr>
              <a:buSzPts val="2000"/>
              <a:buChar char="●"/>
            </a:pPr>
            <a:r>
              <a:rPr lang="en-US" sz="2000">
                <a:solidFill>
                  <a:schemeClr val="lt1"/>
                </a:solidFill>
              </a:rPr>
              <a:t>C</a:t>
            </a:r>
            <a:r>
              <a:rPr lang="en-US" sz="2000">
                <a:solidFill>
                  <a:schemeClr val="lt1"/>
                </a:solidFill>
                <a:latin typeface="Mate"/>
                <a:ea typeface="Mate"/>
                <a:cs typeface="Mate"/>
                <a:sym typeface="Mate"/>
              </a:rPr>
              <a:t>hanging column names</a:t>
            </a:r>
            <a:endParaRPr sz="2000">
              <a:solidFill>
                <a:schemeClr val="lt1"/>
              </a:solidFill>
              <a:latin typeface="Mate"/>
              <a:ea typeface="Mate"/>
              <a:cs typeface="Mate"/>
              <a:sym typeface="Mate"/>
            </a:endParaRPr>
          </a:p>
          <a:p>
            <a:pPr indent="0" lvl="0" marL="457200" rtl="0" algn="l">
              <a:spcBef>
                <a:spcPts val="0"/>
              </a:spcBef>
              <a:spcAft>
                <a:spcPts val="0"/>
              </a:spcAft>
              <a:buNone/>
            </a:pPr>
            <a:r>
              <a:t/>
            </a:r>
            <a:endParaRPr sz="2000">
              <a:solidFill>
                <a:schemeClr val="lt1"/>
              </a:solidFill>
              <a:latin typeface="Mate"/>
              <a:ea typeface="Mate"/>
              <a:cs typeface="Mate"/>
              <a:sym typeface="Mate"/>
            </a:endParaRPr>
          </a:p>
          <a:p>
            <a:pPr indent="-355600" lvl="0" marL="457200" rtl="0" algn="l">
              <a:spcBef>
                <a:spcPts val="0"/>
              </a:spcBef>
              <a:spcAft>
                <a:spcPts val="0"/>
              </a:spcAft>
              <a:buClr>
                <a:schemeClr val="lt1"/>
              </a:buClr>
              <a:buSzPts val="2000"/>
              <a:buFont typeface="Mate"/>
              <a:buChar char="●"/>
            </a:pPr>
            <a:r>
              <a:rPr lang="en-US" sz="2000">
                <a:solidFill>
                  <a:schemeClr val="lt1"/>
                </a:solidFill>
                <a:latin typeface="Mate"/>
                <a:ea typeface="Mate"/>
                <a:cs typeface="Mate"/>
                <a:sym typeface="Mate"/>
              </a:rPr>
              <a:t>Removing features</a:t>
            </a:r>
            <a:endParaRPr sz="2000">
              <a:solidFill>
                <a:schemeClr val="lt1"/>
              </a:solidFill>
              <a:latin typeface="Mate"/>
              <a:ea typeface="Mate"/>
              <a:cs typeface="Mate"/>
              <a:sym typeface="Mate"/>
            </a:endParaRPr>
          </a:p>
          <a:p>
            <a:pPr indent="0" lvl="0" marL="457200" rtl="0" algn="l">
              <a:spcBef>
                <a:spcPts val="0"/>
              </a:spcBef>
              <a:spcAft>
                <a:spcPts val="0"/>
              </a:spcAft>
              <a:buNone/>
            </a:pPr>
            <a:r>
              <a:t/>
            </a:r>
            <a:endParaRPr sz="2000">
              <a:solidFill>
                <a:schemeClr val="lt1"/>
              </a:solidFill>
              <a:latin typeface="Mate"/>
              <a:ea typeface="Mate"/>
              <a:cs typeface="Mate"/>
              <a:sym typeface="Mate"/>
            </a:endParaRPr>
          </a:p>
          <a:p>
            <a:pPr indent="-355600" lvl="0" marL="457200" rtl="0" algn="l">
              <a:spcBef>
                <a:spcPts val="0"/>
              </a:spcBef>
              <a:spcAft>
                <a:spcPts val="0"/>
              </a:spcAft>
              <a:buClr>
                <a:schemeClr val="lt1"/>
              </a:buClr>
              <a:buSzPts val="2000"/>
              <a:buFont typeface="Mate"/>
              <a:buChar char="●"/>
            </a:pPr>
            <a:r>
              <a:rPr lang="en-US" sz="2000">
                <a:solidFill>
                  <a:schemeClr val="lt1"/>
                </a:solidFill>
                <a:latin typeface="Mate"/>
                <a:ea typeface="Mate"/>
                <a:cs typeface="Mate"/>
                <a:sym typeface="Mate"/>
              </a:rPr>
              <a:t>Handling Missing values</a:t>
            </a:r>
            <a:endParaRPr sz="2000">
              <a:solidFill>
                <a:schemeClr val="lt1"/>
              </a:solidFill>
              <a:latin typeface="Mate"/>
              <a:ea typeface="Mate"/>
              <a:cs typeface="Mate"/>
              <a:sym typeface="Mate"/>
            </a:endParaRPr>
          </a:p>
          <a:p>
            <a:pPr indent="-355600" lvl="1" marL="914400" rtl="0" algn="l">
              <a:spcBef>
                <a:spcPts val="0"/>
              </a:spcBef>
              <a:spcAft>
                <a:spcPts val="0"/>
              </a:spcAft>
              <a:buClr>
                <a:schemeClr val="lt1"/>
              </a:buClr>
              <a:buSzPts val="2000"/>
              <a:buFont typeface="Mate"/>
              <a:buChar char="○"/>
            </a:pPr>
            <a:r>
              <a:rPr lang="en-US" sz="2000">
                <a:solidFill>
                  <a:schemeClr val="lt1"/>
                </a:solidFill>
                <a:latin typeface="Mate"/>
                <a:ea typeface="Mate"/>
                <a:cs typeface="Mate"/>
                <a:sym typeface="Mate"/>
              </a:rPr>
              <a:t>K-Means-Cluster</a:t>
            </a:r>
            <a:endParaRPr sz="2000">
              <a:solidFill>
                <a:schemeClr val="lt1"/>
              </a:solidFill>
              <a:latin typeface="Mate"/>
              <a:ea typeface="Mate"/>
              <a:cs typeface="Mate"/>
              <a:sym typeface="Mate"/>
            </a:endParaRPr>
          </a:p>
          <a:p>
            <a:pPr indent="0" lvl="0" marL="457200" rtl="0" algn="l">
              <a:spcBef>
                <a:spcPts val="0"/>
              </a:spcBef>
              <a:spcAft>
                <a:spcPts val="0"/>
              </a:spcAft>
              <a:buNone/>
            </a:pPr>
            <a:r>
              <a:t/>
            </a:r>
            <a:endParaRPr sz="2000">
              <a:solidFill>
                <a:schemeClr val="lt1"/>
              </a:solidFill>
              <a:latin typeface="Mate"/>
              <a:ea typeface="Mate"/>
              <a:cs typeface="Mate"/>
              <a:sym typeface="Mate"/>
            </a:endParaRPr>
          </a:p>
          <a:p>
            <a:pPr indent="-355600" lvl="0" marL="457200" rtl="0" algn="l">
              <a:spcBef>
                <a:spcPts val="0"/>
              </a:spcBef>
              <a:spcAft>
                <a:spcPts val="0"/>
              </a:spcAft>
              <a:buClr>
                <a:schemeClr val="lt1"/>
              </a:buClr>
              <a:buSzPts val="2000"/>
              <a:buFont typeface="Mate"/>
              <a:buChar char="●"/>
            </a:pPr>
            <a:r>
              <a:rPr lang="en-US" sz="2000">
                <a:solidFill>
                  <a:schemeClr val="lt1"/>
                </a:solidFill>
                <a:latin typeface="Mate"/>
                <a:ea typeface="Mate"/>
                <a:cs typeface="Mate"/>
                <a:sym typeface="Mate"/>
              </a:rPr>
              <a:t>Handling categorical features</a:t>
            </a:r>
            <a:endParaRPr sz="2000">
              <a:solidFill>
                <a:schemeClr val="lt1"/>
              </a:solidFill>
              <a:latin typeface="Mate"/>
              <a:ea typeface="Mate"/>
              <a:cs typeface="Mate"/>
              <a:sym typeface="Mate"/>
            </a:endParaRPr>
          </a:p>
          <a:p>
            <a:pPr indent="-355600" lvl="1" marL="914400" rtl="0" algn="l">
              <a:spcBef>
                <a:spcPts val="0"/>
              </a:spcBef>
              <a:spcAft>
                <a:spcPts val="0"/>
              </a:spcAft>
              <a:buClr>
                <a:schemeClr val="lt1"/>
              </a:buClr>
              <a:buSzPts val="2000"/>
              <a:buFont typeface="Mate"/>
              <a:buChar char="○"/>
            </a:pPr>
            <a:r>
              <a:rPr lang="en-US" sz="2000">
                <a:solidFill>
                  <a:schemeClr val="lt1"/>
                </a:solidFill>
                <a:latin typeface="Mate"/>
                <a:ea typeface="Mate"/>
                <a:cs typeface="Mate"/>
                <a:sym typeface="Mate"/>
              </a:rPr>
              <a:t>LabelEncoder</a:t>
            </a:r>
            <a:endParaRPr sz="2000">
              <a:solidFill>
                <a:schemeClr val="lt1"/>
              </a:solidFill>
              <a:latin typeface="Mate"/>
              <a:ea typeface="Mate"/>
              <a:cs typeface="Mate"/>
              <a:sym typeface="Mate"/>
            </a:endParaRPr>
          </a:p>
          <a:p>
            <a:pPr indent="0" lvl="0" marL="914400" rtl="0" algn="l">
              <a:spcBef>
                <a:spcPts val="0"/>
              </a:spcBef>
              <a:spcAft>
                <a:spcPts val="0"/>
              </a:spcAft>
              <a:buNone/>
            </a:pPr>
            <a:r>
              <a:t/>
            </a:r>
            <a:endParaRPr sz="2000">
              <a:solidFill>
                <a:schemeClr val="lt1"/>
              </a:solidFill>
              <a:latin typeface="Mate"/>
              <a:ea typeface="Mate"/>
              <a:cs typeface="Mate"/>
              <a:sym typeface="Mate"/>
            </a:endParaRPr>
          </a:p>
          <a:p>
            <a:pPr indent="-355600" lvl="0" marL="457200" rtl="0" algn="l">
              <a:spcBef>
                <a:spcPts val="0"/>
              </a:spcBef>
              <a:spcAft>
                <a:spcPts val="0"/>
              </a:spcAft>
              <a:buClr>
                <a:schemeClr val="lt1"/>
              </a:buClr>
              <a:buSzPts val="2000"/>
              <a:buFont typeface="Mate"/>
              <a:buChar char="●"/>
            </a:pPr>
            <a:r>
              <a:rPr lang="en-US" sz="2000">
                <a:solidFill>
                  <a:schemeClr val="lt1"/>
                </a:solidFill>
                <a:latin typeface="Mate"/>
                <a:ea typeface="Mate"/>
                <a:cs typeface="Mate"/>
                <a:sym typeface="Mate"/>
              </a:rPr>
              <a:t>Remove outliers</a:t>
            </a:r>
            <a:endParaRPr sz="2000">
              <a:solidFill>
                <a:schemeClr val="lt1"/>
              </a:solidFill>
              <a:latin typeface="Mate"/>
              <a:ea typeface="Mate"/>
              <a:cs typeface="Mate"/>
              <a:sym typeface="Mate"/>
            </a:endParaRPr>
          </a:p>
          <a:p>
            <a:pPr indent="-355600" lvl="1" marL="914400" rtl="0" algn="l">
              <a:spcBef>
                <a:spcPts val="0"/>
              </a:spcBef>
              <a:spcAft>
                <a:spcPts val="0"/>
              </a:spcAft>
              <a:buClr>
                <a:schemeClr val="lt1"/>
              </a:buClr>
              <a:buSzPts val="2000"/>
              <a:buFont typeface="Mate"/>
              <a:buChar char="○"/>
            </a:pPr>
            <a:r>
              <a:rPr lang="en-US" sz="2000">
                <a:solidFill>
                  <a:schemeClr val="lt1"/>
                </a:solidFill>
                <a:latin typeface="Mate"/>
                <a:ea typeface="Mate"/>
                <a:cs typeface="Mate"/>
                <a:sym typeface="Mate"/>
              </a:rPr>
              <a:t>IsolationForest</a:t>
            </a:r>
            <a:endParaRPr sz="2000">
              <a:solidFill>
                <a:schemeClr val="lt1"/>
              </a:solidFill>
              <a:latin typeface="Mate"/>
              <a:ea typeface="Mate"/>
              <a:cs typeface="Mate"/>
              <a:sym typeface="Mate"/>
            </a:endParaRPr>
          </a:p>
          <a:p>
            <a:pPr indent="0" lvl="0" marL="914400" rtl="0" algn="l">
              <a:spcBef>
                <a:spcPts val="0"/>
              </a:spcBef>
              <a:spcAft>
                <a:spcPts val="0"/>
              </a:spcAft>
              <a:buNone/>
            </a:pPr>
            <a:r>
              <a:t/>
            </a:r>
            <a:endParaRPr sz="2000">
              <a:solidFill>
                <a:schemeClr val="lt1"/>
              </a:solidFill>
              <a:latin typeface="Mate"/>
              <a:ea typeface="Mate"/>
              <a:cs typeface="Mate"/>
              <a:sym typeface="Mate"/>
            </a:endParaRPr>
          </a:p>
          <a:p>
            <a:pPr indent="-355600" lvl="0" marL="457200" rtl="0" algn="l">
              <a:spcBef>
                <a:spcPts val="0"/>
              </a:spcBef>
              <a:spcAft>
                <a:spcPts val="0"/>
              </a:spcAft>
              <a:buClr>
                <a:schemeClr val="lt1"/>
              </a:buClr>
              <a:buSzPts val="2000"/>
              <a:buFont typeface="Mate"/>
              <a:buChar char="●"/>
            </a:pPr>
            <a:r>
              <a:rPr lang="en-US" sz="2000">
                <a:solidFill>
                  <a:schemeClr val="lt1"/>
                </a:solidFill>
                <a:latin typeface="Mate"/>
                <a:ea typeface="Mate"/>
                <a:cs typeface="Mate"/>
                <a:sym typeface="Mate"/>
              </a:rPr>
              <a:t>Scaler</a:t>
            </a:r>
            <a:endParaRPr sz="2000">
              <a:solidFill>
                <a:schemeClr val="lt1"/>
              </a:solidFill>
              <a:latin typeface="Mate"/>
              <a:ea typeface="Mate"/>
              <a:cs typeface="Mate"/>
              <a:sym typeface="Mate"/>
            </a:endParaRPr>
          </a:p>
          <a:p>
            <a:pPr indent="-355600" lvl="1" marL="914400" rtl="0" algn="l">
              <a:spcBef>
                <a:spcPts val="0"/>
              </a:spcBef>
              <a:spcAft>
                <a:spcPts val="0"/>
              </a:spcAft>
              <a:buClr>
                <a:schemeClr val="lt1"/>
              </a:buClr>
              <a:buSzPts val="2000"/>
              <a:buFont typeface="Mate"/>
              <a:buChar char="○"/>
            </a:pPr>
            <a:r>
              <a:rPr lang="en-US" sz="2000">
                <a:solidFill>
                  <a:schemeClr val="lt1"/>
                </a:solidFill>
                <a:latin typeface="Mate"/>
                <a:ea typeface="Mate"/>
                <a:cs typeface="Mate"/>
                <a:sym typeface="Mate"/>
              </a:rPr>
              <a:t>Quantile Transformer</a:t>
            </a:r>
            <a:endParaRPr sz="2000">
              <a:solidFill>
                <a:schemeClr val="lt1"/>
              </a:solidFill>
              <a:latin typeface="Mate"/>
              <a:ea typeface="Mate"/>
              <a:cs typeface="Mate"/>
              <a:sym typeface="Mate"/>
            </a:endParaRPr>
          </a:p>
          <a:p>
            <a:pPr indent="0" lvl="0" marL="457200" rtl="0" algn="l">
              <a:lnSpc>
                <a:spcPct val="135714"/>
              </a:lnSpc>
              <a:spcBef>
                <a:spcPts val="0"/>
              </a:spcBef>
              <a:spcAft>
                <a:spcPts val="0"/>
              </a:spcAft>
              <a:buNone/>
            </a:pPr>
            <a:r>
              <a:t/>
            </a:r>
            <a:endParaRPr sz="2000">
              <a:solidFill>
                <a:schemeClr val="accent6"/>
              </a:solidFill>
            </a:endParaRPr>
          </a:p>
          <a:p>
            <a:pPr indent="0" lvl="0" marL="0" rtl="0" algn="l">
              <a:lnSpc>
                <a:spcPct val="135714"/>
              </a:lnSpc>
              <a:spcBef>
                <a:spcPts val="0"/>
              </a:spcBef>
              <a:spcAft>
                <a:spcPts val="0"/>
              </a:spcAft>
              <a:buNone/>
            </a:pPr>
            <a:r>
              <a:t/>
            </a:r>
            <a:endParaRPr sz="1050">
              <a:solidFill>
                <a:srgbClr val="839496"/>
              </a:solidFill>
              <a:highlight>
                <a:srgbClr val="002B36"/>
              </a:highlight>
              <a:latin typeface="Courier New"/>
              <a:ea typeface="Courier New"/>
              <a:cs typeface="Courier New"/>
              <a:sym typeface="Courier New"/>
            </a:endParaRPr>
          </a:p>
        </p:txBody>
      </p:sp>
      <p:sp>
        <p:nvSpPr>
          <p:cNvPr id="291" name="Google Shape;291;p22"/>
          <p:cNvSpPr txBox="1"/>
          <p:nvPr>
            <p:ph type="title"/>
          </p:nvPr>
        </p:nvSpPr>
        <p:spPr>
          <a:xfrm>
            <a:off x="335174" y="2636367"/>
            <a:ext cx="5117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Data Cleaning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3"/>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98" name="Google Shape;298;p23"/>
          <p:cNvPicPr preferRelativeResize="0"/>
          <p:nvPr/>
        </p:nvPicPr>
        <p:blipFill>
          <a:blip r:embed="rId3">
            <a:alphaModFix/>
          </a:blip>
          <a:stretch>
            <a:fillRect/>
          </a:stretch>
        </p:blipFill>
        <p:spPr>
          <a:xfrm>
            <a:off x="152400" y="152400"/>
            <a:ext cx="7561502" cy="6553200"/>
          </a:xfrm>
          <a:prstGeom prst="rect">
            <a:avLst/>
          </a:prstGeom>
          <a:noFill/>
          <a:ln>
            <a:noFill/>
          </a:ln>
        </p:spPr>
      </p:pic>
      <p:sp>
        <p:nvSpPr>
          <p:cNvPr id="299" name="Google Shape;299;p23"/>
          <p:cNvSpPr txBox="1"/>
          <p:nvPr/>
        </p:nvSpPr>
        <p:spPr>
          <a:xfrm>
            <a:off x="7968800" y="187825"/>
            <a:ext cx="4051500" cy="6517800"/>
          </a:xfrm>
          <a:prstGeom prst="rect">
            <a:avLst/>
          </a:prstGeom>
          <a:noFill/>
          <a:ln>
            <a:noFill/>
          </a:ln>
        </p:spPr>
        <p:txBody>
          <a:bodyPr anchorCtr="0" anchor="t" bIns="91425" lIns="91425" spcFirstLastPara="1" rIns="91425" wrap="square" tIns="91425">
            <a:noAutofit/>
          </a:bodyPr>
          <a:lstStyle/>
          <a:p>
            <a:pPr indent="-342900" lvl="0" marL="457200" rtl="0" algn="l">
              <a:lnSpc>
                <a:spcPct val="135714"/>
              </a:lnSpc>
              <a:spcBef>
                <a:spcPts val="0"/>
              </a:spcBef>
              <a:spcAft>
                <a:spcPts val="0"/>
              </a:spcAft>
              <a:buClr>
                <a:schemeClr val="accent6"/>
              </a:buClr>
              <a:buSzPts val="1800"/>
              <a:buChar char="●"/>
            </a:pPr>
            <a:r>
              <a:rPr lang="en-US" sz="2100">
                <a:solidFill>
                  <a:schemeClr val="lt1"/>
                </a:solidFill>
                <a:highlight>
                  <a:schemeClr val="accent1"/>
                </a:highlight>
                <a:latin typeface="Mate"/>
                <a:ea typeface="Mate"/>
                <a:cs typeface="Mate"/>
                <a:sym typeface="Mate"/>
              </a:rPr>
              <a:t>Male churn</a:t>
            </a:r>
            <a:r>
              <a:rPr lang="en-US" sz="2100">
                <a:solidFill>
                  <a:srgbClr val="0D0D0D"/>
                </a:solidFill>
                <a:latin typeface="Mate"/>
                <a:ea typeface="Mate"/>
                <a:cs typeface="Mate"/>
                <a:sym typeface="Mate"/>
              </a:rPr>
              <a:t>: </a:t>
            </a:r>
            <a:r>
              <a:rPr lang="en-US" sz="2100">
                <a:solidFill>
                  <a:schemeClr val="lt1"/>
                </a:solidFill>
                <a:highlight>
                  <a:schemeClr val="accent1"/>
                </a:highlight>
                <a:latin typeface="Mate"/>
                <a:ea typeface="Mate"/>
                <a:cs typeface="Mate"/>
                <a:sym typeface="Mate"/>
              </a:rPr>
              <a:t>20.6%</a:t>
            </a:r>
            <a:r>
              <a:rPr lang="en-US" sz="2100">
                <a:solidFill>
                  <a:srgbClr val="0D0D0D"/>
                </a:solidFill>
                <a:latin typeface="Mate"/>
                <a:ea typeface="Mate"/>
                <a:cs typeface="Mate"/>
                <a:sym typeface="Mate"/>
              </a:rPr>
              <a:t> vs. `Female`: </a:t>
            </a:r>
            <a:r>
              <a:rPr lang="en-US" sz="2100">
                <a:solidFill>
                  <a:schemeClr val="lt1"/>
                </a:solidFill>
                <a:highlight>
                  <a:schemeClr val="accent1"/>
                </a:highlight>
                <a:latin typeface="Mate"/>
                <a:ea typeface="Mate"/>
                <a:cs typeface="Mate"/>
                <a:sym typeface="Mate"/>
              </a:rPr>
              <a:t>14.2%</a:t>
            </a:r>
            <a:r>
              <a:rPr lang="en-US" sz="2100">
                <a:solidFill>
                  <a:srgbClr val="0D0D0D"/>
                </a:solidFill>
                <a:latin typeface="Mate"/>
                <a:ea typeface="Mate"/>
                <a:cs typeface="Mate"/>
                <a:sym typeface="Mate"/>
              </a:rPr>
              <a:t>, indicates gender-based churn trends.</a:t>
            </a:r>
            <a:endParaRPr sz="2100">
              <a:solidFill>
                <a:srgbClr val="0D0D0D"/>
              </a:solidFill>
              <a:latin typeface="Mate"/>
              <a:ea typeface="Mate"/>
              <a:cs typeface="Mate"/>
              <a:sym typeface="Mate"/>
            </a:endParaRPr>
          </a:p>
          <a:p>
            <a:pPr indent="-342900" lvl="0" marL="457200" rtl="0" algn="l">
              <a:lnSpc>
                <a:spcPct val="135714"/>
              </a:lnSpc>
              <a:spcBef>
                <a:spcPts val="0"/>
              </a:spcBef>
              <a:spcAft>
                <a:spcPts val="0"/>
              </a:spcAft>
              <a:buClr>
                <a:schemeClr val="accent6"/>
              </a:buClr>
              <a:buSzPts val="1800"/>
              <a:buChar char="●"/>
            </a:pPr>
            <a:r>
              <a:rPr lang="en-US" sz="2100">
                <a:solidFill>
                  <a:schemeClr val="lt1"/>
                </a:solidFill>
                <a:highlight>
                  <a:schemeClr val="accent1"/>
                </a:highlight>
                <a:latin typeface="Mate"/>
                <a:ea typeface="Mate"/>
                <a:cs typeface="Mate"/>
                <a:sym typeface="Mate"/>
              </a:rPr>
              <a:t>Singles:</a:t>
            </a:r>
            <a:r>
              <a:rPr lang="en-US" sz="2100">
                <a:solidFill>
                  <a:srgbClr val="0D0D0D"/>
                </a:solidFill>
                <a:latin typeface="Mate"/>
                <a:ea typeface="Mate"/>
                <a:cs typeface="Mate"/>
                <a:sym typeface="Mate"/>
              </a:rPr>
              <a:t> Less obligations, more likely to switch banks.</a:t>
            </a:r>
            <a:endParaRPr sz="2100">
              <a:solidFill>
                <a:srgbClr val="0D0D0D"/>
              </a:solidFill>
              <a:latin typeface="Mate"/>
              <a:ea typeface="Mate"/>
              <a:cs typeface="Mate"/>
              <a:sym typeface="Mate"/>
            </a:endParaRPr>
          </a:p>
          <a:p>
            <a:pPr indent="-342900" lvl="0" marL="457200" rtl="0" algn="l">
              <a:lnSpc>
                <a:spcPct val="135714"/>
              </a:lnSpc>
              <a:spcBef>
                <a:spcPts val="0"/>
              </a:spcBef>
              <a:spcAft>
                <a:spcPts val="0"/>
              </a:spcAft>
              <a:buClr>
                <a:schemeClr val="accent6"/>
              </a:buClr>
              <a:buSzPts val="1800"/>
              <a:buChar char="●"/>
            </a:pPr>
            <a:r>
              <a:rPr lang="en-US" sz="2100">
                <a:solidFill>
                  <a:schemeClr val="lt1"/>
                </a:solidFill>
                <a:highlight>
                  <a:schemeClr val="accent1"/>
                </a:highlight>
                <a:latin typeface="Mate"/>
                <a:ea typeface="Mate"/>
                <a:cs typeface="Mate"/>
                <a:sym typeface="Mate"/>
              </a:rPr>
              <a:t>Married:</a:t>
            </a:r>
            <a:r>
              <a:rPr lang="en-US" sz="2100">
                <a:solidFill>
                  <a:srgbClr val="0D0D0D"/>
                </a:solidFill>
                <a:latin typeface="Mate"/>
                <a:ea typeface="Mate"/>
                <a:cs typeface="Mate"/>
                <a:sym typeface="Mate"/>
              </a:rPr>
              <a:t> Stability due to joint accounts, lower churn.</a:t>
            </a:r>
            <a:endParaRPr sz="2100">
              <a:solidFill>
                <a:srgbClr val="0D0D0D"/>
              </a:solidFill>
              <a:latin typeface="Mate"/>
              <a:ea typeface="Mate"/>
              <a:cs typeface="Mate"/>
              <a:sym typeface="Mate"/>
            </a:endParaRPr>
          </a:p>
          <a:p>
            <a:pPr indent="-342900" lvl="0" marL="457200" rtl="0" algn="l">
              <a:lnSpc>
                <a:spcPct val="135714"/>
              </a:lnSpc>
              <a:spcBef>
                <a:spcPts val="0"/>
              </a:spcBef>
              <a:spcAft>
                <a:spcPts val="0"/>
              </a:spcAft>
              <a:buClr>
                <a:schemeClr val="accent6"/>
              </a:buClr>
              <a:buSzPts val="1800"/>
              <a:buChar char="●"/>
            </a:pPr>
            <a:r>
              <a:rPr lang="en-US" sz="2100">
                <a:solidFill>
                  <a:schemeClr val="lt1"/>
                </a:solidFill>
                <a:highlight>
                  <a:schemeClr val="accent1"/>
                </a:highlight>
                <a:latin typeface="Mate"/>
                <a:ea typeface="Mate"/>
                <a:cs typeface="Mate"/>
                <a:sym typeface="Mate"/>
              </a:rPr>
              <a:t>Widowed:</a:t>
            </a:r>
            <a:r>
              <a:rPr lang="en-US" sz="2100">
                <a:solidFill>
                  <a:srgbClr val="0D0D0D"/>
                </a:solidFill>
                <a:latin typeface="Mate"/>
                <a:ea typeface="Mate"/>
                <a:cs typeface="Mate"/>
                <a:sym typeface="Mate"/>
              </a:rPr>
              <a:t> </a:t>
            </a:r>
            <a:r>
              <a:rPr lang="en-US" sz="2100">
                <a:solidFill>
                  <a:srgbClr val="0D0D0D"/>
                </a:solidFill>
                <a:latin typeface="Mate"/>
                <a:ea typeface="Mate"/>
                <a:cs typeface="Mate"/>
                <a:sym typeface="Mate"/>
              </a:rPr>
              <a:t>Stable financial arrangements, low churn.</a:t>
            </a:r>
            <a:endParaRPr sz="2100">
              <a:solidFill>
                <a:srgbClr val="0D0D0D"/>
              </a:solidFill>
              <a:latin typeface="Mate"/>
              <a:ea typeface="Mate"/>
              <a:cs typeface="Mate"/>
              <a:sym typeface="Mate"/>
            </a:endParaRPr>
          </a:p>
          <a:p>
            <a:pPr indent="-342900" lvl="0" marL="457200" rtl="0" algn="l">
              <a:lnSpc>
                <a:spcPct val="135714"/>
              </a:lnSpc>
              <a:spcBef>
                <a:spcPts val="0"/>
              </a:spcBef>
              <a:spcAft>
                <a:spcPts val="0"/>
              </a:spcAft>
              <a:buClr>
                <a:schemeClr val="accent6"/>
              </a:buClr>
              <a:buSzPts val="1800"/>
              <a:buChar char="●"/>
            </a:pPr>
            <a:r>
              <a:rPr lang="en-US" sz="2100">
                <a:solidFill>
                  <a:schemeClr val="lt1"/>
                </a:solidFill>
                <a:highlight>
                  <a:schemeClr val="accent1"/>
                </a:highlight>
                <a:latin typeface="Mate"/>
                <a:ea typeface="Mate"/>
                <a:cs typeface="Mate"/>
                <a:sym typeface="Mate"/>
              </a:rPr>
              <a:t>Others &amp; partner: </a:t>
            </a:r>
            <a:r>
              <a:rPr lang="en-US" sz="2100">
                <a:solidFill>
                  <a:srgbClr val="0D0D0D"/>
                </a:solidFill>
                <a:latin typeface="Mate"/>
                <a:ea typeface="Mate"/>
                <a:cs typeface="Mate"/>
                <a:sym typeface="Mate"/>
              </a:rPr>
              <a:t>Fewer churns, stable finances.</a:t>
            </a:r>
            <a:endParaRPr sz="2100">
              <a:solidFill>
                <a:srgbClr val="0D0D0D"/>
              </a:solidFill>
              <a:latin typeface="Mate"/>
              <a:ea typeface="Mate"/>
              <a:cs typeface="Mate"/>
              <a:sym typeface="Mate"/>
            </a:endParaRPr>
          </a:p>
          <a:p>
            <a:pPr indent="-342900" lvl="0" marL="457200" rtl="0" algn="l">
              <a:lnSpc>
                <a:spcPct val="135714"/>
              </a:lnSpc>
              <a:spcBef>
                <a:spcPts val="0"/>
              </a:spcBef>
              <a:spcAft>
                <a:spcPts val="0"/>
              </a:spcAft>
              <a:buClr>
                <a:schemeClr val="accent6"/>
              </a:buClr>
              <a:buSzPts val="1800"/>
              <a:buChar char="●"/>
            </a:pPr>
            <a:r>
              <a:rPr lang="en-US" sz="2100">
                <a:solidFill>
                  <a:schemeClr val="lt1"/>
                </a:solidFill>
                <a:highlight>
                  <a:schemeClr val="accent1"/>
                </a:highlight>
                <a:latin typeface="Mate"/>
                <a:ea typeface="Mate"/>
                <a:cs typeface="Mate"/>
                <a:sym typeface="Mate"/>
              </a:rPr>
              <a:t>Divorce:</a:t>
            </a:r>
            <a:r>
              <a:rPr lang="en-US" sz="2100">
                <a:solidFill>
                  <a:srgbClr val="0D0D0D"/>
                </a:solidFill>
                <a:latin typeface="Mate"/>
                <a:ea typeface="Mate"/>
                <a:cs typeface="Mate"/>
                <a:sym typeface="Mate"/>
              </a:rPr>
              <a:t> </a:t>
            </a:r>
            <a:r>
              <a:rPr lang="en-US" sz="2100">
                <a:solidFill>
                  <a:srgbClr val="0D0D0D"/>
                </a:solidFill>
                <a:latin typeface="Mate"/>
                <a:ea typeface="Mate"/>
                <a:cs typeface="Mate"/>
                <a:sym typeface="Mate"/>
              </a:rPr>
              <a:t>Major financial changes, potential higher churn.</a:t>
            </a:r>
            <a:endParaRPr sz="850">
              <a:solidFill>
                <a:srgbClr val="B58900"/>
              </a:solidFill>
              <a:highlight>
                <a:srgbClr val="002B36"/>
              </a:highlight>
              <a:latin typeface="Courier New"/>
              <a:ea typeface="Courier New"/>
              <a:cs typeface="Courier New"/>
              <a:sym typeface="Courier New"/>
            </a:endParaRPr>
          </a:p>
          <a:p>
            <a:pPr indent="0" lvl="0" marL="457200" rtl="0" algn="l">
              <a:spcBef>
                <a:spcPts val="0"/>
              </a:spcBef>
              <a:spcAft>
                <a:spcPts val="0"/>
              </a:spcAft>
              <a:buNone/>
            </a:pPr>
            <a:r>
              <a:t/>
            </a:r>
            <a:endParaRPr sz="1800">
              <a:solidFill>
                <a:schemeClr val="accent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24"/>
          <p:cNvPicPr preferRelativeResize="0"/>
          <p:nvPr/>
        </p:nvPicPr>
        <p:blipFill>
          <a:blip r:embed="rId3">
            <a:alphaModFix/>
          </a:blip>
          <a:stretch>
            <a:fillRect/>
          </a:stretch>
        </p:blipFill>
        <p:spPr>
          <a:xfrm>
            <a:off x="152400" y="152400"/>
            <a:ext cx="11887200" cy="6488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5"/>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12" name="Google Shape;312;p25"/>
          <p:cNvPicPr preferRelativeResize="0"/>
          <p:nvPr/>
        </p:nvPicPr>
        <p:blipFill>
          <a:blip r:embed="rId3">
            <a:alphaModFix/>
          </a:blip>
          <a:stretch>
            <a:fillRect/>
          </a:stretch>
        </p:blipFill>
        <p:spPr>
          <a:xfrm>
            <a:off x="152400" y="152400"/>
            <a:ext cx="11887200" cy="651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6"/>
          <p:cNvSpPr txBox="1"/>
          <p:nvPr>
            <p:ph type="title"/>
          </p:nvPr>
        </p:nvSpPr>
        <p:spPr>
          <a:xfrm>
            <a:off x="574479" y="173526"/>
            <a:ext cx="10515600" cy="111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Correlation</a:t>
            </a:r>
            <a:r>
              <a:rPr lang="en-US"/>
              <a:t> of features</a:t>
            </a:r>
            <a:endParaRPr/>
          </a:p>
        </p:txBody>
      </p:sp>
      <p:pic>
        <p:nvPicPr>
          <p:cNvPr id="319" name="Google Shape;319;p26"/>
          <p:cNvPicPr preferRelativeResize="0"/>
          <p:nvPr/>
        </p:nvPicPr>
        <p:blipFill>
          <a:blip r:embed="rId3">
            <a:alphaModFix/>
          </a:blip>
          <a:stretch>
            <a:fillRect/>
          </a:stretch>
        </p:blipFill>
        <p:spPr>
          <a:xfrm>
            <a:off x="574475" y="1198650"/>
            <a:ext cx="11020075" cy="5432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