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layfair Display"/>
      <p:regular r:id="rId16"/>
      <p:bold r:id="rId17"/>
      <p:italic r:id="rId18"/>
      <p:boldItalic r:id="rId19"/>
    </p:embeddedFont>
    <p:embeddedFont>
      <p:font typeface="Montserrat"/>
      <p:regular r:id="rId20"/>
      <p:bold r:id="rId21"/>
      <p:italic r:id="rId22"/>
      <p:boldItalic r:id="rId23"/>
    </p:embeddedFont>
    <p:embeddedFont>
      <p:font typeface="Oswald"/>
      <p:regular r:id="rId24"/>
      <p:bold r:id="rId25"/>
    </p:embeddedFont>
    <p:embeddedFont>
      <p:font typeface="Comfortaa"/>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Oswald-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mfortaa-regular.fntdata"/><Relationship Id="rId25" Type="http://schemas.openxmlformats.org/officeDocument/2006/relationships/font" Target="fonts/Oswald-bold.fntdata"/><Relationship Id="rId27" Type="http://schemas.openxmlformats.org/officeDocument/2006/relationships/font" Target="fonts/Comforta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fairDisplay-bold.fntdata"/><Relationship Id="rId16" Type="http://schemas.openxmlformats.org/officeDocument/2006/relationships/font" Target="fonts/PlayfairDisplay-regular.fntdata"/><Relationship Id="rId19" Type="http://schemas.openxmlformats.org/officeDocument/2006/relationships/font" Target="fonts/PlayfairDisplay-boldItalic.fntdata"/><Relationship Id="rId18" Type="http://schemas.openxmlformats.org/officeDocument/2006/relationships/font" Target="fonts/PlayfairDispl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2f0ad6de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2f0ad6de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aaa45833b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aaa45833b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aa45833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aa45833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aa45833b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aa45833b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aa45833b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aa45833b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aaa45833ba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aaa45833ba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aa45833b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aa45833b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aa45833b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aa45833b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2f0ad6de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2f0ad6de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1600"/>
              </a:spcBef>
              <a:spcAft>
                <a:spcPts val="0"/>
              </a:spcAft>
              <a:buSzPts val="1400"/>
              <a:buChar char="○"/>
              <a:defRPr>
                <a:highlight>
                  <a:schemeClr val="dk1"/>
                </a:highlight>
              </a:defRPr>
            </a:lvl2pPr>
            <a:lvl3pPr indent="-317500" lvl="2" marL="1371600" algn="ctr">
              <a:spcBef>
                <a:spcPts val="1600"/>
              </a:spcBef>
              <a:spcAft>
                <a:spcPts val="0"/>
              </a:spcAft>
              <a:buSzPts val="1400"/>
              <a:buChar char="■"/>
              <a:defRPr>
                <a:highlight>
                  <a:schemeClr val="dk1"/>
                </a:highlight>
              </a:defRPr>
            </a:lvl3pPr>
            <a:lvl4pPr indent="-317500" lvl="3" marL="1828800" algn="ctr">
              <a:spcBef>
                <a:spcPts val="1600"/>
              </a:spcBef>
              <a:spcAft>
                <a:spcPts val="0"/>
              </a:spcAft>
              <a:buSzPts val="1400"/>
              <a:buChar char="●"/>
              <a:defRPr>
                <a:highlight>
                  <a:schemeClr val="dk1"/>
                </a:highlight>
              </a:defRPr>
            </a:lvl4pPr>
            <a:lvl5pPr indent="-317500" lvl="4" marL="2286000" algn="ctr">
              <a:spcBef>
                <a:spcPts val="1600"/>
              </a:spcBef>
              <a:spcAft>
                <a:spcPts val="0"/>
              </a:spcAft>
              <a:buSzPts val="1400"/>
              <a:buChar char="○"/>
              <a:defRPr>
                <a:highlight>
                  <a:schemeClr val="dk1"/>
                </a:highlight>
              </a:defRPr>
            </a:lvl5pPr>
            <a:lvl6pPr indent="-317500" lvl="5" marL="2743200" algn="ctr">
              <a:spcBef>
                <a:spcPts val="1600"/>
              </a:spcBef>
              <a:spcAft>
                <a:spcPts val="0"/>
              </a:spcAft>
              <a:buSzPts val="1400"/>
              <a:buChar char="■"/>
              <a:defRPr>
                <a:highlight>
                  <a:schemeClr val="dk1"/>
                </a:highlight>
              </a:defRPr>
            </a:lvl6pPr>
            <a:lvl7pPr indent="-317500" lvl="6" marL="3200400" algn="ctr">
              <a:spcBef>
                <a:spcPts val="1600"/>
              </a:spcBef>
              <a:spcAft>
                <a:spcPts val="0"/>
              </a:spcAft>
              <a:buSzPts val="1400"/>
              <a:buChar char="●"/>
              <a:defRPr>
                <a:highlight>
                  <a:schemeClr val="dk1"/>
                </a:highlight>
              </a:defRPr>
            </a:lvl7pPr>
            <a:lvl8pPr indent="-317500" lvl="7" marL="3657600" algn="ctr">
              <a:spcBef>
                <a:spcPts val="1600"/>
              </a:spcBef>
              <a:spcAft>
                <a:spcPts val="0"/>
              </a:spcAft>
              <a:buSzPts val="1400"/>
              <a:buChar char="○"/>
              <a:defRPr>
                <a:highlight>
                  <a:schemeClr val="dk1"/>
                </a:highlight>
              </a:defRPr>
            </a:lvl8pPr>
            <a:lvl9pPr indent="-317500" lvl="8" marL="4114800" algn="ctr">
              <a:spcBef>
                <a:spcPts val="1600"/>
              </a:spcBef>
              <a:spcAft>
                <a:spcPts val="160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5"/>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highlight>
                  <a:schemeClr val="lt1"/>
                </a:highlight>
              </a:defRPr>
            </a:lvl1pPr>
            <a:lvl2pPr indent="-317500" lvl="1" marL="914400">
              <a:spcBef>
                <a:spcPts val="1600"/>
              </a:spcBef>
              <a:spcAft>
                <a:spcPts val="0"/>
              </a:spcAft>
              <a:buSzPts val="1400"/>
              <a:buChar char="○"/>
              <a:defRPr>
                <a:highlight>
                  <a:schemeClr val="lt1"/>
                </a:highlight>
              </a:defRPr>
            </a:lvl2pPr>
            <a:lvl3pPr indent="-317500" lvl="2" marL="1371600">
              <a:spcBef>
                <a:spcPts val="1600"/>
              </a:spcBef>
              <a:spcAft>
                <a:spcPts val="0"/>
              </a:spcAft>
              <a:buSzPts val="1400"/>
              <a:buChar char="■"/>
              <a:defRPr>
                <a:highlight>
                  <a:schemeClr val="lt1"/>
                </a:highlight>
              </a:defRPr>
            </a:lvl3pPr>
            <a:lvl4pPr indent="-317500" lvl="3" marL="1828800">
              <a:spcBef>
                <a:spcPts val="1600"/>
              </a:spcBef>
              <a:spcAft>
                <a:spcPts val="0"/>
              </a:spcAft>
              <a:buSzPts val="1400"/>
              <a:buChar char="●"/>
              <a:defRPr>
                <a:highlight>
                  <a:schemeClr val="lt1"/>
                </a:highlight>
              </a:defRPr>
            </a:lvl4pPr>
            <a:lvl5pPr indent="-317500" lvl="4" marL="2286000">
              <a:spcBef>
                <a:spcPts val="1600"/>
              </a:spcBef>
              <a:spcAft>
                <a:spcPts val="0"/>
              </a:spcAft>
              <a:buSzPts val="1400"/>
              <a:buChar char="○"/>
              <a:defRPr>
                <a:highlight>
                  <a:schemeClr val="lt1"/>
                </a:highlight>
              </a:defRPr>
            </a:lvl5pPr>
            <a:lvl6pPr indent="-317500" lvl="5" marL="2743200">
              <a:spcBef>
                <a:spcPts val="1600"/>
              </a:spcBef>
              <a:spcAft>
                <a:spcPts val="0"/>
              </a:spcAft>
              <a:buSzPts val="1400"/>
              <a:buChar char="■"/>
              <a:defRPr>
                <a:highlight>
                  <a:schemeClr val="lt1"/>
                </a:highlight>
              </a:defRPr>
            </a:lvl6pPr>
            <a:lvl7pPr indent="-317500" lvl="6" marL="3200400">
              <a:spcBef>
                <a:spcPts val="1600"/>
              </a:spcBef>
              <a:spcAft>
                <a:spcPts val="0"/>
              </a:spcAft>
              <a:buSzPts val="1400"/>
              <a:buChar char="●"/>
              <a:defRPr>
                <a:highlight>
                  <a:schemeClr val="lt1"/>
                </a:highlight>
              </a:defRPr>
            </a:lvl7pPr>
            <a:lvl8pPr indent="-317500" lvl="7" marL="3657600">
              <a:spcBef>
                <a:spcPts val="1600"/>
              </a:spcBef>
              <a:spcAft>
                <a:spcPts val="0"/>
              </a:spcAft>
              <a:buSzPts val="1400"/>
              <a:buChar char="○"/>
              <a:defRPr>
                <a:highlight>
                  <a:schemeClr val="lt1"/>
                </a:highlight>
              </a:defRPr>
            </a:lvl8pPr>
            <a:lvl9pPr indent="-317500" lvl="8" marL="4114800">
              <a:spcBef>
                <a:spcPts val="1600"/>
              </a:spcBef>
              <a:spcAft>
                <a:spcPts val="160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11700" y="2020650"/>
            <a:ext cx="8520600" cy="11022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sz="2500">
              <a:latin typeface="Comfortaa"/>
              <a:ea typeface="Comfortaa"/>
              <a:cs typeface="Comfortaa"/>
              <a:sym typeface="Comfortaa"/>
            </a:endParaRPr>
          </a:p>
          <a:p>
            <a:pPr indent="0" lvl="0" marL="0" rtl="0" algn="ctr">
              <a:lnSpc>
                <a:spcPct val="115000"/>
              </a:lnSpc>
              <a:spcBef>
                <a:spcPts val="0"/>
              </a:spcBef>
              <a:spcAft>
                <a:spcPts val="0"/>
              </a:spcAft>
              <a:buNone/>
            </a:pPr>
            <a:r>
              <a:t/>
            </a:r>
            <a:endParaRPr sz="2500">
              <a:latin typeface="Comfortaa"/>
              <a:ea typeface="Comfortaa"/>
              <a:cs typeface="Comfortaa"/>
              <a:sym typeface="Comfortaa"/>
            </a:endParaRPr>
          </a:p>
          <a:p>
            <a:pPr indent="0" lvl="0" marL="0" rtl="0" algn="ctr">
              <a:lnSpc>
                <a:spcPct val="115000"/>
              </a:lnSpc>
              <a:spcBef>
                <a:spcPts val="0"/>
              </a:spcBef>
              <a:spcAft>
                <a:spcPts val="0"/>
              </a:spcAft>
              <a:buNone/>
            </a:pPr>
            <a:r>
              <a:rPr b="1" lang="en" sz="2800">
                <a:latin typeface="Comfortaa"/>
                <a:ea typeface="Comfortaa"/>
                <a:cs typeface="Comfortaa"/>
                <a:sym typeface="Comfortaa"/>
              </a:rPr>
              <a:t>Asset Tracking Using LoRa Technology</a:t>
            </a:r>
            <a:endParaRPr b="1" sz="2800">
              <a:latin typeface="Comfortaa"/>
              <a:ea typeface="Comfortaa"/>
              <a:cs typeface="Comfortaa"/>
              <a:sym typeface="Comfortaa"/>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1955250"/>
            <a:ext cx="8520600" cy="123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latin typeface="Comfortaa"/>
                <a:ea typeface="Comfortaa"/>
                <a:cs typeface="Comfortaa"/>
                <a:sym typeface="Comfortaa"/>
              </a:rPr>
              <a:t>Thank  You</a:t>
            </a:r>
            <a:endParaRPr sz="6000">
              <a:latin typeface="Comfortaa"/>
              <a:ea typeface="Comfortaa"/>
              <a:cs typeface="Comfortaa"/>
              <a:sym typeface="Comfortaa"/>
            </a:endParaRPr>
          </a:p>
        </p:txBody>
      </p:sp>
      <p:sp>
        <p:nvSpPr>
          <p:cNvPr id="112" name="Google Shape;112;p22"/>
          <p:cNvSpPr txBox="1"/>
          <p:nvPr/>
        </p:nvSpPr>
        <p:spPr>
          <a:xfrm>
            <a:off x="2935950" y="3594250"/>
            <a:ext cx="3272100" cy="1289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Seema Rathod</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Sneha Dhanan</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Shivam Choudhary</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S Sri Harsha </a:t>
            </a:r>
            <a:endParaRPr>
              <a:latin typeface="Playfair Display"/>
              <a:ea typeface="Playfair Display"/>
              <a:cs typeface="Playfair Display"/>
              <a:sym typeface="Playfair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64" name="Google Shape;64;p14"/>
          <p:cNvSpPr txBox="1"/>
          <p:nvPr>
            <p:ph idx="1" type="body"/>
          </p:nvPr>
        </p:nvSpPr>
        <p:spPr>
          <a:xfrm>
            <a:off x="311700" y="1989300"/>
            <a:ext cx="8520600" cy="11649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sz="2100">
                <a:solidFill>
                  <a:srgbClr val="202124"/>
                </a:solidFill>
                <a:highlight>
                  <a:srgbClr val="FFFFFF"/>
                </a:highlight>
              </a:rPr>
              <a:t>Keeping a track of one’s tangible assets and to monitor its real time status.</a:t>
            </a:r>
            <a:endParaRPr sz="2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Abstract</a:t>
            </a:r>
            <a:endParaRPr/>
          </a:p>
        </p:txBody>
      </p:sp>
      <p:sp>
        <p:nvSpPr>
          <p:cNvPr id="70" name="Google Shape;70;p15"/>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Char char="➢"/>
            </a:pPr>
            <a:r>
              <a:rPr lang="en" sz="1500">
                <a:solidFill>
                  <a:srgbClr val="000000"/>
                </a:solidFill>
              </a:rPr>
              <a:t>Assets in general are essentially any entity that an individual or an organisation considers valuable or useful. An asset could be physical, digital or even emotional.</a:t>
            </a:r>
            <a:endParaRPr sz="1500">
              <a:solidFill>
                <a:srgbClr val="000000"/>
              </a:solidFill>
              <a:highlight>
                <a:schemeClr val="lt1"/>
              </a:highlight>
            </a:endParaRPr>
          </a:p>
          <a:p>
            <a:pPr indent="-323850" lvl="0" marL="457200" rtl="0" algn="l">
              <a:lnSpc>
                <a:spcPct val="100000"/>
              </a:lnSpc>
              <a:spcBef>
                <a:spcPts val="0"/>
              </a:spcBef>
              <a:spcAft>
                <a:spcPts val="0"/>
              </a:spcAft>
              <a:buClr>
                <a:srgbClr val="000000"/>
              </a:buClr>
              <a:buSzPts val="1500"/>
              <a:buChar char="➢"/>
            </a:pPr>
            <a:r>
              <a:rPr lang="en" sz="1500">
                <a:solidFill>
                  <a:srgbClr val="000000"/>
                </a:solidFill>
                <a:highlight>
                  <a:schemeClr val="lt1"/>
                </a:highlight>
              </a:rPr>
              <a:t>Asset tracking or management is the process of keeping track of your physical assets and their information (location, status, due dates, etc.)</a:t>
            </a:r>
            <a:endParaRPr sz="1500">
              <a:solidFill>
                <a:srgbClr val="000000"/>
              </a:solidFill>
              <a:highlight>
                <a:schemeClr val="lt1"/>
              </a:highlight>
            </a:endParaRPr>
          </a:p>
          <a:p>
            <a:pPr indent="-323850" lvl="0" marL="457200" rtl="0" algn="l">
              <a:lnSpc>
                <a:spcPct val="100000"/>
              </a:lnSpc>
              <a:spcBef>
                <a:spcPts val="0"/>
              </a:spcBef>
              <a:spcAft>
                <a:spcPts val="0"/>
              </a:spcAft>
              <a:buClr>
                <a:srgbClr val="000000"/>
              </a:buClr>
              <a:buSzPts val="1500"/>
              <a:buChar char="➢"/>
            </a:pPr>
            <a:r>
              <a:rPr lang="en" sz="1500">
                <a:solidFill>
                  <a:srgbClr val="000000"/>
                </a:solidFill>
                <a:highlight>
                  <a:schemeClr val="lt1"/>
                </a:highlight>
              </a:rPr>
              <a:t>Traditionally, Asset management could be done using cellular or satellite networks.</a:t>
            </a:r>
            <a:endParaRPr sz="1500">
              <a:solidFill>
                <a:srgbClr val="000000"/>
              </a:solidFill>
              <a:highlight>
                <a:schemeClr val="lt1"/>
              </a:highlight>
            </a:endParaRPr>
          </a:p>
          <a:p>
            <a:pPr indent="-323850" lvl="0" marL="457200" rtl="0" algn="l">
              <a:lnSpc>
                <a:spcPct val="100000"/>
              </a:lnSpc>
              <a:spcBef>
                <a:spcPts val="0"/>
              </a:spcBef>
              <a:spcAft>
                <a:spcPts val="0"/>
              </a:spcAft>
              <a:buClr>
                <a:srgbClr val="000000"/>
              </a:buClr>
              <a:buSzPts val="1500"/>
              <a:buChar char="➢"/>
            </a:pPr>
            <a:r>
              <a:rPr lang="en" sz="1500">
                <a:solidFill>
                  <a:srgbClr val="000000"/>
                </a:solidFill>
                <a:highlight>
                  <a:schemeClr val="lt1"/>
                </a:highlight>
              </a:rPr>
              <a:t>Asset Management through IoT has gained popularity in recent times and is preferred over past techniques.</a:t>
            </a:r>
            <a:endParaRPr sz="1500">
              <a:solidFill>
                <a:srgbClr val="000000"/>
              </a:solidFill>
              <a:highlight>
                <a:schemeClr val="lt1"/>
              </a:highlight>
            </a:endParaRPr>
          </a:p>
          <a:p>
            <a:pPr indent="-323850" lvl="0" marL="457200" rtl="0" algn="l">
              <a:lnSpc>
                <a:spcPct val="100000"/>
              </a:lnSpc>
              <a:spcBef>
                <a:spcPts val="0"/>
              </a:spcBef>
              <a:spcAft>
                <a:spcPts val="0"/>
              </a:spcAft>
              <a:buClr>
                <a:srgbClr val="000000"/>
              </a:buClr>
              <a:buSzPts val="1500"/>
              <a:buChar char="➢"/>
            </a:pPr>
            <a:r>
              <a:rPr lang="en" sz="1500">
                <a:solidFill>
                  <a:srgbClr val="000000"/>
                </a:solidFill>
                <a:highlight>
                  <a:srgbClr val="FFFFFF"/>
                </a:highlight>
              </a:rPr>
              <a:t>The increasing availability of new technologies—such as low-power wide-area networks (LPWANs)—asset-tracking applications are becoming more ubiquitous and sophisticated. </a:t>
            </a:r>
            <a:endParaRPr sz="1500">
              <a:solidFill>
                <a:srgbClr val="000000"/>
              </a:solidFill>
              <a:highlight>
                <a:srgbClr val="FFFFFF"/>
              </a:highlight>
            </a:endParaRPr>
          </a:p>
          <a:p>
            <a:pPr indent="-323850" lvl="0" marL="457200" rtl="0" algn="l">
              <a:lnSpc>
                <a:spcPct val="100000"/>
              </a:lnSpc>
              <a:spcBef>
                <a:spcPts val="0"/>
              </a:spcBef>
              <a:spcAft>
                <a:spcPts val="0"/>
              </a:spcAft>
              <a:buClr>
                <a:srgbClr val="000000"/>
              </a:buClr>
              <a:buSzPts val="1500"/>
              <a:buChar char="➢"/>
            </a:pPr>
            <a:r>
              <a:rPr lang="en" sz="1500">
                <a:solidFill>
                  <a:srgbClr val="000000"/>
                </a:solidFill>
                <a:highlight>
                  <a:srgbClr val="FFFFFF"/>
                </a:highlight>
              </a:rPr>
              <a:t>We are now able to communicate not only the position of the asset but also key information, such as the status of the object and data, such as temperature, speed and asset-specific information.</a:t>
            </a:r>
            <a:r>
              <a:rPr lang="en" sz="1500">
                <a:solidFill>
                  <a:srgbClr val="000000"/>
                </a:solidFill>
                <a:highlight>
                  <a:srgbClr val="EEEEEE"/>
                </a:highlight>
              </a:rPr>
              <a:t> </a:t>
            </a:r>
            <a:endParaRPr sz="1500">
              <a:solidFill>
                <a:srgbClr val="000000"/>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Literature Survey</a:t>
            </a:r>
            <a:endParaRPr/>
          </a:p>
        </p:txBody>
      </p:sp>
      <p:sp>
        <p:nvSpPr>
          <p:cNvPr id="76" name="Google Shape;76;p16"/>
          <p:cNvSpPr txBox="1"/>
          <p:nvPr>
            <p:ph idx="1" type="body"/>
          </p:nvPr>
        </p:nvSpPr>
        <p:spPr>
          <a:xfrm>
            <a:off x="311700" y="1152475"/>
            <a:ext cx="8520600" cy="363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en" sz="1500">
                <a:solidFill>
                  <a:srgbClr val="666666"/>
                </a:solidFill>
              </a:rPr>
              <a:t>LoRa fills a technology gap</a:t>
            </a:r>
            <a:endParaRPr b="1" i="1" sz="1500">
              <a:solidFill>
                <a:srgbClr val="666666"/>
              </a:solidFill>
            </a:endParaRPr>
          </a:p>
          <a:p>
            <a:pPr indent="0" lvl="0" marL="0" rtl="0" algn="l">
              <a:spcBef>
                <a:spcPts val="0"/>
              </a:spcBef>
              <a:spcAft>
                <a:spcPts val="0"/>
              </a:spcAft>
              <a:buClr>
                <a:schemeClr val="dk1"/>
              </a:buClr>
              <a:buSzPts val="1100"/>
              <a:buFont typeface="Arial"/>
              <a:buNone/>
            </a:pPr>
            <a:r>
              <a:rPr lang="en" sz="1500">
                <a:solidFill>
                  <a:srgbClr val="454344"/>
                </a:solidFill>
                <a:highlight>
                  <a:srgbClr val="FFFFFF"/>
                </a:highlight>
              </a:rPr>
              <a:t>LoRa Technology has revolutionized IoT by enabling data communication over a long range while using very little power. When connected to a non-cellular LoRaWAN network, LoRa devices accommodate a vast range of IoT applications by transmitting packets with important information. LoRaWAN fills the technology gap of Cellular and Wi-Fi/BLE based networks that require either high bandwidth or high power, or have a limited range or inability to penetrate deep indoor environments. In effect, LoRa Technology is flexible for rural or indoor use cases in smart cities, smart homes and buildings, smart agriculture, smart metering, and smart supply chain and logistics.</a:t>
            </a:r>
            <a:endParaRPr sz="1500">
              <a:solidFill>
                <a:srgbClr val="454344"/>
              </a:solidFill>
              <a:highlight>
                <a:srgbClr val="FFFFFF"/>
              </a:highlight>
            </a:endParaRPr>
          </a:p>
          <a:p>
            <a:pPr indent="0" lvl="0" marL="0" rtl="0" algn="l">
              <a:spcBef>
                <a:spcPts val="0"/>
              </a:spcBef>
              <a:spcAft>
                <a:spcPts val="0"/>
              </a:spcAft>
              <a:buClr>
                <a:schemeClr val="dk1"/>
              </a:buClr>
              <a:buSzPts val="1100"/>
              <a:buFont typeface="Arial"/>
              <a:buNone/>
            </a:pPr>
            <a:r>
              <a:t/>
            </a:r>
            <a:endParaRPr sz="1500">
              <a:solidFill>
                <a:srgbClr val="454344"/>
              </a:solidFill>
              <a:highlight>
                <a:srgbClr val="FFFFFF"/>
              </a:highlight>
            </a:endParaRPr>
          </a:p>
          <a:p>
            <a:pPr indent="0" lvl="0" marL="0" rtl="0" algn="l">
              <a:spcBef>
                <a:spcPts val="0"/>
              </a:spcBef>
              <a:spcAft>
                <a:spcPts val="0"/>
              </a:spcAft>
              <a:buClr>
                <a:schemeClr val="dk1"/>
              </a:buClr>
              <a:buSzPts val="1100"/>
              <a:buFont typeface="Arial"/>
              <a:buNone/>
            </a:pPr>
            <a:r>
              <a:rPr b="1" i="1" lang="en" sz="1500">
                <a:solidFill>
                  <a:srgbClr val="454344"/>
                </a:solidFill>
                <a:highlight>
                  <a:srgbClr val="FFFFFF"/>
                </a:highlight>
              </a:rPr>
              <a:t>Filling the 5G gap</a:t>
            </a:r>
            <a:endParaRPr b="1" i="1" sz="1500">
              <a:solidFill>
                <a:srgbClr val="454344"/>
              </a:solidFill>
              <a:highlight>
                <a:srgbClr val="FFFFFF"/>
              </a:highlight>
            </a:endParaRPr>
          </a:p>
          <a:p>
            <a:pPr indent="0" lvl="0" marL="0" rtl="0" algn="l">
              <a:spcBef>
                <a:spcPts val="0"/>
              </a:spcBef>
              <a:spcAft>
                <a:spcPts val="0"/>
              </a:spcAft>
              <a:buNone/>
            </a:pPr>
            <a:r>
              <a:rPr lang="en" sz="1500">
                <a:solidFill>
                  <a:srgbClr val="454344"/>
                </a:solidFill>
                <a:highlight>
                  <a:srgbClr val="FFFFFF"/>
                </a:highlight>
              </a:rPr>
              <a:t>While 5G was designed to bring faster speeds and connectivity, LoRa devices and the LoRaWAN protocol serve distinct use cases where devices need to be battery-operated and last in the field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idx="1" type="body"/>
          </p:nvPr>
        </p:nvSpPr>
        <p:spPr>
          <a:xfrm>
            <a:off x="311700" y="297450"/>
            <a:ext cx="8520600" cy="447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454344"/>
                </a:solidFill>
                <a:highlight>
                  <a:srgbClr val="FFFFFF"/>
                </a:highlight>
              </a:rPr>
              <a:t>extended periods of time. The LoRaWAN protocol has a communication range reaching more than six miles, which is further than 5G’s mmWave variant.</a:t>
            </a:r>
            <a:r>
              <a:rPr lang="en" sz="1400">
                <a:solidFill>
                  <a:srgbClr val="454344"/>
                </a:solidFill>
                <a:highlight>
                  <a:srgbClr val="FFFFFF"/>
                </a:highlight>
              </a:rPr>
              <a:t> </a:t>
            </a:r>
            <a:r>
              <a:rPr lang="en" sz="1500">
                <a:solidFill>
                  <a:srgbClr val="454344"/>
                </a:solidFill>
                <a:highlight>
                  <a:srgbClr val="FFFFFF"/>
                </a:highlight>
              </a:rPr>
              <a:t>While 5G may be optimal for video calls or ultra-low latency applications, LoRaWAN is ideal for water and gas metering, asset tracking and many more applications where low power consumption and long range are required. In addition to LoRa devices’ long range capabilities, it has the power to penetrate physical structures where 5G signals cannot.</a:t>
            </a:r>
            <a:endParaRPr sz="1500">
              <a:solidFill>
                <a:srgbClr val="454344"/>
              </a:solidFill>
              <a:highlight>
                <a:srgbClr val="FFFFFF"/>
              </a:highlight>
            </a:endParaRPr>
          </a:p>
          <a:p>
            <a:pPr indent="0" lvl="0" marL="457200" rtl="0" algn="l">
              <a:spcBef>
                <a:spcPts val="0"/>
              </a:spcBef>
              <a:spcAft>
                <a:spcPts val="0"/>
              </a:spcAft>
              <a:buClr>
                <a:schemeClr val="dk1"/>
              </a:buClr>
              <a:buSzPts val="1100"/>
              <a:buFont typeface="Arial"/>
              <a:buNone/>
            </a:pPr>
            <a:r>
              <a:t/>
            </a:r>
            <a:endParaRPr sz="1300">
              <a:solidFill>
                <a:srgbClr val="454344"/>
              </a:solidFill>
              <a:highlight>
                <a:srgbClr val="FFFFFF"/>
              </a:highlight>
            </a:endParaRPr>
          </a:p>
          <a:p>
            <a:pPr indent="0" lvl="0" marL="0" rtl="0" algn="l">
              <a:spcBef>
                <a:spcPts val="0"/>
              </a:spcBef>
              <a:spcAft>
                <a:spcPts val="0"/>
              </a:spcAft>
              <a:buClr>
                <a:schemeClr val="dk1"/>
              </a:buClr>
              <a:buSzPts val="1100"/>
              <a:buFont typeface="Arial"/>
              <a:buNone/>
            </a:pPr>
            <a:r>
              <a:rPr b="1" i="1" lang="en" sz="1500">
                <a:solidFill>
                  <a:srgbClr val="454344"/>
                </a:solidFill>
                <a:highlight>
                  <a:srgbClr val="FFFFFF"/>
                </a:highlight>
              </a:rPr>
              <a:t>LoRa complements Wi-Fi, Bluetooth and Cellular</a:t>
            </a:r>
            <a:endParaRPr b="1" i="1" sz="1500">
              <a:solidFill>
                <a:srgbClr val="454344"/>
              </a:solidFill>
              <a:highlight>
                <a:srgbClr val="FFFFFF"/>
              </a:highlight>
            </a:endParaRPr>
          </a:p>
          <a:p>
            <a:pPr indent="0" lvl="0" marL="0" rtl="0" algn="l">
              <a:spcBef>
                <a:spcPts val="0"/>
              </a:spcBef>
              <a:spcAft>
                <a:spcPts val="0"/>
              </a:spcAft>
              <a:buClr>
                <a:schemeClr val="dk1"/>
              </a:buClr>
              <a:buSzPts val="1100"/>
              <a:buFont typeface="Arial"/>
              <a:buNone/>
            </a:pPr>
            <a:r>
              <a:rPr lang="en" sz="1500">
                <a:solidFill>
                  <a:srgbClr val="454344"/>
                </a:solidFill>
                <a:highlight>
                  <a:srgbClr val="FFFFFF"/>
                </a:highlight>
              </a:rPr>
              <a:t>Like Wi-Fi, LoRaWAN operates in the unlicensed band and supports indoor applications; like Cellular, LoRa Technology is highly secure from end devices to the application server, and is suitable for outdoor applications. LoRa devices and the LoRaWAN protocol combine these features of Wi-Fi and Cellular networks to offer an efficient, flexible and economical connectivity solution ideal for IoT applications whether indoor or outdoor and installed in public, private or hybrid networks. Simple sensor data can fuel analytics platforms, such as those for artificial intelligence and machine learning. These require data diversity which is made possible by low-cost LoRa-enabled sensors.</a:t>
            </a:r>
            <a:endParaRPr sz="1500">
              <a:solidFill>
                <a:srgbClr val="454344"/>
              </a:solidFill>
              <a:highlight>
                <a:srgbClr val="FFFFFF"/>
              </a:highlight>
            </a:endParaRPr>
          </a:p>
          <a:p>
            <a:pPr indent="0" lvl="0" marL="0" rtl="0" algn="l">
              <a:spcBef>
                <a:spcPts val="0"/>
              </a:spcBef>
              <a:spcAft>
                <a:spcPts val="0"/>
              </a:spcAft>
              <a:buClr>
                <a:schemeClr val="dk1"/>
              </a:buClr>
              <a:buSzPts val="1100"/>
              <a:buFont typeface="Arial"/>
              <a:buNone/>
            </a:pPr>
            <a:r>
              <a:t/>
            </a:r>
            <a:endParaRPr sz="1500">
              <a:solidFill>
                <a:schemeClr val="dk1"/>
              </a:solidFill>
              <a:highlight>
                <a:srgbClr val="FFFFFF"/>
              </a:highlight>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Objective </a:t>
            </a:r>
            <a:endParaRPr/>
          </a:p>
        </p:txBody>
      </p:sp>
      <p:sp>
        <p:nvSpPr>
          <p:cNvPr id="87" name="Google Shape;87;p18"/>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sz="2200">
                <a:solidFill>
                  <a:srgbClr val="202124"/>
                </a:solidFill>
                <a:highlight>
                  <a:srgbClr val="FFFFFF"/>
                </a:highlight>
              </a:rPr>
              <a:t>To develop a low power device using LoRaWAN standard which is open and freely available to communicate for a long range of 2Km to 10Km for Asset tracking.</a:t>
            </a:r>
            <a:endParaRPr sz="2200">
              <a:solidFill>
                <a:schemeClr val="dk1"/>
              </a:solidFill>
            </a:endParaRPr>
          </a:p>
          <a:p>
            <a:pPr indent="0" lvl="0" marL="0" rtl="0" algn="ctr">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t>Methodology</a:t>
            </a:r>
            <a:endParaRPr/>
          </a:p>
        </p:txBody>
      </p:sp>
      <p:pic>
        <p:nvPicPr>
          <p:cNvPr id="93" name="Google Shape;93;p19"/>
          <p:cNvPicPr preferRelativeResize="0"/>
          <p:nvPr/>
        </p:nvPicPr>
        <p:blipFill>
          <a:blip r:embed="rId3">
            <a:alphaModFix/>
          </a:blip>
          <a:stretch>
            <a:fillRect/>
          </a:stretch>
        </p:blipFill>
        <p:spPr>
          <a:xfrm>
            <a:off x="795350" y="1101225"/>
            <a:ext cx="7821976" cy="3867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Explanation</a:t>
            </a:r>
            <a:r>
              <a:rPr lang="en"/>
              <a:t> :</a:t>
            </a:r>
            <a:endParaRPr/>
          </a:p>
        </p:txBody>
      </p:sp>
      <p:sp>
        <p:nvSpPr>
          <p:cNvPr id="99" name="Google Shape;99;p20"/>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End nodes are the end point where the asset is connected with the sensors and the chip set design for the designed usage.The chip set then transfers the data to the gateway through multiple LoRa </a:t>
            </a:r>
            <a:r>
              <a:rPr lang="en"/>
              <a:t>communication</a:t>
            </a:r>
            <a:r>
              <a:rPr lang="en"/>
              <a:t> channels.The gate way then filters all the </a:t>
            </a:r>
            <a:r>
              <a:rPr lang="en"/>
              <a:t>identical data and push the data further with the help of internet to the </a:t>
            </a:r>
            <a:r>
              <a:rPr lang="en"/>
              <a:t> network server.Now the data can be extracted from the network server and added to the application server where the user can manage the asset data or the simply monitor there asset.The communication is </a:t>
            </a:r>
            <a:r>
              <a:rPr lang="en"/>
              <a:t>bidirectional,</a:t>
            </a:r>
            <a:r>
              <a:rPr lang="en"/>
              <a:t> the application server can send an acknowledgement to the end node through the optimised path.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Hardware and Software used</a:t>
            </a:r>
            <a:endParaRPr/>
          </a:p>
        </p:txBody>
      </p:sp>
      <p:sp>
        <p:nvSpPr>
          <p:cNvPr id="105" name="Google Shape;105;p21"/>
          <p:cNvSpPr txBox="1"/>
          <p:nvPr>
            <p:ph idx="1" type="body"/>
          </p:nvPr>
        </p:nvSpPr>
        <p:spPr>
          <a:xfrm>
            <a:off x="311700" y="1234075"/>
            <a:ext cx="39723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Hardware</a:t>
            </a:r>
            <a:endParaRPr b="1"/>
          </a:p>
          <a:p>
            <a:pPr indent="-323850" lvl="0" marL="457200" rtl="0" algn="l">
              <a:spcBef>
                <a:spcPts val="1600"/>
              </a:spcBef>
              <a:spcAft>
                <a:spcPts val="0"/>
              </a:spcAft>
              <a:buClr>
                <a:schemeClr val="dk2"/>
              </a:buClr>
              <a:buSzPts val="1500"/>
              <a:buFont typeface="Playfair Display"/>
              <a:buAutoNum type="arabicPeriod"/>
            </a:pPr>
            <a:r>
              <a:rPr lang="en" sz="1500">
                <a:highlight>
                  <a:schemeClr val="lt1"/>
                </a:highlight>
              </a:rPr>
              <a:t>Raspberry pi 4B </a:t>
            </a:r>
            <a:endParaRPr sz="1500">
              <a:highlight>
                <a:schemeClr val="lt1"/>
              </a:highlight>
            </a:endParaRPr>
          </a:p>
          <a:p>
            <a:pPr indent="-323850" lvl="0" marL="457200" rtl="0" algn="l">
              <a:spcBef>
                <a:spcPts val="0"/>
              </a:spcBef>
              <a:spcAft>
                <a:spcPts val="0"/>
              </a:spcAft>
              <a:buClr>
                <a:schemeClr val="dk2"/>
              </a:buClr>
              <a:buSzPts val="1500"/>
              <a:buFont typeface="Playfair Display"/>
              <a:buAutoNum type="arabicPeriod"/>
            </a:pPr>
            <a:r>
              <a:rPr lang="en" sz="1500">
                <a:highlight>
                  <a:schemeClr val="lt1"/>
                </a:highlight>
              </a:rPr>
              <a:t>STM32L552ZE</a:t>
            </a:r>
            <a:endParaRPr sz="1500">
              <a:highlight>
                <a:schemeClr val="lt1"/>
              </a:highlight>
            </a:endParaRPr>
          </a:p>
          <a:p>
            <a:pPr indent="-323850" lvl="0" marL="457200" rtl="0" algn="l">
              <a:spcBef>
                <a:spcPts val="0"/>
              </a:spcBef>
              <a:spcAft>
                <a:spcPts val="0"/>
              </a:spcAft>
              <a:buClr>
                <a:schemeClr val="dk2"/>
              </a:buClr>
              <a:buSzPts val="1500"/>
              <a:buFont typeface="Playfair Display"/>
              <a:buAutoNum type="arabicPeriod"/>
            </a:pPr>
            <a:r>
              <a:rPr lang="en" sz="1500">
                <a:highlight>
                  <a:schemeClr val="lt1"/>
                </a:highlight>
              </a:rPr>
              <a:t>Arduino nano 33 IOT</a:t>
            </a:r>
            <a:endParaRPr sz="1500">
              <a:highlight>
                <a:schemeClr val="lt1"/>
              </a:highlight>
            </a:endParaRPr>
          </a:p>
          <a:p>
            <a:pPr indent="-323850" lvl="0" marL="457200" rtl="0" algn="l">
              <a:spcBef>
                <a:spcPts val="0"/>
              </a:spcBef>
              <a:spcAft>
                <a:spcPts val="0"/>
              </a:spcAft>
              <a:buClr>
                <a:schemeClr val="dk2"/>
              </a:buClr>
              <a:buSzPts val="1500"/>
              <a:buFont typeface="Playfair Display"/>
              <a:buAutoNum type="arabicPeriod"/>
            </a:pPr>
            <a:r>
              <a:rPr lang="en" sz="1500">
                <a:highlight>
                  <a:schemeClr val="lt1"/>
                </a:highlight>
              </a:rPr>
              <a:t>RFM95</a:t>
            </a:r>
            <a:endParaRPr sz="1500">
              <a:highlight>
                <a:schemeClr val="lt1"/>
              </a:highlight>
            </a:endParaRPr>
          </a:p>
          <a:p>
            <a:pPr indent="-323850" lvl="0" marL="457200" rtl="0" algn="l">
              <a:spcBef>
                <a:spcPts val="0"/>
              </a:spcBef>
              <a:spcAft>
                <a:spcPts val="0"/>
              </a:spcAft>
              <a:buClr>
                <a:schemeClr val="dk2"/>
              </a:buClr>
              <a:buSzPts val="1500"/>
              <a:buFont typeface="Playfair Display"/>
              <a:buAutoNum type="arabicPeriod"/>
            </a:pPr>
            <a:r>
              <a:rPr lang="en" sz="1500">
                <a:highlight>
                  <a:schemeClr val="lt1"/>
                </a:highlight>
              </a:rPr>
              <a:t>Antenna</a:t>
            </a:r>
            <a:endParaRPr sz="1500">
              <a:highlight>
                <a:schemeClr val="lt1"/>
              </a:highlight>
            </a:endParaRPr>
          </a:p>
          <a:p>
            <a:pPr indent="-323850" lvl="0" marL="457200" rtl="0" algn="l">
              <a:spcBef>
                <a:spcPts val="0"/>
              </a:spcBef>
              <a:spcAft>
                <a:spcPts val="0"/>
              </a:spcAft>
              <a:buClr>
                <a:schemeClr val="dk2"/>
              </a:buClr>
              <a:buSzPts val="1500"/>
              <a:buFont typeface="Playfair Display"/>
              <a:buAutoNum type="arabicPeriod"/>
            </a:pPr>
            <a:r>
              <a:rPr lang="en" sz="1500">
                <a:highlight>
                  <a:schemeClr val="lt1"/>
                </a:highlight>
              </a:rPr>
              <a:t>Sensors</a:t>
            </a:r>
            <a:endParaRPr sz="1500">
              <a:highlight>
                <a:schemeClr val="lt1"/>
              </a:highlight>
            </a:endParaRPr>
          </a:p>
          <a:p>
            <a:pPr indent="-323850" lvl="1" marL="914400" rtl="0" algn="l">
              <a:spcBef>
                <a:spcPts val="0"/>
              </a:spcBef>
              <a:spcAft>
                <a:spcPts val="0"/>
              </a:spcAft>
              <a:buClr>
                <a:schemeClr val="dk2"/>
              </a:buClr>
              <a:buSzPts val="1500"/>
              <a:buFont typeface="Playfair Display"/>
              <a:buAutoNum type="alphaLcPeriod"/>
            </a:pPr>
            <a:r>
              <a:rPr lang="en" sz="1500">
                <a:highlight>
                  <a:schemeClr val="lt1"/>
                </a:highlight>
              </a:rPr>
              <a:t>Temperature sensor</a:t>
            </a:r>
            <a:endParaRPr sz="1500">
              <a:highlight>
                <a:schemeClr val="lt1"/>
              </a:highlight>
            </a:endParaRPr>
          </a:p>
          <a:p>
            <a:pPr indent="-323850" lvl="1" marL="914400" rtl="0" algn="l">
              <a:spcBef>
                <a:spcPts val="0"/>
              </a:spcBef>
              <a:spcAft>
                <a:spcPts val="0"/>
              </a:spcAft>
              <a:buClr>
                <a:schemeClr val="dk2"/>
              </a:buClr>
              <a:buSzPts val="1500"/>
              <a:buFont typeface="Playfair Display"/>
              <a:buAutoNum type="alphaLcPeriod"/>
            </a:pPr>
            <a:r>
              <a:rPr lang="en" sz="1500">
                <a:highlight>
                  <a:schemeClr val="lt1"/>
                </a:highlight>
              </a:rPr>
              <a:t>GPS module</a:t>
            </a:r>
            <a:endParaRPr sz="1500">
              <a:highlight>
                <a:schemeClr val="lt1"/>
              </a:highlight>
            </a:endParaRPr>
          </a:p>
          <a:p>
            <a:pPr indent="-323850" lvl="1" marL="914400" rtl="0" algn="l">
              <a:spcBef>
                <a:spcPts val="0"/>
              </a:spcBef>
              <a:spcAft>
                <a:spcPts val="0"/>
              </a:spcAft>
              <a:buClr>
                <a:schemeClr val="dk2"/>
              </a:buClr>
              <a:buSzPts val="1500"/>
              <a:buFont typeface="Playfair Display"/>
              <a:buAutoNum type="alphaLcPeriod"/>
            </a:pPr>
            <a:r>
              <a:rPr lang="en" sz="1500">
                <a:highlight>
                  <a:schemeClr val="lt1"/>
                </a:highlight>
              </a:rPr>
              <a:t>Humidity sensor</a:t>
            </a:r>
            <a:endParaRPr/>
          </a:p>
        </p:txBody>
      </p:sp>
      <p:sp>
        <p:nvSpPr>
          <p:cNvPr id="106" name="Google Shape;106;p21"/>
          <p:cNvSpPr txBox="1"/>
          <p:nvPr/>
        </p:nvSpPr>
        <p:spPr>
          <a:xfrm>
            <a:off x="4706925" y="1243825"/>
            <a:ext cx="3983700" cy="331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b="1" lang="en" sz="1700">
                <a:solidFill>
                  <a:srgbClr val="434343"/>
                </a:solidFill>
                <a:latin typeface="Playfair Display"/>
                <a:ea typeface="Playfair Display"/>
                <a:cs typeface="Playfair Display"/>
                <a:sym typeface="Playfair Display"/>
              </a:rPr>
              <a:t>Software</a:t>
            </a:r>
            <a:endParaRPr b="1" sz="1700">
              <a:solidFill>
                <a:srgbClr val="434343"/>
              </a:solidFill>
              <a:latin typeface="Playfair Display"/>
              <a:ea typeface="Playfair Display"/>
              <a:cs typeface="Playfair Display"/>
              <a:sym typeface="Playfair Display"/>
            </a:endParaRPr>
          </a:p>
          <a:p>
            <a:pPr indent="-330200" lvl="0" marL="457200" rtl="0" algn="l">
              <a:lnSpc>
                <a:spcPct val="115000"/>
              </a:lnSpc>
              <a:spcBef>
                <a:spcPts val="1600"/>
              </a:spcBef>
              <a:spcAft>
                <a:spcPts val="0"/>
              </a:spcAft>
              <a:buClr>
                <a:srgbClr val="434343"/>
              </a:buClr>
              <a:buSzPts val="1600"/>
              <a:buFont typeface="Playfair Display"/>
              <a:buAutoNum type="arabicPeriod"/>
            </a:pPr>
            <a:r>
              <a:rPr lang="en" sz="1600">
                <a:solidFill>
                  <a:srgbClr val="434343"/>
                </a:solidFill>
                <a:latin typeface="Playfair Display"/>
                <a:ea typeface="Playfair Display"/>
                <a:cs typeface="Playfair Display"/>
                <a:sym typeface="Playfair Display"/>
              </a:rPr>
              <a:t>Raspberry pi imager</a:t>
            </a:r>
            <a:endParaRPr sz="1600">
              <a:solidFill>
                <a:srgbClr val="434343"/>
              </a:solidFill>
              <a:latin typeface="Playfair Display"/>
              <a:ea typeface="Playfair Display"/>
              <a:cs typeface="Playfair Display"/>
              <a:sym typeface="Playfair Display"/>
            </a:endParaRPr>
          </a:p>
          <a:p>
            <a:pPr indent="-330200" lvl="0" marL="457200" rtl="0" algn="l">
              <a:lnSpc>
                <a:spcPct val="115000"/>
              </a:lnSpc>
              <a:spcBef>
                <a:spcPts val="0"/>
              </a:spcBef>
              <a:spcAft>
                <a:spcPts val="0"/>
              </a:spcAft>
              <a:buClr>
                <a:srgbClr val="434343"/>
              </a:buClr>
              <a:buSzPts val="1600"/>
              <a:buFont typeface="Playfair Display"/>
              <a:buAutoNum type="arabicPeriod"/>
            </a:pPr>
            <a:r>
              <a:rPr lang="en" sz="1600">
                <a:solidFill>
                  <a:srgbClr val="434343"/>
                </a:solidFill>
                <a:latin typeface="Playfair Display"/>
                <a:ea typeface="Playfair Display"/>
                <a:cs typeface="Playfair Display"/>
                <a:sym typeface="Playfair Display"/>
              </a:rPr>
              <a:t>Arduino IDE</a:t>
            </a:r>
            <a:endParaRPr sz="1600">
              <a:solidFill>
                <a:srgbClr val="434343"/>
              </a:solidFill>
              <a:latin typeface="Playfair Display"/>
              <a:ea typeface="Playfair Display"/>
              <a:cs typeface="Playfair Display"/>
              <a:sym typeface="Playfair Display"/>
            </a:endParaRPr>
          </a:p>
          <a:p>
            <a:pPr indent="-330200" lvl="0" marL="457200" rtl="0" algn="l">
              <a:lnSpc>
                <a:spcPct val="115000"/>
              </a:lnSpc>
              <a:spcBef>
                <a:spcPts val="0"/>
              </a:spcBef>
              <a:spcAft>
                <a:spcPts val="0"/>
              </a:spcAft>
              <a:buClr>
                <a:srgbClr val="434343"/>
              </a:buClr>
              <a:buSzPts val="1600"/>
              <a:buFont typeface="Playfair Display"/>
              <a:buAutoNum type="arabicPeriod"/>
            </a:pPr>
            <a:r>
              <a:rPr lang="en" sz="1600">
                <a:solidFill>
                  <a:srgbClr val="434343"/>
                </a:solidFill>
                <a:latin typeface="Playfair Display"/>
                <a:ea typeface="Playfair Display"/>
                <a:cs typeface="Playfair Display"/>
                <a:sym typeface="Playfair Display"/>
              </a:rPr>
              <a:t>STM32 cube IDE</a:t>
            </a:r>
            <a:endParaRPr sz="1600">
              <a:solidFill>
                <a:srgbClr val="434343"/>
              </a:solidFill>
              <a:latin typeface="Playfair Display"/>
              <a:ea typeface="Playfair Display"/>
              <a:cs typeface="Playfair Display"/>
              <a:sym typeface="Playfair Display"/>
            </a:endParaRPr>
          </a:p>
          <a:p>
            <a:pPr indent="0" lvl="0" marL="0" rtl="0" algn="l">
              <a:spcBef>
                <a:spcPts val="1600"/>
              </a:spcBef>
              <a:spcAft>
                <a:spcPts val="0"/>
              </a:spcAft>
              <a:buNone/>
            </a:pPr>
            <a:r>
              <a:t/>
            </a:r>
            <a:endParaRPr>
              <a:latin typeface="Playfair Display"/>
              <a:ea typeface="Playfair Display"/>
              <a:cs typeface="Playfair Display"/>
              <a:sym typeface="Playfair Displ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