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46888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userDrawn="1">
          <p15:clr>
            <a:srgbClr val="A4A3A4"/>
          </p15:clr>
        </p15:guide>
        <p15:guide id="2" pos="7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30" d="100"/>
          <a:sy n="130" d="100"/>
        </p:scale>
        <p:origin x="96" y="-3804"/>
      </p:cViewPr>
      <p:guideLst>
        <p:guide orient="horz" pos="4176"/>
        <p:guide pos="7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2244726"/>
            <a:ext cx="185166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86100" y="7204076"/>
            <a:ext cx="185166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CD924-61CA-4490-B0F3-4EABF4D8A6E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303125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CD924-61CA-4490-B0F3-4EABF4D8A6E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21575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67922" y="730250"/>
            <a:ext cx="5323523"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97355" y="730250"/>
            <a:ext cx="15661958"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CD924-61CA-4490-B0F3-4EABF4D8A6E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372937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CD924-61CA-4490-B0F3-4EABF4D8A6E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385589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4496" y="3419477"/>
            <a:ext cx="2129409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84496" y="9178927"/>
            <a:ext cx="2129409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CD924-61CA-4490-B0F3-4EABF4D8A6E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217117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97355" y="3651250"/>
            <a:ext cx="1049274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498705" y="3651250"/>
            <a:ext cx="1049274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CD924-61CA-4490-B0F3-4EABF4D8A6E2}"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59974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00571" y="730251"/>
            <a:ext cx="2129409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00572" y="3362326"/>
            <a:ext cx="10444519"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700572" y="5010150"/>
            <a:ext cx="10444519"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498705" y="3362326"/>
            <a:ext cx="1049595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498705" y="5010150"/>
            <a:ext cx="1049595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CD924-61CA-4490-B0F3-4EABF4D8A6E2}"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85375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CD924-61CA-4490-B0F3-4EABF4D8A6E2}"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299217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CD924-61CA-4490-B0F3-4EABF4D8A6E2}"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357576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0572" y="914400"/>
            <a:ext cx="7962780"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495956" y="1974851"/>
            <a:ext cx="12498705"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00572" y="4114800"/>
            <a:ext cx="7962780"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BECD924-61CA-4490-B0F3-4EABF4D8A6E2}"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3757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0572" y="914400"/>
            <a:ext cx="7962780"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95956" y="1974851"/>
            <a:ext cx="12498705"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700572" y="4114800"/>
            <a:ext cx="7962780"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BECD924-61CA-4490-B0F3-4EABF4D8A6E2}"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ED9C2-E349-4F3F-95BC-172430674DEC}" type="slidenum">
              <a:rPr lang="en-US" smtClean="0"/>
              <a:t>‹#›</a:t>
            </a:fld>
            <a:endParaRPr lang="en-US"/>
          </a:p>
        </p:txBody>
      </p:sp>
    </p:spTree>
    <p:extLst>
      <p:ext uri="{BB962C8B-B14F-4D97-AF65-F5344CB8AC3E}">
        <p14:creationId xmlns:p14="http://schemas.microsoft.com/office/powerpoint/2010/main" val="305093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97355" y="730251"/>
            <a:ext cx="2129409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97355" y="3651250"/>
            <a:ext cx="2129409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97355" y="12712701"/>
            <a:ext cx="555498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8BECD924-61CA-4490-B0F3-4EABF4D8A6E2}" type="datetimeFigureOut">
              <a:rPr lang="en-US" smtClean="0"/>
              <a:t>4/17/2019</a:t>
            </a:fld>
            <a:endParaRPr lang="en-US"/>
          </a:p>
        </p:txBody>
      </p:sp>
      <p:sp>
        <p:nvSpPr>
          <p:cNvPr id="5" name="Footer Placeholder 4"/>
          <p:cNvSpPr>
            <a:spLocks noGrp="1"/>
          </p:cNvSpPr>
          <p:nvPr>
            <p:ph type="ftr" sz="quarter" idx="3"/>
          </p:nvPr>
        </p:nvSpPr>
        <p:spPr>
          <a:xfrm>
            <a:off x="8178165" y="12712701"/>
            <a:ext cx="833247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36465" y="12712701"/>
            <a:ext cx="555498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05FED9C2-E349-4F3F-95BC-172430674DEC}" type="slidenum">
              <a:rPr lang="en-US" smtClean="0"/>
              <a:t>‹#›</a:t>
            </a:fld>
            <a:endParaRPr lang="en-US"/>
          </a:p>
        </p:txBody>
      </p:sp>
    </p:spTree>
    <p:extLst>
      <p:ext uri="{BB962C8B-B14F-4D97-AF65-F5344CB8AC3E}">
        <p14:creationId xmlns:p14="http://schemas.microsoft.com/office/powerpoint/2010/main" val="4131625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1412-C1E4-49C9-B8B1-DB4A5319BCD2}"/>
              </a:ext>
            </a:extLst>
          </p:cNvPr>
          <p:cNvSpPr>
            <a:spLocks noGrp="1"/>
          </p:cNvSpPr>
          <p:nvPr>
            <p:ph type="ctrTitle"/>
          </p:nvPr>
        </p:nvSpPr>
        <p:spPr>
          <a:xfrm>
            <a:off x="235975" y="251011"/>
            <a:ext cx="24157858" cy="1068579"/>
          </a:xfrm>
          <a:prstGeom prst="roundRect">
            <a:avLst/>
          </a:prstGeom>
          <a:solidFill>
            <a:srgbClr val="7030A0"/>
          </a:solidFill>
          <a:ln>
            <a:solidFill>
              <a:schemeClr val="bg1"/>
            </a:solidFill>
          </a:ln>
        </p:spPr>
        <p:txBody>
          <a:bodyPr>
            <a:normAutofit fontScale="90000"/>
          </a:bodyPr>
          <a:lstStyle/>
          <a:p>
            <a:r>
              <a:rPr lang="en-US" sz="5400" dirty="0">
                <a:solidFill>
                  <a:schemeClr val="bg1"/>
                </a:solidFill>
              </a:rPr>
              <a:t>Does Past Help Predict Future In Fantasy Premier League?</a:t>
            </a:r>
            <a:br>
              <a:rPr lang="en-US" sz="5400" dirty="0">
                <a:solidFill>
                  <a:schemeClr val="bg1"/>
                </a:solidFill>
              </a:rPr>
            </a:br>
            <a:r>
              <a:rPr lang="en-US" sz="2700" dirty="0">
                <a:solidFill>
                  <a:schemeClr val="bg1"/>
                </a:solidFill>
              </a:rPr>
              <a:t>Duc Trinh And Shivam K C, </a:t>
            </a:r>
            <a:r>
              <a:rPr lang="en-US" sz="2700" i="1" dirty="0">
                <a:solidFill>
                  <a:schemeClr val="bg1"/>
                </a:solidFill>
              </a:rPr>
              <a:t>The College of Wooster</a:t>
            </a:r>
          </a:p>
        </p:txBody>
      </p:sp>
      <p:sp>
        <p:nvSpPr>
          <p:cNvPr id="3" name="Subtitle 2">
            <a:extLst>
              <a:ext uri="{FF2B5EF4-FFF2-40B4-BE49-F238E27FC236}">
                <a16:creationId xmlns:a16="http://schemas.microsoft.com/office/drawing/2014/main" id="{C4943823-3F8C-4482-AF4B-806E3542CF78}"/>
              </a:ext>
            </a:extLst>
          </p:cNvPr>
          <p:cNvSpPr>
            <a:spLocks noGrp="1"/>
          </p:cNvSpPr>
          <p:nvPr>
            <p:ph type="subTitle" idx="1"/>
          </p:nvPr>
        </p:nvSpPr>
        <p:spPr>
          <a:xfrm>
            <a:off x="8768322" y="1406523"/>
            <a:ext cx="8695764" cy="702795"/>
          </a:xfrm>
          <a:prstGeom prst="roundRect">
            <a:avLst/>
          </a:prstGeom>
          <a:solidFill>
            <a:srgbClr val="7030A0"/>
          </a:solidFill>
          <a:ln>
            <a:solidFill>
              <a:schemeClr val="bg1"/>
            </a:solidFill>
          </a:ln>
        </p:spPr>
        <p:txBody>
          <a:bodyPr>
            <a:normAutofit lnSpcReduction="10000"/>
          </a:bodyPr>
          <a:lstStyle/>
          <a:p>
            <a:r>
              <a:rPr lang="en-US" sz="4000" dirty="0">
                <a:solidFill>
                  <a:schemeClr val="bg1"/>
                </a:solidFill>
              </a:rPr>
              <a:t>Result</a:t>
            </a:r>
          </a:p>
        </p:txBody>
      </p:sp>
      <p:sp>
        <p:nvSpPr>
          <p:cNvPr id="7" name="Rectangle: Rounded Corners 6">
            <a:extLst>
              <a:ext uri="{FF2B5EF4-FFF2-40B4-BE49-F238E27FC236}">
                <a16:creationId xmlns:a16="http://schemas.microsoft.com/office/drawing/2014/main" id="{58F2A83A-62E8-4578-8AD7-E7AE25FF5BB1}"/>
              </a:ext>
            </a:extLst>
          </p:cNvPr>
          <p:cNvSpPr/>
          <p:nvPr/>
        </p:nvSpPr>
        <p:spPr>
          <a:xfrm>
            <a:off x="235975" y="2296273"/>
            <a:ext cx="5620870" cy="50202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Abstract</a:t>
            </a:r>
          </a:p>
        </p:txBody>
      </p:sp>
      <p:sp>
        <p:nvSpPr>
          <p:cNvPr id="12" name="Rectangle: Rounded Corners 11">
            <a:extLst>
              <a:ext uri="{FF2B5EF4-FFF2-40B4-BE49-F238E27FC236}">
                <a16:creationId xmlns:a16="http://schemas.microsoft.com/office/drawing/2014/main" id="{CE396C2D-B69D-4E67-90DD-5756341E4C08}"/>
              </a:ext>
            </a:extLst>
          </p:cNvPr>
          <p:cNvSpPr/>
          <p:nvPr/>
        </p:nvSpPr>
        <p:spPr>
          <a:xfrm>
            <a:off x="18136468" y="7229135"/>
            <a:ext cx="6257365" cy="48129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Conclusion</a:t>
            </a:r>
          </a:p>
        </p:txBody>
      </p:sp>
      <p:sp>
        <p:nvSpPr>
          <p:cNvPr id="14" name="Rectangle: Rounded Corners 13">
            <a:extLst>
              <a:ext uri="{FF2B5EF4-FFF2-40B4-BE49-F238E27FC236}">
                <a16:creationId xmlns:a16="http://schemas.microsoft.com/office/drawing/2014/main" id="{3FE58FE8-3C3F-4602-8411-9F67F2C5120B}"/>
              </a:ext>
            </a:extLst>
          </p:cNvPr>
          <p:cNvSpPr/>
          <p:nvPr/>
        </p:nvSpPr>
        <p:spPr>
          <a:xfrm>
            <a:off x="18136466" y="11378864"/>
            <a:ext cx="6257365" cy="48129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Future Work</a:t>
            </a:r>
          </a:p>
        </p:txBody>
      </p:sp>
      <p:sp>
        <p:nvSpPr>
          <p:cNvPr id="16" name="Rectangle: Rounded Corners 15">
            <a:extLst>
              <a:ext uri="{FF2B5EF4-FFF2-40B4-BE49-F238E27FC236}">
                <a16:creationId xmlns:a16="http://schemas.microsoft.com/office/drawing/2014/main" id="{34345B94-567A-4A3D-B69C-3D1EFDD5461C}"/>
              </a:ext>
            </a:extLst>
          </p:cNvPr>
          <p:cNvSpPr/>
          <p:nvPr/>
        </p:nvSpPr>
        <p:spPr>
          <a:xfrm>
            <a:off x="235974" y="7351428"/>
            <a:ext cx="5620870" cy="50202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Data</a:t>
            </a:r>
          </a:p>
        </p:txBody>
      </p:sp>
      <p:sp>
        <p:nvSpPr>
          <p:cNvPr id="18" name="Rectangle 17">
            <a:extLst>
              <a:ext uri="{FF2B5EF4-FFF2-40B4-BE49-F238E27FC236}">
                <a16:creationId xmlns:a16="http://schemas.microsoft.com/office/drawing/2014/main" id="{994B9AC8-6746-4094-B420-6C324C1B3E12}"/>
              </a:ext>
            </a:extLst>
          </p:cNvPr>
          <p:cNvSpPr/>
          <p:nvPr/>
        </p:nvSpPr>
        <p:spPr>
          <a:xfrm>
            <a:off x="235975" y="12094947"/>
            <a:ext cx="5620870" cy="50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u="sng" dirty="0">
                <a:solidFill>
                  <a:schemeClr val="tx1"/>
                </a:solidFill>
              </a:rPr>
              <a:t>Reference</a:t>
            </a:r>
          </a:p>
        </p:txBody>
      </p:sp>
      <p:pic>
        <p:nvPicPr>
          <p:cNvPr id="17" name="Picture 16">
            <a:extLst>
              <a:ext uri="{FF2B5EF4-FFF2-40B4-BE49-F238E27FC236}">
                <a16:creationId xmlns:a16="http://schemas.microsoft.com/office/drawing/2014/main" id="{16D27DE9-8289-487C-97AF-9C3EE384B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75" y="2191094"/>
            <a:ext cx="5829300" cy="5072691"/>
          </a:xfrm>
          <a:prstGeom prst="rect">
            <a:avLst/>
          </a:prstGeom>
        </p:spPr>
      </p:pic>
      <p:pic>
        <p:nvPicPr>
          <p:cNvPr id="20" name="Picture 19">
            <a:extLst>
              <a:ext uri="{FF2B5EF4-FFF2-40B4-BE49-F238E27FC236}">
                <a16:creationId xmlns:a16="http://schemas.microsoft.com/office/drawing/2014/main" id="{D10A66C0-7774-4677-9BD8-92B3C746E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0176" y="2134309"/>
            <a:ext cx="5563534" cy="5072691"/>
          </a:xfrm>
          <a:prstGeom prst="rect">
            <a:avLst/>
          </a:prstGeom>
        </p:spPr>
      </p:pic>
      <p:graphicFrame>
        <p:nvGraphicFramePr>
          <p:cNvPr id="23" name="Table 22">
            <a:extLst>
              <a:ext uri="{FF2B5EF4-FFF2-40B4-BE49-F238E27FC236}">
                <a16:creationId xmlns:a16="http://schemas.microsoft.com/office/drawing/2014/main" id="{382D7080-869D-4E6E-9600-B44827218B1E}"/>
              </a:ext>
            </a:extLst>
          </p:cNvPr>
          <p:cNvGraphicFramePr>
            <a:graphicFrameLocks noGrp="1"/>
          </p:cNvGraphicFramePr>
          <p:nvPr>
            <p:extLst>
              <p:ext uri="{D42A27DB-BD31-4B8C-83A1-F6EECF244321}">
                <p14:modId xmlns:p14="http://schemas.microsoft.com/office/powerpoint/2010/main" val="121519413"/>
              </p:ext>
            </p:extLst>
          </p:nvPr>
        </p:nvGraphicFramePr>
        <p:xfrm>
          <a:off x="18987487" y="1387599"/>
          <a:ext cx="5404437" cy="2432132"/>
        </p:xfrm>
        <a:graphic>
          <a:graphicData uri="http://schemas.openxmlformats.org/drawingml/2006/table">
            <a:tbl>
              <a:tblPr firstRow="1" bandRow="1">
                <a:tableStyleId>{5C22544A-7EE6-4342-B048-85BDC9FD1C3A}</a:tableStyleId>
              </a:tblPr>
              <a:tblGrid>
                <a:gridCol w="1803527">
                  <a:extLst>
                    <a:ext uri="{9D8B030D-6E8A-4147-A177-3AD203B41FA5}">
                      <a16:colId xmlns:a16="http://schemas.microsoft.com/office/drawing/2014/main" val="619702623"/>
                    </a:ext>
                  </a:extLst>
                </a:gridCol>
                <a:gridCol w="1800455">
                  <a:extLst>
                    <a:ext uri="{9D8B030D-6E8A-4147-A177-3AD203B41FA5}">
                      <a16:colId xmlns:a16="http://schemas.microsoft.com/office/drawing/2014/main" val="1205684233"/>
                    </a:ext>
                  </a:extLst>
                </a:gridCol>
                <a:gridCol w="1800455">
                  <a:extLst>
                    <a:ext uri="{9D8B030D-6E8A-4147-A177-3AD203B41FA5}">
                      <a16:colId xmlns:a16="http://schemas.microsoft.com/office/drawing/2014/main" val="831928594"/>
                    </a:ext>
                  </a:extLst>
                </a:gridCol>
              </a:tblGrid>
              <a:tr h="634356">
                <a:tc>
                  <a:txBody>
                    <a:bodyPr/>
                    <a:lstStyle/>
                    <a:p>
                      <a:endParaRPr lang="en-US" dirty="0"/>
                    </a:p>
                  </a:txBody>
                  <a:tcPr>
                    <a:solidFill>
                      <a:srgbClr val="7030A0"/>
                    </a:solidFill>
                  </a:tcPr>
                </a:tc>
                <a:tc>
                  <a:txBody>
                    <a:bodyPr/>
                    <a:lstStyle/>
                    <a:p>
                      <a:r>
                        <a:rPr lang="en-US" sz="2000" dirty="0"/>
                        <a:t>Points</a:t>
                      </a:r>
                    </a:p>
                  </a:txBody>
                  <a:tcPr>
                    <a:solidFill>
                      <a:srgbClr val="7030A0"/>
                    </a:solidFill>
                  </a:tcPr>
                </a:tc>
                <a:tc>
                  <a:txBody>
                    <a:bodyPr/>
                    <a:lstStyle/>
                    <a:p>
                      <a:r>
                        <a:rPr lang="en-US" sz="2000" dirty="0"/>
                        <a:t>Dream Team</a:t>
                      </a:r>
                    </a:p>
                  </a:txBody>
                  <a:tcPr>
                    <a:solidFill>
                      <a:srgbClr val="7030A0"/>
                    </a:solidFill>
                  </a:tcPr>
                </a:tc>
                <a:extLst>
                  <a:ext uri="{0D108BD9-81ED-4DB2-BD59-A6C34878D82A}">
                    <a16:rowId xmlns:a16="http://schemas.microsoft.com/office/drawing/2014/main" val="3259018900"/>
                  </a:ext>
                </a:extLst>
              </a:tr>
              <a:tr h="392698">
                <a:tc>
                  <a:txBody>
                    <a:bodyPr/>
                    <a:lstStyle/>
                    <a:p>
                      <a:r>
                        <a:rPr lang="en-US" sz="2000" dirty="0"/>
                        <a:t>Baseline</a:t>
                      </a:r>
                    </a:p>
                  </a:txBody>
                  <a:tcPr/>
                </a:tc>
                <a:tc>
                  <a:txBody>
                    <a:bodyPr/>
                    <a:lstStyle/>
                    <a:p>
                      <a:r>
                        <a:rPr lang="en-US" sz="2000" dirty="0"/>
                        <a:t>6.01</a:t>
                      </a:r>
                    </a:p>
                  </a:txBody>
                  <a:tcPr/>
                </a:tc>
                <a:tc>
                  <a:txBody>
                    <a:bodyPr/>
                    <a:lstStyle/>
                    <a:p>
                      <a:r>
                        <a:rPr lang="en-US" sz="2000" dirty="0"/>
                        <a:t>0.0280</a:t>
                      </a:r>
                    </a:p>
                  </a:txBody>
                  <a:tcPr/>
                </a:tc>
                <a:extLst>
                  <a:ext uri="{0D108BD9-81ED-4DB2-BD59-A6C34878D82A}">
                    <a16:rowId xmlns:a16="http://schemas.microsoft.com/office/drawing/2014/main" val="1525570498"/>
                  </a:ext>
                </a:extLst>
              </a:tr>
              <a:tr h="694772">
                <a:tc>
                  <a:txBody>
                    <a:bodyPr/>
                    <a:lstStyle/>
                    <a:p>
                      <a:r>
                        <a:rPr lang="en-US" sz="2000" dirty="0"/>
                        <a:t>Random Forest</a:t>
                      </a:r>
                    </a:p>
                  </a:txBody>
                  <a:tcPr/>
                </a:tc>
                <a:tc>
                  <a:txBody>
                    <a:bodyPr/>
                    <a:lstStyle/>
                    <a:p>
                      <a:r>
                        <a:rPr lang="en-US" sz="2000" b="1" dirty="0"/>
                        <a:t>4.70</a:t>
                      </a:r>
                    </a:p>
                  </a:txBody>
                  <a:tcPr/>
                </a:tc>
                <a:tc>
                  <a: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sz="2000" dirty="0"/>
                        <a:t>0.0300</a:t>
                      </a:r>
                    </a:p>
                    <a:p>
                      <a:endParaRPr lang="en-US" sz="2000" dirty="0"/>
                    </a:p>
                  </a:txBody>
                  <a:tcPr/>
                </a:tc>
                <a:extLst>
                  <a:ext uri="{0D108BD9-81ED-4DB2-BD59-A6C34878D82A}">
                    <a16:rowId xmlns:a16="http://schemas.microsoft.com/office/drawing/2014/main" val="2438250760"/>
                  </a:ext>
                </a:extLst>
              </a:tr>
              <a:tr h="694772">
                <a:tc>
                  <a:txBody>
                    <a:bodyPr/>
                    <a:lstStyle/>
                    <a:p>
                      <a:r>
                        <a:rPr lang="en-US" sz="2000" dirty="0"/>
                        <a:t>Regression</a:t>
                      </a:r>
                    </a:p>
                  </a:txBody>
                  <a:tcPr/>
                </a:tc>
                <a:tc>
                  <a:txBody>
                    <a:bodyPr/>
                    <a:lstStyle/>
                    <a:p>
                      <a:r>
                        <a:rPr lang="en-US" sz="2000" dirty="0"/>
                        <a:t>4.79</a:t>
                      </a:r>
                    </a:p>
                  </a:txBody>
                  <a:tcPr/>
                </a:tc>
                <a:tc>
                  <a:txBody>
                    <a:bodyPr/>
                    <a:lstStyle/>
                    <a:p>
                      <a:r>
                        <a:rPr lang="en-US" sz="2000" dirty="0"/>
                        <a:t>X</a:t>
                      </a:r>
                    </a:p>
                  </a:txBody>
                  <a:tcPr/>
                </a:tc>
                <a:extLst>
                  <a:ext uri="{0D108BD9-81ED-4DB2-BD59-A6C34878D82A}">
                    <a16:rowId xmlns:a16="http://schemas.microsoft.com/office/drawing/2014/main" val="211112351"/>
                  </a:ext>
                </a:extLst>
              </a:tr>
            </a:tbl>
          </a:graphicData>
        </a:graphic>
      </p:graphicFrame>
      <p:sp>
        <p:nvSpPr>
          <p:cNvPr id="25" name="TextBox 24">
            <a:extLst>
              <a:ext uri="{FF2B5EF4-FFF2-40B4-BE49-F238E27FC236}">
                <a16:creationId xmlns:a16="http://schemas.microsoft.com/office/drawing/2014/main" id="{A4F3A01B-CD26-46D9-AC66-9C9D9D8AC820}"/>
              </a:ext>
            </a:extLst>
          </p:cNvPr>
          <p:cNvSpPr txBox="1"/>
          <p:nvPr/>
        </p:nvSpPr>
        <p:spPr>
          <a:xfrm>
            <a:off x="7800975" y="7433394"/>
            <a:ext cx="10058400" cy="646331"/>
          </a:xfrm>
          <a:prstGeom prst="rect">
            <a:avLst/>
          </a:prstGeom>
          <a:noFill/>
        </p:spPr>
        <p:txBody>
          <a:bodyPr wrap="square" rtlCol="0">
            <a:spAutoFit/>
          </a:bodyPr>
          <a:lstStyle/>
          <a:p>
            <a:r>
              <a:rPr lang="en-US" b="1" dirty="0"/>
              <a:t>Figure 1:</a:t>
            </a:r>
            <a:r>
              <a:rPr lang="en-US" dirty="0"/>
              <a:t> Graphs show top ten predictors that predict Points and Dream Team separately. The predictors are ranked in terms of their predictive power scaled out of 100.</a:t>
            </a:r>
          </a:p>
        </p:txBody>
      </p:sp>
      <p:sp>
        <p:nvSpPr>
          <p:cNvPr id="26" name="TextBox 25">
            <a:extLst>
              <a:ext uri="{FF2B5EF4-FFF2-40B4-BE49-F238E27FC236}">
                <a16:creationId xmlns:a16="http://schemas.microsoft.com/office/drawing/2014/main" id="{65A7D144-0EAD-4296-88EE-06F2E4A091F4}"/>
              </a:ext>
            </a:extLst>
          </p:cNvPr>
          <p:cNvSpPr txBox="1"/>
          <p:nvPr/>
        </p:nvSpPr>
        <p:spPr>
          <a:xfrm>
            <a:off x="7514946" y="13093642"/>
            <a:ext cx="10630458" cy="369332"/>
          </a:xfrm>
          <a:prstGeom prst="rect">
            <a:avLst/>
          </a:prstGeom>
          <a:noFill/>
        </p:spPr>
        <p:txBody>
          <a:bodyPr wrap="square" rtlCol="0">
            <a:spAutoFit/>
          </a:bodyPr>
          <a:lstStyle/>
          <a:p>
            <a:r>
              <a:rPr lang="en-US" b="1" dirty="0"/>
              <a:t>Figure 2:</a:t>
            </a:r>
            <a:r>
              <a:rPr lang="en-US" dirty="0"/>
              <a:t> Diagram shows correlation between Points and Completed Passes and their respective distributions.</a:t>
            </a:r>
          </a:p>
        </p:txBody>
      </p:sp>
      <p:sp>
        <p:nvSpPr>
          <p:cNvPr id="27" name="TextBox 26">
            <a:extLst>
              <a:ext uri="{FF2B5EF4-FFF2-40B4-BE49-F238E27FC236}">
                <a16:creationId xmlns:a16="http://schemas.microsoft.com/office/drawing/2014/main" id="{7C869B44-31B0-4DA4-A25C-A0C2CCDF0885}"/>
              </a:ext>
            </a:extLst>
          </p:cNvPr>
          <p:cNvSpPr txBox="1"/>
          <p:nvPr/>
        </p:nvSpPr>
        <p:spPr>
          <a:xfrm>
            <a:off x="18987487" y="3817241"/>
            <a:ext cx="5401363" cy="369332"/>
          </a:xfrm>
          <a:prstGeom prst="rect">
            <a:avLst/>
          </a:prstGeom>
          <a:noFill/>
        </p:spPr>
        <p:txBody>
          <a:bodyPr wrap="square" rtlCol="0">
            <a:spAutoFit/>
          </a:bodyPr>
          <a:lstStyle/>
          <a:p>
            <a:r>
              <a:rPr lang="en-US" b="1" dirty="0"/>
              <a:t>Table 1:</a:t>
            </a:r>
            <a:r>
              <a:rPr lang="en-US" dirty="0"/>
              <a:t> Mean-squared error of various models.</a:t>
            </a:r>
          </a:p>
        </p:txBody>
      </p:sp>
      <p:sp>
        <p:nvSpPr>
          <p:cNvPr id="30" name="TextBox 29">
            <a:extLst>
              <a:ext uri="{FF2B5EF4-FFF2-40B4-BE49-F238E27FC236}">
                <a16:creationId xmlns:a16="http://schemas.microsoft.com/office/drawing/2014/main" id="{8E71B4FC-5D2B-4591-9FE8-61963F93A496}"/>
              </a:ext>
            </a:extLst>
          </p:cNvPr>
          <p:cNvSpPr txBox="1"/>
          <p:nvPr/>
        </p:nvSpPr>
        <p:spPr>
          <a:xfrm>
            <a:off x="18136466" y="7703511"/>
            <a:ext cx="6257367" cy="3416320"/>
          </a:xfrm>
          <a:prstGeom prst="rect">
            <a:avLst/>
          </a:prstGeom>
          <a:noFill/>
          <a:ln>
            <a:solidFill>
              <a:schemeClr val="tx1"/>
            </a:solidFill>
          </a:ln>
        </p:spPr>
        <p:txBody>
          <a:bodyPr wrap="square" rtlCol="0">
            <a:spAutoFit/>
          </a:bodyPr>
          <a:lstStyle/>
          <a:p>
            <a:r>
              <a:rPr lang="en-US" sz="2400" dirty="0"/>
              <a:t>Findings</a:t>
            </a:r>
          </a:p>
          <a:p>
            <a:pPr marL="342900" indent="-342900">
              <a:buFont typeface="Arial" panose="020B0604020202020204" pitchFamily="34" charset="0"/>
              <a:buChar char="•"/>
            </a:pPr>
            <a:r>
              <a:rPr lang="en-US" sz="2400" dirty="0"/>
              <a:t>Best factors for Points and Dream Team are attacking factors; also wisdom of the crowd for Dream Team</a:t>
            </a:r>
          </a:p>
          <a:p>
            <a:pPr marL="342900" indent="-342900">
              <a:buFont typeface="Arial" panose="020B0604020202020204" pitchFamily="34" charset="0"/>
              <a:buChar char="•"/>
            </a:pPr>
            <a:r>
              <a:rPr lang="en-US" sz="2400" dirty="0"/>
              <a:t>Random forest improves prediction Regression simplifies it</a:t>
            </a:r>
          </a:p>
          <a:p>
            <a:r>
              <a:rPr lang="en-US" sz="2400" dirty="0"/>
              <a:t>Limitations</a:t>
            </a:r>
          </a:p>
          <a:p>
            <a:pPr marL="342900" indent="-342900">
              <a:buFont typeface="Arial" panose="020B0604020202020204" pitchFamily="34" charset="0"/>
              <a:buChar char="•"/>
            </a:pPr>
            <a:r>
              <a:rPr lang="en-US" sz="2400" dirty="0"/>
              <a:t>Low sample size</a:t>
            </a:r>
          </a:p>
          <a:p>
            <a:pPr marL="342900" indent="-342900">
              <a:buFont typeface="Arial" panose="020B0604020202020204" pitchFamily="34" charset="0"/>
              <a:buChar char="•"/>
            </a:pPr>
            <a:r>
              <a:rPr lang="en-US" sz="2400" dirty="0"/>
              <a:t>Random forest causes </a:t>
            </a:r>
            <a:r>
              <a:rPr lang="en-US" sz="2400" dirty="0" err="1"/>
              <a:t>multicolinearity</a:t>
            </a:r>
            <a:endParaRPr lang="en-US" sz="2400" dirty="0"/>
          </a:p>
        </p:txBody>
      </p:sp>
      <p:sp>
        <p:nvSpPr>
          <p:cNvPr id="32" name="TextBox 31">
            <a:extLst>
              <a:ext uri="{FF2B5EF4-FFF2-40B4-BE49-F238E27FC236}">
                <a16:creationId xmlns:a16="http://schemas.microsoft.com/office/drawing/2014/main" id="{ABF9A4A0-B67F-4039-AE3D-67DE024C1A7F}"/>
              </a:ext>
            </a:extLst>
          </p:cNvPr>
          <p:cNvSpPr txBox="1"/>
          <p:nvPr/>
        </p:nvSpPr>
        <p:spPr>
          <a:xfrm>
            <a:off x="235975" y="12515671"/>
            <a:ext cx="5620870" cy="1200329"/>
          </a:xfrm>
          <a:prstGeom prst="rect">
            <a:avLst/>
          </a:prstGeom>
          <a:noFill/>
        </p:spPr>
        <p:txBody>
          <a:bodyPr wrap="square" rtlCol="0">
            <a:spAutoFit/>
          </a:bodyPr>
          <a:lstStyle/>
          <a:p>
            <a:r>
              <a:rPr lang="en-US" dirty="0"/>
              <a:t>Anand, </a:t>
            </a:r>
            <a:r>
              <a:rPr lang="en-US" dirty="0" err="1"/>
              <a:t>Vaastav</a:t>
            </a:r>
            <a:r>
              <a:rPr lang="en-US" dirty="0"/>
              <a:t>. “Fantasy-Premier-League/data/2018-19/”.</a:t>
            </a:r>
          </a:p>
          <a:p>
            <a:r>
              <a:rPr lang="en-US" dirty="0"/>
              <a:t>Cummings, Nick. </a:t>
            </a:r>
            <a:r>
              <a:rPr lang="en-US" i="1" dirty="0"/>
              <a:t>Mastering the Fantasy premier league: Transfer Hub guide to playing FPL</a:t>
            </a:r>
            <a:r>
              <a:rPr lang="en-US" dirty="0"/>
              <a:t>. 2016.</a:t>
            </a:r>
          </a:p>
          <a:p>
            <a:endParaRPr lang="en-US" dirty="0"/>
          </a:p>
        </p:txBody>
      </p:sp>
      <p:sp>
        <p:nvSpPr>
          <p:cNvPr id="33" name="TextBox 32">
            <a:extLst>
              <a:ext uri="{FF2B5EF4-FFF2-40B4-BE49-F238E27FC236}">
                <a16:creationId xmlns:a16="http://schemas.microsoft.com/office/drawing/2014/main" id="{2E67348C-75EE-499C-896B-A64F43E43587}"/>
              </a:ext>
            </a:extLst>
          </p:cNvPr>
          <p:cNvSpPr txBox="1"/>
          <p:nvPr/>
        </p:nvSpPr>
        <p:spPr>
          <a:xfrm>
            <a:off x="235974" y="7849406"/>
            <a:ext cx="5620870" cy="3477875"/>
          </a:xfrm>
          <a:prstGeom prst="rect">
            <a:avLst/>
          </a:prstGeom>
          <a:noFill/>
          <a:ln>
            <a:solidFill>
              <a:schemeClr val="tx1"/>
            </a:solidFill>
          </a:ln>
        </p:spPr>
        <p:txBody>
          <a:bodyPr wrap="square" rtlCol="0">
            <a:spAutoFit/>
          </a:bodyPr>
          <a:lstStyle/>
          <a:p>
            <a:r>
              <a:rPr lang="en-US" sz="2000" i="1" dirty="0"/>
              <a:t>FPL GW 15, 16, 28, 29, 33, and 34 Data</a:t>
            </a:r>
          </a:p>
          <a:p>
            <a:r>
              <a:rPr lang="en-US" sz="2000" u="sng" dirty="0"/>
              <a:t>Raw Data: 2018/19 PL Season</a:t>
            </a:r>
          </a:p>
          <a:p>
            <a:pPr marL="285750" indent="-285750">
              <a:buFont typeface="Arial" panose="020B0604020202020204" pitchFamily="34" charset="0"/>
              <a:buChar char="•"/>
            </a:pPr>
            <a:r>
              <a:rPr lang="en-US" sz="2000" dirty="0"/>
              <a:t>1163 observations</a:t>
            </a:r>
          </a:p>
          <a:p>
            <a:pPr marL="285750" indent="-285750">
              <a:buFont typeface="Arial" panose="020B0604020202020204" pitchFamily="34" charset="0"/>
              <a:buChar char="•"/>
            </a:pPr>
            <a:r>
              <a:rPr lang="en-US" sz="2000" dirty="0"/>
              <a:t>64 factors</a:t>
            </a:r>
          </a:p>
          <a:p>
            <a:r>
              <a:rPr lang="en-US" sz="2000" i="1" dirty="0"/>
              <a:t>Dependent Variables</a:t>
            </a:r>
          </a:p>
          <a:p>
            <a:pPr marL="285750" indent="-285750">
              <a:buFont typeface="Arial" panose="020B0604020202020204" pitchFamily="34" charset="0"/>
              <a:buChar char="•"/>
            </a:pPr>
            <a:r>
              <a:rPr lang="en-US" sz="2000" dirty="0"/>
              <a:t>Player’s points in future GW</a:t>
            </a:r>
          </a:p>
          <a:p>
            <a:pPr marL="285750" indent="-285750">
              <a:buFont typeface="Arial" panose="020B0604020202020204" pitchFamily="34" charset="0"/>
              <a:buChar char="•"/>
            </a:pPr>
            <a:r>
              <a:rPr lang="en-US" sz="2000" dirty="0"/>
              <a:t>Player in Dream Team or not</a:t>
            </a:r>
          </a:p>
          <a:p>
            <a:r>
              <a:rPr lang="en-US" sz="2000" i="1" dirty="0"/>
              <a:t>Independent Variables</a:t>
            </a:r>
          </a:p>
          <a:p>
            <a:pPr marL="285750" indent="-285750">
              <a:buFont typeface="Arial" panose="020B0604020202020204" pitchFamily="34" charset="0"/>
              <a:buChar char="•"/>
            </a:pPr>
            <a:r>
              <a:rPr lang="en-US" sz="2000" dirty="0"/>
              <a:t>Completed passes in last GW </a:t>
            </a:r>
          </a:p>
          <a:p>
            <a:pPr marL="285750" indent="-285750">
              <a:buFont typeface="Arial" panose="020B0604020202020204" pitchFamily="34" charset="0"/>
              <a:buChar char="•"/>
            </a:pPr>
            <a:r>
              <a:rPr lang="en-US" sz="2000" dirty="0"/>
              <a:t>Average Creativity score</a:t>
            </a:r>
          </a:p>
          <a:p>
            <a:pPr marL="285750" indent="-285750">
              <a:buFont typeface="Arial" panose="020B0604020202020204" pitchFamily="34" charset="0"/>
              <a:buChar char="•"/>
            </a:pPr>
            <a:r>
              <a:rPr lang="en-US" sz="2000" dirty="0"/>
              <a:t>Average Minutes played and 59 others</a:t>
            </a:r>
          </a:p>
        </p:txBody>
      </p:sp>
      <p:sp>
        <p:nvSpPr>
          <p:cNvPr id="35" name="TextBox 34">
            <a:extLst>
              <a:ext uri="{FF2B5EF4-FFF2-40B4-BE49-F238E27FC236}">
                <a16:creationId xmlns:a16="http://schemas.microsoft.com/office/drawing/2014/main" id="{500B4148-00D5-462B-A1E3-CB0AE434C8B6}"/>
              </a:ext>
            </a:extLst>
          </p:cNvPr>
          <p:cNvSpPr txBox="1"/>
          <p:nvPr/>
        </p:nvSpPr>
        <p:spPr>
          <a:xfrm>
            <a:off x="18124827" y="11860156"/>
            <a:ext cx="6267097" cy="1569660"/>
          </a:xfrm>
          <a:prstGeom prst="rect">
            <a:avLst/>
          </a:prstGeom>
          <a:noFill/>
          <a:ln>
            <a:solidFill>
              <a:schemeClr val="tx1"/>
            </a:solidFill>
          </a:ln>
        </p:spPr>
        <p:txBody>
          <a:bodyPr wrap="square" rtlCol="0">
            <a:spAutoFit/>
          </a:bodyPr>
          <a:lstStyle/>
          <a:p>
            <a:pPr marL="342900" indent="-342900">
              <a:buFont typeface="+mj-lt"/>
              <a:buAutoNum type="arabicPeriod"/>
            </a:pPr>
            <a:r>
              <a:rPr lang="en-US" sz="2400" dirty="0"/>
              <a:t>Introduce more GW data</a:t>
            </a:r>
          </a:p>
          <a:p>
            <a:pPr marL="342900" indent="-342900">
              <a:buFont typeface="+mj-lt"/>
              <a:buAutoNum type="arabicPeriod"/>
            </a:pPr>
            <a:r>
              <a:rPr lang="en-US" sz="2400" dirty="0"/>
              <a:t>Definitely use predictive power of Random Forest for FPL</a:t>
            </a:r>
          </a:p>
          <a:p>
            <a:pPr marL="342900" indent="-342900">
              <a:buFont typeface="+mj-lt"/>
              <a:buAutoNum type="arabicPeriod"/>
            </a:pPr>
            <a:r>
              <a:rPr lang="en-US" sz="2400" dirty="0"/>
              <a:t>Requires more modeling like transformation</a:t>
            </a:r>
          </a:p>
        </p:txBody>
      </p:sp>
      <p:sp>
        <p:nvSpPr>
          <p:cNvPr id="36" name="TextBox 35">
            <a:extLst>
              <a:ext uri="{FF2B5EF4-FFF2-40B4-BE49-F238E27FC236}">
                <a16:creationId xmlns:a16="http://schemas.microsoft.com/office/drawing/2014/main" id="{13550582-51E1-4D7B-9031-BDA006B6132D}"/>
              </a:ext>
            </a:extLst>
          </p:cNvPr>
          <p:cNvSpPr txBox="1"/>
          <p:nvPr/>
        </p:nvSpPr>
        <p:spPr>
          <a:xfrm>
            <a:off x="235974" y="2800516"/>
            <a:ext cx="5620870" cy="4093428"/>
          </a:xfrm>
          <a:prstGeom prst="rect">
            <a:avLst/>
          </a:prstGeom>
          <a:noFill/>
          <a:ln>
            <a:solidFill>
              <a:schemeClr val="tx1"/>
            </a:solidFill>
          </a:ln>
          <a:effectLst>
            <a:softEdge rad="12700"/>
          </a:effectLst>
        </p:spPr>
        <p:txBody>
          <a:bodyPr wrap="square" rtlCol="0">
            <a:spAutoFit/>
          </a:bodyPr>
          <a:lstStyle/>
          <a:p>
            <a:r>
              <a:rPr lang="en-US" sz="2000" dirty="0"/>
              <a:t>Fantasy Premier League (FPL)—the biggest fantasy soccer game in the world with over five million </a:t>
            </a:r>
            <a:r>
              <a:rPr lang="en-US" sz="2000"/>
              <a:t>players—is </a:t>
            </a:r>
            <a:r>
              <a:rPr lang="en-US" sz="2000" dirty="0"/>
              <a:t>an online game where people assemble a team of real-life soccer players and score points based on the actual performance of these players. Since the points heavily depend on unpredictable factors like goals and assists, the points become harder to get. We used some of the few research (related to FPL) available to find factors that best predict points a player gets in FPL. After using several methods including random forest and regression, we have found the best predictors and may have gotten a glimpse of how to win FPL.</a:t>
            </a:r>
          </a:p>
        </p:txBody>
      </p:sp>
      <p:graphicFrame>
        <p:nvGraphicFramePr>
          <p:cNvPr id="4" name="Table 3">
            <a:extLst>
              <a:ext uri="{FF2B5EF4-FFF2-40B4-BE49-F238E27FC236}">
                <a16:creationId xmlns:a16="http://schemas.microsoft.com/office/drawing/2014/main" id="{B1E921ED-D988-4576-9FE7-4A8098C70786}"/>
              </a:ext>
            </a:extLst>
          </p:cNvPr>
          <p:cNvGraphicFramePr>
            <a:graphicFrameLocks noGrp="1"/>
          </p:cNvGraphicFramePr>
          <p:nvPr>
            <p:extLst>
              <p:ext uri="{D42A27DB-BD31-4B8C-83A1-F6EECF244321}">
                <p14:modId xmlns:p14="http://schemas.microsoft.com/office/powerpoint/2010/main" val="3122034095"/>
              </p:ext>
            </p:extLst>
          </p:nvPr>
        </p:nvGraphicFramePr>
        <p:xfrm>
          <a:off x="19048389" y="4595919"/>
          <a:ext cx="5340461" cy="1724742"/>
        </p:xfrm>
        <a:graphic>
          <a:graphicData uri="http://schemas.openxmlformats.org/drawingml/2006/table">
            <a:tbl>
              <a:tblPr firstRow="1" bandRow="1">
                <a:tableStyleId>{5C22544A-7EE6-4342-B048-85BDC9FD1C3A}</a:tableStyleId>
              </a:tblPr>
              <a:tblGrid>
                <a:gridCol w="5340461">
                  <a:extLst>
                    <a:ext uri="{9D8B030D-6E8A-4147-A177-3AD203B41FA5}">
                      <a16:colId xmlns:a16="http://schemas.microsoft.com/office/drawing/2014/main" val="898420758"/>
                    </a:ext>
                  </a:extLst>
                </a:gridCol>
              </a:tblGrid>
              <a:tr h="718902">
                <a:tc>
                  <a:txBody>
                    <a:bodyPr/>
                    <a:lstStyle/>
                    <a:p>
                      <a:r>
                        <a:rPr lang="en-US" sz="2000" dirty="0"/>
                        <a:t>Regression Model Predictors</a:t>
                      </a:r>
                    </a:p>
                  </a:txBody>
                  <a:tcPr>
                    <a:solidFill>
                      <a:srgbClr val="7030A0"/>
                    </a:solidFill>
                  </a:tcPr>
                </a:tc>
                <a:extLst>
                  <a:ext uri="{0D108BD9-81ED-4DB2-BD59-A6C34878D82A}">
                    <a16:rowId xmlns:a16="http://schemas.microsoft.com/office/drawing/2014/main" val="1926656308"/>
                  </a:ext>
                </a:extLst>
              </a:tr>
              <a:tr h="370840">
                <a:tc>
                  <a:txBody>
                    <a:bodyPr/>
                    <a:lstStyle/>
                    <a:p>
                      <a:pPr marL="342900" indent="-342900">
                        <a:buFont typeface="Arial" panose="020B0604020202020204" pitchFamily="34" charset="0"/>
                        <a:buChar char="•"/>
                      </a:pPr>
                      <a:r>
                        <a:rPr lang="en-US" sz="2000" dirty="0"/>
                        <a:t>Average Minutes played</a:t>
                      </a:r>
                    </a:p>
                    <a:p>
                      <a:pPr marL="342900" indent="-342900">
                        <a:buFont typeface="Arial" panose="020B0604020202020204" pitchFamily="34" charset="0"/>
                        <a:buChar char="•"/>
                      </a:pPr>
                      <a:r>
                        <a:rPr lang="en-US" sz="2000" dirty="0"/>
                        <a:t>Average ICT Index</a:t>
                      </a:r>
                    </a:p>
                    <a:p>
                      <a:pPr marL="342900" indent="-342900">
                        <a:buFont typeface="Arial" panose="020B0604020202020204" pitchFamily="34" charset="0"/>
                        <a:buChar char="•"/>
                      </a:pPr>
                      <a:r>
                        <a:rPr lang="en-US" sz="2000" dirty="0"/>
                        <a:t>ICT Index last game</a:t>
                      </a:r>
                    </a:p>
                  </a:txBody>
                  <a:tcPr/>
                </a:tc>
                <a:extLst>
                  <a:ext uri="{0D108BD9-81ED-4DB2-BD59-A6C34878D82A}">
                    <a16:rowId xmlns:a16="http://schemas.microsoft.com/office/drawing/2014/main" val="3731566359"/>
                  </a:ext>
                </a:extLst>
              </a:tr>
            </a:tbl>
          </a:graphicData>
        </a:graphic>
      </p:graphicFrame>
      <p:sp>
        <p:nvSpPr>
          <p:cNvPr id="6" name="TextBox 5">
            <a:extLst>
              <a:ext uri="{FF2B5EF4-FFF2-40B4-BE49-F238E27FC236}">
                <a16:creationId xmlns:a16="http://schemas.microsoft.com/office/drawing/2014/main" id="{7201533F-F4B0-4369-95F4-A523CEB8E529}"/>
              </a:ext>
            </a:extLst>
          </p:cNvPr>
          <p:cNvSpPr txBox="1"/>
          <p:nvPr/>
        </p:nvSpPr>
        <p:spPr>
          <a:xfrm>
            <a:off x="19048389" y="6320661"/>
            <a:ext cx="5340461" cy="646331"/>
          </a:xfrm>
          <a:prstGeom prst="rect">
            <a:avLst/>
          </a:prstGeom>
          <a:noFill/>
        </p:spPr>
        <p:txBody>
          <a:bodyPr wrap="square" rtlCol="0">
            <a:spAutoFit/>
          </a:bodyPr>
          <a:lstStyle/>
          <a:p>
            <a:r>
              <a:rPr lang="en-US" b="1" dirty="0"/>
              <a:t>Table 2:</a:t>
            </a:r>
            <a:r>
              <a:rPr lang="en-US" dirty="0"/>
              <a:t> Significant factors in the best and the simplest regression model predicting Points.</a:t>
            </a:r>
          </a:p>
        </p:txBody>
      </p:sp>
      <p:pic>
        <p:nvPicPr>
          <p:cNvPr id="8" name="Picture 7">
            <a:extLst>
              <a:ext uri="{FF2B5EF4-FFF2-40B4-BE49-F238E27FC236}">
                <a16:creationId xmlns:a16="http://schemas.microsoft.com/office/drawing/2014/main" id="{2DAD9D3D-0539-452C-B098-5FC59CD30EDF}"/>
              </a:ext>
            </a:extLst>
          </p:cNvPr>
          <p:cNvPicPr>
            <a:picLocks noChangeAspect="1"/>
          </p:cNvPicPr>
          <p:nvPr/>
        </p:nvPicPr>
        <p:blipFill>
          <a:blip r:embed="rId4"/>
          <a:stretch>
            <a:fillRect/>
          </a:stretch>
        </p:blipFill>
        <p:spPr>
          <a:xfrm>
            <a:off x="7523882" y="8021719"/>
            <a:ext cx="10335493" cy="4844308"/>
          </a:xfrm>
          <a:prstGeom prst="rect">
            <a:avLst/>
          </a:prstGeom>
        </p:spPr>
      </p:pic>
    </p:spTree>
    <p:extLst>
      <p:ext uri="{BB962C8B-B14F-4D97-AF65-F5344CB8AC3E}">
        <p14:creationId xmlns:p14="http://schemas.microsoft.com/office/powerpoint/2010/main" val="223942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1930</TotalTime>
  <Words>356</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Does Past Help Predict Future In Fantasy Premier League? Duc Trinh And Shivam K C, The College of Wooster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Prediction Duc Trinh And Shivam KC, The College of Wooster</dc:title>
  <dc:creator>Duc Trinh</dc:creator>
  <cp:lastModifiedBy>Shivam K C</cp:lastModifiedBy>
  <cp:revision>147</cp:revision>
  <dcterms:created xsi:type="dcterms:W3CDTF">2019-04-10T19:53:06Z</dcterms:created>
  <dcterms:modified xsi:type="dcterms:W3CDTF">2019-04-18T12:53:34Z</dcterms:modified>
</cp:coreProperties>
</file>