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3" r:id="rId3"/>
    <p:sldId id="257" r:id="rId4"/>
    <p:sldId id="286" r:id="rId5"/>
    <p:sldId id="284" r:id="rId6"/>
    <p:sldId id="285" r:id="rId7"/>
    <p:sldId id="287" r:id="rId8"/>
    <p:sldId id="295" r:id="rId9"/>
    <p:sldId id="291" r:id="rId10"/>
    <p:sldId id="292" r:id="rId11"/>
    <p:sldId id="261" r:id="rId12"/>
    <p:sldId id="288" r:id="rId13"/>
    <p:sldId id="293" r:id="rId14"/>
    <p:sldId id="294" r:id="rId15"/>
    <p:sldId id="289" r:id="rId16"/>
    <p:sldId id="290" r:id="rId17"/>
    <p:sldId id="262" r:id="rId18"/>
    <p:sldId id="263" r:id="rId19"/>
    <p:sldId id="264" r:id="rId20"/>
    <p:sldId id="272" r:id="rId21"/>
    <p:sldId id="265" r:id="rId22"/>
    <p:sldId id="273" r:id="rId23"/>
    <p:sldId id="267" r:id="rId24"/>
    <p:sldId id="268" r:id="rId25"/>
    <p:sldId id="274" r:id="rId26"/>
    <p:sldId id="296" r:id="rId27"/>
    <p:sldId id="270" r:id="rId28"/>
    <p:sldId id="271" r:id="rId29"/>
    <p:sldId id="297"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620"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B7428-F779-4A08-A7E9-24682D9F7BE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8CB74D4A-223E-4716-9FF1-20714FA40E13}">
      <dgm:prSet/>
      <dgm:spPr/>
      <dgm:t>
        <a:bodyPr/>
        <a:lstStyle/>
        <a:p>
          <a:r>
            <a:rPr lang="en-US" dirty="0"/>
            <a:t>Relationship Between Bayesian Inference and Frequentist Inference </a:t>
          </a:r>
        </a:p>
      </dgm:t>
    </dgm:pt>
    <dgm:pt modelId="{E4A5BAC3-3757-4822-875F-DB4D2DDEC3A3}" type="parTrans" cxnId="{CB1EB3EF-B63C-4DE9-840A-0007F2C0D447}">
      <dgm:prSet/>
      <dgm:spPr/>
      <dgm:t>
        <a:bodyPr/>
        <a:lstStyle/>
        <a:p>
          <a:endParaRPr lang="en-US"/>
        </a:p>
      </dgm:t>
    </dgm:pt>
    <dgm:pt modelId="{FFAF9C44-6EAC-451A-A240-3281D94051E1}" type="sibTrans" cxnId="{CB1EB3EF-B63C-4DE9-840A-0007F2C0D447}">
      <dgm:prSet/>
      <dgm:spPr/>
      <dgm:t>
        <a:bodyPr/>
        <a:lstStyle/>
        <a:p>
          <a:endParaRPr lang="en-US"/>
        </a:p>
      </dgm:t>
    </dgm:pt>
    <dgm:pt modelId="{CF3E100C-6F4D-4452-AE65-CC615E01B860}">
      <dgm:prSet/>
      <dgm:spPr/>
      <dgm:t>
        <a:bodyPr/>
        <a:lstStyle/>
        <a:p>
          <a:r>
            <a:rPr lang="en-US" dirty="0"/>
            <a:t>Theory</a:t>
          </a:r>
        </a:p>
      </dgm:t>
    </dgm:pt>
    <dgm:pt modelId="{569BD3B7-E1C3-4042-935C-7E09962488F5}" type="parTrans" cxnId="{6928F247-ADAE-46D7-88E1-9AC62683EA08}">
      <dgm:prSet/>
      <dgm:spPr/>
      <dgm:t>
        <a:bodyPr/>
        <a:lstStyle/>
        <a:p>
          <a:endParaRPr lang="en-US"/>
        </a:p>
      </dgm:t>
    </dgm:pt>
    <dgm:pt modelId="{E4A572E1-5626-453B-B9F6-7C0FAE82A1F0}" type="sibTrans" cxnId="{6928F247-ADAE-46D7-88E1-9AC62683EA08}">
      <dgm:prSet/>
      <dgm:spPr/>
      <dgm:t>
        <a:bodyPr/>
        <a:lstStyle/>
        <a:p>
          <a:endParaRPr lang="en-US"/>
        </a:p>
      </dgm:t>
    </dgm:pt>
    <dgm:pt modelId="{D10223D9-42D8-4890-91C9-B7DF9DBB9E4A}">
      <dgm:prSet/>
      <dgm:spPr/>
      <dgm:t>
        <a:bodyPr/>
        <a:lstStyle/>
        <a:p>
          <a:r>
            <a:rPr lang="en-US" dirty="0"/>
            <a:t>Application</a:t>
          </a:r>
        </a:p>
      </dgm:t>
    </dgm:pt>
    <dgm:pt modelId="{7A85CC55-5188-4F64-B289-31D558E31A49}" type="parTrans" cxnId="{035DB58A-9C92-4115-834B-9629432EDEB1}">
      <dgm:prSet/>
      <dgm:spPr/>
      <dgm:t>
        <a:bodyPr/>
        <a:lstStyle/>
        <a:p>
          <a:endParaRPr lang="en-US"/>
        </a:p>
      </dgm:t>
    </dgm:pt>
    <dgm:pt modelId="{4C0A31D6-01C9-446E-9761-0BF8D40D7905}" type="sibTrans" cxnId="{035DB58A-9C92-4115-834B-9629432EDEB1}">
      <dgm:prSet/>
      <dgm:spPr/>
      <dgm:t>
        <a:bodyPr/>
        <a:lstStyle/>
        <a:p>
          <a:endParaRPr lang="en-US"/>
        </a:p>
      </dgm:t>
    </dgm:pt>
    <dgm:pt modelId="{4748F6C9-31D8-405D-AE8F-A3A5D6C43F65}">
      <dgm:prSet/>
      <dgm:spPr/>
      <dgm:t>
        <a:bodyPr/>
        <a:lstStyle/>
        <a:p>
          <a:r>
            <a:rPr lang="en-US" dirty="0"/>
            <a:t>Summary</a:t>
          </a:r>
        </a:p>
      </dgm:t>
    </dgm:pt>
    <dgm:pt modelId="{A5EF7E97-9E9F-47F3-8861-48BC46D6CF79}" type="parTrans" cxnId="{8C4BC4AC-E1F9-4B4C-92C6-40AEBA70E60D}">
      <dgm:prSet/>
      <dgm:spPr/>
      <dgm:t>
        <a:bodyPr/>
        <a:lstStyle/>
        <a:p>
          <a:endParaRPr lang="en-US"/>
        </a:p>
      </dgm:t>
    </dgm:pt>
    <dgm:pt modelId="{0B1DA691-0466-450E-B01D-301CF2A90894}" type="sibTrans" cxnId="{8C4BC4AC-E1F9-4B4C-92C6-40AEBA70E60D}">
      <dgm:prSet/>
      <dgm:spPr/>
      <dgm:t>
        <a:bodyPr/>
        <a:lstStyle/>
        <a:p>
          <a:endParaRPr lang="en-US"/>
        </a:p>
      </dgm:t>
    </dgm:pt>
    <dgm:pt modelId="{F78473B9-FFF9-4369-B7DB-C1817F9B8971}" type="pres">
      <dgm:prSet presAssocID="{9AAB7428-F779-4A08-A7E9-24682D9F7BE6}" presName="vert0" presStyleCnt="0">
        <dgm:presLayoutVars>
          <dgm:dir/>
          <dgm:animOne val="branch"/>
          <dgm:animLvl val="lvl"/>
        </dgm:presLayoutVars>
      </dgm:prSet>
      <dgm:spPr/>
    </dgm:pt>
    <dgm:pt modelId="{BC6DD50F-5B96-41E9-AB27-88A34E60F83C}" type="pres">
      <dgm:prSet presAssocID="{8CB74D4A-223E-4716-9FF1-20714FA40E13}" presName="thickLine" presStyleLbl="alignNode1" presStyleIdx="0" presStyleCnt="4"/>
      <dgm:spPr/>
    </dgm:pt>
    <dgm:pt modelId="{2D10E6D0-2581-4F06-BC34-8EF589BCDD04}" type="pres">
      <dgm:prSet presAssocID="{8CB74D4A-223E-4716-9FF1-20714FA40E13}" presName="horz1" presStyleCnt="0"/>
      <dgm:spPr/>
    </dgm:pt>
    <dgm:pt modelId="{A89CAAF8-6B24-4761-9FB5-ABA645A3D6ED}" type="pres">
      <dgm:prSet presAssocID="{8CB74D4A-223E-4716-9FF1-20714FA40E13}" presName="tx1" presStyleLbl="revTx" presStyleIdx="0" presStyleCnt="4"/>
      <dgm:spPr/>
    </dgm:pt>
    <dgm:pt modelId="{DC781A34-66EF-4B07-8F7B-96C8F502E4D3}" type="pres">
      <dgm:prSet presAssocID="{8CB74D4A-223E-4716-9FF1-20714FA40E13}" presName="vert1" presStyleCnt="0"/>
      <dgm:spPr/>
    </dgm:pt>
    <dgm:pt modelId="{07078007-CE65-4F4B-9C89-48A743FC5D28}" type="pres">
      <dgm:prSet presAssocID="{CF3E100C-6F4D-4452-AE65-CC615E01B860}" presName="thickLine" presStyleLbl="alignNode1" presStyleIdx="1" presStyleCnt="4"/>
      <dgm:spPr/>
    </dgm:pt>
    <dgm:pt modelId="{38331511-9C38-40B2-AC89-BE121C817C20}" type="pres">
      <dgm:prSet presAssocID="{CF3E100C-6F4D-4452-AE65-CC615E01B860}" presName="horz1" presStyleCnt="0"/>
      <dgm:spPr/>
    </dgm:pt>
    <dgm:pt modelId="{CE7DE758-7FFC-415C-822F-219AE7DB360E}" type="pres">
      <dgm:prSet presAssocID="{CF3E100C-6F4D-4452-AE65-CC615E01B860}" presName="tx1" presStyleLbl="revTx" presStyleIdx="1" presStyleCnt="4"/>
      <dgm:spPr/>
    </dgm:pt>
    <dgm:pt modelId="{35D6E382-14C2-4238-87D3-86FFB09E9C1F}" type="pres">
      <dgm:prSet presAssocID="{CF3E100C-6F4D-4452-AE65-CC615E01B860}" presName="vert1" presStyleCnt="0"/>
      <dgm:spPr/>
    </dgm:pt>
    <dgm:pt modelId="{B65D082A-1825-4D62-A89E-E0B83E47ECDC}" type="pres">
      <dgm:prSet presAssocID="{D10223D9-42D8-4890-91C9-B7DF9DBB9E4A}" presName="thickLine" presStyleLbl="alignNode1" presStyleIdx="2" presStyleCnt="4"/>
      <dgm:spPr/>
    </dgm:pt>
    <dgm:pt modelId="{6C23907B-A8EE-43AA-9131-19DF2778B044}" type="pres">
      <dgm:prSet presAssocID="{D10223D9-42D8-4890-91C9-B7DF9DBB9E4A}" presName="horz1" presStyleCnt="0"/>
      <dgm:spPr/>
    </dgm:pt>
    <dgm:pt modelId="{43C00F61-2DA5-4C6B-91AA-D0291D78EBC8}" type="pres">
      <dgm:prSet presAssocID="{D10223D9-42D8-4890-91C9-B7DF9DBB9E4A}" presName="tx1" presStyleLbl="revTx" presStyleIdx="2" presStyleCnt="4"/>
      <dgm:spPr/>
    </dgm:pt>
    <dgm:pt modelId="{1D33CBF2-17F9-4CCA-9A77-136862D1F4F9}" type="pres">
      <dgm:prSet presAssocID="{D10223D9-42D8-4890-91C9-B7DF9DBB9E4A}" presName="vert1" presStyleCnt="0"/>
      <dgm:spPr/>
    </dgm:pt>
    <dgm:pt modelId="{2F93F4F3-242C-41AA-930F-EC012BD5AEDF}" type="pres">
      <dgm:prSet presAssocID="{4748F6C9-31D8-405D-AE8F-A3A5D6C43F65}" presName="thickLine" presStyleLbl="alignNode1" presStyleIdx="3" presStyleCnt="4"/>
      <dgm:spPr/>
    </dgm:pt>
    <dgm:pt modelId="{946AB77C-AE89-4F9E-B10F-ADBC91E96912}" type="pres">
      <dgm:prSet presAssocID="{4748F6C9-31D8-405D-AE8F-A3A5D6C43F65}" presName="horz1" presStyleCnt="0"/>
      <dgm:spPr/>
    </dgm:pt>
    <dgm:pt modelId="{361F23F4-D9BF-43CE-A62E-62332CFD8C2A}" type="pres">
      <dgm:prSet presAssocID="{4748F6C9-31D8-405D-AE8F-A3A5D6C43F65}" presName="tx1" presStyleLbl="revTx" presStyleIdx="3" presStyleCnt="4"/>
      <dgm:spPr/>
    </dgm:pt>
    <dgm:pt modelId="{C663F59F-05F8-446B-A785-AE862493A6E1}" type="pres">
      <dgm:prSet presAssocID="{4748F6C9-31D8-405D-AE8F-A3A5D6C43F65}" presName="vert1" presStyleCnt="0"/>
      <dgm:spPr/>
    </dgm:pt>
  </dgm:ptLst>
  <dgm:cxnLst>
    <dgm:cxn modelId="{6CB88B07-68D4-4DB8-95AF-0125A18FD55A}" type="presOf" srcId="{CF3E100C-6F4D-4452-AE65-CC615E01B860}" destId="{CE7DE758-7FFC-415C-822F-219AE7DB360E}" srcOrd="0" destOrd="0" presId="urn:microsoft.com/office/officeart/2008/layout/LinedList"/>
    <dgm:cxn modelId="{EB1B0F5E-0D7D-405A-B012-23D99B43E7D5}" type="presOf" srcId="{8CB74D4A-223E-4716-9FF1-20714FA40E13}" destId="{A89CAAF8-6B24-4761-9FB5-ABA645A3D6ED}" srcOrd="0" destOrd="0" presId="urn:microsoft.com/office/officeart/2008/layout/LinedList"/>
    <dgm:cxn modelId="{6928F247-ADAE-46D7-88E1-9AC62683EA08}" srcId="{9AAB7428-F779-4A08-A7E9-24682D9F7BE6}" destId="{CF3E100C-6F4D-4452-AE65-CC615E01B860}" srcOrd="1" destOrd="0" parTransId="{569BD3B7-E1C3-4042-935C-7E09962488F5}" sibTransId="{E4A572E1-5626-453B-B9F6-7C0FAE82A1F0}"/>
    <dgm:cxn modelId="{E4936E72-725A-44AF-A794-2B059AA9B311}" type="presOf" srcId="{9AAB7428-F779-4A08-A7E9-24682D9F7BE6}" destId="{F78473B9-FFF9-4369-B7DB-C1817F9B8971}" srcOrd="0" destOrd="0" presId="urn:microsoft.com/office/officeart/2008/layout/LinedList"/>
    <dgm:cxn modelId="{035DB58A-9C92-4115-834B-9629432EDEB1}" srcId="{9AAB7428-F779-4A08-A7E9-24682D9F7BE6}" destId="{D10223D9-42D8-4890-91C9-B7DF9DBB9E4A}" srcOrd="2" destOrd="0" parTransId="{7A85CC55-5188-4F64-B289-31D558E31A49}" sibTransId="{4C0A31D6-01C9-446E-9761-0BF8D40D7905}"/>
    <dgm:cxn modelId="{8C4BC4AC-E1F9-4B4C-92C6-40AEBA70E60D}" srcId="{9AAB7428-F779-4A08-A7E9-24682D9F7BE6}" destId="{4748F6C9-31D8-405D-AE8F-A3A5D6C43F65}" srcOrd="3" destOrd="0" parTransId="{A5EF7E97-9E9F-47F3-8861-48BC46D6CF79}" sibTransId="{0B1DA691-0466-450E-B01D-301CF2A90894}"/>
    <dgm:cxn modelId="{9FDABBE6-955A-4717-AE38-F5CBC699AC38}" type="presOf" srcId="{D10223D9-42D8-4890-91C9-B7DF9DBB9E4A}" destId="{43C00F61-2DA5-4C6B-91AA-D0291D78EBC8}" srcOrd="0" destOrd="0" presId="urn:microsoft.com/office/officeart/2008/layout/LinedList"/>
    <dgm:cxn modelId="{CB1EB3EF-B63C-4DE9-840A-0007F2C0D447}" srcId="{9AAB7428-F779-4A08-A7E9-24682D9F7BE6}" destId="{8CB74D4A-223E-4716-9FF1-20714FA40E13}" srcOrd="0" destOrd="0" parTransId="{E4A5BAC3-3757-4822-875F-DB4D2DDEC3A3}" sibTransId="{FFAF9C44-6EAC-451A-A240-3281D94051E1}"/>
    <dgm:cxn modelId="{4F4AB8FA-9038-43EC-8E95-3835B27357B8}" type="presOf" srcId="{4748F6C9-31D8-405D-AE8F-A3A5D6C43F65}" destId="{361F23F4-D9BF-43CE-A62E-62332CFD8C2A}" srcOrd="0" destOrd="0" presId="urn:microsoft.com/office/officeart/2008/layout/LinedList"/>
    <dgm:cxn modelId="{1DED7C70-E584-423E-B44D-B53094BD0DC6}" type="presParOf" srcId="{F78473B9-FFF9-4369-B7DB-C1817F9B8971}" destId="{BC6DD50F-5B96-41E9-AB27-88A34E60F83C}" srcOrd="0" destOrd="0" presId="urn:microsoft.com/office/officeart/2008/layout/LinedList"/>
    <dgm:cxn modelId="{36F3C195-D4FF-4471-9225-EC487B838B2C}" type="presParOf" srcId="{F78473B9-FFF9-4369-B7DB-C1817F9B8971}" destId="{2D10E6D0-2581-4F06-BC34-8EF589BCDD04}" srcOrd="1" destOrd="0" presId="urn:microsoft.com/office/officeart/2008/layout/LinedList"/>
    <dgm:cxn modelId="{7DCAF8AA-7C0A-4851-AEE5-E4B0B7C809E5}" type="presParOf" srcId="{2D10E6D0-2581-4F06-BC34-8EF589BCDD04}" destId="{A89CAAF8-6B24-4761-9FB5-ABA645A3D6ED}" srcOrd="0" destOrd="0" presId="urn:microsoft.com/office/officeart/2008/layout/LinedList"/>
    <dgm:cxn modelId="{D18CF984-DB57-4536-B587-FD0545E45B87}" type="presParOf" srcId="{2D10E6D0-2581-4F06-BC34-8EF589BCDD04}" destId="{DC781A34-66EF-4B07-8F7B-96C8F502E4D3}" srcOrd="1" destOrd="0" presId="urn:microsoft.com/office/officeart/2008/layout/LinedList"/>
    <dgm:cxn modelId="{D158378C-8794-4A9B-815C-3045D3E77D05}" type="presParOf" srcId="{F78473B9-FFF9-4369-B7DB-C1817F9B8971}" destId="{07078007-CE65-4F4B-9C89-48A743FC5D28}" srcOrd="2" destOrd="0" presId="urn:microsoft.com/office/officeart/2008/layout/LinedList"/>
    <dgm:cxn modelId="{597BD5AF-0AEE-455C-B836-4B729A89AB2E}" type="presParOf" srcId="{F78473B9-FFF9-4369-B7DB-C1817F9B8971}" destId="{38331511-9C38-40B2-AC89-BE121C817C20}" srcOrd="3" destOrd="0" presId="urn:microsoft.com/office/officeart/2008/layout/LinedList"/>
    <dgm:cxn modelId="{FAB9D246-D695-4C07-AAE7-04CB88AD57A9}" type="presParOf" srcId="{38331511-9C38-40B2-AC89-BE121C817C20}" destId="{CE7DE758-7FFC-415C-822F-219AE7DB360E}" srcOrd="0" destOrd="0" presId="urn:microsoft.com/office/officeart/2008/layout/LinedList"/>
    <dgm:cxn modelId="{CEDEBDDE-4B41-41AF-B808-D4B7EC0CAADD}" type="presParOf" srcId="{38331511-9C38-40B2-AC89-BE121C817C20}" destId="{35D6E382-14C2-4238-87D3-86FFB09E9C1F}" srcOrd="1" destOrd="0" presId="urn:microsoft.com/office/officeart/2008/layout/LinedList"/>
    <dgm:cxn modelId="{3C18A473-E977-4A6A-A1C3-7338FEC62299}" type="presParOf" srcId="{F78473B9-FFF9-4369-B7DB-C1817F9B8971}" destId="{B65D082A-1825-4D62-A89E-E0B83E47ECDC}" srcOrd="4" destOrd="0" presId="urn:microsoft.com/office/officeart/2008/layout/LinedList"/>
    <dgm:cxn modelId="{C75C09F9-AD1C-4D8D-B219-A955EFC42D3A}" type="presParOf" srcId="{F78473B9-FFF9-4369-B7DB-C1817F9B8971}" destId="{6C23907B-A8EE-43AA-9131-19DF2778B044}" srcOrd="5" destOrd="0" presId="urn:microsoft.com/office/officeart/2008/layout/LinedList"/>
    <dgm:cxn modelId="{6D8E18D9-52AE-4C88-A298-DA1B521077FD}" type="presParOf" srcId="{6C23907B-A8EE-43AA-9131-19DF2778B044}" destId="{43C00F61-2DA5-4C6B-91AA-D0291D78EBC8}" srcOrd="0" destOrd="0" presId="urn:microsoft.com/office/officeart/2008/layout/LinedList"/>
    <dgm:cxn modelId="{74D023F1-55BC-4A2A-B55D-BC064190675A}" type="presParOf" srcId="{6C23907B-A8EE-43AA-9131-19DF2778B044}" destId="{1D33CBF2-17F9-4CCA-9A77-136862D1F4F9}" srcOrd="1" destOrd="0" presId="urn:microsoft.com/office/officeart/2008/layout/LinedList"/>
    <dgm:cxn modelId="{4072435F-9657-48C1-A849-DB0F826A8377}" type="presParOf" srcId="{F78473B9-FFF9-4369-B7DB-C1817F9B8971}" destId="{2F93F4F3-242C-41AA-930F-EC012BD5AEDF}" srcOrd="6" destOrd="0" presId="urn:microsoft.com/office/officeart/2008/layout/LinedList"/>
    <dgm:cxn modelId="{B5FB4AF5-57ED-446D-B570-22C89CFDC638}" type="presParOf" srcId="{F78473B9-FFF9-4369-B7DB-C1817F9B8971}" destId="{946AB77C-AE89-4F9E-B10F-ADBC91E96912}" srcOrd="7" destOrd="0" presId="urn:microsoft.com/office/officeart/2008/layout/LinedList"/>
    <dgm:cxn modelId="{051BCC98-D45C-47FA-80F0-195F36309E28}" type="presParOf" srcId="{946AB77C-AE89-4F9E-B10F-ADBC91E96912}" destId="{361F23F4-D9BF-43CE-A62E-62332CFD8C2A}" srcOrd="0" destOrd="0" presId="urn:microsoft.com/office/officeart/2008/layout/LinedList"/>
    <dgm:cxn modelId="{D18DBB69-9D0C-4A31-ACE7-75264438C22A}" type="presParOf" srcId="{946AB77C-AE89-4F9E-B10F-ADBC91E96912}" destId="{C663F59F-05F8-446B-A785-AE862493A6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B7428-F779-4A08-A7E9-24682D9F7BE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8CB74D4A-223E-4716-9FF1-20714FA40E13}">
      <dgm:prSet/>
      <dgm:spPr/>
      <dgm:t>
        <a:bodyPr/>
        <a:lstStyle/>
        <a:p>
          <a:r>
            <a:rPr lang="en-US" dirty="0">
              <a:highlight>
                <a:srgbClr val="FF0000"/>
              </a:highlight>
            </a:rPr>
            <a:t>Relationship Between Bayesian Inference and Frequentist Inference </a:t>
          </a:r>
        </a:p>
      </dgm:t>
    </dgm:pt>
    <dgm:pt modelId="{E4A5BAC3-3757-4822-875F-DB4D2DDEC3A3}" type="parTrans" cxnId="{CB1EB3EF-B63C-4DE9-840A-0007F2C0D447}">
      <dgm:prSet/>
      <dgm:spPr/>
      <dgm:t>
        <a:bodyPr/>
        <a:lstStyle/>
        <a:p>
          <a:endParaRPr lang="en-US"/>
        </a:p>
      </dgm:t>
    </dgm:pt>
    <dgm:pt modelId="{FFAF9C44-6EAC-451A-A240-3281D94051E1}" type="sibTrans" cxnId="{CB1EB3EF-B63C-4DE9-840A-0007F2C0D447}">
      <dgm:prSet/>
      <dgm:spPr/>
      <dgm:t>
        <a:bodyPr/>
        <a:lstStyle/>
        <a:p>
          <a:endParaRPr lang="en-US"/>
        </a:p>
      </dgm:t>
    </dgm:pt>
    <dgm:pt modelId="{CF3E100C-6F4D-4452-AE65-CC615E01B860}">
      <dgm:prSet/>
      <dgm:spPr/>
      <dgm:t>
        <a:bodyPr/>
        <a:lstStyle/>
        <a:p>
          <a:r>
            <a:rPr lang="en-US" dirty="0"/>
            <a:t>Theory</a:t>
          </a:r>
        </a:p>
      </dgm:t>
    </dgm:pt>
    <dgm:pt modelId="{569BD3B7-E1C3-4042-935C-7E09962488F5}" type="parTrans" cxnId="{6928F247-ADAE-46D7-88E1-9AC62683EA08}">
      <dgm:prSet/>
      <dgm:spPr/>
      <dgm:t>
        <a:bodyPr/>
        <a:lstStyle/>
        <a:p>
          <a:endParaRPr lang="en-US"/>
        </a:p>
      </dgm:t>
    </dgm:pt>
    <dgm:pt modelId="{E4A572E1-5626-453B-B9F6-7C0FAE82A1F0}" type="sibTrans" cxnId="{6928F247-ADAE-46D7-88E1-9AC62683EA08}">
      <dgm:prSet/>
      <dgm:spPr/>
      <dgm:t>
        <a:bodyPr/>
        <a:lstStyle/>
        <a:p>
          <a:endParaRPr lang="en-US"/>
        </a:p>
      </dgm:t>
    </dgm:pt>
    <dgm:pt modelId="{D10223D9-42D8-4890-91C9-B7DF9DBB9E4A}">
      <dgm:prSet/>
      <dgm:spPr/>
      <dgm:t>
        <a:bodyPr/>
        <a:lstStyle/>
        <a:p>
          <a:r>
            <a:rPr lang="en-US" dirty="0"/>
            <a:t>Application</a:t>
          </a:r>
        </a:p>
      </dgm:t>
    </dgm:pt>
    <dgm:pt modelId="{7A85CC55-5188-4F64-B289-31D558E31A49}" type="parTrans" cxnId="{035DB58A-9C92-4115-834B-9629432EDEB1}">
      <dgm:prSet/>
      <dgm:spPr/>
      <dgm:t>
        <a:bodyPr/>
        <a:lstStyle/>
        <a:p>
          <a:endParaRPr lang="en-US"/>
        </a:p>
      </dgm:t>
    </dgm:pt>
    <dgm:pt modelId="{4C0A31D6-01C9-446E-9761-0BF8D40D7905}" type="sibTrans" cxnId="{035DB58A-9C92-4115-834B-9629432EDEB1}">
      <dgm:prSet/>
      <dgm:spPr/>
      <dgm:t>
        <a:bodyPr/>
        <a:lstStyle/>
        <a:p>
          <a:endParaRPr lang="en-US"/>
        </a:p>
      </dgm:t>
    </dgm:pt>
    <dgm:pt modelId="{4748F6C9-31D8-405D-AE8F-A3A5D6C43F65}">
      <dgm:prSet/>
      <dgm:spPr/>
      <dgm:t>
        <a:bodyPr/>
        <a:lstStyle/>
        <a:p>
          <a:r>
            <a:rPr lang="en-US" dirty="0"/>
            <a:t>Summary</a:t>
          </a:r>
        </a:p>
      </dgm:t>
    </dgm:pt>
    <dgm:pt modelId="{A5EF7E97-9E9F-47F3-8861-48BC46D6CF79}" type="parTrans" cxnId="{8C4BC4AC-E1F9-4B4C-92C6-40AEBA70E60D}">
      <dgm:prSet/>
      <dgm:spPr/>
      <dgm:t>
        <a:bodyPr/>
        <a:lstStyle/>
        <a:p>
          <a:endParaRPr lang="en-US"/>
        </a:p>
      </dgm:t>
    </dgm:pt>
    <dgm:pt modelId="{0B1DA691-0466-450E-B01D-301CF2A90894}" type="sibTrans" cxnId="{8C4BC4AC-E1F9-4B4C-92C6-40AEBA70E60D}">
      <dgm:prSet/>
      <dgm:spPr/>
      <dgm:t>
        <a:bodyPr/>
        <a:lstStyle/>
        <a:p>
          <a:endParaRPr lang="en-US"/>
        </a:p>
      </dgm:t>
    </dgm:pt>
    <dgm:pt modelId="{F78473B9-FFF9-4369-B7DB-C1817F9B8971}" type="pres">
      <dgm:prSet presAssocID="{9AAB7428-F779-4A08-A7E9-24682D9F7BE6}" presName="vert0" presStyleCnt="0">
        <dgm:presLayoutVars>
          <dgm:dir/>
          <dgm:animOne val="branch"/>
          <dgm:animLvl val="lvl"/>
        </dgm:presLayoutVars>
      </dgm:prSet>
      <dgm:spPr/>
    </dgm:pt>
    <dgm:pt modelId="{BC6DD50F-5B96-41E9-AB27-88A34E60F83C}" type="pres">
      <dgm:prSet presAssocID="{8CB74D4A-223E-4716-9FF1-20714FA40E13}" presName="thickLine" presStyleLbl="alignNode1" presStyleIdx="0" presStyleCnt="4"/>
      <dgm:spPr/>
    </dgm:pt>
    <dgm:pt modelId="{2D10E6D0-2581-4F06-BC34-8EF589BCDD04}" type="pres">
      <dgm:prSet presAssocID="{8CB74D4A-223E-4716-9FF1-20714FA40E13}" presName="horz1" presStyleCnt="0"/>
      <dgm:spPr/>
    </dgm:pt>
    <dgm:pt modelId="{A89CAAF8-6B24-4761-9FB5-ABA645A3D6ED}" type="pres">
      <dgm:prSet presAssocID="{8CB74D4A-223E-4716-9FF1-20714FA40E13}" presName="tx1" presStyleLbl="revTx" presStyleIdx="0" presStyleCnt="4"/>
      <dgm:spPr/>
    </dgm:pt>
    <dgm:pt modelId="{DC781A34-66EF-4B07-8F7B-96C8F502E4D3}" type="pres">
      <dgm:prSet presAssocID="{8CB74D4A-223E-4716-9FF1-20714FA40E13}" presName="vert1" presStyleCnt="0"/>
      <dgm:spPr/>
    </dgm:pt>
    <dgm:pt modelId="{07078007-CE65-4F4B-9C89-48A743FC5D28}" type="pres">
      <dgm:prSet presAssocID="{CF3E100C-6F4D-4452-AE65-CC615E01B860}" presName="thickLine" presStyleLbl="alignNode1" presStyleIdx="1" presStyleCnt="4"/>
      <dgm:spPr/>
    </dgm:pt>
    <dgm:pt modelId="{38331511-9C38-40B2-AC89-BE121C817C20}" type="pres">
      <dgm:prSet presAssocID="{CF3E100C-6F4D-4452-AE65-CC615E01B860}" presName="horz1" presStyleCnt="0"/>
      <dgm:spPr/>
    </dgm:pt>
    <dgm:pt modelId="{CE7DE758-7FFC-415C-822F-219AE7DB360E}" type="pres">
      <dgm:prSet presAssocID="{CF3E100C-6F4D-4452-AE65-CC615E01B860}" presName="tx1" presStyleLbl="revTx" presStyleIdx="1" presStyleCnt="4"/>
      <dgm:spPr/>
    </dgm:pt>
    <dgm:pt modelId="{35D6E382-14C2-4238-87D3-86FFB09E9C1F}" type="pres">
      <dgm:prSet presAssocID="{CF3E100C-6F4D-4452-AE65-CC615E01B860}" presName="vert1" presStyleCnt="0"/>
      <dgm:spPr/>
    </dgm:pt>
    <dgm:pt modelId="{B65D082A-1825-4D62-A89E-E0B83E47ECDC}" type="pres">
      <dgm:prSet presAssocID="{D10223D9-42D8-4890-91C9-B7DF9DBB9E4A}" presName="thickLine" presStyleLbl="alignNode1" presStyleIdx="2" presStyleCnt="4"/>
      <dgm:spPr/>
    </dgm:pt>
    <dgm:pt modelId="{6C23907B-A8EE-43AA-9131-19DF2778B044}" type="pres">
      <dgm:prSet presAssocID="{D10223D9-42D8-4890-91C9-B7DF9DBB9E4A}" presName="horz1" presStyleCnt="0"/>
      <dgm:spPr/>
    </dgm:pt>
    <dgm:pt modelId="{43C00F61-2DA5-4C6B-91AA-D0291D78EBC8}" type="pres">
      <dgm:prSet presAssocID="{D10223D9-42D8-4890-91C9-B7DF9DBB9E4A}" presName="tx1" presStyleLbl="revTx" presStyleIdx="2" presStyleCnt="4"/>
      <dgm:spPr/>
    </dgm:pt>
    <dgm:pt modelId="{1D33CBF2-17F9-4CCA-9A77-136862D1F4F9}" type="pres">
      <dgm:prSet presAssocID="{D10223D9-42D8-4890-91C9-B7DF9DBB9E4A}" presName="vert1" presStyleCnt="0"/>
      <dgm:spPr/>
    </dgm:pt>
    <dgm:pt modelId="{2F93F4F3-242C-41AA-930F-EC012BD5AEDF}" type="pres">
      <dgm:prSet presAssocID="{4748F6C9-31D8-405D-AE8F-A3A5D6C43F65}" presName="thickLine" presStyleLbl="alignNode1" presStyleIdx="3" presStyleCnt="4"/>
      <dgm:spPr/>
    </dgm:pt>
    <dgm:pt modelId="{946AB77C-AE89-4F9E-B10F-ADBC91E96912}" type="pres">
      <dgm:prSet presAssocID="{4748F6C9-31D8-405D-AE8F-A3A5D6C43F65}" presName="horz1" presStyleCnt="0"/>
      <dgm:spPr/>
    </dgm:pt>
    <dgm:pt modelId="{361F23F4-D9BF-43CE-A62E-62332CFD8C2A}" type="pres">
      <dgm:prSet presAssocID="{4748F6C9-31D8-405D-AE8F-A3A5D6C43F65}" presName="tx1" presStyleLbl="revTx" presStyleIdx="3" presStyleCnt="4"/>
      <dgm:spPr/>
    </dgm:pt>
    <dgm:pt modelId="{C663F59F-05F8-446B-A785-AE862493A6E1}" type="pres">
      <dgm:prSet presAssocID="{4748F6C9-31D8-405D-AE8F-A3A5D6C43F65}" presName="vert1" presStyleCnt="0"/>
      <dgm:spPr/>
    </dgm:pt>
  </dgm:ptLst>
  <dgm:cxnLst>
    <dgm:cxn modelId="{6CB88B07-68D4-4DB8-95AF-0125A18FD55A}" type="presOf" srcId="{CF3E100C-6F4D-4452-AE65-CC615E01B860}" destId="{CE7DE758-7FFC-415C-822F-219AE7DB360E}" srcOrd="0" destOrd="0" presId="urn:microsoft.com/office/officeart/2008/layout/LinedList"/>
    <dgm:cxn modelId="{EB1B0F5E-0D7D-405A-B012-23D99B43E7D5}" type="presOf" srcId="{8CB74D4A-223E-4716-9FF1-20714FA40E13}" destId="{A89CAAF8-6B24-4761-9FB5-ABA645A3D6ED}" srcOrd="0" destOrd="0" presId="urn:microsoft.com/office/officeart/2008/layout/LinedList"/>
    <dgm:cxn modelId="{6928F247-ADAE-46D7-88E1-9AC62683EA08}" srcId="{9AAB7428-F779-4A08-A7E9-24682D9F7BE6}" destId="{CF3E100C-6F4D-4452-AE65-CC615E01B860}" srcOrd="1" destOrd="0" parTransId="{569BD3B7-E1C3-4042-935C-7E09962488F5}" sibTransId="{E4A572E1-5626-453B-B9F6-7C0FAE82A1F0}"/>
    <dgm:cxn modelId="{E4936E72-725A-44AF-A794-2B059AA9B311}" type="presOf" srcId="{9AAB7428-F779-4A08-A7E9-24682D9F7BE6}" destId="{F78473B9-FFF9-4369-B7DB-C1817F9B8971}" srcOrd="0" destOrd="0" presId="urn:microsoft.com/office/officeart/2008/layout/LinedList"/>
    <dgm:cxn modelId="{035DB58A-9C92-4115-834B-9629432EDEB1}" srcId="{9AAB7428-F779-4A08-A7E9-24682D9F7BE6}" destId="{D10223D9-42D8-4890-91C9-B7DF9DBB9E4A}" srcOrd="2" destOrd="0" parTransId="{7A85CC55-5188-4F64-B289-31D558E31A49}" sibTransId="{4C0A31D6-01C9-446E-9761-0BF8D40D7905}"/>
    <dgm:cxn modelId="{8C4BC4AC-E1F9-4B4C-92C6-40AEBA70E60D}" srcId="{9AAB7428-F779-4A08-A7E9-24682D9F7BE6}" destId="{4748F6C9-31D8-405D-AE8F-A3A5D6C43F65}" srcOrd="3" destOrd="0" parTransId="{A5EF7E97-9E9F-47F3-8861-48BC46D6CF79}" sibTransId="{0B1DA691-0466-450E-B01D-301CF2A90894}"/>
    <dgm:cxn modelId="{9FDABBE6-955A-4717-AE38-F5CBC699AC38}" type="presOf" srcId="{D10223D9-42D8-4890-91C9-B7DF9DBB9E4A}" destId="{43C00F61-2DA5-4C6B-91AA-D0291D78EBC8}" srcOrd="0" destOrd="0" presId="urn:microsoft.com/office/officeart/2008/layout/LinedList"/>
    <dgm:cxn modelId="{CB1EB3EF-B63C-4DE9-840A-0007F2C0D447}" srcId="{9AAB7428-F779-4A08-A7E9-24682D9F7BE6}" destId="{8CB74D4A-223E-4716-9FF1-20714FA40E13}" srcOrd="0" destOrd="0" parTransId="{E4A5BAC3-3757-4822-875F-DB4D2DDEC3A3}" sibTransId="{FFAF9C44-6EAC-451A-A240-3281D94051E1}"/>
    <dgm:cxn modelId="{4F4AB8FA-9038-43EC-8E95-3835B27357B8}" type="presOf" srcId="{4748F6C9-31D8-405D-AE8F-A3A5D6C43F65}" destId="{361F23F4-D9BF-43CE-A62E-62332CFD8C2A}" srcOrd="0" destOrd="0" presId="urn:microsoft.com/office/officeart/2008/layout/LinedList"/>
    <dgm:cxn modelId="{1DED7C70-E584-423E-B44D-B53094BD0DC6}" type="presParOf" srcId="{F78473B9-FFF9-4369-B7DB-C1817F9B8971}" destId="{BC6DD50F-5B96-41E9-AB27-88A34E60F83C}" srcOrd="0" destOrd="0" presId="urn:microsoft.com/office/officeart/2008/layout/LinedList"/>
    <dgm:cxn modelId="{36F3C195-D4FF-4471-9225-EC487B838B2C}" type="presParOf" srcId="{F78473B9-FFF9-4369-B7DB-C1817F9B8971}" destId="{2D10E6D0-2581-4F06-BC34-8EF589BCDD04}" srcOrd="1" destOrd="0" presId="urn:microsoft.com/office/officeart/2008/layout/LinedList"/>
    <dgm:cxn modelId="{7DCAF8AA-7C0A-4851-AEE5-E4B0B7C809E5}" type="presParOf" srcId="{2D10E6D0-2581-4F06-BC34-8EF589BCDD04}" destId="{A89CAAF8-6B24-4761-9FB5-ABA645A3D6ED}" srcOrd="0" destOrd="0" presId="urn:microsoft.com/office/officeart/2008/layout/LinedList"/>
    <dgm:cxn modelId="{D18CF984-DB57-4536-B587-FD0545E45B87}" type="presParOf" srcId="{2D10E6D0-2581-4F06-BC34-8EF589BCDD04}" destId="{DC781A34-66EF-4B07-8F7B-96C8F502E4D3}" srcOrd="1" destOrd="0" presId="urn:microsoft.com/office/officeart/2008/layout/LinedList"/>
    <dgm:cxn modelId="{D158378C-8794-4A9B-815C-3045D3E77D05}" type="presParOf" srcId="{F78473B9-FFF9-4369-B7DB-C1817F9B8971}" destId="{07078007-CE65-4F4B-9C89-48A743FC5D28}" srcOrd="2" destOrd="0" presId="urn:microsoft.com/office/officeart/2008/layout/LinedList"/>
    <dgm:cxn modelId="{597BD5AF-0AEE-455C-B836-4B729A89AB2E}" type="presParOf" srcId="{F78473B9-FFF9-4369-B7DB-C1817F9B8971}" destId="{38331511-9C38-40B2-AC89-BE121C817C20}" srcOrd="3" destOrd="0" presId="urn:microsoft.com/office/officeart/2008/layout/LinedList"/>
    <dgm:cxn modelId="{FAB9D246-D695-4C07-AAE7-04CB88AD57A9}" type="presParOf" srcId="{38331511-9C38-40B2-AC89-BE121C817C20}" destId="{CE7DE758-7FFC-415C-822F-219AE7DB360E}" srcOrd="0" destOrd="0" presId="urn:microsoft.com/office/officeart/2008/layout/LinedList"/>
    <dgm:cxn modelId="{CEDEBDDE-4B41-41AF-B808-D4B7EC0CAADD}" type="presParOf" srcId="{38331511-9C38-40B2-AC89-BE121C817C20}" destId="{35D6E382-14C2-4238-87D3-86FFB09E9C1F}" srcOrd="1" destOrd="0" presId="urn:microsoft.com/office/officeart/2008/layout/LinedList"/>
    <dgm:cxn modelId="{3C18A473-E977-4A6A-A1C3-7338FEC62299}" type="presParOf" srcId="{F78473B9-FFF9-4369-B7DB-C1817F9B8971}" destId="{B65D082A-1825-4D62-A89E-E0B83E47ECDC}" srcOrd="4" destOrd="0" presId="urn:microsoft.com/office/officeart/2008/layout/LinedList"/>
    <dgm:cxn modelId="{C75C09F9-AD1C-4D8D-B219-A955EFC42D3A}" type="presParOf" srcId="{F78473B9-FFF9-4369-B7DB-C1817F9B8971}" destId="{6C23907B-A8EE-43AA-9131-19DF2778B044}" srcOrd="5" destOrd="0" presId="urn:microsoft.com/office/officeart/2008/layout/LinedList"/>
    <dgm:cxn modelId="{6D8E18D9-52AE-4C88-A298-DA1B521077FD}" type="presParOf" srcId="{6C23907B-A8EE-43AA-9131-19DF2778B044}" destId="{43C00F61-2DA5-4C6B-91AA-D0291D78EBC8}" srcOrd="0" destOrd="0" presId="urn:microsoft.com/office/officeart/2008/layout/LinedList"/>
    <dgm:cxn modelId="{74D023F1-55BC-4A2A-B55D-BC064190675A}" type="presParOf" srcId="{6C23907B-A8EE-43AA-9131-19DF2778B044}" destId="{1D33CBF2-17F9-4CCA-9A77-136862D1F4F9}" srcOrd="1" destOrd="0" presId="urn:microsoft.com/office/officeart/2008/layout/LinedList"/>
    <dgm:cxn modelId="{4072435F-9657-48C1-A849-DB0F826A8377}" type="presParOf" srcId="{F78473B9-FFF9-4369-B7DB-C1817F9B8971}" destId="{2F93F4F3-242C-41AA-930F-EC012BD5AEDF}" srcOrd="6" destOrd="0" presId="urn:microsoft.com/office/officeart/2008/layout/LinedList"/>
    <dgm:cxn modelId="{B5FB4AF5-57ED-446D-B570-22C89CFDC638}" type="presParOf" srcId="{F78473B9-FFF9-4369-B7DB-C1817F9B8971}" destId="{946AB77C-AE89-4F9E-B10F-ADBC91E96912}" srcOrd="7" destOrd="0" presId="urn:microsoft.com/office/officeart/2008/layout/LinedList"/>
    <dgm:cxn modelId="{051BCC98-D45C-47FA-80F0-195F36309E28}" type="presParOf" srcId="{946AB77C-AE89-4F9E-B10F-ADBC91E96912}" destId="{361F23F4-D9BF-43CE-A62E-62332CFD8C2A}" srcOrd="0" destOrd="0" presId="urn:microsoft.com/office/officeart/2008/layout/LinedList"/>
    <dgm:cxn modelId="{D18DBB69-9D0C-4A31-ACE7-75264438C22A}" type="presParOf" srcId="{946AB77C-AE89-4F9E-B10F-ADBC91E96912}" destId="{C663F59F-05F8-446B-A785-AE862493A6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AB7428-F779-4A08-A7E9-24682D9F7BE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8CB74D4A-223E-4716-9FF1-20714FA40E13}">
      <dgm:prSet/>
      <dgm:spPr/>
      <dgm:t>
        <a:bodyPr/>
        <a:lstStyle/>
        <a:p>
          <a:r>
            <a:rPr lang="en-US" dirty="0"/>
            <a:t>Relationship Between Bayesian Inference and Frequentist Inference </a:t>
          </a:r>
        </a:p>
      </dgm:t>
    </dgm:pt>
    <dgm:pt modelId="{E4A5BAC3-3757-4822-875F-DB4D2DDEC3A3}" type="parTrans" cxnId="{CB1EB3EF-B63C-4DE9-840A-0007F2C0D447}">
      <dgm:prSet/>
      <dgm:spPr/>
      <dgm:t>
        <a:bodyPr/>
        <a:lstStyle/>
        <a:p>
          <a:endParaRPr lang="en-US"/>
        </a:p>
      </dgm:t>
    </dgm:pt>
    <dgm:pt modelId="{FFAF9C44-6EAC-451A-A240-3281D94051E1}" type="sibTrans" cxnId="{CB1EB3EF-B63C-4DE9-840A-0007F2C0D447}">
      <dgm:prSet/>
      <dgm:spPr/>
      <dgm:t>
        <a:bodyPr/>
        <a:lstStyle/>
        <a:p>
          <a:endParaRPr lang="en-US"/>
        </a:p>
      </dgm:t>
    </dgm:pt>
    <dgm:pt modelId="{CF3E100C-6F4D-4452-AE65-CC615E01B860}">
      <dgm:prSet/>
      <dgm:spPr/>
      <dgm:t>
        <a:bodyPr/>
        <a:lstStyle/>
        <a:p>
          <a:r>
            <a:rPr lang="en-US" dirty="0">
              <a:highlight>
                <a:srgbClr val="FF0000"/>
              </a:highlight>
            </a:rPr>
            <a:t>Theory</a:t>
          </a:r>
        </a:p>
      </dgm:t>
    </dgm:pt>
    <dgm:pt modelId="{569BD3B7-E1C3-4042-935C-7E09962488F5}" type="parTrans" cxnId="{6928F247-ADAE-46D7-88E1-9AC62683EA08}">
      <dgm:prSet/>
      <dgm:spPr/>
      <dgm:t>
        <a:bodyPr/>
        <a:lstStyle/>
        <a:p>
          <a:endParaRPr lang="en-US"/>
        </a:p>
      </dgm:t>
    </dgm:pt>
    <dgm:pt modelId="{E4A572E1-5626-453B-B9F6-7C0FAE82A1F0}" type="sibTrans" cxnId="{6928F247-ADAE-46D7-88E1-9AC62683EA08}">
      <dgm:prSet/>
      <dgm:spPr/>
      <dgm:t>
        <a:bodyPr/>
        <a:lstStyle/>
        <a:p>
          <a:endParaRPr lang="en-US"/>
        </a:p>
      </dgm:t>
    </dgm:pt>
    <dgm:pt modelId="{D10223D9-42D8-4890-91C9-B7DF9DBB9E4A}">
      <dgm:prSet/>
      <dgm:spPr/>
      <dgm:t>
        <a:bodyPr/>
        <a:lstStyle/>
        <a:p>
          <a:r>
            <a:rPr lang="en-US" dirty="0"/>
            <a:t>Application</a:t>
          </a:r>
        </a:p>
      </dgm:t>
    </dgm:pt>
    <dgm:pt modelId="{7A85CC55-5188-4F64-B289-31D558E31A49}" type="parTrans" cxnId="{035DB58A-9C92-4115-834B-9629432EDEB1}">
      <dgm:prSet/>
      <dgm:spPr/>
      <dgm:t>
        <a:bodyPr/>
        <a:lstStyle/>
        <a:p>
          <a:endParaRPr lang="en-US"/>
        </a:p>
      </dgm:t>
    </dgm:pt>
    <dgm:pt modelId="{4C0A31D6-01C9-446E-9761-0BF8D40D7905}" type="sibTrans" cxnId="{035DB58A-9C92-4115-834B-9629432EDEB1}">
      <dgm:prSet/>
      <dgm:spPr/>
      <dgm:t>
        <a:bodyPr/>
        <a:lstStyle/>
        <a:p>
          <a:endParaRPr lang="en-US"/>
        </a:p>
      </dgm:t>
    </dgm:pt>
    <dgm:pt modelId="{4748F6C9-31D8-405D-AE8F-A3A5D6C43F65}">
      <dgm:prSet/>
      <dgm:spPr/>
      <dgm:t>
        <a:bodyPr/>
        <a:lstStyle/>
        <a:p>
          <a:r>
            <a:rPr lang="en-US" dirty="0"/>
            <a:t>Summary</a:t>
          </a:r>
        </a:p>
      </dgm:t>
    </dgm:pt>
    <dgm:pt modelId="{A5EF7E97-9E9F-47F3-8861-48BC46D6CF79}" type="parTrans" cxnId="{8C4BC4AC-E1F9-4B4C-92C6-40AEBA70E60D}">
      <dgm:prSet/>
      <dgm:spPr/>
      <dgm:t>
        <a:bodyPr/>
        <a:lstStyle/>
        <a:p>
          <a:endParaRPr lang="en-US"/>
        </a:p>
      </dgm:t>
    </dgm:pt>
    <dgm:pt modelId="{0B1DA691-0466-450E-B01D-301CF2A90894}" type="sibTrans" cxnId="{8C4BC4AC-E1F9-4B4C-92C6-40AEBA70E60D}">
      <dgm:prSet/>
      <dgm:spPr/>
      <dgm:t>
        <a:bodyPr/>
        <a:lstStyle/>
        <a:p>
          <a:endParaRPr lang="en-US"/>
        </a:p>
      </dgm:t>
    </dgm:pt>
    <dgm:pt modelId="{F78473B9-FFF9-4369-B7DB-C1817F9B8971}" type="pres">
      <dgm:prSet presAssocID="{9AAB7428-F779-4A08-A7E9-24682D9F7BE6}" presName="vert0" presStyleCnt="0">
        <dgm:presLayoutVars>
          <dgm:dir/>
          <dgm:animOne val="branch"/>
          <dgm:animLvl val="lvl"/>
        </dgm:presLayoutVars>
      </dgm:prSet>
      <dgm:spPr/>
    </dgm:pt>
    <dgm:pt modelId="{BC6DD50F-5B96-41E9-AB27-88A34E60F83C}" type="pres">
      <dgm:prSet presAssocID="{8CB74D4A-223E-4716-9FF1-20714FA40E13}" presName="thickLine" presStyleLbl="alignNode1" presStyleIdx="0" presStyleCnt="4"/>
      <dgm:spPr/>
    </dgm:pt>
    <dgm:pt modelId="{2D10E6D0-2581-4F06-BC34-8EF589BCDD04}" type="pres">
      <dgm:prSet presAssocID="{8CB74D4A-223E-4716-9FF1-20714FA40E13}" presName="horz1" presStyleCnt="0"/>
      <dgm:spPr/>
    </dgm:pt>
    <dgm:pt modelId="{A89CAAF8-6B24-4761-9FB5-ABA645A3D6ED}" type="pres">
      <dgm:prSet presAssocID="{8CB74D4A-223E-4716-9FF1-20714FA40E13}" presName="tx1" presStyleLbl="revTx" presStyleIdx="0" presStyleCnt="4"/>
      <dgm:spPr/>
    </dgm:pt>
    <dgm:pt modelId="{DC781A34-66EF-4B07-8F7B-96C8F502E4D3}" type="pres">
      <dgm:prSet presAssocID="{8CB74D4A-223E-4716-9FF1-20714FA40E13}" presName="vert1" presStyleCnt="0"/>
      <dgm:spPr/>
    </dgm:pt>
    <dgm:pt modelId="{07078007-CE65-4F4B-9C89-48A743FC5D28}" type="pres">
      <dgm:prSet presAssocID="{CF3E100C-6F4D-4452-AE65-CC615E01B860}" presName="thickLine" presStyleLbl="alignNode1" presStyleIdx="1" presStyleCnt="4"/>
      <dgm:spPr/>
    </dgm:pt>
    <dgm:pt modelId="{38331511-9C38-40B2-AC89-BE121C817C20}" type="pres">
      <dgm:prSet presAssocID="{CF3E100C-6F4D-4452-AE65-CC615E01B860}" presName="horz1" presStyleCnt="0"/>
      <dgm:spPr/>
    </dgm:pt>
    <dgm:pt modelId="{CE7DE758-7FFC-415C-822F-219AE7DB360E}" type="pres">
      <dgm:prSet presAssocID="{CF3E100C-6F4D-4452-AE65-CC615E01B860}" presName="tx1" presStyleLbl="revTx" presStyleIdx="1" presStyleCnt="4"/>
      <dgm:spPr/>
    </dgm:pt>
    <dgm:pt modelId="{35D6E382-14C2-4238-87D3-86FFB09E9C1F}" type="pres">
      <dgm:prSet presAssocID="{CF3E100C-6F4D-4452-AE65-CC615E01B860}" presName="vert1" presStyleCnt="0"/>
      <dgm:spPr/>
    </dgm:pt>
    <dgm:pt modelId="{B65D082A-1825-4D62-A89E-E0B83E47ECDC}" type="pres">
      <dgm:prSet presAssocID="{D10223D9-42D8-4890-91C9-B7DF9DBB9E4A}" presName="thickLine" presStyleLbl="alignNode1" presStyleIdx="2" presStyleCnt="4"/>
      <dgm:spPr/>
    </dgm:pt>
    <dgm:pt modelId="{6C23907B-A8EE-43AA-9131-19DF2778B044}" type="pres">
      <dgm:prSet presAssocID="{D10223D9-42D8-4890-91C9-B7DF9DBB9E4A}" presName="horz1" presStyleCnt="0"/>
      <dgm:spPr/>
    </dgm:pt>
    <dgm:pt modelId="{43C00F61-2DA5-4C6B-91AA-D0291D78EBC8}" type="pres">
      <dgm:prSet presAssocID="{D10223D9-42D8-4890-91C9-B7DF9DBB9E4A}" presName="tx1" presStyleLbl="revTx" presStyleIdx="2" presStyleCnt="4"/>
      <dgm:spPr/>
    </dgm:pt>
    <dgm:pt modelId="{1D33CBF2-17F9-4CCA-9A77-136862D1F4F9}" type="pres">
      <dgm:prSet presAssocID="{D10223D9-42D8-4890-91C9-B7DF9DBB9E4A}" presName="vert1" presStyleCnt="0"/>
      <dgm:spPr/>
    </dgm:pt>
    <dgm:pt modelId="{2F93F4F3-242C-41AA-930F-EC012BD5AEDF}" type="pres">
      <dgm:prSet presAssocID="{4748F6C9-31D8-405D-AE8F-A3A5D6C43F65}" presName="thickLine" presStyleLbl="alignNode1" presStyleIdx="3" presStyleCnt="4"/>
      <dgm:spPr/>
    </dgm:pt>
    <dgm:pt modelId="{946AB77C-AE89-4F9E-B10F-ADBC91E96912}" type="pres">
      <dgm:prSet presAssocID="{4748F6C9-31D8-405D-AE8F-A3A5D6C43F65}" presName="horz1" presStyleCnt="0"/>
      <dgm:spPr/>
    </dgm:pt>
    <dgm:pt modelId="{361F23F4-D9BF-43CE-A62E-62332CFD8C2A}" type="pres">
      <dgm:prSet presAssocID="{4748F6C9-31D8-405D-AE8F-A3A5D6C43F65}" presName="tx1" presStyleLbl="revTx" presStyleIdx="3" presStyleCnt="4"/>
      <dgm:spPr/>
    </dgm:pt>
    <dgm:pt modelId="{C663F59F-05F8-446B-A785-AE862493A6E1}" type="pres">
      <dgm:prSet presAssocID="{4748F6C9-31D8-405D-AE8F-A3A5D6C43F65}" presName="vert1" presStyleCnt="0"/>
      <dgm:spPr/>
    </dgm:pt>
  </dgm:ptLst>
  <dgm:cxnLst>
    <dgm:cxn modelId="{6CB88B07-68D4-4DB8-95AF-0125A18FD55A}" type="presOf" srcId="{CF3E100C-6F4D-4452-AE65-CC615E01B860}" destId="{CE7DE758-7FFC-415C-822F-219AE7DB360E}" srcOrd="0" destOrd="0" presId="urn:microsoft.com/office/officeart/2008/layout/LinedList"/>
    <dgm:cxn modelId="{EB1B0F5E-0D7D-405A-B012-23D99B43E7D5}" type="presOf" srcId="{8CB74D4A-223E-4716-9FF1-20714FA40E13}" destId="{A89CAAF8-6B24-4761-9FB5-ABA645A3D6ED}" srcOrd="0" destOrd="0" presId="urn:microsoft.com/office/officeart/2008/layout/LinedList"/>
    <dgm:cxn modelId="{6928F247-ADAE-46D7-88E1-9AC62683EA08}" srcId="{9AAB7428-F779-4A08-A7E9-24682D9F7BE6}" destId="{CF3E100C-6F4D-4452-AE65-CC615E01B860}" srcOrd="1" destOrd="0" parTransId="{569BD3B7-E1C3-4042-935C-7E09962488F5}" sibTransId="{E4A572E1-5626-453B-B9F6-7C0FAE82A1F0}"/>
    <dgm:cxn modelId="{E4936E72-725A-44AF-A794-2B059AA9B311}" type="presOf" srcId="{9AAB7428-F779-4A08-A7E9-24682D9F7BE6}" destId="{F78473B9-FFF9-4369-B7DB-C1817F9B8971}" srcOrd="0" destOrd="0" presId="urn:microsoft.com/office/officeart/2008/layout/LinedList"/>
    <dgm:cxn modelId="{035DB58A-9C92-4115-834B-9629432EDEB1}" srcId="{9AAB7428-F779-4A08-A7E9-24682D9F7BE6}" destId="{D10223D9-42D8-4890-91C9-B7DF9DBB9E4A}" srcOrd="2" destOrd="0" parTransId="{7A85CC55-5188-4F64-B289-31D558E31A49}" sibTransId="{4C0A31D6-01C9-446E-9761-0BF8D40D7905}"/>
    <dgm:cxn modelId="{8C4BC4AC-E1F9-4B4C-92C6-40AEBA70E60D}" srcId="{9AAB7428-F779-4A08-A7E9-24682D9F7BE6}" destId="{4748F6C9-31D8-405D-AE8F-A3A5D6C43F65}" srcOrd="3" destOrd="0" parTransId="{A5EF7E97-9E9F-47F3-8861-48BC46D6CF79}" sibTransId="{0B1DA691-0466-450E-B01D-301CF2A90894}"/>
    <dgm:cxn modelId="{9FDABBE6-955A-4717-AE38-F5CBC699AC38}" type="presOf" srcId="{D10223D9-42D8-4890-91C9-B7DF9DBB9E4A}" destId="{43C00F61-2DA5-4C6B-91AA-D0291D78EBC8}" srcOrd="0" destOrd="0" presId="urn:microsoft.com/office/officeart/2008/layout/LinedList"/>
    <dgm:cxn modelId="{CB1EB3EF-B63C-4DE9-840A-0007F2C0D447}" srcId="{9AAB7428-F779-4A08-A7E9-24682D9F7BE6}" destId="{8CB74D4A-223E-4716-9FF1-20714FA40E13}" srcOrd="0" destOrd="0" parTransId="{E4A5BAC3-3757-4822-875F-DB4D2DDEC3A3}" sibTransId="{FFAF9C44-6EAC-451A-A240-3281D94051E1}"/>
    <dgm:cxn modelId="{4F4AB8FA-9038-43EC-8E95-3835B27357B8}" type="presOf" srcId="{4748F6C9-31D8-405D-AE8F-A3A5D6C43F65}" destId="{361F23F4-D9BF-43CE-A62E-62332CFD8C2A}" srcOrd="0" destOrd="0" presId="urn:microsoft.com/office/officeart/2008/layout/LinedList"/>
    <dgm:cxn modelId="{1DED7C70-E584-423E-B44D-B53094BD0DC6}" type="presParOf" srcId="{F78473B9-FFF9-4369-B7DB-C1817F9B8971}" destId="{BC6DD50F-5B96-41E9-AB27-88A34E60F83C}" srcOrd="0" destOrd="0" presId="urn:microsoft.com/office/officeart/2008/layout/LinedList"/>
    <dgm:cxn modelId="{36F3C195-D4FF-4471-9225-EC487B838B2C}" type="presParOf" srcId="{F78473B9-FFF9-4369-B7DB-C1817F9B8971}" destId="{2D10E6D0-2581-4F06-BC34-8EF589BCDD04}" srcOrd="1" destOrd="0" presId="urn:microsoft.com/office/officeart/2008/layout/LinedList"/>
    <dgm:cxn modelId="{7DCAF8AA-7C0A-4851-AEE5-E4B0B7C809E5}" type="presParOf" srcId="{2D10E6D0-2581-4F06-BC34-8EF589BCDD04}" destId="{A89CAAF8-6B24-4761-9FB5-ABA645A3D6ED}" srcOrd="0" destOrd="0" presId="urn:microsoft.com/office/officeart/2008/layout/LinedList"/>
    <dgm:cxn modelId="{D18CF984-DB57-4536-B587-FD0545E45B87}" type="presParOf" srcId="{2D10E6D0-2581-4F06-BC34-8EF589BCDD04}" destId="{DC781A34-66EF-4B07-8F7B-96C8F502E4D3}" srcOrd="1" destOrd="0" presId="urn:microsoft.com/office/officeart/2008/layout/LinedList"/>
    <dgm:cxn modelId="{D158378C-8794-4A9B-815C-3045D3E77D05}" type="presParOf" srcId="{F78473B9-FFF9-4369-B7DB-C1817F9B8971}" destId="{07078007-CE65-4F4B-9C89-48A743FC5D28}" srcOrd="2" destOrd="0" presId="urn:microsoft.com/office/officeart/2008/layout/LinedList"/>
    <dgm:cxn modelId="{597BD5AF-0AEE-455C-B836-4B729A89AB2E}" type="presParOf" srcId="{F78473B9-FFF9-4369-B7DB-C1817F9B8971}" destId="{38331511-9C38-40B2-AC89-BE121C817C20}" srcOrd="3" destOrd="0" presId="urn:microsoft.com/office/officeart/2008/layout/LinedList"/>
    <dgm:cxn modelId="{FAB9D246-D695-4C07-AAE7-04CB88AD57A9}" type="presParOf" srcId="{38331511-9C38-40B2-AC89-BE121C817C20}" destId="{CE7DE758-7FFC-415C-822F-219AE7DB360E}" srcOrd="0" destOrd="0" presId="urn:microsoft.com/office/officeart/2008/layout/LinedList"/>
    <dgm:cxn modelId="{CEDEBDDE-4B41-41AF-B808-D4B7EC0CAADD}" type="presParOf" srcId="{38331511-9C38-40B2-AC89-BE121C817C20}" destId="{35D6E382-14C2-4238-87D3-86FFB09E9C1F}" srcOrd="1" destOrd="0" presId="urn:microsoft.com/office/officeart/2008/layout/LinedList"/>
    <dgm:cxn modelId="{3C18A473-E977-4A6A-A1C3-7338FEC62299}" type="presParOf" srcId="{F78473B9-FFF9-4369-B7DB-C1817F9B8971}" destId="{B65D082A-1825-4D62-A89E-E0B83E47ECDC}" srcOrd="4" destOrd="0" presId="urn:microsoft.com/office/officeart/2008/layout/LinedList"/>
    <dgm:cxn modelId="{C75C09F9-AD1C-4D8D-B219-A955EFC42D3A}" type="presParOf" srcId="{F78473B9-FFF9-4369-B7DB-C1817F9B8971}" destId="{6C23907B-A8EE-43AA-9131-19DF2778B044}" srcOrd="5" destOrd="0" presId="urn:microsoft.com/office/officeart/2008/layout/LinedList"/>
    <dgm:cxn modelId="{6D8E18D9-52AE-4C88-A298-DA1B521077FD}" type="presParOf" srcId="{6C23907B-A8EE-43AA-9131-19DF2778B044}" destId="{43C00F61-2DA5-4C6B-91AA-D0291D78EBC8}" srcOrd="0" destOrd="0" presId="urn:microsoft.com/office/officeart/2008/layout/LinedList"/>
    <dgm:cxn modelId="{74D023F1-55BC-4A2A-B55D-BC064190675A}" type="presParOf" srcId="{6C23907B-A8EE-43AA-9131-19DF2778B044}" destId="{1D33CBF2-17F9-4CCA-9A77-136862D1F4F9}" srcOrd="1" destOrd="0" presId="urn:microsoft.com/office/officeart/2008/layout/LinedList"/>
    <dgm:cxn modelId="{4072435F-9657-48C1-A849-DB0F826A8377}" type="presParOf" srcId="{F78473B9-FFF9-4369-B7DB-C1817F9B8971}" destId="{2F93F4F3-242C-41AA-930F-EC012BD5AEDF}" srcOrd="6" destOrd="0" presId="urn:microsoft.com/office/officeart/2008/layout/LinedList"/>
    <dgm:cxn modelId="{B5FB4AF5-57ED-446D-B570-22C89CFDC638}" type="presParOf" srcId="{F78473B9-FFF9-4369-B7DB-C1817F9B8971}" destId="{946AB77C-AE89-4F9E-B10F-ADBC91E96912}" srcOrd="7" destOrd="0" presId="urn:microsoft.com/office/officeart/2008/layout/LinedList"/>
    <dgm:cxn modelId="{051BCC98-D45C-47FA-80F0-195F36309E28}" type="presParOf" srcId="{946AB77C-AE89-4F9E-B10F-ADBC91E96912}" destId="{361F23F4-D9BF-43CE-A62E-62332CFD8C2A}" srcOrd="0" destOrd="0" presId="urn:microsoft.com/office/officeart/2008/layout/LinedList"/>
    <dgm:cxn modelId="{D18DBB69-9D0C-4A31-ACE7-75264438C22A}" type="presParOf" srcId="{946AB77C-AE89-4F9E-B10F-ADBC91E96912}" destId="{C663F59F-05F8-446B-A785-AE862493A6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B7428-F779-4A08-A7E9-24682D9F7BE6}"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8CB74D4A-223E-4716-9FF1-20714FA40E13}">
      <dgm:prSet/>
      <dgm:spPr/>
      <dgm:t>
        <a:bodyPr/>
        <a:lstStyle/>
        <a:p>
          <a:r>
            <a:rPr lang="en-US" dirty="0"/>
            <a:t>Relationship Between Bayesian Inference and Frequentist Inference </a:t>
          </a:r>
        </a:p>
      </dgm:t>
    </dgm:pt>
    <dgm:pt modelId="{E4A5BAC3-3757-4822-875F-DB4D2DDEC3A3}" type="parTrans" cxnId="{CB1EB3EF-B63C-4DE9-840A-0007F2C0D447}">
      <dgm:prSet/>
      <dgm:spPr/>
      <dgm:t>
        <a:bodyPr/>
        <a:lstStyle/>
        <a:p>
          <a:endParaRPr lang="en-US"/>
        </a:p>
      </dgm:t>
    </dgm:pt>
    <dgm:pt modelId="{FFAF9C44-6EAC-451A-A240-3281D94051E1}" type="sibTrans" cxnId="{CB1EB3EF-B63C-4DE9-840A-0007F2C0D447}">
      <dgm:prSet/>
      <dgm:spPr/>
      <dgm:t>
        <a:bodyPr/>
        <a:lstStyle/>
        <a:p>
          <a:endParaRPr lang="en-US"/>
        </a:p>
      </dgm:t>
    </dgm:pt>
    <dgm:pt modelId="{CF3E100C-6F4D-4452-AE65-CC615E01B860}">
      <dgm:prSet/>
      <dgm:spPr/>
      <dgm:t>
        <a:bodyPr/>
        <a:lstStyle/>
        <a:p>
          <a:r>
            <a:rPr lang="en-US" dirty="0"/>
            <a:t>Theory</a:t>
          </a:r>
        </a:p>
      </dgm:t>
    </dgm:pt>
    <dgm:pt modelId="{569BD3B7-E1C3-4042-935C-7E09962488F5}" type="parTrans" cxnId="{6928F247-ADAE-46D7-88E1-9AC62683EA08}">
      <dgm:prSet/>
      <dgm:spPr/>
      <dgm:t>
        <a:bodyPr/>
        <a:lstStyle/>
        <a:p>
          <a:endParaRPr lang="en-US"/>
        </a:p>
      </dgm:t>
    </dgm:pt>
    <dgm:pt modelId="{E4A572E1-5626-453B-B9F6-7C0FAE82A1F0}" type="sibTrans" cxnId="{6928F247-ADAE-46D7-88E1-9AC62683EA08}">
      <dgm:prSet/>
      <dgm:spPr/>
      <dgm:t>
        <a:bodyPr/>
        <a:lstStyle/>
        <a:p>
          <a:endParaRPr lang="en-US"/>
        </a:p>
      </dgm:t>
    </dgm:pt>
    <dgm:pt modelId="{D10223D9-42D8-4890-91C9-B7DF9DBB9E4A}">
      <dgm:prSet/>
      <dgm:spPr/>
      <dgm:t>
        <a:bodyPr/>
        <a:lstStyle/>
        <a:p>
          <a:r>
            <a:rPr lang="en-US" dirty="0">
              <a:highlight>
                <a:srgbClr val="FF0000"/>
              </a:highlight>
            </a:rPr>
            <a:t>Application</a:t>
          </a:r>
        </a:p>
      </dgm:t>
    </dgm:pt>
    <dgm:pt modelId="{7A85CC55-5188-4F64-B289-31D558E31A49}" type="parTrans" cxnId="{035DB58A-9C92-4115-834B-9629432EDEB1}">
      <dgm:prSet/>
      <dgm:spPr/>
      <dgm:t>
        <a:bodyPr/>
        <a:lstStyle/>
        <a:p>
          <a:endParaRPr lang="en-US"/>
        </a:p>
      </dgm:t>
    </dgm:pt>
    <dgm:pt modelId="{4C0A31D6-01C9-446E-9761-0BF8D40D7905}" type="sibTrans" cxnId="{035DB58A-9C92-4115-834B-9629432EDEB1}">
      <dgm:prSet/>
      <dgm:spPr/>
      <dgm:t>
        <a:bodyPr/>
        <a:lstStyle/>
        <a:p>
          <a:endParaRPr lang="en-US"/>
        </a:p>
      </dgm:t>
    </dgm:pt>
    <dgm:pt modelId="{4748F6C9-31D8-405D-AE8F-A3A5D6C43F65}">
      <dgm:prSet/>
      <dgm:spPr/>
      <dgm:t>
        <a:bodyPr/>
        <a:lstStyle/>
        <a:p>
          <a:r>
            <a:rPr lang="en-US"/>
            <a:t>Summary</a:t>
          </a:r>
        </a:p>
      </dgm:t>
    </dgm:pt>
    <dgm:pt modelId="{A5EF7E97-9E9F-47F3-8861-48BC46D6CF79}" type="parTrans" cxnId="{8C4BC4AC-E1F9-4B4C-92C6-40AEBA70E60D}">
      <dgm:prSet/>
      <dgm:spPr/>
      <dgm:t>
        <a:bodyPr/>
        <a:lstStyle/>
        <a:p>
          <a:endParaRPr lang="en-US"/>
        </a:p>
      </dgm:t>
    </dgm:pt>
    <dgm:pt modelId="{0B1DA691-0466-450E-B01D-301CF2A90894}" type="sibTrans" cxnId="{8C4BC4AC-E1F9-4B4C-92C6-40AEBA70E60D}">
      <dgm:prSet/>
      <dgm:spPr/>
      <dgm:t>
        <a:bodyPr/>
        <a:lstStyle/>
        <a:p>
          <a:endParaRPr lang="en-US"/>
        </a:p>
      </dgm:t>
    </dgm:pt>
    <dgm:pt modelId="{F78473B9-FFF9-4369-B7DB-C1817F9B8971}" type="pres">
      <dgm:prSet presAssocID="{9AAB7428-F779-4A08-A7E9-24682D9F7BE6}" presName="vert0" presStyleCnt="0">
        <dgm:presLayoutVars>
          <dgm:dir/>
          <dgm:animOne val="branch"/>
          <dgm:animLvl val="lvl"/>
        </dgm:presLayoutVars>
      </dgm:prSet>
      <dgm:spPr/>
    </dgm:pt>
    <dgm:pt modelId="{BC6DD50F-5B96-41E9-AB27-88A34E60F83C}" type="pres">
      <dgm:prSet presAssocID="{8CB74D4A-223E-4716-9FF1-20714FA40E13}" presName="thickLine" presStyleLbl="alignNode1" presStyleIdx="0" presStyleCnt="4"/>
      <dgm:spPr/>
    </dgm:pt>
    <dgm:pt modelId="{2D10E6D0-2581-4F06-BC34-8EF589BCDD04}" type="pres">
      <dgm:prSet presAssocID="{8CB74D4A-223E-4716-9FF1-20714FA40E13}" presName="horz1" presStyleCnt="0"/>
      <dgm:spPr/>
    </dgm:pt>
    <dgm:pt modelId="{A89CAAF8-6B24-4761-9FB5-ABA645A3D6ED}" type="pres">
      <dgm:prSet presAssocID="{8CB74D4A-223E-4716-9FF1-20714FA40E13}" presName="tx1" presStyleLbl="revTx" presStyleIdx="0" presStyleCnt="4"/>
      <dgm:spPr/>
    </dgm:pt>
    <dgm:pt modelId="{DC781A34-66EF-4B07-8F7B-96C8F502E4D3}" type="pres">
      <dgm:prSet presAssocID="{8CB74D4A-223E-4716-9FF1-20714FA40E13}" presName="vert1" presStyleCnt="0"/>
      <dgm:spPr/>
    </dgm:pt>
    <dgm:pt modelId="{07078007-CE65-4F4B-9C89-48A743FC5D28}" type="pres">
      <dgm:prSet presAssocID="{CF3E100C-6F4D-4452-AE65-CC615E01B860}" presName="thickLine" presStyleLbl="alignNode1" presStyleIdx="1" presStyleCnt="4"/>
      <dgm:spPr/>
    </dgm:pt>
    <dgm:pt modelId="{38331511-9C38-40B2-AC89-BE121C817C20}" type="pres">
      <dgm:prSet presAssocID="{CF3E100C-6F4D-4452-AE65-CC615E01B860}" presName="horz1" presStyleCnt="0"/>
      <dgm:spPr/>
    </dgm:pt>
    <dgm:pt modelId="{CE7DE758-7FFC-415C-822F-219AE7DB360E}" type="pres">
      <dgm:prSet presAssocID="{CF3E100C-6F4D-4452-AE65-CC615E01B860}" presName="tx1" presStyleLbl="revTx" presStyleIdx="1" presStyleCnt="4"/>
      <dgm:spPr/>
    </dgm:pt>
    <dgm:pt modelId="{35D6E382-14C2-4238-87D3-86FFB09E9C1F}" type="pres">
      <dgm:prSet presAssocID="{CF3E100C-6F4D-4452-AE65-CC615E01B860}" presName="vert1" presStyleCnt="0"/>
      <dgm:spPr/>
    </dgm:pt>
    <dgm:pt modelId="{B65D082A-1825-4D62-A89E-E0B83E47ECDC}" type="pres">
      <dgm:prSet presAssocID="{D10223D9-42D8-4890-91C9-B7DF9DBB9E4A}" presName="thickLine" presStyleLbl="alignNode1" presStyleIdx="2" presStyleCnt="4"/>
      <dgm:spPr/>
    </dgm:pt>
    <dgm:pt modelId="{6C23907B-A8EE-43AA-9131-19DF2778B044}" type="pres">
      <dgm:prSet presAssocID="{D10223D9-42D8-4890-91C9-B7DF9DBB9E4A}" presName="horz1" presStyleCnt="0"/>
      <dgm:spPr/>
    </dgm:pt>
    <dgm:pt modelId="{43C00F61-2DA5-4C6B-91AA-D0291D78EBC8}" type="pres">
      <dgm:prSet presAssocID="{D10223D9-42D8-4890-91C9-B7DF9DBB9E4A}" presName="tx1" presStyleLbl="revTx" presStyleIdx="2" presStyleCnt="4"/>
      <dgm:spPr/>
    </dgm:pt>
    <dgm:pt modelId="{1D33CBF2-17F9-4CCA-9A77-136862D1F4F9}" type="pres">
      <dgm:prSet presAssocID="{D10223D9-42D8-4890-91C9-B7DF9DBB9E4A}" presName="vert1" presStyleCnt="0"/>
      <dgm:spPr/>
    </dgm:pt>
    <dgm:pt modelId="{2F93F4F3-242C-41AA-930F-EC012BD5AEDF}" type="pres">
      <dgm:prSet presAssocID="{4748F6C9-31D8-405D-AE8F-A3A5D6C43F65}" presName="thickLine" presStyleLbl="alignNode1" presStyleIdx="3" presStyleCnt="4"/>
      <dgm:spPr/>
    </dgm:pt>
    <dgm:pt modelId="{946AB77C-AE89-4F9E-B10F-ADBC91E96912}" type="pres">
      <dgm:prSet presAssocID="{4748F6C9-31D8-405D-AE8F-A3A5D6C43F65}" presName="horz1" presStyleCnt="0"/>
      <dgm:spPr/>
    </dgm:pt>
    <dgm:pt modelId="{361F23F4-D9BF-43CE-A62E-62332CFD8C2A}" type="pres">
      <dgm:prSet presAssocID="{4748F6C9-31D8-405D-AE8F-A3A5D6C43F65}" presName="tx1" presStyleLbl="revTx" presStyleIdx="3" presStyleCnt="4"/>
      <dgm:spPr/>
    </dgm:pt>
    <dgm:pt modelId="{C663F59F-05F8-446B-A785-AE862493A6E1}" type="pres">
      <dgm:prSet presAssocID="{4748F6C9-31D8-405D-AE8F-A3A5D6C43F65}" presName="vert1" presStyleCnt="0"/>
      <dgm:spPr/>
    </dgm:pt>
  </dgm:ptLst>
  <dgm:cxnLst>
    <dgm:cxn modelId="{6CB88B07-68D4-4DB8-95AF-0125A18FD55A}" type="presOf" srcId="{CF3E100C-6F4D-4452-AE65-CC615E01B860}" destId="{CE7DE758-7FFC-415C-822F-219AE7DB360E}" srcOrd="0" destOrd="0" presId="urn:microsoft.com/office/officeart/2008/layout/LinedList"/>
    <dgm:cxn modelId="{EB1B0F5E-0D7D-405A-B012-23D99B43E7D5}" type="presOf" srcId="{8CB74D4A-223E-4716-9FF1-20714FA40E13}" destId="{A89CAAF8-6B24-4761-9FB5-ABA645A3D6ED}" srcOrd="0" destOrd="0" presId="urn:microsoft.com/office/officeart/2008/layout/LinedList"/>
    <dgm:cxn modelId="{6928F247-ADAE-46D7-88E1-9AC62683EA08}" srcId="{9AAB7428-F779-4A08-A7E9-24682D9F7BE6}" destId="{CF3E100C-6F4D-4452-AE65-CC615E01B860}" srcOrd="1" destOrd="0" parTransId="{569BD3B7-E1C3-4042-935C-7E09962488F5}" sibTransId="{E4A572E1-5626-453B-B9F6-7C0FAE82A1F0}"/>
    <dgm:cxn modelId="{E4936E72-725A-44AF-A794-2B059AA9B311}" type="presOf" srcId="{9AAB7428-F779-4A08-A7E9-24682D9F7BE6}" destId="{F78473B9-FFF9-4369-B7DB-C1817F9B8971}" srcOrd="0" destOrd="0" presId="urn:microsoft.com/office/officeart/2008/layout/LinedList"/>
    <dgm:cxn modelId="{035DB58A-9C92-4115-834B-9629432EDEB1}" srcId="{9AAB7428-F779-4A08-A7E9-24682D9F7BE6}" destId="{D10223D9-42D8-4890-91C9-B7DF9DBB9E4A}" srcOrd="2" destOrd="0" parTransId="{7A85CC55-5188-4F64-B289-31D558E31A49}" sibTransId="{4C0A31D6-01C9-446E-9761-0BF8D40D7905}"/>
    <dgm:cxn modelId="{8C4BC4AC-E1F9-4B4C-92C6-40AEBA70E60D}" srcId="{9AAB7428-F779-4A08-A7E9-24682D9F7BE6}" destId="{4748F6C9-31D8-405D-AE8F-A3A5D6C43F65}" srcOrd="3" destOrd="0" parTransId="{A5EF7E97-9E9F-47F3-8861-48BC46D6CF79}" sibTransId="{0B1DA691-0466-450E-B01D-301CF2A90894}"/>
    <dgm:cxn modelId="{9FDABBE6-955A-4717-AE38-F5CBC699AC38}" type="presOf" srcId="{D10223D9-42D8-4890-91C9-B7DF9DBB9E4A}" destId="{43C00F61-2DA5-4C6B-91AA-D0291D78EBC8}" srcOrd="0" destOrd="0" presId="urn:microsoft.com/office/officeart/2008/layout/LinedList"/>
    <dgm:cxn modelId="{CB1EB3EF-B63C-4DE9-840A-0007F2C0D447}" srcId="{9AAB7428-F779-4A08-A7E9-24682D9F7BE6}" destId="{8CB74D4A-223E-4716-9FF1-20714FA40E13}" srcOrd="0" destOrd="0" parTransId="{E4A5BAC3-3757-4822-875F-DB4D2DDEC3A3}" sibTransId="{FFAF9C44-6EAC-451A-A240-3281D94051E1}"/>
    <dgm:cxn modelId="{4F4AB8FA-9038-43EC-8E95-3835B27357B8}" type="presOf" srcId="{4748F6C9-31D8-405D-AE8F-A3A5D6C43F65}" destId="{361F23F4-D9BF-43CE-A62E-62332CFD8C2A}" srcOrd="0" destOrd="0" presId="urn:microsoft.com/office/officeart/2008/layout/LinedList"/>
    <dgm:cxn modelId="{1DED7C70-E584-423E-B44D-B53094BD0DC6}" type="presParOf" srcId="{F78473B9-FFF9-4369-B7DB-C1817F9B8971}" destId="{BC6DD50F-5B96-41E9-AB27-88A34E60F83C}" srcOrd="0" destOrd="0" presId="urn:microsoft.com/office/officeart/2008/layout/LinedList"/>
    <dgm:cxn modelId="{36F3C195-D4FF-4471-9225-EC487B838B2C}" type="presParOf" srcId="{F78473B9-FFF9-4369-B7DB-C1817F9B8971}" destId="{2D10E6D0-2581-4F06-BC34-8EF589BCDD04}" srcOrd="1" destOrd="0" presId="urn:microsoft.com/office/officeart/2008/layout/LinedList"/>
    <dgm:cxn modelId="{7DCAF8AA-7C0A-4851-AEE5-E4B0B7C809E5}" type="presParOf" srcId="{2D10E6D0-2581-4F06-BC34-8EF589BCDD04}" destId="{A89CAAF8-6B24-4761-9FB5-ABA645A3D6ED}" srcOrd="0" destOrd="0" presId="urn:microsoft.com/office/officeart/2008/layout/LinedList"/>
    <dgm:cxn modelId="{D18CF984-DB57-4536-B587-FD0545E45B87}" type="presParOf" srcId="{2D10E6D0-2581-4F06-BC34-8EF589BCDD04}" destId="{DC781A34-66EF-4B07-8F7B-96C8F502E4D3}" srcOrd="1" destOrd="0" presId="urn:microsoft.com/office/officeart/2008/layout/LinedList"/>
    <dgm:cxn modelId="{D158378C-8794-4A9B-815C-3045D3E77D05}" type="presParOf" srcId="{F78473B9-FFF9-4369-B7DB-C1817F9B8971}" destId="{07078007-CE65-4F4B-9C89-48A743FC5D28}" srcOrd="2" destOrd="0" presId="urn:microsoft.com/office/officeart/2008/layout/LinedList"/>
    <dgm:cxn modelId="{597BD5AF-0AEE-455C-B836-4B729A89AB2E}" type="presParOf" srcId="{F78473B9-FFF9-4369-B7DB-C1817F9B8971}" destId="{38331511-9C38-40B2-AC89-BE121C817C20}" srcOrd="3" destOrd="0" presId="urn:microsoft.com/office/officeart/2008/layout/LinedList"/>
    <dgm:cxn modelId="{FAB9D246-D695-4C07-AAE7-04CB88AD57A9}" type="presParOf" srcId="{38331511-9C38-40B2-AC89-BE121C817C20}" destId="{CE7DE758-7FFC-415C-822F-219AE7DB360E}" srcOrd="0" destOrd="0" presId="urn:microsoft.com/office/officeart/2008/layout/LinedList"/>
    <dgm:cxn modelId="{CEDEBDDE-4B41-41AF-B808-D4B7EC0CAADD}" type="presParOf" srcId="{38331511-9C38-40B2-AC89-BE121C817C20}" destId="{35D6E382-14C2-4238-87D3-86FFB09E9C1F}" srcOrd="1" destOrd="0" presId="urn:microsoft.com/office/officeart/2008/layout/LinedList"/>
    <dgm:cxn modelId="{3C18A473-E977-4A6A-A1C3-7338FEC62299}" type="presParOf" srcId="{F78473B9-FFF9-4369-B7DB-C1817F9B8971}" destId="{B65D082A-1825-4D62-A89E-E0B83E47ECDC}" srcOrd="4" destOrd="0" presId="urn:microsoft.com/office/officeart/2008/layout/LinedList"/>
    <dgm:cxn modelId="{C75C09F9-AD1C-4D8D-B219-A955EFC42D3A}" type="presParOf" srcId="{F78473B9-FFF9-4369-B7DB-C1817F9B8971}" destId="{6C23907B-A8EE-43AA-9131-19DF2778B044}" srcOrd="5" destOrd="0" presId="urn:microsoft.com/office/officeart/2008/layout/LinedList"/>
    <dgm:cxn modelId="{6D8E18D9-52AE-4C88-A298-DA1B521077FD}" type="presParOf" srcId="{6C23907B-A8EE-43AA-9131-19DF2778B044}" destId="{43C00F61-2DA5-4C6B-91AA-D0291D78EBC8}" srcOrd="0" destOrd="0" presId="urn:microsoft.com/office/officeart/2008/layout/LinedList"/>
    <dgm:cxn modelId="{74D023F1-55BC-4A2A-B55D-BC064190675A}" type="presParOf" srcId="{6C23907B-A8EE-43AA-9131-19DF2778B044}" destId="{1D33CBF2-17F9-4CCA-9A77-136862D1F4F9}" srcOrd="1" destOrd="0" presId="urn:microsoft.com/office/officeart/2008/layout/LinedList"/>
    <dgm:cxn modelId="{4072435F-9657-48C1-A849-DB0F826A8377}" type="presParOf" srcId="{F78473B9-FFF9-4369-B7DB-C1817F9B8971}" destId="{2F93F4F3-242C-41AA-930F-EC012BD5AEDF}" srcOrd="6" destOrd="0" presId="urn:microsoft.com/office/officeart/2008/layout/LinedList"/>
    <dgm:cxn modelId="{B5FB4AF5-57ED-446D-B570-22C89CFDC638}" type="presParOf" srcId="{F78473B9-FFF9-4369-B7DB-C1817F9B8971}" destId="{946AB77C-AE89-4F9E-B10F-ADBC91E96912}" srcOrd="7" destOrd="0" presId="urn:microsoft.com/office/officeart/2008/layout/LinedList"/>
    <dgm:cxn modelId="{051BCC98-D45C-47FA-80F0-195F36309E28}" type="presParOf" srcId="{946AB77C-AE89-4F9E-B10F-ADBC91E96912}" destId="{361F23F4-D9BF-43CE-A62E-62332CFD8C2A}" srcOrd="0" destOrd="0" presId="urn:microsoft.com/office/officeart/2008/layout/LinedList"/>
    <dgm:cxn modelId="{D18DBB69-9D0C-4A31-ACE7-75264438C22A}" type="presParOf" srcId="{946AB77C-AE89-4F9E-B10F-ADBC91E96912}" destId="{C663F59F-05F8-446B-A785-AE862493A6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DD50F-5B96-41E9-AB27-88A34E60F83C}">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9CAAF8-6B24-4761-9FB5-ABA645A3D6ED}">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Relationship Between Bayesian Inference and Frequentist Inference </a:t>
          </a:r>
        </a:p>
      </dsp:txBody>
      <dsp:txXfrm>
        <a:off x="0" y="0"/>
        <a:ext cx="6046132" cy="1151466"/>
      </dsp:txXfrm>
    </dsp:sp>
    <dsp:sp modelId="{07078007-CE65-4F4B-9C89-48A743FC5D28}">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E7DE758-7FFC-415C-822F-219AE7DB360E}">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Theory</a:t>
          </a:r>
        </a:p>
      </dsp:txBody>
      <dsp:txXfrm>
        <a:off x="0" y="1151466"/>
        <a:ext cx="6046132" cy="1151466"/>
      </dsp:txXfrm>
    </dsp:sp>
    <dsp:sp modelId="{B65D082A-1825-4D62-A89E-E0B83E47ECDC}">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3C00F61-2DA5-4C6B-91AA-D0291D78EBC8}">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Application</a:t>
          </a:r>
        </a:p>
      </dsp:txBody>
      <dsp:txXfrm>
        <a:off x="0" y="2302933"/>
        <a:ext cx="6046132" cy="1151466"/>
      </dsp:txXfrm>
    </dsp:sp>
    <dsp:sp modelId="{2F93F4F3-242C-41AA-930F-EC012BD5AEDF}">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61F23F4-D9BF-43CE-A62E-62332CFD8C2A}">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Summary</a:t>
          </a:r>
        </a:p>
      </dsp:txBody>
      <dsp:txXfrm>
        <a:off x="0" y="3454399"/>
        <a:ext cx="6046132" cy="1151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DD50F-5B96-41E9-AB27-88A34E60F83C}">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9CAAF8-6B24-4761-9FB5-ABA645A3D6ED}">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highlight>
                <a:srgbClr val="FF0000"/>
              </a:highlight>
            </a:rPr>
            <a:t>Relationship Between Bayesian Inference and Frequentist Inference </a:t>
          </a:r>
        </a:p>
      </dsp:txBody>
      <dsp:txXfrm>
        <a:off x="0" y="0"/>
        <a:ext cx="6046132" cy="1151466"/>
      </dsp:txXfrm>
    </dsp:sp>
    <dsp:sp modelId="{07078007-CE65-4F4B-9C89-48A743FC5D28}">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E7DE758-7FFC-415C-822F-219AE7DB360E}">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Theory</a:t>
          </a:r>
        </a:p>
      </dsp:txBody>
      <dsp:txXfrm>
        <a:off x="0" y="1151466"/>
        <a:ext cx="6046132" cy="1151466"/>
      </dsp:txXfrm>
    </dsp:sp>
    <dsp:sp modelId="{B65D082A-1825-4D62-A89E-E0B83E47ECDC}">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3C00F61-2DA5-4C6B-91AA-D0291D78EBC8}">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Application</a:t>
          </a:r>
        </a:p>
      </dsp:txBody>
      <dsp:txXfrm>
        <a:off x="0" y="2302933"/>
        <a:ext cx="6046132" cy="1151466"/>
      </dsp:txXfrm>
    </dsp:sp>
    <dsp:sp modelId="{2F93F4F3-242C-41AA-930F-EC012BD5AEDF}">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61F23F4-D9BF-43CE-A62E-62332CFD8C2A}">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Summary</a:t>
          </a:r>
        </a:p>
      </dsp:txBody>
      <dsp:txXfrm>
        <a:off x="0" y="3454399"/>
        <a:ext cx="6046132" cy="1151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DD50F-5B96-41E9-AB27-88A34E60F83C}">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9CAAF8-6B24-4761-9FB5-ABA645A3D6ED}">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Relationship Between Bayesian Inference and Frequentist Inference </a:t>
          </a:r>
        </a:p>
      </dsp:txBody>
      <dsp:txXfrm>
        <a:off x="0" y="0"/>
        <a:ext cx="6046132" cy="1151466"/>
      </dsp:txXfrm>
    </dsp:sp>
    <dsp:sp modelId="{07078007-CE65-4F4B-9C89-48A743FC5D28}">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E7DE758-7FFC-415C-822F-219AE7DB360E}">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highlight>
                <a:srgbClr val="FF0000"/>
              </a:highlight>
            </a:rPr>
            <a:t>Theory</a:t>
          </a:r>
        </a:p>
      </dsp:txBody>
      <dsp:txXfrm>
        <a:off x="0" y="1151466"/>
        <a:ext cx="6046132" cy="1151466"/>
      </dsp:txXfrm>
    </dsp:sp>
    <dsp:sp modelId="{B65D082A-1825-4D62-A89E-E0B83E47ECDC}">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3C00F61-2DA5-4C6B-91AA-D0291D78EBC8}">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Application</a:t>
          </a:r>
        </a:p>
      </dsp:txBody>
      <dsp:txXfrm>
        <a:off x="0" y="2302933"/>
        <a:ext cx="6046132" cy="1151466"/>
      </dsp:txXfrm>
    </dsp:sp>
    <dsp:sp modelId="{2F93F4F3-242C-41AA-930F-EC012BD5AEDF}">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61F23F4-D9BF-43CE-A62E-62332CFD8C2A}">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Summary</a:t>
          </a:r>
        </a:p>
      </dsp:txBody>
      <dsp:txXfrm>
        <a:off x="0" y="3454399"/>
        <a:ext cx="6046132" cy="1151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DD50F-5B96-41E9-AB27-88A34E60F83C}">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9CAAF8-6B24-4761-9FB5-ABA645A3D6ED}">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Relationship Between Bayesian Inference and Frequentist Inference </a:t>
          </a:r>
        </a:p>
      </dsp:txBody>
      <dsp:txXfrm>
        <a:off x="0" y="0"/>
        <a:ext cx="6046132" cy="1151466"/>
      </dsp:txXfrm>
    </dsp:sp>
    <dsp:sp modelId="{07078007-CE65-4F4B-9C89-48A743FC5D28}">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E7DE758-7FFC-415C-822F-219AE7DB360E}">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Theory</a:t>
          </a:r>
        </a:p>
      </dsp:txBody>
      <dsp:txXfrm>
        <a:off x="0" y="1151466"/>
        <a:ext cx="6046132" cy="1151466"/>
      </dsp:txXfrm>
    </dsp:sp>
    <dsp:sp modelId="{B65D082A-1825-4D62-A89E-E0B83E47ECDC}">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3C00F61-2DA5-4C6B-91AA-D0291D78EBC8}">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highlight>
                <a:srgbClr val="FF0000"/>
              </a:highlight>
            </a:rPr>
            <a:t>Application</a:t>
          </a:r>
        </a:p>
      </dsp:txBody>
      <dsp:txXfrm>
        <a:off x="0" y="2302933"/>
        <a:ext cx="6046132" cy="1151466"/>
      </dsp:txXfrm>
    </dsp:sp>
    <dsp:sp modelId="{2F93F4F3-242C-41AA-930F-EC012BD5AEDF}">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61F23F4-D9BF-43CE-A62E-62332CFD8C2A}">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Summary</a:t>
          </a:r>
        </a:p>
      </dsp:txBody>
      <dsp:txXfrm>
        <a:off x="0" y="3454399"/>
        <a:ext cx="6046132" cy="11514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AFBB3-A65B-423B-A8B0-2753E36745D7}"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5FFD5-9AE5-41AB-8B80-397D8240516B}" type="slidenum">
              <a:rPr lang="en-US" smtClean="0"/>
              <a:t>‹#›</a:t>
            </a:fld>
            <a:endParaRPr lang="en-US"/>
          </a:p>
        </p:txBody>
      </p:sp>
    </p:spTree>
    <p:extLst>
      <p:ext uri="{BB962C8B-B14F-4D97-AF65-F5344CB8AC3E}">
        <p14:creationId xmlns:p14="http://schemas.microsoft.com/office/powerpoint/2010/main" val="191664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 </a:t>
            </a:r>
            <a:r>
              <a:rPr lang="en-US" dirty="0" err="1"/>
              <a:t>teory</a:t>
            </a:r>
            <a:r>
              <a:rPr lang="en-US" dirty="0"/>
              <a:t> behind  linear regression in Bayesian land is not that simple. However, you are lucky that we are advised by Dr. Frazier as we are mostly going to dwell on big picture (conceptual stuffs) in our </a:t>
            </a:r>
            <a:r>
              <a:rPr lang="en-US" dirty="0" err="1"/>
              <a:t>presentatiom</a:t>
            </a:r>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2</a:t>
            </a:fld>
            <a:endParaRPr lang="en-US"/>
          </a:p>
        </p:txBody>
      </p:sp>
    </p:spTree>
    <p:extLst>
      <p:ext uri="{BB962C8B-B14F-4D97-AF65-F5344CB8AC3E}">
        <p14:creationId xmlns:p14="http://schemas.microsoft.com/office/powerpoint/2010/main" val="231496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histogram of y; tables and shit but I need scatterplot…change later[</a:t>
            </a:r>
            <a:r>
              <a:rPr lang="en-US" dirty="0" err="1"/>
              <a:t>cuz</a:t>
            </a:r>
            <a:r>
              <a:rPr lang="en-US" dirty="0"/>
              <a:t> she doesn’t like it] 0.122…There is a </a:t>
            </a:r>
            <a:r>
              <a:rPr lang="en-US" dirty="0" err="1"/>
              <a:t>sginifnciant</a:t>
            </a:r>
            <a:r>
              <a:rPr lang="en-US" dirty="0"/>
              <a:t> evidence that null doesn’t equal to zero…0.1034256 0.141639[can talk about r squared if need more time]</a:t>
            </a:r>
          </a:p>
        </p:txBody>
      </p:sp>
      <p:sp>
        <p:nvSpPr>
          <p:cNvPr id="4" name="Slide Number Placeholder 3"/>
          <p:cNvSpPr>
            <a:spLocks noGrp="1"/>
          </p:cNvSpPr>
          <p:nvPr>
            <p:ph type="sldNum" sz="quarter" idx="5"/>
          </p:nvPr>
        </p:nvSpPr>
        <p:spPr/>
        <p:txBody>
          <a:bodyPr/>
          <a:lstStyle/>
          <a:p>
            <a:fld id="{32D5FFD5-9AE5-41AB-8B80-397D8240516B}" type="slidenum">
              <a:rPr lang="en-US" smtClean="0"/>
              <a:t>21</a:t>
            </a:fld>
            <a:endParaRPr lang="en-US"/>
          </a:p>
        </p:txBody>
      </p:sp>
    </p:spTree>
    <p:extLst>
      <p:ext uri="{BB962C8B-B14F-4D97-AF65-F5344CB8AC3E}">
        <p14:creationId xmlns:p14="http://schemas.microsoft.com/office/powerpoint/2010/main" val="215809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fit Bayesian linear regression model</a:t>
            </a:r>
          </a:p>
          <a:p>
            <a:r>
              <a:rPr lang="en-US" dirty="0" err="1"/>
              <a:t>Requried</a:t>
            </a:r>
            <a:r>
              <a:rPr lang="en-US" dirty="0"/>
              <a:t> for testing our hypothesis. B0 is set to be uniform improper prior…and b0 is the mean of B1.</a:t>
            </a:r>
          </a:p>
        </p:txBody>
      </p:sp>
      <p:sp>
        <p:nvSpPr>
          <p:cNvPr id="4" name="Slide Number Placeholder 3"/>
          <p:cNvSpPr>
            <a:spLocks noGrp="1"/>
          </p:cNvSpPr>
          <p:nvPr>
            <p:ph type="sldNum" sz="quarter" idx="5"/>
          </p:nvPr>
        </p:nvSpPr>
        <p:spPr/>
        <p:txBody>
          <a:bodyPr/>
          <a:lstStyle/>
          <a:p>
            <a:fld id="{32D5FFD5-9AE5-41AB-8B80-397D8240516B}" type="slidenum">
              <a:rPr lang="en-US" smtClean="0"/>
              <a:t>23</a:t>
            </a:fld>
            <a:endParaRPr lang="en-US"/>
          </a:p>
        </p:txBody>
      </p:sp>
    </p:spTree>
    <p:extLst>
      <p:ext uri="{BB962C8B-B14F-4D97-AF65-F5344CB8AC3E}">
        <p14:creationId xmlns:p14="http://schemas.microsoft.com/office/powerpoint/2010/main" val="2727562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0.1225</a:t>
            </a:r>
          </a:p>
          <a:p>
            <a:r>
              <a:rPr lang="en-US" dirty="0"/>
              <a:t>0.1034 and 0.1414</a:t>
            </a:r>
          </a:p>
          <a:p>
            <a:r>
              <a:rPr lang="en-US" dirty="0"/>
              <a:t>implying some effect of Life expectancy on happiness.</a:t>
            </a:r>
          </a:p>
        </p:txBody>
      </p:sp>
      <p:sp>
        <p:nvSpPr>
          <p:cNvPr id="4" name="Slide Number Placeholder 3"/>
          <p:cNvSpPr>
            <a:spLocks noGrp="1"/>
          </p:cNvSpPr>
          <p:nvPr>
            <p:ph type="sldNum" sz="quarter" idx="5"/>
          </p:nvPr>
        </p:nvSpPr>
        <p:spPr/>
        <p:txBody>
          <a:bodyPr/>
          <a:lstStyle/>
          <a:p>
            <a:fld id="{32D5FFD5-9AE5-41AB-8B80-397D8240516B}" type="slidenum">
              <a:rPr lang="en-US" smtClean="0"/>
              <a:t>24</a:t>
            </a:fld>
            <a:endParaRPr lang="en-US"/>
          </a:p>
        </p:txBody>
      </p:sp>
    </p:spTree>
    <p:extLst>
      <p:ext uri="{BB962C8B-B14F-4D97-AF65-F5344CB8AC3E}">
        <p14:creationId xmlns:p14="http://schemas.microsoft.com/office/powerpoint/2010/main" val="2089021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0.1225</a:t>
            </a:r>
          </a:p>
          <a:p>
            <a:r>
              <a:rPr lang="en-US" dirty="0"/>
              <a:t>0.1034 and 0.1414</a:t>
            </a:r>
          </a:p>
          <a:p>
            <a:r>
              <a:rPr lang="en-US" dirty="0"/>
              <a:t>implying some effect of Life expectancy on happiness.</a:t>
            </a:r>
          </a:p>
        </p:txBody>
      </p:sp>
      <p:sp>
        <p:nvSpPr>
          <p:cNvPr id="4" name="Slide Number Placeholder 3"/>
          <p:cNvSpPr>
            <a:spLocks noGrp="1"/>
          </p:cNvSpPr>
          <p:nvPr>
            <p:ph type="sldNum" sz="quarter" idx="5"/>
          </p:nvPr>
        </p:nvSpPr>
        <p:spPr/>
        <p:txBody>
          <a:bodyPr/>
          <a:lstStyle/>
          <a:p>
            <a:fld id="{32D5FFD5-9AE5-41AB-8B80-397D8240516B}" type="slidenum">
              <a:rPr lang="en-US" smtClean="0"/>
              <a:t>25</a:t>
            </a:fld>
            <a:endParaRPr lang="en-US"/>
          </a:p>
        </p:txBody>
      </p:sp>
    </p:spTree>
    <p:extLst>
      <p:ext uri="{BB962C8B-B14F-4D97-AF65-F5344CB8AC3E}">
        <p14:creationId xmlns:p14="http://schemas.microsoft.com/office/powerpoint/2010/main" val="263199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 far, when improper prior Bayesian and </a:t>
            </a:r>
            <a:r>
              <a:rPr lang="en-US" dirty="0" err="1"/>
              <a:t>frequeqnstis</a:t>
            </a:r>
            <a:r>
              <a:rPr lang="en-US" dirty="0"/>
              <a:t> inferences are the same…</a:t>
            </a:r>
            <a:r>
              <a:rPr lang="en-US" dirty="0" err="1"/>
              <a:t>botao</a:t>
            </a:r>
            <a:r>
              <a:rPr lang="en-US" dirty="0"/>
              <a:t> has proved it theoretically….lets take a look </a:t>
            </a:r>
            <a:r>
              <a:rPr lang="en-US" dirty="0" err="1"/>
              <a:t>graphically..take</a:t>
            </a:r>
            <a:r>
              <a:rPr lang="en-US" dirty="0"/>
              <a:t> an example of beta-</a:t>
            </a:r>
            <a:r>
              <a:rPr lang="en-US" dirty="0" err="1"/>
              <a:t>binom</a:t>
            </a:r>
            <a:r>
              <a:rPr lang="en-US" dirty="0"/>
              <a:t> </a:t>
            </a:r>
            <a:r>
              <a:rPr lang="en-US" dirty="0" err="1"/>
              <a:t>conjcutgate</a:t>
            </a:r>
            <a:r>
              <a:rPr lang="en-US" dirty="0"/>
              <a:t> family…</a:t>
            </a:r>
          </a:p>
        </p:txBody>
      </p:sp>
      <p:sp>
        <p:nvSpPr>
          <p:cNvPr id="4" name="Slide Number Placeholder 3"/>
          <p:cNvSpPr>
            <a:spLocks noGrp="1"/>
          </p:cNvSpPr>
          <p:nvPr>
            <p:ph type="sldNum" sz="quarter" idx="5"/>
          </p:nvPr>
        </p:nvSpPr>
        <p:spPr/>
        <p:txBody>
          <a:bodyPr/>
          <a:lstStyle/>
          <a:p>
            <a:fld id="{32D5FFD5-9AE5-41AB-8B80-397D8240516B}" type="slidenum">
              <a:rPr lang="en-US" smtClean="0"/>
              <a:t>26</a:t>
            </a:fld>
            <a:endParaRPr lang="en-US"/>
          </a:p>
        </p:txBody>
      </p:sp>
    </p:spTree>
    <p:extLst>
      <p:ext uri="{BB962C8B-B14F-4D97-AF65-F5344CB8AC3E}">
        <p14:creationId xmlns:p14="http://schemas.microsoft.com/office/powerpoint/2010/main" val="187862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a:t>
            </a:r>
            <a:r>
              <a:rPr lang="en-US" dirty="0" err="1"/>
              <a:t>prope</a:t>
            </a:r>
            <a:r>
              <a:rPr lang="en-US" dirty="0"/>
              <a:t> and improper priors? What happens when we use proper priors…</a:t>
            </a:r>
          </a:p>
          <a:p>
            <a:r>
              <a:rPr lang="en-US" dirty="0"/>
              <a:t>/</a:t>
            </a:r>
          </a:p>
          <a:p>
            <a:r>
              <a:rPr lang="en-US" dirty="0"/>
              <a:t>/</a:t>
            </a:r>
          </a:p>
          <a:p>
            <a:r>
              <a:rPr lang="en-US" dirty="0"/>
              <a:t>What if I have the figures? To show the differences…I can talk about it </a:t>
            </a:r>
          </a:p>
          <a:p>
            <a:r>
              <a:rPr lang="en-US" dirty="0"/>
              <a:t>What does prior precision look like in r code?</a:t>
            </a:r>
          </a:p>
          <a:p>
            <a:r>
              <a:rPr lang="en-US" dirty="0"/>
              <a:t>What does prior </a:t>
            </a:r>
            <a:r>
              <a:rPr lang="en-US" dirty="0" err="1"/>
              <a:t>precison</a:t>
            </a:r>
            <a:r>
              <a:rPr lang="en-US" dirty="0"/>
              <a:t> look like in our model?</a:t>
            </a:r>
          </a:p>
          <a:p>
            <a:r>
              <a:rPr lang="en-US" dirty="0"/>
              <a:t>0.08865</a:t>
            </a:r>
          </a:p>
          <a:p>
            <a:r>
              <a:rPr lang="en-US" dirty="0"/>
              <a:t>0.08247 and 0.09484</a:t>
            </a:r>
          </a:p>
        </p:txBody>
      </p:sp>
      <p:sp>
        <p:nvSpPr>
          <p:cNvPr id="4" name="Slide Number Placeholder 3"/>
          <p:cNvSpPr>
            <a:spLocks noGrp="1"/>
          </p:cNvSpPr>
          <p:nvPr>
            <p:ph type="sldNum" sz="quarter" idx="5"/>
          </p:nvPr>
        </p:nvSpPr>
        <p:spPr/>
        <p:txBody>
          <a:bodyPr/>
          <a:lstStyle/>
          <a:p>
            <a:fld id="{32D5FFD5-9AE5-41AB-8B80-397D8240516B}" type="slidenum">
              <a:rPr lang="en-US" smtClean="0"/>
              <a:t>27</a:t>
            </a:fld>
            <a:endParaRPr lang="en-US"/>
          </a:p>
        </p:txBody>
      </p:sp>
    </p:spTree>
    <p:extLst>
      <p:ext uri="{BB962C8B-B14F-4D97-AF65-F5344CB8AC3E}">
        <p14:creationId xmlns:p14="http://schemas.microsoft.com/office/powerpoint/2010/main" val="182106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depends on the situation…if you have a proper prior and your Bayesian model is predicting better than frequentist then that means your prior is make the difference.</a:t>
            </a:r>
          </a:p>
          <a:p>
            <a:r>
              <a:rPr lang="en-US" dirty="0"/>
              <a:t>If frequentist model is predicting better than Bayesian then your intuition (prior) is hurting you…</a:t>
            </a:r>
          </a:p>
          <a:p>
            <a:r>
              <a:rPr lang="en-US" dirty="0"/>
              <a:t>If you have improper prior, you can use either Bayesian or frequentist….[ok]</a:t>
            </a:r>
          </a:p>
        </p:txBody>
      </p:sp>
      <p:sp>
        <p:nvSpPr>
          <p:cNvPr id="4" name="Slide Number Placeholder 3"/>
          <p:cNvSpPr>
            <a:spLocks noGrp="1"/>
          </p:cNvSpPr>
          <p:nvPr>
            <p:ph type="sldNum" sz="quarter" idx="5"/>
          </p:nvPr>
        </p:nvSpPr>
        <p:spPr/>
        <p:txBody>
          <a:bodyPr/>
          <a:lstStyle/>
          <a:p>
            <a:fld id="{32D5FFD5-9AE5-41AB-8B80-397D8240516B}" type="slidenum">
              <a:rPr lang="en-US" smtClean="0"/>
              <a:t>28</a:t>
            </a:fld>
            <a:endParaRPr lang="en-US"/>
          </a:p>
        </p:txBody>
      </p:sp>
    </p:spTree>
    <p:extLst>
      <p:ext uri="{BB962C8B-B14F-4D97-AF65-F5344CB8AC3E}">
        <p14:creationId xmlns:p14="http://schemas.microsoft.com/office/powerpoint/2010/main" val="1382958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depends on the situation…if you have a proper prior and your Bayesian model is predicting better than frequentist then that means your prior is make the difference.</a:t>
            </a:r>
          </a:p>
          <a:p>
            <a:r>
              <a:rPr lang="en-US" dirty="0"/>
              <a:t>If frequentist model is predicting better than Bayesian then your intuition (prior) is hurting you…</a:t>
            </a:r>
          </a:p>
          <a:p>
            <a:r>
              <a:rPr lang="en-US" dirty="0"/>
              <a:t>If you have improper prior, you can use either Bayesian or frequentist….[ok]</a:t>
            </a:r>
          </a:p>
          <a:p>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29</a:t>
            </a:fld>
            <a:endParaRPr lang="en-US"/>
          </a:p>
        </p:txBody>
      </p:sp>
    </p:spTree>
    <p:extLst>
      <p:ext uri="{BB962C8B-B14F-4D97-AF65-F5344CB8AC3E}">
        <p14:creationId xmlns:p14="http://schemas.microsoft.com/office/powerpoint/2010/main" val="177691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3</a:t>
            </a:fld>
            <a:endParaRPr lang="en-US"/>
          </a:p>
        </p:txBody>
      </p:sp>
    </p:spTree>
    <p:extLst>
      <p:ext uri="{BB962C8B-B14F-4D97-AF65-F5344CB8AC3E}">
        <p14:creationId xmlns:p14="http://schemas.microsoft.com/office/powerpoint/2010/main" val="5858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4</a:t>
            </a:fld>
            <a:endParaRPr lang="en-US"/>
          </a:p>
        </p:txBody>
      </p:sp>
    </p:spTree>
    <p:extLst>
      <p:ext uri="{BB962C8B-B14F-4D97-AF65-F5344CB8AC3E}">
        <p14:creationId xmlns:p14="http://schemas.microsoft.com/office/powerpoint/2010/main" val="47785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Posterior distribution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Sub>
                  </m:oMath>
                </a14:m>
                <a:endParaRPr lang="en-US" sz="1200" dirty="0"/>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Posterior distribution of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1</a:t>
                </a: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32D5FFD5-9AE5-41AB-8B80-397D8240516B}" type="slidenum">
              <a:rPr lang="en-US" smtClean="0"/>
              <a:t>5</a:t>
            </a:fld>
            <a:endParaRPr lang="en-US"/>
          </a:p>
        </p:txBody>
      </p:sp>
    </p:spTree>
    <p:extLst>
      <p:ext uri="{BB962C8B-B14F-4D97-AF65-F5344CB8AC3E}">
        <p14:creationId xmlns:p14="http://schemas.microsoft.com/office/powerpoint/2010/main" val="220239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we want to know if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Sub>
                  </m:oMath>
                </a14:m>
                <a:r>
                  <a:rPr lang="en-US" sz="1200" dirty="0"/>
                  <a:t> = 0 or not</a:t>
                </a: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Example: we want to know if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1</a:t>
                </a:r>
                <a:r>
                  <a:rPr lang="en-US" sz="1200" dirty="0"/>
                  <a:t> = 0 or not</a:t>
                </a:r>
              </a:p>
              <a:p>
                <a:endParaRPr lang="en-US" dirty="0"/>
              </a:p>
            </p:txBody>
          </p:sp>
        </mc:Fallback>
      </mc:AlternateContent>
      <p:sp>
        <p:nvSpPr>
          <p:cNvPr id="4" name="Slide Number Placeholder 3"/>
          <p:cNvSpPr>
            <a:spLocks noGrp="1"/>
          </p:cNvSpPr>
          <p:nvPr>
            <p:ph type="sldNum" sz="quarter" idx="5"/>
          </p:nvPr>
        </p:nvSpPr>
        <p:spPr/>
        <p:txBody>
          <a:bodyPr/>
          <a:lstStyle/>
          <a:p>
            <a:fld id="{32D5FFD5-9AE5-41AB-8B80-397D8240516B}" type="slidenum">
              <a:rPr lang="en-US" smtClean="0"/>
              <a:t>6</a:t>
            </a:fld>
            <a:endParaRPr lang="en-US"/>
          </a:p>
        </p:txBody>
      </p:sp>
    </p:spTree>
    <p:extLst>
      <p:ext uri="{BB962C8B-B14F-4D97-AF65-F5344CB8AC3E}">
        <p14:creationId xmlns:p14="http://schemas.microsoft.com/office/powerpoint/2010/main" val="164080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7</a:t>
            </a:fld>
            <a:endParaRPr lang="en-US"/>
          </a:p>
        </p:txBody>
      </p:sp>
    </p:spTree>
    <p:extLst>
      <p:ext uri="{BB962C8B-B14F-4D97-AF65-F5344CB8AC3E}">
        <p14:creationId xmlns:p14="http://schemas.microsoft.com/office/powerpoint/2010/main" val="253799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equation 11.3.22 this is the test statistic for linear regression in frequentist land…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D0B3FD-2ACE-0748-9FBA-E8D511E17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175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happiness that ranks 156 countries by how happy their citizens perceive themselves to be</a:t>
            </a:r>
            <a:r>
              <a:rPr lang="en-US" dirty="0"/>
              <a:t> </a:t>
            </a:r>
          </a:p>
        </p:txBody>
      </p:sp>
      <p:sp>
        <p:nvSpPr>
          <p:cNvPr id="4" name="Slide Number Placeholder 3"/>
          <p:cNvSpPr>
            <a:spLocks noGrp="1"/>
          </p:cNvSpPr>
          <p:nvPr>
            <p:ph type="sldNum" sz="quarter" idx="5"/>
          </p:nvPr>
        </p:nvSpPr>
        <p:spPr/>
        <p:txBody>
          <a:bodyPr/>
          <a:lstStyle/>
          <a:p>
            <a:fld id="{32D5FFD5-9AE5-41AB-8B80-397D8240516B}" type="slidenum">
              <a:rPr lang="en-US" smtClean="0"/>
              <a:t>19</a:t>
            </a:fld>
            <a:endParaRPr lang="en-US"/>
          </a:p>
        </p:txBody>
      </p:sp>
    </p:spTree>
    <p:extLst>
      <p:ext uri="{BB962C8B-B14F-4D97-AF65-F5344CB8AC3E}">
        <p14:creationId xmlns:p14="http://schemas.microsoft.com/office/powerpoint/2010/main" val="336839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Response variable: Life ladder. It is a happiness score that ranges from 2.5 to 8 assigned to a country. It is the national average of responses to a survey (</a:t>
            </a:r>
            <a:r>
              <a:rPr lang="en-US" dirty="0" err="1">
                <a:effectLst/>
              </a:rPr>
              <a:t>Cantril</a:t>
            </a:r>
            <a:r>
              <a:rPr lang="en-US" dirty="0">
                <a:effectLst/>
              </a:rPr>
              <a:t> Ladder) gotten by averaging the answers to a single number. Numeric</a:t>
            </a:r>
          </a:p>
          <a:p>
            <a:r>
              <a:rPr lang="en-US" dirty="0">
                <a:effectLst/>
              </a:rPr>
              <a:t>Predictor: Life expectancy at birth. </a:t>
            </a:r>
            <a:r>
              <a:rPr lang="en-US" sz="1200" kern="1200" dirty="0">
                <a:solidFill>
                  <a:schemeClr val="tx1"/>
                </a:solidFill>
                <a:effectLst/>
                <a:latin typeface="+mn-lt"/>
                <a:ea typeface="+mn-ea"/>
                <a:cs typeface="+mn-cs"/>
              </a:rPr>
              <a:t>are constructed based on data from the World Health Organization (WHO) Global Health Observatory data repository. numeric. Range 45 to 80</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2D5FFD5-9AE5-41AB-8B80-397D8240516B}" type="slidenum">
              <a:rPr lang="en-US" smtClean="0"/>
              <a:t>20</a:t>
            </a:fld>
            <a:endParaRPr lang="en-US"/>
          </a:p>
        </p:txBody>
      </p:sp>
    </p:spTree>
    <p:extLst>
      <p:ext uri="{BB962C8B-B14F-4D97-AF65-F5344CB8AC3E}">
        <p14:creationId xmlns:p14="http://schemas.microsoft.com/office/powerpoint/2010/main" val="34748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12/4/2019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8.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7.emf"/><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CC3E-EED8-4EC5-9416-526FD85AE6BA}"/>
              </a:ext>
            </a:extLst>
          </p:cNvPr>
          <p:cNvSpPr>
            <a:spLocks noGrp="1"/>
          </p:cNvSpPr>
          <p:nvPr>
            <p:ph type="ctrTitle"/>
          </p:nvPr>
        </p:nvSpPr>
        <p:spPr/>
        <p:txBody>
          <a:bodyPr/>
          <a:lstStyle/>
          <a:p>
            <a:r>
              <a:rPr lang="en-US" dirty="0"/>
              <a:t>Bayesian inference in simple linear regression</a:t>
            </a:r>
          </a:p>
        </p:txBody>
      </p:sp>
      <p:sp>
        <p:nvSpPr>
          <p:cNvPr id="3" name="Subtitle 2">
            <a:extLst>
              <a:ext uri="{FF2B5EF4-FFF2-40B4-BE49-F238E27FC236}">
                <a16:creationId xmlns:a16="http://schemas.microsoft.com/office/drawing/2014/main" id="{FE4253E5-33B7-4618-8B5E-1DD4D87B801B}"/>
              </a:ext>
            </a:extLst>
          </p:cNvPr>
          <p:cNvSpPr>
            <a:spLocks noGrp="1"/>
          </p:cNvSpPr>
          <p:nvPr>
            <p:ph type="subTitle" idx="1"/>
          </p:nvPr>
        </p:nvSpPr>
        <p:spPr/>
        <p:txBody>
          <a:bodyPr/>
          <a:lstStyle/>
          <a:p>
            <a:r>
              <a:rPr lang="en-US" dirty="0"/>
              <a:t>By </a:t>
            </a:r>
            <a:r>
              <a:rPr lang="en-US" dirty="0" err="1"/>
              <a:t>Botao</a:t>
            </a:r>
            <a:r>
              <a:rPr lang="en-US" dirty="0"/>
              <a:t> Liu and Shivam K C</a:t>
            </a:r>
          </a:p>
          <a:p>
            <a:r>
              <a:rPr lang="en-US" dirty="0"/>
              <a:t>Advised By Dr. Marian Frazier</a:t>
            </a:r>
          </a:p>
        </p:txBody>
      </p:sp>
    </p:spTree>
    <p:extLst>
      <p:ext uri="{BB962C8B-B14F-4D97-AF65-F5344CB8AC3E}">
        <p14:creationId xmlns:p14="http://schemas.microsoft.com/office/powerpoint/2010/main" val="313178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CA40-82EC-294A-8D7E-960596F71953}"/>
              </a:ext>
            </a:extLst>
          </p:cNvPr>
          <p:cNvSpPr>
            <a:spLocks noGrp="1"/>
          </p:cNvSpPr>
          <p:nvPr>
            <p:ph type="title"/>
          </p:nvPr>
        </p:nvSpPr>
        <p:spPr>
          <a:xfrm>
            <a:off x="1141413" y="609600"/>
            <a:ext cx="9905998" cy="1905000"/>
          </a:xfrm>
        </p:spPr>
        <p:txBody>
          <a:bodyPr/>
          <a:lstStyle/>
          <a:p>
            <a:r>
              <a:rPr lang="en-US" dirty="0"/>
              <a:t>theorem 11.4.1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6F37CB-024E-F94C-9025-4A966AB2B506}"/>
                  </a:ext>
                </a:extLst>
              </p:cNvPr>
              <p:cNvSpPr>
                <a:spLocks noGrp="1"/>
              </p:cNvSpPr>
              <p:nvPr>
                <p:ph idx="1"/>
              </p:nvPr>
            </p:nvSpPr>
            <p:spPr>
              <a:xfrm>
                <a:off x="402100" y="1629103"/>
                <a:ext cx="11387800" cy="4810024"/>
              </a:xfrm>
            </p:spPr>
            <p:txBody>
              <a:bodyPr>
                <a:normAutofit/>
              </a:bodyPr>
              <a:lstStyle/>
              <a:p>
                <a:endParaRPr lang="en-US" sz="2800" dirty="0"/>
              </a:p>
              <a:p>
                <a:r>
                  <a:rPr lang="en-US" sz="2800" dirty="0"/>
                  <a:t>Posterior  distribution of                                            where             </a:t>
                </a:r>
              </a:p>
              <a:p>
                <a:endParaRPr lang="en-US" sz="2800" dirty="0"/>
              </a:p>
              <a:p>
                <a:r>
                  <a:rPr lang="en-US" sz="2800" dirty="0"/>
                  <a:t>Posterior  distribution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0</m:t>
                        </m:r>
                      </m:sub>
                    </m:sSub>
                    <m:r>
                      <a:rPr lang="en-US" sz="2800" b="0" i="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𝛽</m:t>
                        </m:r>
                      </m:e>
                      <m:sub>
                        <m:r>
                          <a:rPr lang="en-US" sz="2800" b="0" i="1" dirty="0" smtClean="0">
                            <a:latin typeface="Cambria Math" panose="02040503050406030204" pitchFamily="18" charset="0"/>
                            <a:ea typeface="Cambria Math" panose="02040503050406030204" pitchFamily="18" charset="0"/>
                          </a:rPr>
                          <m:t>1</m:t>
                        </m:r>
                      </m:sub>
                    </m:sSub>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𝜏</m:t>
                    </m:r>
                  </m:oMath>
                </a14:m>
                <a:endParaRPr lang="en-US" sz="2800" dirty="0"/>
              </a:p>
              <a:p>
                <a:endParaRPr lang="en-US" sz="2800" dirty="0"/>
              </a:p>
              <a:p>
                <a:r>
                  <a:rPr lang="en-US" sz="2800" dirty="0"/>
                  <a:t>Posterior of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oMath>
                </a14:m>
                <a:r>
                  <a:rPr lang="en-US" sz="2800" dirty="0"/>
                  <a:t>,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ea typeface="Cambria Math" panose="02040503050406030204" pitchFamily="18" charset="0"/>
                          </a:rPr>
                          <m:t>𝛽</m:t>
                        </m:r>
                      </m:e>
                      <m:sub>
                        <m:r>
                          <a:rPr lang="en-US" sz="2800" b="0" i="1" dirty="0" smtClean="0">
                            <a:latin typeface="Cambria Math" panose="02040503050406030204" pitchFamily="18" charset="0"/>
                            <a:ea typeface="Cambria Math" panose="02040503050406030204" pitchFamily="18" charset="0"/>
                          </a:rPr>
                          <m:t>1</m:t>
                        </m:r>
                      </m:sub>
                    </m:sSub>
                  </m:oMath>
                </a14:m>
                <a:r>
                  <a:rPr lang="en-US" sz="2800" dirty="0"/>
                  <a:t>, </a:t>
                </a:r>
                <a14:m>
                  <m:oMath xmlns:m="http://schemas.openxmlformats.org/officeDocument/2006/math">
                    <m:r>
                      <a:rPr lang="en-US" sz="2800" i="1" smtClean="0">
                        <a:latin typeface="Cambria Math" panose="02040503050406030204" pitchFamily="18" charset="0"/>
                        <a:ea typeface="Cambria Math" panose="02040503050406030204" pitchFamily="18" charset="0"/>
                      </a:rPr>
                      <m:t>𝜏</m:t>
                    </m:r>
                  </m:oMath>
                </a14:m>
                <a:endParaRPr lang="en-US" sz="2800" dirty="0"/>
              </a:p>
            </p:txBody>
          </p:sp>
        </mc:Choice>
        <mc:Fallback>
          <p:sp>
            <p:nvSpPr>
              <p:cNvPr id="3" name="Content Placeholder 2">
                <a:extLst>
                  <a:ext uri="{FF2B5EF4-FFF2-40B4-BE49-F238E27FC236}">
                    <a16:creationId xmlns:a16="http://schemas.microsoft.com/office/drawing/2014/main" id="{1F6F37CB-024E-F94C-9025-4A966AB2B506}"/>
                  </a:ext>
                </a:extLst>
              </p:cNvPr>
              <p:cNvSpPr>
                <a:spLocks noGrp="1" noRot="1" noChangeAspect="1" noMove="1" noResize="1" noEditPoints="1" noAdjustHandles="1" noChangeArrowheads="1" noChangeShapeType="1" noTextEdit="1"/>
              </p:cNvSpPr>
              <p:nvPr>
                <p:ph idx="1"/>
              </p:nvPr>
            </p:nvSpPr>
            <p:spPr>
              <a:xfrm>
                <a:off x="402100" y="1629103"/>
                <a:ext cx="11387800" cy="4810024"/>
              </a:xfrm>
              <a:blipFill>
                <a:blip r:embed="rId2"/>
                <a:stretch>
                  <a:fillRect l="-139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CC7D831-B16A-3F4D-AE0B-DAF81677F62A}"/>
              </a:ext>
            </a:extLst>
          </p:cNvPr>
          <p:cNvPicPr>
            <a:picLocks noChangeAspect="1"/>
          </p:cNvPicPr>
          <p:nvPr/>
        </p:nvPicPr>
        <p:blipFill>
          <a:blip r:embed="rId3"/>
          <a:stretch>
            <a:fillRect/>
          </a:stretch>
        </p:blipFill>
        <p:spPr>
          <a:xfrm>
            <a:off x="4868137" y="2991408"/>
            <a:ext cx="3863119" cy="362167"/>
          </a:xfrm>
          <a:prstGeom prst="rect">
            <a:avLst/>
          </a:prstGeom>
        </p:spPr>
      </p:pic>
      <p:pic>
        <p:nvPicPr>
          <p:cNvPr id="10" name="Picture 9">
            <a:extLst>
              <a:ext uri="{FF2B5EF4-FFF2-40B4-BE49-F238E27FC236}">
                <a16:creationId xmlns:a16="http://schemas.microsoft.com/office/drawing/2014/main" id="{5730E58F-D5A6-A84F-941F-D2BD11558C41}"/>
              </a:ext>
            </a:extLst>
          </p:cNvPr>
          <p:cNvPicPr>
            <a:picLocks noChangeAspect="1"/>
          </p:cNvPicPr>
          <p:nvPr/>
        </p:nvPicPr>
        <p:blipFill>
          <a:blip r:embed="rId4"/>
          <a:stretch>
            <a:fillRect/>
          </a:stretch>
        </p:blipFill>
        <p:spPr>
          <a:xfrm>
            <a:off x="642732" y="5778811"/>
            <a:ext cx="10903359" cy="656829"/>
          </a:xfrm>
          <a:prstGeom prst="rect">
            <a:avLst/>
          </a:prstGeom>
        </p:spPr>
      </p:pic>
      <p:pic>
        <p:nvPicPr>
          <p:cNvPr id="11" name="Picture 10">
            <a:extLst>
              <a:ext uri="{FF2B5EF4-FFF2-40B4-BE49-F238E27FC236}">
                <a16:creationId xmlns:a16="http://schemas.microsoft.com/office/drawing/2014/main" id="{A07F5B60-88FE-4D43-8FE1-191E9C417802}"/>
              </a:ext>
            </a:extLst>
          </p:cNvPr>
          <p:cNvPicPr>
            <a:picLocks noChangeAspect="1"/>
          </p:cNvPicPr>
          <p:nvPr/>
        </p:nvPicPr>
        <p:blipFill>
          <a:blip r:embed="rId5"/>
          <a:stretch>
            <a:fillRect/>
          </a:stretch>
        </p:blipFill>
        <p:spPr>
          <a:xfrm>
            <a:off x="1186098" y="4572067"/>
            <a:ext cx="9816628" cy="656830"/>
          </a:xfrm>
          <a:prstGeom prst="rect">
            <a:avLst/>
          </a:prstGeom>
        </p:spPr>
      </p:pic>
      <p:pic>
        <p:nvPicPr>
          <p:cNvPr id="12" name="Picture 11">
            <a:extLst>
              <a:ext uri="{FF2B5EF4-FFF2-40B4-BE49-F238E27FC236}">
                <a16:creationId xmlns:a16="http://schemas.microsoft.com/office/drawing/2014/main" id="{8264E50A-BBF3-DA46-BD27-241A1428158A}"/>
              </a:ext>
            </a:extLst>
          </p:cNvPr>
          <p:cNvPicPr>
            <a:picLocks noChangeAspect="1"/>
          </p:cNvPicPr>
          <p:nvPr/>
        </p:nvPicPr>
        <p:blipFill rotWithShape="1">
          <a:blip r:embed="rId6"/>
          <a:srcRect l="11870"/>
          <a:stretch/>
        </p:blipFill>
        <p:spPr>
          <a:xfrm>
            <a:off x="6760028" y="129809"/>
            <a:ext cx="5017677" cy="2755724"/>
          </a:xfrm>
          <a:prstGeom prst="rect">
            <a:avLst/>
          </a:prstGeom>
        </p:spPr>
      </p:pic>
      <p:pic>
        <p:nvPicPr>
          <p:cNvPr id="4" name="Picture 3">
            <a:extLst>
              <a:ext uri="{FF2B5EF4-FFF2-40B4-BE49-F238E27FC236}">
                <a16:creationId xmlns:a16="http://schemas.microsoft.com/office/drawing/2014/main" id="{EFEDC104-0023-EF45-934C-E31976F1840C}"/>
              </a:ext>
            </a:extLst>
          </p:cNvPr>
          <p:cNvPicPr>
            <a:picLocks noChangeAspect="1"/>
          </p:cNvPicPr>
          <p:nvPr/>
        </p:nvPicPr>
        <p:blipFill rotWithShape="1">
          <a:blip r:embed="rId7"/>
          <a:srcRect l="21919"/>
          <a:stretch/>
        </p:blipFill>
        <p:spPr>
          <a:xfrm>
            <a:off x="4321599" y="3357062"/>
            <a:ext cx="2858948" cy="728562"/>
          </a:xfrm>
          <a:prstGeom prst="rect">
            <a:avLst/>
          </a:prstGeom>
        </p:spPr>
      </p:pic>
    </p:spTree>
    <p:extLst>
      <p:ext uri="{BB962C8B-B14F-4D97-AF65-F5344CB8AC3E}">
        <p14:creationId xmlns:p14="http://schemas.microsoft.com/office/powerpoint/2010/main" val="329128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29FA-A05C-7C42-A1EE-C59558D8B292}"/>
              </a:ext>
            </a:extLst>
          </p:cNvPr>
          <p:cNvSpPr>
            <a:spLocks noGrp="1"/>
          </p:cNvSpPr>
          <p:nvPr>
            <p:ph type="title"/>
          </p:nvPr>
        </p:nvSpPr>
        <p:spPr/>
        <p:txBody>
          <a:bodyPr/>
          <a:lstStyle/>
          <a:p>
            <a:r>
              <a:rPr lang="en-US" dirty="0"/>
              <a:t>Proof of theorem 11.4.1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B1E754-2755-9148-BCB2-F5ADD64569FE}"/>
                  </a:ext>
                </a:extLst>
              </p:cNvPr>
              <p:cNvSpPr>
                <a:spLocks noGrp="1"/>
              </p:cNvSpPr>
              <p:nvPr>
                <p:ph idx="1"/>
              </p:nvPr>
            </p:nvSpPr>
            <p:spPr>
              <a:xfrm>
                <a:off x="1141413" y="1727479"/>
                <a:ext cx="9905998" cy="3124201"/>
              </a:xfrm>
            </p:spPr>
            <p:txBody>
              <a:bodyPr>
                <a:normAutofit/>
              </a:bodyPr>
              <a:lstStyle/>
              <a:p>
                <a:r>
                  <a:rPr lang="en-US" sz="2800" dirty="0"/>
                  <a:t>Improper prior: </a:t>
                </a:r>
                <a14:m>
                  <m:oMath xmlns:m="http://schemas.openxmlformats.org/officeDocument/2006/math">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𝜏</m:t>
                    </m:r>
                  </m:oMath>
                </a14:m>
                <a:endParaRPr lang="en-US" sz="2800" dirty="0"/>
              </a:p>
              <a:p>
                <a:r>
                  <a:rPr lang="en-US" sz="2800" dirty="0"/>
                  <a:t>Likelihood of </a:t>
                </a:r>
                <a14:m>
                  <m:oMath xmlns:m="http://schemas.openxmlformats.org/officeDocument/2006/math">
                    <m:r>
                      <a:rPr lang="en-US" sz="2800" b="0" i="1" smtClean="0">
                        <a:latin typeface="Cambria Math" panose="02040503050406030204" pitchFamily="18" charset="0"/>
                      </a:rPr>
                      <m:t>𝑌</m:t>
                    </m:r>
                  </m:oMath>
                </a14:m>
                <a:r>
                  <a:rPr lang="en-US" sz="2800" dirty="0"/>
                  <a:t>:</a:t>
                </a:r>
              </a:p>
            </p:txBody>
          </p:sp>
        </mc:Choice>
        <mc:Fallback>
          <p:sp>
            <p:nvSpPr>
              <p:cNvPr id="3" name="Content Placeholder 2">
                <a:extLst>
                  <a:ext uri="{FF2B5EF4-FFF2-40B4-BE49-F238E27FC236}">
                    <a16:creationId xmlns:a16="http://schemas.microsoft.com/office/drawing/2014/main" id="{49B1E754-2755-9148-BCB2-F5ADD64569FE}"/>
                  </a:ext>
                </a:extLst>
              </p:cNvPr>
              <p:cNvSpPr>
                <a:spLocks noGrp="1" noRot="1" noChangeAspect="1" noMove="1" noResize="1" noEditPoints="1" noAdjustHandles="1" noChangeArrowheads="1" noChangeShapeType="1" noTextEdit="1"/>
              </p:cNvSpPr>
              <p:nvPr>
                <p:ph idx="1"/>
              </p:nvPr>
            </p:nvSpPr>
            <p:spPr>
              <a:xfrm>
                <a:off x="1141413" y="1727479"/>
                <a:ext cx="9905998" cy="3124201"/>
              </a:xfrm>
              <a:blipFill>
                <a:blip r:embed="rId2"/>
                <a:stretch>
                  <a:fillRect l="-16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C0B3D6C-8867-3045-8E6B-B8C8BE7B5FCA}"/>
              </a:ext>
            </a:extLst>
          </p:cNvPr>
          <p:cNvPicPr>
            <a:picLocks noChangeAspect="1"/>
          </p:cNvPicPr>
          <p:nvPr/>
        </p:nvPicPr>
        <p:blipFill>
          <a:blip r:embed="rId3"/>
          <a:stretch>
            <a:fillRect/>
          </a:stretch>
        </p:blipFill>
        <p:spPr>
          <a:xfrm>
            <a:off x="1703965" y="3985778"/>
            <a:ext cx="8780894" cy="906096"/>
          </a:xfrm>
          <a:prstGeom prst="rect">
            <a:avLst/>
          </a:prstGeom>
        </p:spPr>
      </p:pic>
    </p:spTree>
    <p:extLst>
      <p:ext uri="{BB962C8B-B14F-4D97-AF65-F5344CB8AC3E}">
        <p14:creationId xmlns:p14="http://schemas.microsoft.com/office/powerpoint/2010/main" val="396259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A910670-8E0B-8E43-A479-5F95E8B6A347}"/>
                  </a:ext>
                </a:extLst>
              </p:cNvPr>
              <p:cNvSpPr>
                <a:spLocks noGrp="1"/>
              </p:cNvSpPr>
              <p:nvPr>
                <p:ph idx="1"/>
              </p:nvPr>
            </p:nvSpPr>
            <p:spPr>
              <a:xfrm>
                <a:off x="391871" y="-1807554"/>
                <a:ext cx="11800129" cy="9310322"/>
              </a:xfrm>
            </p:spPr>
            <p:txBody>
              <a:bodyPr/>
              <a:lstStyle/>
              <a:p>
                <a:r>
                  <a:rPr lang="en-US" sz="2800" dirty="0"/>
                  <a:t>Likelihood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improper prior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dirty="0"/>
              </a:p>
              <a:p>
                <a:endParaRPr lang="en-US" dirty="0"/>
              </a:p>
            </p:txBody>
          </p:sp>
        </mc:Choice>
        <mc:Fallback>
          <p:sp>
            <p:nvSpPr>
              <p:cNvPr id="8" name="Content Placeholder 7">
                <a:extLst>
                  <a:ext uri="{FF2B5EF4-FFF2-40B4-BE49-F238E27FC236}">
                    <a16:creationId xmlns:a16="http://schemas.microsoft.com/office/drawing/2014/main" id="{2A910670-8E0B-8E43-A479-5F95E8B6A347}"/>
                  </a:ext>
                </a:extLst>
              </p:cNvPr>
              <p:cNvSpPr>
                <a:spLocks noGrp="1" noRot="1" noChangeAspect="1" noMove="1" noResize="1" noEditPoints="1" noAdjustHandles="1" noChangeArrowheads="1" noChangeShapeType="1" noTextEdit="1"/>
              </p:cNvSpPr>
              <p:nvPr>
                <p:ph idx="1"/>
              </p:nvPr>
            </p:nvSpPr>
            <p:spPr>
              <a:xfrm>
                <a:off x="391871" y="-1807554"/>
                <a:ext cx="11800129" cy="9310322"/>
              </a:xfrm>
              <a:blipFill>
                <a:blip r:embed="rId2"/>
                <a:stretch>
                  <a:fillRect l="-134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F2C1497-33D7-524F-AF02-26701CB699B7}"/>
              </a:ext>
            </a:extLst>
          </p:cNvPr>
          <p:cNvPicPr>
            <a:picLocks noChangeAspect="1"/>
          </p:cNvPicPr>
          <p:nvPr/>
        </p:nvPicPr>
        <p:blipFill>
          <a:blip r:embed="rId3"/>
          <a:stretch>
            <a:fillRect/>
          </a:stretch>
        </p:blipFill>
        <p:spPr>
          <a:xfrm>
            <a:off x="2165349" y="833155"/>
            <a:ext cx="7861300" cy="990600"/>
          </a:xfrm>
          <a:prstGeom prst="rect">
            <a:avLst/>
          </a:prstGeom>
        </p:spPr>
      </p:pic>
    </p:spTree>
    <p:extLst>
      <p:ext uri="{BB962C8B-B14F-4D97-AF65-F5344CB8AC3E}">
        <p14:creationId xmlns:p14="http://schemas.microsoft.com/office/powerpoint/2010/main" val="8239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A910670-8E0B-8E43-A479-5F95E8B6A347}"/>
                  </a:ext>
                </a:extLst>
              </p:cNvPr>
              <p:cNvSpPr>
                <a:spLocks noGrp="1"/>
              </p:cNvSpPr>
              <p:nvPr>
                <p:ph idx="1"/>
              </p:nvPr>
            </p:nvSpPr>
            <p:spPr>
              <a:xfrm>
                <a:off x="391871" y="-1807554"/>
                <a:ext cx="11800129" cy="9310322"/>
              </a:xfrm>
            </p:spPr>
            <p:txBody>
              <a:bodyPr/>
              <a:lstStyle/>
              <a:p>
                <a:r>
                  <a:rPr lang="en-US" sz="2800" dirty="0"/>
                  <a:t>Likelihood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improper prior =</a:t>
                </a:r>
              </a:p>
              <a:p>
                <a:endParaRPr lang="en-US" sz="2800" dirty="0"/>
              </a:p>
              <a:p>
                <a:r>
                  <a:rPr lang="en-US" sz="2800" dirty="0"/>
                  <a:t>From (11.3.29)</a:t>
                </a:r>
              </a:p>
              <a:p>
                <a:endParaRPr lang="en-US" sz="2800" dirty="0"/>
              </a:p>
              <a:p>
                <a:endParaRPr lang="en-US" sz="2800" dirty="0"/>
              </a:p>
              <a:p>
                <a:endParaRPr lang="en-US" sz="2800" dirty="0"/>
              </a:p>
              <a:p>
                <a:endParaRPr lang="en-US" sz="2800" dirty="0"/>
              </a:p>
              <a:p>
                <a:endParaRPr lang="en-US" dirty="0"/>
              </a:p>
              <a:p>
                <a:endParaRPr lang="en-US" dirty="0"/>
              </a:p>
            </p:txBody>
          </p:sp>
        </mc:Choice>
        <mc:Fallback>
          <p:sp>
            <p:nvSpPr>
              <p:cNvPr id="8" name="Content Placeholder 7">
                <a:extLst>
                  <a:ext uri="{FF2B5EF4-FFF2-40B4-BE49-F238E27FC236}">
                    <a16:creationId xmlns:a16="http://schemas.microsoft.com/office/drawing/2014/main" id="{2A910670-8E0B-8E43-A479-5F95E8B6A347}"/>
                  </a:ext>
                </a:extLst>
              </p:cNvPr>
              <p:cNvSpPr>
                <a:spLocks noGrp="1" noRot="1" noChangeAspect="1" noMove="1" noResize="1" noEditPoints="1" noAdjustHandles="1" noChangeArrowheads="1" noChangeShapeType="1" noTextEdit="1"/>
              </p:cNvSpPr>
              <p:nvPr>
                <p:ph idx="1"/>
              </p:nvPr>
            </p:nvSpPr>
            <p:spPr>
              <a:xfrm>
                <a:off x="391871" y="-1807554"/>
                <a:ext cx="11800129" cy="9310322"/>
              </a:xfrm>
              <a:blipFill>
                <a:blip r:embed="rId2"/>
                <a:stretch>
                  <a:fillRect l="-134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F2C1497-33D7-524F-AF02-26701CB699B7}"/>
              </a:ext>
            </a:extLst>
          </p:cNvPr>
          <p:cNvPicPr>
            <a:picLocks noChangeAspect="1"/>
          </p:cNvPicPr>
          <p:nvPr/>
        </p:nvPicPr>
        <p:blipFill>
          <a:blip r:embed="rId3"/>
          <a:stretch>
            <a:fillRect/>
          </a:stretch>
        </p:blipFill>
        <p:spPr>
          <a:xfrm>
            <a:off x="2165349" y="833155"/>
            <a:ext cx="7861300" cy="990600"/>
          </a:xfrm>
          <a:prstGeom prst="rect">
            <a:avLst/>
          </a:prstGeom>
        </p:spPr>
      </p:pic>
      <p:pic>
        <p:nvPicPr>
          <p:cNvPr id="10" name="Picture 9">
            <a:extLst>
              <a:ext uri="{FF2B5EF4-FFF2-40B4-BE49-F238E27FC236}">
                <a16:creationId xmlns:a16="http://schemas.microsoft.com/office/drawing/2014/main" id="{5CB55039-D4E2-184D-93E0-CE42C240521A}"/>
              </a:ext>
            </a:extLst>
          </p:cNvPr>
          <p:cNvPicPr>
            <a:picLocks noChangeAspect="1"/>
          </p:cNvPicPr>
          <p:nvPr/>
        </p:nvPicPr>
        <p:blipFill>
          <a:blip r:embed="rId4"/>
          <a:stretch>
            <a:fillRect/>
          </a:stretch>
        </p:blipFill>
        <p:spPr>
          <a:xfrm>
            <a:off x="883505" y="2205404"/>
            <a:ext cx="3505200" cy="990600"/>
          </a:xfrm>
          <a:prstGeom prst="rect">
            <a:avLst/>
          </a:prstGeom>
        </p:spPr>
      </p:pic>
      <p:pic>
        <p:nvPicPr>
          <p:cNvPr id="13" name="Picture 12">
            <a:extLst>
              <a:ext uri="{FF2B5EF4-FFF2-40B4-BE49-F238E27FC236}">
                <a16:creationId xmlns:a16="http://schemas.microsoft.com/office/drawing/2014/main" id="{2E34B497-4A1D-9E44-9E5F-E2E5A06C585F}"/>
              </a:ext>
            </a:extLst>
          </p:cNvPr>
          <p:cNvPicPr>
            <a:picLocks noChangeAspect="1"/>
          </p:cNvPicPr>
          <p:nvPr/>
        </p:nvPicPr>
        <p:blipFill rotWithShape="1">
          <a:blip r:embed="rId5"/>
          <a:srcRect l="1323"/>
          <a:stretch/>
        </p:blipFill>
        <p:spPr>
          <a:xfrm>
            <a:off x="1423255" y="3009899"/>
            <a:ext cx="9737359" cy="990600"/>
          </a:xfrm>
          <a:prstGeom prst="rect">
            <a:avLst/>
          </a:prstGeom>
        </p:spPr>
      </p:pic>
    </p:spTree>
    <p:extLst>
      <p:ext uri="{BB962C8B-B14F-4D97-AF65-F5344CB8AC3E}">
        <p14:creationId xmlns:p14="http://schemas.microsoft.com/office/powerpoint/2010/main" val="402373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A910670-8E0B-8E43-A479-5F95E8B6A347}"/>
                  </a:ext>
                </a:extLst>
              </p:cNvPr>
              <p:cNvSpPr>
                <a:spLocks noGrp="1"/>
              </p:cNvSpPr>
              <p:nvPr>
                <p:ph idx="1"/>
              </p:nvPr>
            </p:nvSpPr>
            <p:spPr>
              <a:xfrm>
                <a:off x="391871" y="-1894640"/>
                <a:ext cx="11800129" cy="9310322"/>
              </a:xfrm>
            </p:spPr>
            <p:txBody>
              <a:bodyPr/>
              <a:lstStyle/>
              <a:p>
                <a:r>
                  <a:rPr lang="en-US" sz="2800" dirty="0"/>
                  <a:t>Likelihood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improper prior =</a:t>
                </a:r>
              </a:p>
              <a:p>
                <a:endParaRPr lang="en-US" sz="2800" dirty="0"/>
              </a:p>
              <a:p>
                <a:r>
                  <a:rPr lang="en-US" sz="2800" dirty="0"/>
                  <a:t>From (11.3.29)</a:t>
                </a:r>
              </a:p>
              <a:p>
                <a:endParaRPr lang="en-US" sz="2800" dirty="0"/>
              </a:p>
              <a:p>
                <a:endParaRPr lang="en-US" sz="2800" dirty="0"/>
              </a:p>
              <a:p>
                <a:endParaRPr lang="en-US" dirty="0"/>
              </a:p>
              <a:p>
                <a:endParaRPr lang="en-US" dirty="0"/>
              </a:p>
              <a:p>
                <a:r>
                  <a:rPr lang="en-US" sz="2800" dirty="0"/>
                  <a:t>Product of likelihood and improper prior is proportional to posterior distribution in theorem 11.4.1</a:t>
                </a:r>
              </a:p>
            </p:txBody>
          </p:sp>
        </mc:Choice>
        <mc:Fallback>
          <p:sp>
            <p:nvSpPr>
              <p:cNvPr id="8" name="Content Placeholder 7">
                <a:extLst>
                  <a:ext uri="{FF2B5EF4-FFF2-40B4-BE49-F238E27FC236}">
                    <a16:creationId xmlns:a16="http://schemas.microsoft.com/office/drawing/2014/main" id="{2A910670-8E0B-8E43-A479-5F95E8B6A347}"/>
                  </a:ext>
                </a:extLst>
              </p:cNvPr>
              <p:cNvSpPr>
                <a:spLocks noGrp="1" noRot="1" noChangeAspect="1" noMove="1" noResize="1" noEditPoints="1" noAdjustHandles="1" noChangeArrowheads="1" noChangeShapeType="1" noTextEdit="1"/>
              </p:cNvSpPr>
              <p:nvPr>
                <p:ph idx="1"/>
              </p:nvPr>
            </p:nvSpPr>
            <p:spPr>
              <a:xfrm>
                <a:off x="391871" y="-1894640"/>
                <a:ext cx="11800129" cy="9310322"/>
              </a:xfrm>
              <a:blipFill>
                <a:blip r:embed="rId2"/>
                <a:stretch>
                  <a:fillRect l="-134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F2C1497-33D7-524F-AF02-26701CB699B7}"/>
              </a:ext>
            </a:extLst>
          </p:cNvPr>
          <p:cNvPicPr>
            <a:picLocks noChangeAspect="1"/>
          </p:cNvPicPr>
          <p:nvPr/>
        </p:nvPicPr>
        <p:blipFill>
          <a:blip r:embed="rId3"/>
          <a:stretch>
            <a:fillRect/>
          </a:stretch>
        </p:blipFill>
        <p:spPr>
          <a:xfrm>
            <a:off x="2165349" y="833155"/>
            <a:ext cx="7861300" cy="990600"/>
          </a:xfrm>
          <a:prstGeom prst="rect">
            <a:avLst/>
          </a:prstGeom>
        </p:spPr>
      </p:pic>
      <p:pic>
        <p:nvPicPr>
          <p:cNvPr id="10" name="Picture 9">
            <a:extLst>
              <a:ext uri="{FF2B5EF4-FFF2-40B4-BE49-F238E27FC236}">
                <a16:creationId xmlns:a16="http://schemas.microsoft.com/office/drawing/2014/main" id="{5CB55039-D4E2-184D-93E0-CE42C240521A}"/>
              </a:ext>
            </a:extLst>
          </p:cNvPr>
          <p:cNvPicPr>
            <a:picLocks noChangeAspect="1"/>
          </p:cNvPicPr>
          <p:nvPr/>
        </p:nvPicPr>
        <p:blipFill>
          <a:blip r:embed="rId4"/>
          <a:stretch>
            <a:fillRect/>
          </a:stretch>
        </p:blipFill>
        <p:spPr>
          <a:xfrm>
            <a:off x="883505" y="2205404"/>
            <a:ext cx="3505200" cy="990600"/>
          </a:xfrm>
          <a:prstGeom prst="rect">
            <a:avLst/>
          </a:prstGeom>
        </p:spPr>
      </p:pic>
      <p:pic>
        <p:nvPicPr>
          <p:cNvPr id="13" name="Picture 12">
            <a:extLst>
              <a:ext uri="{FF2B5EF4-FFF2-40B4-BE49-F238E27FC236}">
                <a16:creationId xmlns:a16="http://schemas.microsoft.com/office/drawing/2014/main" id="{2E34B497-4A1D-9E44-9E5F-E2E5A06C585F}"/>
              </a:ext>
            </a:extLst>
          </p:cNvPr>
          <p:cNvPicPr>
            <a:picLocks noChangeAspect="1"/>
          </p:cNvPicPr>
          <p:nvPr/>
        </p:nvPicPr>
        <p:blipFill rotWithShape="1">
          <a:blip r:embed="rId5"/>
          <a:srcRect l="1323"/>
          <a:stretch/>
        </p:blipFill>
        <p:spPr>
          <a:xfrm>
            <a:off x="1423255" y="3009899"/>
            <a:ext cx="9737359" cy="990600"/>
          </a:xfrm>
          <a:prstGeom prst="rect">
            <a:avLst/>
          </a:prstGeom>
        </p:spPr>
      </p:pic>
      <p:pic>
        <p:nvPicPr>
          <p:cNvPr id="14" name="Picture 13">
            <a:extLst>
              <a:ext uri="{FF2B5EF4-FFF2-40B4-BE49-F238E27FC236}">
                <a16:creationId xmlns:a16="http://schemas.microsoft.com/office/drawing/2014/main" id="{4147D5B4-80B4-484B-B857-93E5429CB04A}"/>
              </a:ext>
            </a:extLst>
          </p:cNvPr>
          <p:cNvPicPr>
            <a:picLocks noChangeAspect="1"/>
          </p:cNvPicPr>
          <p:nvPr/>
        </p:nvPicPr>
        <p:blipFill rotWithShape="1">
          <a:blip r:embed="rId6"/>
          <a:srcRect l="22925"/>
          <a:stretch/>
        </p:blipFill>
        <p:spPr>
          <a:xfrm>
            <a:off x="984833" y="5193067"/>
            <a:ext cx="10222331" cy="798973"/>
          </a:xfrm>
          <a:prstGeom prst="rect">
            <a:avLst/>
          </a:prstGeom>
        </p:spPr>
      </p:pic>
    </p:spTree>
    <p:extLst>
      <p:ext uri="{BB962C8B-B14F-4D97-AF65-F5344CB8AC3E}">
        <p14:creationId xmlns:p14="http://schemas.microsoft.com/office/powerpoint/2010/main" val="370854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9C0A-395F-4846-A07E-1B6319EAE404}"/>
              </a:ext>
            </a:extLst>
          </p:cNvPr>
          <p:cNvSpPr>
            <a:spLocks noGrp="1"/>
          </p:cNvSpPr>
          <p:nvPr>
            <p:ph type="title"/>
          </p:nvPr>
        </p:nvSpPr>
        <p:spPr/>
        <p:txBody>
          <a:bodyPr/>
          <a:lstStyle/>
          <a:p>
            <a:r>
              <a:rPr lang="en-US" dirty="0"/>
              <a:t>Test statistic for posterior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60E67C-7EF5-294B-ABCB-C7DACFEBE823}"/>
                  </a:ext>
                </a:extLst>
              </p:cNvPr>
              <p:cNvSpPr>
                <a:spLocks noGrp="1"/>
              </p:cNvSpPr>
              <p:nvPr>
                <p:ph idx="1"/>
              </p:nvPr>
            </p:nvSpPr>
            <p:spPr>
              <a:xfrm>
                <a:off x="1141413" y="2802164"/>
                <a:ext cx="9905998" cy="3875315"/>
              </a:xfrm>
            </p:spPr>
            <p:txBody>
              <a:bodyPr>
                <a:normAutofit lnSpcReduction="10000"/>
              </a:bodyPr>
              <a:lstStyle/>
              <a:p>
                <a:endParaRPr lang="en-US" sz="2800" dirty="0"/>
              </a:p>
              <a:p>
                <a:endParaRPr lang="en-US" sz="2800" dirty="0"/>
              </a:p>
              <a:p>
                <a:pPr marL="0" indent="0">
                  <a:buNone/>
                </a:pPr>
                <a:r>
                  <a:rPr lang="en-US" sz="2800" dirty="0"/>
                  <a:t>follows a t-distribution with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−2</m:t>
                    </m:r>
                  </m:oMath>
                </a14:m>
                <a:r>
                  <a:rPr lang="en-US" sz="2800" dirty="0"/>
                  <a:t> degrees of freedom if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𝑐</m:t>
                        </m:r>
                      </m:e>
                      <m:sub>
                        <m:r>
                          <a:rPr lang="en-US" sz="2800" i="1">
                            <a:latin typeface="Cambria Math" panose="02040503050406030204" pitchFamily="18" charset="0"/>
                          </a:rPr>
                          <m:t>0</m:t>
                        </m:r>
                      </m:sub>
                    </m:sSub>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1</m:t>
                        </m:r>
                      </m:sub>
                    </m:sSub>
                  </m:oMath>
                </a14:m>
                <a:r>
                  <a:rPr lang="en-US" sz="2800" dirty="0"/>
                  <a:t> are not both 0 (Theorem 11.4.1)</a:t>
                </a:r>
              </a:p>
              <a:p>
                <a:pPr marL="0" indent="0">
                  <a:buNone/>
                </a:pPr>
                <a:r>
                  <a:rPr lang="en-US" sz="2800" dirty="0"/>
                  <a:t>Let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b="0" i="1" smtClean="0">
                            <a:latin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=0</m:t>
                    </m:r>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=1</m:t>
                    </m:r>
                  </m:oMath>
                </a14:m>
                <a:endParaRPr lang="en-US" sz="2800" dirty="0"/>
              </a:p>
              <a:p>
                <a:endParaRPr lang="en-US" dirty="0"/>
              </a:p>
              <a:p>
                <a:endParaRPr lang="en-US" dirty="0"/>
              </a:p>
              <a:p>
                <a:r>
                  <a:rPr lang="en-US" dirty="0"/>
                  <a:t>Eq(11.3.22)</a:t>
                </a:r>
              </a:p>
              <a:p>
                <a:endParaRPr lang="en-US" dirty="0"/>
              </a:p>
            </p:txBody>
          </p:sp>
        </mc:Choice>
        <mc:Fallback>
          <p:sp>
            <p:nvSpPr>
              <p:cNvPr id="3" name="Content Placeholder 2">
                <a:extLst>
                  <a:ext uri="{FF2B5EF4-FFF2-40B4-BE49-F238E27FC236}">
                    <a16:creationId xmlns:a16="http://schemas.microsoft.com/office/drawing/2014/main" id="{6760E67C-7EF5-294B-ABCB-C7DACFEBE823}"/>
                  </a:ext>
                </a:extLst>
              </p:cNvPr>
              <p:cNvSpPr>
                <a:spLocks noGrp="1" noRot="1" noChangeAspect="1" noMove="1" noResize="1" noEditPoints="1" noAdjustHandles="1" noChangeArrowheads="1" noChangeShapeType="1" noTextEdit="1"/>
              </p:cNvSpPr>
              <p:nvPr>
                <p:ph idx="1"/>
              </p:nvPr>
            </p:nvSpPr>
            <p:spPr>
              <a:xfrm>
                <a:off x="1141413" y="2802164"/>
                <a:ext cx="9905998" cy="3875315"/>
              </a:xfrm>
              <a:blipFill>
                <a:blip r:embed="rId3"/>
                <a:stretch>
                  <a:fillRect l="-178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C1983F1-4699-FD4C-8DEC-1EB8D3392A8B}"/>
              </a:ext>
            </a:extLst>
          </p:cNvPr>
          <p:cNvPicPr>
            <a:picLocks noChangeAspect="1"/>
          </p:cNvPicPr>
          <p:nvPr/>
        </p:nvPicPr>
        <p:blipFill rotWithShape="1">
          <a:blip r:embed="rId4"/>
          <a:srcRect l="2271"/>
          <a:stretch/>
        </p:blipFill>
        <p:spPr>
          <a:xfrm>
            <a:off x="1781401" y="2514600"/>
            <a:ext cx="8626021" cy="927100"/>
          </a:xfrm>
          <a:prstGeom prst="rect">
            <a:avLst/>
          </a:prstGeom>
        </p:spPr>
      </p:pic>
      <p:pic>
        <p:nvPicPr>
          <p:cNvPr id="9" name="Picture 8">
            <a:extLst>
              <a:ext uri="{FF2B5EF4-FFF2-40B4-BE49-F238E27FC236}">
                <a16:creationId xmlns:a16="http://schemas.microsoft.com/office/drawing/2014/main" id="{64E7D772-CF13-D140-BEF6-FC2BE1C92EA3}"/>
              </a:ext>
            </a:extLst>
          </p:cNvPr>
          <p:cNvPicPr>
            <a:picLocks noChangeAspect="1"/>
          </p:cNvPicPr>
          <p:nvPr/>
        </p:nvPicPr>
        <p:blipFill rotWithShape="1">
          <a:blip r:embed="rId5"/>
          <a:srcRect l="19705"/>
          <a:stretch/>
        </p:blipFill>
        <p:spPr>
          <a:xfrm>
            <a:off x="4911498" y="5431220"/>
            <a:ext cx="2365828" cy="838200"/>
          </a:xfrm>
          <a:prstGeom prst="rect">
            <a:avLst/>
          </a:prstGeom>
        </p:spPr>
      </p:pic>
    </p:spTree>
    <p:extLst>
      <p:ext uri="{BB962C8B-B14F-4D97-AF65-F5344CB8AC3E}">
        <p14:creationId xmlns:p14="http://schemas.microsoft.com/office/powerpoint/2010/main" val="211588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B26B-E492-8C4B-8E2D-198D40DDAD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0BD98A-4D9B-414B-AC59-6127384E1FBD}"/>
              </a:ext>
            </a:extLst>
          </p:cNvPr>
          <p:cNvSpPr>
            <a:spLocks noGrp="1"/>
          </p:cNvSpPr>
          <p:nvPr>
            <p:ph idx="1"/>
          </p:nvPr>
        </p:nvSpPr>
        <p:spPr>
          <a:xfrm>
            <a:off x="1141413" y="2041070"/>
            <a:ext cx="9905998" cy="3124201"/>
          </a:xfrm>
        </p:spPr>
        <p:txBody>
          <a:bodyPr>
            <a:normAutofit/>
          </a:bodyPr>
          <a:lstStyle/>
          <a:p>
            <a:r>
              <a:rPr lang="en-US" sz="2800" dirty="0"/>
              <a:t>If we use improper prior to build posterior distribution, then we will have similar inference for Bayesian and frequentist method:</a:t>
            </a:r>
          </a:p>
          <a:p>
            <a:pPr lvl="1"/>
            <a:r>
              <a:rPr lang="en-US" sz="2800" dirty="0"/>
              <a:t>We will have similar parameter (or slope) estimates </a:t>
            </a:r>
          </a:p>
          <a:p>
            <a:pPr lvl="1"/>
            <a:r>
              <a:rPr lang="en-US" sz="2800" dirty="0"/>
              <a:t>We will have similar credible interval and confidence interval</a:t>
            </a:r>
          </a:p>
        </p:txBody>
      </p:sp>
    </p:spTree>
    <p:extLst>
      <p:ext uri="{BB962C8B-B14F-4D97-AF65-F5344CB8AC3E}">
        <p14:creationId xmlns:p14="http://schemas.microsoft.com/office/powerpoint/2010/main" val="267003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38B-56B1-47E7-9B76-FE89DD6622E9}"/>
              </a:ext>
            </a:extLst>
          </p:cNvPr>
          <p:cNvSpPr>
            <a:spLocks noGrp="1"/>
          </p:cNvSpPr>
          <p:nvPr>
            <p:ph type="title"/>
          </p:nvPr>
        </p:nvSpPr>
        <p:spPr>
          <a:xfrm>
            <a:off x="669851" y="1430179"/>
            <a:ext cx="3029313" cy="3675908"/>
          </a:xfrm>
        </p:spPr>
        <p:txBody>
          <a:bodyPr anchor="ctr">
            <a:normAutofit/>
          </a:bodyPr>
          <a:lstStyle/>
          <a:p>
            <a:r>
              <a:rPr lang="en-US" sz="4000"/>
              <a:t>overview</a:t>
            </a:r>
          </a:p>
        </p:txBody>
      </p:sp>
      <p:sp>
        <p:nvSpPr>
          <p:cNvPr id="10" name="Rectangle 9">
            <a:extLst>
              <a:ext uri="{FF2B5EF4-FFF2-40B4-BE49-F238E27FC236}">
                <a16:creationId xmlns:a16="http://schemas.microsoft.com/office/drawing/2014/main" id="{43F5AC50-9F44-4D37-B36A-0C6B1C76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8EFC17-AE69-4D15-95D3-F1AF111A7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5CC1DFEA-17C7-4855-90D9-A8F3761D4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5C565B95-3FCC-48D7-A993-1233A68A9204}"/>
              </a:ext>
            </a:extLst>
          </p:cNvPr>
          <p:cNvGraphicFramePr>
            <a:graphicFrameLocks noGrp="1"/>
          </p:cNvGraphicFramePr>
          <p:nvPr>
            <p:ph idx="1"/>
            <p:extLst>
              <p:ext uri="{D42A27DB-BD31-4B8C-83A1-F6EECF244321}">
                <p14:modId xmlns:p14="http://schemas.microsoft.com/office/powerpoint/2010/main" val="1633834854"/>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367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7C92-3787-4537-8308-3389CFD27D27}"/>
              </a:ext>
            </a:extLst>
          </p:cNvPr>
          <p:cNvSpPr>
            <a:spLocks noGrp="1"/>
          </p:cNvSpPr>
          <p:nvPr>
            <p:ph type="title"/>
          </p:nvPr>
        </p:nvSpPr>
        <p:spPr/>
        <p:txBody>
          <a:bodyPr/>
          <a:lstStyle/>
          <a:p>
            <a:r>
              <a:rPr lang="en-US" dirty="0"/>
              <a:t>Research 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500D0B-53FD-49EE-85FD-CE6B41E93DA2}"/>
                  </a:ext>
                </a:extLst>
              </p:cNvPr>
              <p:cNvSpPr>
                <a:spLocks noGrp="1"/>
              </p:cNvSpPr>
              <p:nvPr>
                <p:ph idx="1"/>
              </p:nvPr>
            </p:nvSpPr>
            <p:spPr>
              <a:xfrm>
                <a:off x="1141413" y="2329541"/>
                <a:ext cx="9905998" cy="3124201"/>
              </a:xfrm>
            </p:spPr>
            <p:txBody>
              <a:bodyPr>
                <a:noAutofit/>
              </a:bodyPr>
              <a:lstStyle/>
              <a:p>
                <a:r>
                  <a:rPr lang="en-US" sz="2800" dirty="0"/>
                  <a:t>Is there a significant relationship between happiness and life expectancy at birth?</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1</m:t>
                        </m:r>
                      </m:sub>
                    </m:sSub>
                  </m:oMath>
                </a14:m>
                <a:r>
                  <a:rPr lang="en-US" sz="2800" dirty="0"/>
                  <a:t> is the slope between happiness and life expectancy at birth,</a:t>
                </a:r>
              </a:p>
              <a:p>
                <a:pPr lvl="2"/>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1</m:t>
                        </m:r>
                      </m:sub>
                    </m:sSub>
                    <m:r>
                      <a:rPr lang="en-US" sz="2800" b="0" i="1" smtClean="0">
                        <a:latin typeface="Cambria Math" panose="02040503050406030204" pitchFamily="18" charset="0"/>
                      </a:rPr>
                      <m:t>=0</m:t>
                    </m:r>
                    <m:r>
                      <a:rPr lang="en-US" sz="2800" i="1">
                        <a:latin typeface="Cambria Math" panose="02040503050406030204" pitchFamily="18" charset="0"/>
                      </a:rPr>
                      <m:t> </m:t>
                    </m:r>
                  </m:oMath>
                </a14:m>
                <a:endParaRPr lang="en-US" sz="2800" dirty="0"/>
              </a:p>
              <a:p>
                <a:pPr lvl="2"/>
                <a14:m>
                  <m:oMath xmlns:m="http://schemas.openxmlformats.org/officeDocument/2006/math">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ea typeface="Cambria Math" panose="02040503050406030204" pitchFamily="18" charset="0"/>
                              </a:rPr>
                              <m:t>𝐴</m:t>
                            </m:r>
                          </m:sub>
                        </m:sSub>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oMath>
                </a14:m>
                <a:endParaRPr lang="en-US" sz="2800" dirty="0"/>
              </a:p>
            </p:txBody>
          </p:sp>
        </mc:Choice>
        <mc:Fallback>
          <p:sp>
            <p:nvSpPr>
              <p:cNvPr id="3" name="Content Placeholder 2">
                <a:extLst>
                  <a:ext uri="{FF2B5EF4-FFF2-40B4-BE49-F238E27FC236}">
                    <a16:creationId xmlns:a16="http://schemas.microsoft.com/office/drawing/2014/main" id="{43500D0B-53FD-49EE-85FD-CE6B41E93DA2}"/>
                  </a:ext>
                </a:extLst>
              </p:cNvPr>
              <p:cNvSpPr>
                <a:spLocks noGrp="1" noRot="1" noChangeAspect="1" noMove="1" noResize="1" noEditPoints="1" noAdjustHandles="1" noChangeArrowheads="1" noChangeShapeType="1" noTextEdit="1"/>
              </p:cNvSpPr>
              <p:nvPr>
                <p:ph idx="1"/>
              </p:nvPr>
            </p:nvSpPr>
            <p:spPr>
              <a:xfrm>
                <a:off x="1141413" y="2329541"/>
                <a:ext cx="9905998" cy="3124201"/>
              </a:xfrm>
              <a:blipFill>
                <a:blip r:embed="rId2"/>
                <a:stretch>
                  <a:fillRect l="-1600" t="-3899" r="-985"/>
                </a:stretch>
              </a:blipFill>
            </p:spPr>
            <p:txBody>
              <a:bodyPr/>
              <a:lstStyle/>
              <a:p>
                <a:r>
                  <a:rPr lang="en-US">
                    <a:noFill/>
                  </a:rPr>
                  <a:t> </a:t>
                </a:r>
              </a:p>
            </p:txBody>
          </p:sp>
        </mc:Fallback>
      </mc:AlternateContent>
    </p:spTree>
    <p:extLst>
      <p:ext uri="{BB962C8B-B14F-4D97-AF65-F5344CB8AC3E}">
        <p14:creationId xmlns:p14="http://schemas.microsoft.com/office/powerpoint/2010/main" val="323356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7C92-3787-4537-8308-3389CFD27D2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500D0B-53FD-49EE-85FD-CE6B41E93DA2}"/>
              </a:ext>
            </a:extLst>
          </p:cNvPr>
          <p:cNvSpPr>
            <a:spLocks noGrp="1"/>
          </p:cNvSpPr>
          <p:nvPr>
            <p:ph idx="1"/>
          </p:nvPr>
        </p:nvSpPr>
        <p:spPr>
          <a:xfrm>
            <a:off x="1141413" y="2220686"/>
            <a:ext cx="9905998" cy="3124201"/>
          </a:xfrm>
        </p:spPr>
        <p:txBody>
          <a:bodyPr>
            <a:normAutofit/>
          </a:bodyPr>
          <a:lstStyle/>
          <a:p>
            <a:r>
              <a:rPr lang="en-US" sz="2800" dirty="0"/>
              <a:t>World Happiness Report</a:t>
            </a:r>
          </a:p>
          <a:p>
            <a:pPr lvl="1"/>
            <a:r>
              <a:rPr lang="en-US" sz="2800" dirty="0"/>
              <a:t>Produced by the UN</a:t>
            </a:r>
          </a:p>
          <a:p>
            <a:pPr lvl="1"/>
            <a:r>
              <a:rPr lang="en-US" sz="2800" dirty="0"/>
              <a:t>Survey of the state of global happiness</a:t>
            </a:r>
          </a:p>
          <a:p>
            <a:pPr lvl="1"/>
            <a:r>
              <a:rPr lang="en-US" sz="2800" dirty="0"/>
              <a:t>Ranks 156 countries </a:t>
            </a:r>
          </a:p>
        </p:txBody>
      </p:sp>
    </p:spTree>
    <p:extLst>
      <p:ext uri="{BB962C8B-B14F-4D97-AF65-F5344CB8AC3E}">
        <p14:creationId xmlns:p14="http://schemas.microsoft.com/office/powerpoint/2010/main" val="359250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CC3E-EED8-4EC5-9416-526FD85AE6BA}"/>
              </a:ext>
            </a:extLst>
          </p:cNvPr>
          <p:cNvSpPr>
            <a:spLocks noGrp="1"/>
          </p:cNvSpPr>
          <p:nvPr>
            <p:ph type="ctrTitle"/>
          </p:nvPr>
        </p:nvSpPr>
        <p:spPr/>
        <p:txBody>
          <a:bodyPr/>
          <a:lstStyle/>
          <a:p>
            <a:r>
              <a:rPr lang="en-US" dirty="0"/>
              <a:t>Bayesian inference in </a:t>
            </a:r>
            <a:r>
              <a:rPr lang="en-US" strike="sngStrike" dirty="0"/>
              <a:t>simple</a:t>
            </a:r>
            <a:r>
              <a:rPr lang="en-US" dirty="0"/>
              <a:t> Not so simple linear regression</a:t>
            </a:r>
          </a:p>
        </p:txBody>
      </p:sp>
      <p:sp>
        <p:nvSpPr>
          <p:cNvPr id="3" name="Subtitle 2">
            <a:extLst>
              <a:ext uri="{FF2B5EF4-FFF2-40B4-BE49-F238E27FC236}">
                <a16:creationId xmlns:a16="http://schemas.microsoft.com/office/drawing/2014/main" id="{FE4253E5-33B7-4618-8B5E-1DD4D87B801B}"/>
              </a:ext>
            </a:extLst>
          </p:cNvPr>
          <p:cNvSpPr>
            <a:spLocks noGrp="1"/>
          </p:cNvSpPr>
          <p:nvPr>
            <p:ph type="subTitle" idx="1"/>
          </p:nvPr>
        </p:nvSpPr>
        <p:spPr/>
        <p:txBody>
          <a:bodyPr/>
          <a:lstStyle/>
          <a:p>
            <a:r>
              <a:rPr lang="en-US" dirty="0"/>
              <a:t>By </a:t>
            </a:r>
            <a:r>
              <a:rPr lang="en-US" dirty="0" err="1"/>
              <a:t>Botao</a:t>
            </a:r>
            <a:r>
              <a:rPr lang="en-US" dirty="0"/>
              <a:t> Liu and Shivam K C</a:t>
            </a:r>
          </a:p>
          <a:p>
            <a:r>
              <a:rPr lang="en-US" dirty="0"/>
              <a:t>Advised By Dr. Marian Frazier</a:t>
            </a:r>
          </a:p>
        </p:txBody>
      </p:sp>
    </p:spTree>
    <p:extLst>
      <p:ext uri="{BB962C8B-B14F-4D97-AF65-F5344CB8AC3E}">
        <p14:creationId xmlns:p14="http://schemas.microsoft.com/office/powerpoint/2010/main" val="112868481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BA3F-347D-493A-8AB3-41F8420836C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42BA609D-40E1-4ED5-B5C8-9B00CA1A5D4F}"/>
              </a:ext>
            </a:extLst>
          </p:cNvPr>
          <p:cNvSpPr>
            <a:spLocks noGrp="1"/>
          </p:cNvSpPr>
          <p:nvPr>
            <p:ph idx="1"/>
          </p:nvPr>
        </p:nvSpPr>
        <p:spPr>
          <a:xfrm>
            <a:off x="1141413" y="2198914"/>
            <a:ext cx="9905998" cy="3124201"/>
          </a:xfrm>
        </p:spPr>
        <p:txBody>
          <a:bodyPr>
            <a:normAutofit/>
          </a:bodyPr>
          <a:lstStyle/>
          <a:p>
            <a:r>
              <a:rPr lang="en-US" sz="2800" dirty="0"/>
              <a:t>Response variable: Life Ladder (happiness)</a:t>
            </a:r>
          </a:p>
          <a:p>
            <a:pPr lvl="1"/>
            <a:r>
              <a:rPr lang="en-US" sz="2800" dirty="0"/>
              <a:t>Ranges from 2.5 to 8 (numeric)</a:t>
            </a:r>
          </a:p>
          <a:p>
            <a:r>
              <a:rPr lang="en-US" sz="2800" dirty="0"/>
              <a:t>Predictor: Life expectancy at birth</a:t>
            </a:r>
          </a:p>
          <a:p>
            <a:pPr lvl="1"/>
            <a:r>
              <a:rPr lang="en-US" sz="2800" dirty="0"/>
              <a:t>Ranges from 45 to 80 (numeric)</a:t>
            </a:r>
          </a:p>
          <a:p>
            <a:endParaRPr lang="en-US" sz="2800" dirty="0"/>
          </a:p>
        </p:txBody>
      </p:sp>
    </p:spTree>
    <p:extLst>
      <p:ext uri="{BB962C8B-B14F-4D97-AF65-F5344CB8AC3E}">
        <p14:creationId xmlns:p14="http://schemas.microsoft.com/office/powerpoint/2010/main" val="357637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3F1D-4CE3-4A37-A5B4-585F5F436AA6}"/>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dirty="0"/>
              <a:t>Simple Linear regression (frequentist)</a:t>
            </a:r>
          </a:p>
        </p:txBody>
      </p:sp>
      <mc:AlternateContent xmlns:mc="http://schemas.openxmlformats.org/markup-compatibility/2006">
        <mc:Choice xmlns:a14="http://schemas.microsoft.com/office/drawing/2010/main" Requires="a14">
          <p:sp>
            <p:nvSpPr>
              <p:cNvPr id="14" name="Content Placeholder 13">
                <a:extLst>
                  <a:ext uri="{FF2B5EF4-FFF2-40B4-BE49-F238E27FC236}">
                    <a16:creationId xmlns:a16="http://schemas.microsoft.com/office/drawing/2014/main" id="{C040ACC6-7171-4500-AA4A-13BB934ADB22}"/>
                  </a:ext>
                </a:extLst>
              </p:cNvPr>
              <p:cNvSpPr>
                <a:spLocks noGrp="1"/>
              </p:cNvSpPr>
              <p:nvPr>
                <p:ph idx="1"/>
              </p:nvPr>
            </p:nvSpPr>
            <p:spPr>
              <a:xfrm>
                <a:off x="643192" y="2699657"/>
                <a:ext cx="3643674" cy="3183618"/>
              </a:xfrm>
            </p:spPr>
            <p:txBody>
              <a:bodyPr vert="horz" lIns="91440" tIns="45720" rIns="91440" bIns="45720" rtlCol="0" anchor="ctr">
                <a:normAutofit/>
              </a:bodyPr>
              <a:lstStyle/>
              <a:p>
                <a:pPr marL="285750" indent="-285750"/>
                <a:r>
                  <a:rPr lang="en-US" sz="1800" dirty="0"/>
                  <a:t>P-value: </a:t>
                </a:r>
                <a14:m>
                  <m:oMath xmlns:m="http://schemas.openxmlformats.org/officeDocument/2006/math">
                    <m:r>
                      <a:rPr lang="en-US" sz="1800" b="0" i="1" smtClean="0">
                        <a:latin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−16</m:t>
                        </m:r>
                      </m:sup>
                    </m:sSup>
                  </m:oMath>
                </a14:m>
                <a:endParaRPr lang="en-US" sz="1800" dirty="0"/>
              </a:p>
              <a:p>
                <a:pPr marL="742950" lvl="1" indent="-285750"/>
                <a:r>
                  <a:rPr lang="en-US" dirty="0"/>
                  <a:t>Reject null</a:t>
                </a:r>
              </a:p>
              <a:p>
                <a:pPr marL="742950" lvl="1" indent="-285750"/>
                <a:r>
                  <a:rPr lang="en-US" dirty="0"/>
                  <a:t>Slope is statistically significant</a:t>
                </a:r>
              </a:p>
              <a:p>
                <a:pPr marL="285750" indent="-285750"/>
                <a:r>
                  <a:rPr lang="en-US" sz="1800" dirty="0"/>
                  <a:t>Slope: 0.122</a:t>
                </a:r>
              </a:p>
              <a:p>
                <a:pPr marL="742950" lvl="1" indent="-285750"/>
                <a:r>
                  <a:rPr lang="en-US" dirty="0"/>
                  <a:t>When Life Expectancy increases by 1 year, Happiness score increases by 0.122 unit.</a:t>
                </a:r>
              </a:p>
              <a:p>
                <a:pPr lvl="1"/>
                <a:endParaRPr lang="en-US" dirty="0"/>
              </a:p>
            </p:txBody>
          </p:sp>
        </mc:Choice>
        <mc:Fallback>
          <p:sp>
            <p:nvSpPr>
              <p:cNvPr id="14" name="Content Placeholder 13">
                <a:extLst>
                  <a:ext uri="{FF2B5EF4-FFF2-40B4-BE49-F238E27FC236}">
                    <a16:creationId xmlns:a16="http://schemas.microsoft.com/office/drawing/2014/main" id="{C040ACC6-7171-4500-AA4A-13BB934ADB22}"/>
                  </a:ext>
                </a:extLst>
              </p:cNvPr>
              <p:cNvSpPr>
                <a:spLocks noGrp="1" noRot="1" noChangeAspect="1" noMove="1" noResize="1" noEditPoints="1" noAdjustHandles="1" noChangeArrowheads="1" noChangeShapeType="1" noTextEdit="1"/>
              </p:cNvSpPr>
              <p:nvPr>
                <p:ph idx="1"/>
              </p:nvPr>
            </p:nvSpPr>
            <p:spPr>
              <a:xfrm>
                <a:off x="643192" y="2699657"/>
                <a:ext cx="3643674" cy="3183618"/>
              </a:xfrm>
              <a:blipFill>
                <a:blip r:embed="rId4"/>
                <a:stretch>
                  <a:fillRect l="-2345" t="-7280"/>
                </a:stretch>
              </a:blipFill>
            </p:spPr>
            <p:txBody>
              <a:bodyPr/>
              <a:lstStyle/>
              <a:p>
                <a:r>
                  <a:rPr lang="en-US">
                    <a:noFill/>
                  </a:rPr>
                  <a:t> </a:t>
                </a:r>
              </a:p>
            </p:txBody>
          </p:sp>
        </mc:Fallback>
      </mc:AlternateContent>
      <p:pic>
        <p:nvPicPr>
          <p:cNvPr id="12" name="Picture 11" descr="A picture containing photo, different, group&#10;&#10;Description automatically generated">
            <a:extLst>
              <a:ext uri="{FF2B5EF4-FFF2-40B4-BE49-F238E27FC236}">
                <a16:creationId xmlns:a16="http://schemas.microsoft.com/office/drawing/2014/main" id="{F163AB81-C64B-467B-AFE4-9B3DBC0F700D}"/>
              </a:ext>
            </a:extLst>
          </p:cNvPr>
          <p:cNvPicPr>
            <a:picLocks noChangeAspect="1"/>
          </p:cNvPicPr>
          <p:nvPr/>
        </p:nvPicPr>
        <p:blipFill>
          <a:blip r:embed="rId5"/>
          <a:stretch>
            <a:fillRect/>
          </a:stretch>
        </p:blipFill>
        <p:spPr>
          <a:xfrm>
            <a:off x="4630994" y="1115449"/>
            <a:ext cx="6916633" cy="430706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AutoShape 3">
            <a:extLst>
              <a:ext uri="{FF2B5EF4-FFF2-40B4-BE49-F238E27FC236}">
                <a16:creationId xmlns:a16="http://schemas.microsoft.com/office/drawing/2014/main" id="{D569E250-0ADD-44B4-BFC5-50442D5865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78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6C65-0EF9-44D6-973E-97F802F1CED4}"/>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4CF8A17F-2D42-4B7F-91BF-B073FBABC58E}"/>
              </a:ext>
            </a:extLst>
          </p:cNvPr>
          <p:cNvSpPr>
            <a:spLocks noGrp="1"/>
          </p:cNvSpPr>
          <p:nvPr>
            <p:ph idx="1"/>
          </p:nvPr>
        </p:nvSpPr>
        <p:spPr/>
        <p:txBody>
          <a:bodyPr/>
          <a:lstStyle/>
          <a:p>
            <a:pPr>
              <a:buFont typeface="Arial" panose="020B0604020202020204" pitchFamily="34" charset="0"/>
              <a:buChar char="•"/>
            </a:pPr>
            <a:r>
              <a:rPr lang="en-US" sz="2800" dirty="0"/>
              <a:t>95% CI:  (0.103, 0.142)</a:t>
            </a:r>
          </a:p>
          <a:p>
            <a:pPr lvl="1">
              <a:buFont typeface="Arial" panose="020B0604020202020204" pitchFamily="34" charset="0"/>
              <a:buChar char="•"/>
            </a:pPr>
            <a:r>
              <a:rPr lang="en-US" sz="2800" dirty="0"/>
              <a:t>We are 95% confident that when Life Expectancy increases by 1 year, Happiness score increases by a value between 0.103 to 0.142 unit (inclusive).</a:t>
            </a:r>
          </a:p>
          <a:p>
            <a:pPr marL="0" indent="0">
              <a:buNone/>
            </a:pPr>
            <a:endParaRPr lang="en-US" dirty="0"/>
          </a:p>
        </p:txBody>
      </p:sp>
    </p:spTree>
    <p:extLst>
      <p:ext uri="{BB962C8B-B14F-4D97-AF65-F5344CB8AC3E}">
        <p14:creationId xmlns:p14="http://schemas.microsoft.com/office/powerpoint/2010/main" val="336252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EA14-A4F3-44DF-9EF9-9678441F81D5}"/>
              </a:ext>
            </a:extLst>
          </p:cNvPr>
          <p:cNvSpPr>
            <a:spLocks noGrp="1"/>
          </p:cNvSpPr>
          <p:nvPr>
            <p:ph type="title"/>
          </p:nvPr>
        </p:nvSpPr>
        <p:spPr/>
        <p:txBody>
          <a:bodyPr/>
          <a:lstStyle/>
          <a:p>
            <a:r>
              <a:rPr lang="en-US" dirty="0"/>
              <a:t>Technology (fitting </a:t>
            </a:r>
            <a:r>
              <a:rPr lang="en-US" dirty="0" err="1"/>
              <a:t>bayesian</a:t>
            </a:r>
            <a:r>
              <a:rPr lang="en-US" dirty="0"/>
              <a:t> model)</a:t>
            </a:r>
          </a:p>
        </p:txBody>
      </p:sp>
      <p:sp>
        <p:nvSpPr>
          <p:cNvPr id="3" name="Content Placeholder 2">
            <a:extLst>
              <a:ext uri="{FF2B5EF4-FFF2-40B4-BE49-F238E27FC236}">
                <a16:creationId xmlns:a16="http://schemas.microsoft.com/office/drawing/2014/main" id="{26D2AAB6-EDDB-4796-A660-0616B860AF68}"/>
              </a:ext>
            </a:extLst>
          </p:cNvPr>
          <p:cNvSpPr>
            <a:spLocks noGrp="1"/>
          </p:cNvSpPr>
          <p:nvPr>
            <p:ph idx="1"/>
          </p:nvPr>
        </p:nvSpPr>
        <p:spPr>
          <a:xfrm>
            <a:off x="1141413" y="1866899"/>
            <a:ext cx="9905998" cy="3124201"/>
          </a:xfrm>
        </p:spPr>
        <p:txBody>
          <a:bodyPr>
            <a:normAutofit/>
          </a:bodyPr>
          <a:lstStyle/>
          <a:p>
            <a:r>
              <a:rPr lang="en-US" sz="2800" dirty="0"/>
              <a:t>We used </a:t>
            </a:r>
            <a:r>
              <a:rPr lang="en-US" sz="2800" dirty="0" err="1"/>
              <a:t>MCMCregress</a:t>
            </a:r>
            <a:r>
              <a:rPr lang="en-US" sz="2800" dirty="0"/>
              <a:t> from </a:t>
            </a:r>
            <a:r>
              <a:rPr lang="en-US" sz="2800" dirty="0" err="1"/>
              <a:t>MCMCpack</a:t>
            </a:r>
            <a:r>
              <a:rPr lang="en-US" sz="2800" dirty="0"/>
              <a:t> in R studio</a:t>
            </a:r>
          </a:p>
          <a:p>
            <a:r>
              <a:rPr lang="en-US" sz="2800" dirty="0"/>
              <a:t>This gives us slope estimate and credible interval </a:t>
            </a:r>
          </a:p>
        </p:txBody>
      </p:sp>
      <p:pic>
        <p:nvPicPr>
          <p:cNvPr id="5" name="Picture 4" descr="A picture containing bird, knife&#10;&#10;Description automatically generated">
            <a:extLst>
              <a:ext uri="{FF2B5EF4-FFF2-40B4-BE49-F238E27FC236}">
                <a16:creationId xmlns:a16="http://schemas.microsoft.com/office/drawing/2014/main" id="{D526383D-0956-4182-AB5F-A32894B56DF0}"/>
              </a:ext>
            </a:extLst>
          </p:cNvPr>
          <p:cNvPicPr>
            <a:picLocks noChangeAspect="1"/>
          </p:cNvPicPr>
          <p:nvPr/>
        </p:nvPicPr>
        <p:blipFill>
          <a:blip r:embed="rId3"/>
          <a:stretch>
            <a:fillRect/>
          </a:stretch>
        </p:blipFill>
        <p:spPr>
          <a:xfrm>
            <a:off x="2946597" y="4076671"/>
            <a:ext cx="6298805" cy="1268215"/>
          </a:xfrm>
          <a:prstGeom prst="rect">
            <a:avLst/>
          </a:prstGeom>
        </p:spPr>
      </p:pic>
    </p:spTree>
    <p:extLst>
      <p:ext uri="{BB962C8B-B14F-4D97-AF65-F5344CB8AC3E}">
        <p14:creationId xmlns:p14="http://schemas.microsoft.com/office/powerpoint/2010/main" val="3905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0C6F-C068-406A-9DB4-A8FADA53E51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6CF76A9-95AA-4362-B0A9-FDDF18AD2577}"/>
              </a:ext>
            </a:extLst>
          </p:cNvPr>
          <p:cNvSpPr>
            <a:spLocks noGrp="1"/>
          </p:cNvSpPr>
          <p:nvPr>
            <p:ph idx="1"/>
          </p:nvPr>
        </p:nvSpPr>
        <p:spPr/>
        <p:txBody>
          <a:bodyPr>
            <a:normAutofit fontScale="70000" lnSpcReduction="20000"/>
          </a:bodyPr>
          <a:lstStyle/>
          <a:p>
            <a:r>
              <a:rPr lang="en-US" sz="2800" dirty="0"/>
              <a:t>Slope: 0.123</a:t>
            </a:r>
          </a:p>
          <a:p>
            <a:pPr lvl="1"/>
            <a:r>
              <a:rPr lang="en-US" sz="2800" dirty="0"/>
              <a:t>When Life Expectancy increases by 1 year, Happiness score increases by 0.123 unit</a:t>
            </a:r>
          </a:p>
          <a:p>
            <a:pPr lvl="1"/>
            <a:r>
              <a:rPr lang="en-US" sz="2800" dirty="0"/>
              <a:t>Similar to frequentist slope (0.122)</a:t>
            </a:r>
          </a:p>
          <a:p>
            <a:r>
              <a:rPr lang="en-US" sz="2800" dirty="0"/>
              <a:t>95% Credible Interval: (0.103, 0.141)</a:t>
            </a:r>
          </a:p>
          <a:p>
            <a:pPr lvl="1"/>
            <a:r>
              <a:rPr lang="en-US" sz="2800" dirty="0"/>
              <a:t>There is a 95% probability that when Life Expectancy increases by 1 year, Happiness score will increase by a value between 0.103 to 0.141 unit (inclusive)</a:t>
            </a:r>
          </a:p>
          <a:p>
            <a:pPr lvl="1"/>
            <a:r>
              <a:rPr lang="en-US" sz="2800" dirty="0"/>
              <a:t>Similar to frequentist confidence interval (0.103, 0.142)</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1050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0C6F-C068-406A-9DB4-A8FADA53E510}"/>
              </a:ext>
            </a:extLst>
          </p:cNvPr>
          <p:cNvSpPr>
            <a:spLocks noGrp="1"/>
          </p:cNvSpPr>
          <p:nvPr>
            <p:ph type="title"/>
          </p:nvPr>
        </p:nvSpPr>
        <p:spPr/>
        <p:txBody>
          <a:bodyPr/>
          <a:lstStyle/>
          <a:p>
            <a:r>
              <a:rPr lang="en-US" dirty="0"/>
              <a:t>Testing hypothesis</a:t>
            </a:r>
          </a:p>
        </p:txBody>
      </p:sp>
      <p:sp>
        <p:nvSpPr>
          <p:cNvPr id="3" name="Content Placeholder 2">
            <a:extLst>
              <a:ext uri="{FF2B5EF4-FFF2-40B4-BE49-F238E27FC236}">
                <a16:creationId xmlns:a16="http://schemas.microsoft.com/office/drawing/2014/main" id="{D6CF76A9-95AA-4362-B0A9-FDDF18AD2577}"/>
              </a:ext>
            </a:extLst>
          </p:cNvPr>
          <p:cNvSpPr>
            <a:spLocks noGrp="1"/>
          </p:cNvSpPr>
          <p:nvPr>
            <p:ph idx="1"/>
          </p:nvPr>
        </p:nvSpPr>
        <p:spPr>
          <a:xfrm>
            <a:off x="1141413" y="3222170"/>
            <a:ext cx="9905998" cy="3124201"/>
          </a:xfrm>
        </p:spPr>
        <p:txBody>
          <a:bodyPr>
            <a:normAutofit/>
          </a:bodyPr>
          <a:lstStyle/>
          <a:p>
            <a:r>
              <a:rPr lang="en-US" sz="2800" dirty="0"/>
              <a:t>95% Credible Interval: (0.103, 0.141)</a:t>
            </a:r>
          </a:p>
          <a:p>
            <a:pPr lvl="1"/>
            <a:r>
              <a:rPr lang="en-US" sz="2800" dirty="0"/>
              <a:t>The 95% credible interval for the slope does not overlap with 0</a:t>
            </a:r>
          </a:p>
          <a:p>
            <a:pPr lvl="2"/>
            <a:r>
              <a:rPr lang="en-US" sz="2800" dirty="0"/>
              <a:t>Thus, reject null</a:t>
            </a:r>
          </a:p>
          <a:p>
            <a:pPr lvl="2"/>
            <a:r>
              <a:rPr lang="en-US" sz="2800" dirty="0"/>
              <a:t>Slope is statistically significant</a:t>
            </a:r>
          </a:p>
          <a:p>
            <a:pPr marL="457200" lvl="1" indent="0">
              <a:buNone/>
            </a:pPr>
            <a:endParaRPr lang="en-US" sz="2800" dirty="0"/>
          </a:p>
          <a:p>
            <a:pPr marL="457200" lvl="1" indent="0">
              <a:buNone/>
            </a:pPr>
            <a:endParaRPr lang="en-US" sz="2800" dirty="0"/>
          </a:p>
          <a:p>
            <a:pPr lvl="1"/>
            <a:endParaRPr lang="en-US" sz="2800" dirty="0"/>
          </a:p>
          <a:p>
            <a:endParaRPr lang="en-US" sz="2800" dirty="0"/>
          </a:p>
        </p:txBody>
      </p:sp>
    </p:spTree>
    <p:extLst>
      <p:ext uri="{BB962C8B-B14F-4D97-AF65-F5344CB8AC3E}">
        <p14:creationId xmlns:p14="http://schemas.microsoft.com/office/powerpoint/2010/main" val="164341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06BA-72AE-4E30-BE93-44977EDB8FB4}"/>
              </a:ext>
            </a:extLst>
          </p:cNvPr>
          <p:cNvSpPr>
            <a:spLocks noGrp="1"/>
          </p:cNvSpPr>
          <p:nvPr>
            <p:ph type="title"/>
          </p:nvPr>
        </p:nvSpPr>
        <p:spPr/>
        <p:txBody>
          <a:bodyPr/>
          <a:lstStyle/>
          <a:p>
            <a:r>
              <a:rPr lang="en-US" dirty="0"/>
              <a:t>Effects of priors on Bayesian and Frequentist inference</a:t>
            </a:r>
          </a:p>
        </p:txBody>
      </p:sp>
      <p:pic>
        <p:nvPicPr>
          <p:cNvPr id="6" name="Picture 5" descr="A picture containing screenshot&#10;&#10;Description automatically generated">
            <a:extLst>
              <a:ext uri="{FF2B5EF4-FFF2-40B4-BE49-F238E27FC236}">
                <a16:creationId xmlns:a16="http://schemas.microsoft.com/office/drawing/2014/main" id="{AEB06BB8-5E07-4181-BD0B-819A441FCFAC}"/>
              </a:ext>
            </a:extLst>
          </p:cNvPr>
          <p:cNvPicPr>
            <a:picLocks noChangeAspect="1"/>
          </p:cNvPicPr>
          <p:nvPr/>
        </p:nvPicPr>
        <p:blipFill>
          <a:blip r:embed="rId3"/>
          <a:stretch>
            <a:fillRect/>
          </a:stretch>
        </p:blipFill>
        <p:spPr>
          <a:xfrm>
            <a:off x="6703193" y="2514600"/>
            <a:ext cx="4835717" cy="3124200"/>
          </a:xfrm>
          <a:prstGeom prst="rect">
            <a:avLst/>
          </a:prstGeom>
        </p:spPr>
      </p:pic>
      <p:pic>
        <p:nvPicPr>
          <p:cNvPr id="7" name="Picture 6">
            <a:extLst>
              <a:ext uri="{FF2B5EF4-FFF2-40B4-BE49-F238E27FC236}">
                <a16:creationId xmlns:a16="http://schemas.microsoft.com/office/drawing/2014/main" id="{807B52E7-44B4-4FD9-8540-60093619AE73}"/>
              </a:ext>
            </a:extLst>
          </p:cNvPr>
          <p:cNvPicPr>
            <a:picLocks noChangeAspect="1"/>
          </p:cNvPicPr>
          <p:nvPr/>
        </p:nvPicPr>
        <p:blipFill>
          <a:blip r:embed="rId4"/>
          <a:stretch>
            <a:fillRect/>
          </a:stretch>
        </p:blipFill>
        <p:spPr>
          <a:xfrm>
            <a:off x="649914" y="2514599"/>
            <a:ext cx="4835719" cy="3124201"/>
          </a:xfrm>
          <a:prstGeom prst="rect">
            <a:avLst/>
          </a:prstGeom>
        </p:spPr>
      </p:pic>
      <p:sp>
        <p:nvSpPr>
          <p:cNvPr id="4" name="Content Placeholder 3">
            <a:extLst>
              <a:ext uri="{FF2B5EF4-FFF2-40B4-BE49-F238E27FC236}">
                <a16:creationId xmlns:a16="http://schemas.microsoft.com/office/drawing/2014/main" id="{A267D59F-791D-4824-ACBB-9094F65A7F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5690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C8A3-9850-4BBA-95A0-782293ED77C0}"/>
              </a:ext>
            </a:extLst>
          </p:cNvPr>
          <p:cNvSpPr>
            <a:spLocks noGrp="1"/>
          </p:cNvSpPr>
          <p:nvPr>
            <p:ph type="title"/>
          </p:nvPr>
        </p:nvSpPr>
        <p:spPr/>
        <p:txBody>
          <a:bodyPr/>
          <a:lstStyle/>
          <a:p>
            <a:r>
              <a:rPr lang="en-US" dirty="0"/>
              <a:t>Example: Proper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E6CF39-A2DE-449E-B232-78FEC6111F18}"/>
                  </a:ext>
                </a:extLst>
              </p:cNvPr>
              <p:cNvSpPr>
                <a:spLocks noGrp="1"/>
              </p:cNvSpPr>
              <p:nvPr>
                <p:ph idx="1"/>
              </p:nvPr>
            </p:nvSpPr>
            <p:spPr>
              <a:xfrm>
                <a:off x="968828" y="3124199"/>
                <a:ext cx="9905998" cy="3124201"/>
              </a:xfrm>
            </p:spPr>
            <p:txBody>
              <a:bodyPr>
                <a:noAutofit/>
              </a:bodyPr>
              <a:lstStyle/>
              <a:p>
                <a:r>
                  <a:rPr lang="en-US" dirty="0"/>
                  <a:t>Changing the prior precision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dirty="0"/>
                  <a:t>, keeping the prior mean of beta constant</a:t>
                </a:r>
              </a:p>
              <a:p>
                <a:r>
                  <a:rPr lang="en-US" dirty="0"/>
                  <a:t>Slope: 0.0887</a:t>
                </a:r>
              </a:p>
              <a:p>
                <a:pPr lvl="1"/>
                <a:r>
                  <a:rPr lang="en-US" sz="2000" dirty="0"/>
                  <a:t>Less than frequentist slope (0.122)</a:t>
                </a:r>
              </a:p>
              <a:p>
                <a:r>
                  <a:rPr lang="en-US" dirty="0"/>
                  <a:t>95% Credible Interval: (0.0825, 0.0948)</a:t>
                </a:r>
              </a:p>
              <a:p>
                <a:pPr lvl="1"/>
                <a:r>
                  <a:rPr lang="en-US" sz="2000" dirty="0"/>
                  <a:t>There is a 95% probability that when Life Expectancy increases by 1 year, Happiness score will increase by a value between 0.0825 to 0.0948 unit (inclusive)</a:t>
                </a:r>
              </a:p>
              <a:p>
                <a:pPr lvl="1"/>
                <a:r>
                  <a:rPr lang="en-US" sz="2000" dirty="0"/>
                  <a:t>Less than frequentist confidence interval (0.103, 0.142)</a:t>
                </a:r>
              </a:p>
              <a:p>
                <a:endParaRPr lang="en-US" dirty="0"/>
              </a:p>
            </p:txBody>
          </p:sp>
        </mc:Choice>
        <mc:Fallback>
          <p:sp>
            <p:nvSpPr>
              <p:cNvPr id="3" name="Content Placeholder 2">
                <a:extLst>
                  <a:ext uri="{FF2B5EF4-FFF2-40B4-BE49-F238E27FC236}">
                    <a16:creationId xmlns:a16="http://schemas.microsoft.com/office/drawing/2014/main" id="{D8E6CF39-A2DE-449E-B232-78FEC6111F18}"/>
                  </a:ext>
                </a:extLst>
              </p:cNvPr>
              <p:cNvSpPr>
                <a:spLocks noGrp="1" noRot="1" noChangeAspect="1" noMove="1" noResize="1" noEditPoints="1" noAdjustHandles="1" noChangeArrowheads="1" noChangeShapeType="1" noTextEdit="1"/>
              </p:cNvSpPr>
              <p:nvPr>
                <p:ph idx="1"/>
              </p:nvPr>
            </p:nvSpPr>
            <p:spPr>
              <a:xfrm>
                <a:off x="968828" y="3124199"/>
                <a:ext cx="9905998" cy="3124201"/>
              </a:xfrm>
              <a:blipFill>
                <a:blip r:embed="rId3"/>
                <a:stretch>
                  <a:fillRect l="-985" t="-1091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486BC5A-1CE1-4821-B3A0-4B4BCD5DD279}"/>
              </a:ext>
            </a:extLst>
          </p:cNvPr>
          <p:cNvPicPr>
            <a:picLocks noChangeAspect="1"/>
          </p:cNvPicPr>
          <p:nvPr/>
        </p:nvPicPr>
        <p:blipFill>
          <a:blip r:embed="rId4"/>
          <a:stretch>
            <a:fillRect/>
          </a:stretch>
        </p:blipFill>
        <p:spPr>
          <a:xfrm>
            <a:off x="1961287" y="2100943"/>
            <a:ext cx="8269426" cy="642277"/>
          </a:xfrm>
          <a:prstGeom prst="rect">
            <a:avLst/>
          </a:prstGeom>
        </p:spPr>
      </p:pic>
    </p:spTree>
    <p:extLst>
      <p:ext uri="{BB962C8B-B14F-4D97-AF65-F5344CB8AC3E}">
        <p14:creationId xmlns:p14="http://schemas.microsoft.com/office/powerpoint/2010/main" val="187171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08E6-7745-44B0-9C92-375A4430344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C9D0290-744E-402E-A8DF-22668926D7BB}"/>
              </a:ext>
            </a:extLst>
          </p:cNvPr>
          <p:cNvSpPr>
            <a:spLocks noGrp="1"/>
          </p:cNvSpPr>
          <p:nvPr>
            <p:ph idx="1"/>
          </p:nvPr>
        </p:nvSpPr>
        <p:spPr>
          <a:xfrm>
            <a:off x="1141413" y="1948542"/>
            <a:ext cx="9905998" cy="3124201"/>
          </a:xfrm>
        </p:spPr>
        <p:txBody>
          <a:bodyPr>
            <a:normAutofit/>
          </a:bodyPr>
          <a:lstStyle/>
          <a:p>
            <a:r>
              <a:rPr lang="en-US" sz="2800" dirty="0"/>
              <a:t>Improper priors: Bayesian inference is similar to Frequentist</a:t>
            </a:r>
          </a:p>
          <a:p>
            <a:r>
              <a:rPr lang="en-US" sz="2800" dirty="0"/>
              <a:t>Proper priors: Bayesian inference differs from Frequentist </a:t>
            </a:r>
          </a:p>
          <a:p>
            <a:pPr lvl="1"/>
            <a:r>
              <a:rPr lang="en-US" sz="2800" dirty="0"/>
              <a:t>because posterior distribution is affected by prior and we make inference from it</a:t>
            </a:r>
          </a:p>
          <a:p>
            <a:pPr lvl="1"/>
            <a:r>
              <a:rPr lang="en-US" sz="2800" dirty="0"/>
              <a:t>Frequentist makes inference from Data</a:t>
            </a:r>
          </a:p>
        </p:txBody>
      </p:sp>
    </p:spTree>
    <p:extLst>
      <p:ext uri="{BB962C8B-B14F-4D97-AF65-F5344CB8AC3E}">
        <p14:creationId xmlns:p14="http://schemas.microsoft.com/office/powerpoint/2010/main" val="3569215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6146-49F8-4D3C-8814-382D9106EB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6360EEB-2A3F-43AB-846E-2BA6C17394E7}"/>
              </a:ext>
            </a:extLst>
          </p:cNvPr>
          <p:cNvSpPr>
            <a:spLocks noGrp="1"/>
          </p:cNvSpPr>
          <p:nvPr>
            <p:ph idx="1"/>
          </p:nvPr>
        </p:nvSpPr>
        <p:spPr/>
        <p:txBody>
          <a:bodyPr>
            <a:noAutofit/>
          </a:bodyPr>
          <a:lstStyle/>
          <a:p>
            <a:r>
              <a:rPr lang="en-US" sz="2800" dirty="0"/>
              <a:t>Bayesian or Frequentist?</a:t>
            </a:r>
          </a:p>
          <a:p>
            <a:pPr lvl="1"/>
            <a:r>
              <a:rPr lang="en-US" sz="2800" dirty="0"/>
              <a:t>Proper prior</a:t>
            </a:r>
          </a:p>
          <a:p>
            <a:pPr lvl="2"/>
            <a:r>
              <a:rPr lang="en-US" sz="2800" dirty="0"/>
              <a:t>If Bayesian is predicting better than frequentist, prior is making difference</a:t>
            </a:r>
          </a:p>
          <a:p>
            <a:pPr lvl="2"/>
            <a:r>
              <a:rPr lang="en-US" sz="2800" dirty="0"/>
              <a:t>Else, prior is hurting Bayesian prediction</a:t>
            </a:r>
          </a:p>
          <a:p>
            <a:pPr lvl="1"/>
            <a:r>
              <a:rPr lang="en-US" sz="2800" dirty="0"/>
              <a:t>Improper prior</a:t>
            </a:r>
          </a:p>
          <a:p>
            <a:pPr lvl="2"/>
            <a:r>
              <a:rPr lang="en-US" sz="2800" dirty="0"/>
              <a:t>Use frequentist</a:t>
            </a:r>
          </a:p>
        </p:txBody>
      </p:sp>
    </p:spTree>
    <p:extLst>
      <p:ext uri="{BB962C8B-B14F-4D97-AF65-F5344CB8AC3E}">
        <p14:creationId xmlns:p14="http://schemas.microsoft.com/office/powerpoint/2010/main" val="96283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38B-56B1-47E7-9B76-FE89DD6622E9}"/>
              </a:ext>
            </a:extLst>
          </p:cNvPr>
          <p:cNvSpPr>
            <a:spLocks noGrp="1"/>
          </p:cNvSpPr>
          <p:nvPr>
            <p:ph type="title"/>
          </p:nvPr>
        </p:nvSpPr>
        <p:spPr>
          <a:xfrm>
            <a:off x="669851" y="1430179"/>
            <a:ext cx="3029313" cy="3675908"/>
          </a:xfrm>
        </p:spPr>
        <p:txBody>
          <a:bodyPr anchor="ctr">
            <a:normAutofit/>
          </a:bodyPr>
          <a:lstStyle/>
          <a:p>
            <a:r>
              <a:rPr lang="en-US" sz="4000"/>
              <a:t>overview</a:t>
            </a:r>
          </a:p>
        </p:txBody>
      </p:sp>
      <p:sp>
        <p:nvSpPr>
          <p:cNvPr id="10" name="Rectangle 9">
            <a:extLst>
              <a:ext uri="{FF2B5EF4-FFF2-40B4-BE49-F238E27FC236}">
                <a16:creationId xmlns:a16="http://schemas.microsoft.com/office/drawing/2014/main" id="{43F5AC50-9F44-4D37-B36A-0C6B1C76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8EFC17-AE69-4D15-95D3-F1AF111A7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5CC1DFEA-17C7-4855-90D9-A8F3761D4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5C565B95-3FCC-48D7-A993-1233A68A9204}"/>
              </a:ext>
            </a:extLst>
          </p:cNvPr>
          <p:cNvGraphicFramePr>
            <a:graphicFrameLocks noGrp="1"/>
          </p:cNvGraphicFramePr>
          <p:nvPr>
            <p:ph idx="1"/>
            <p:extLst>
              <p:ext uri="{D42A27DB-BD31-4B8C-83A1-F6EECF244321}">
                <p14:modId xmlns:p14="http://schemas.microsoft.com/office/powerpoint/2010/main" val="313760899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107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153E90-110C-452A-985D-2FB47EF9CA8C}"/>
              </a:ext>
            </a:extLst>
          </p:cNvPr>
          <p:cNvSpPr>
            <a:spLocks noGrp="1"/>
          </p:cNvSpPr>
          <p:nvPr>
            <p:ph type="title"/>
          </p:nvPr>
        </p:nvSpPr>
        <p:spPr>
          <a:xfrm>
            <a:off x="1141411" y="609601"/>
            <a:ext cx="9923767" cy="2905608"/>
          </a:xfrm>
        </p:spPr>
        <p:txBody>
          <a:bodyPr vert="horz" lIns="91440" tIns="45720" rIns="91440" bIns="45720" rtlCol="0" anchor="b">
            <a:normAutofit/>
          </a:bodyPr>
          <a:lstStyle/>
          <a:p>
            <a:pPr algn="ctr"/>
            <a:r>
              <a:rPr lang="en-US" sz="6600">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
        <p:nvSpPr>
          <p:cNvPr id="9" name="Rectangle 8">
            <a:extLst>
              <a:ext uri="{FF2B5EF4-FFF2-40B4-BE49-F238E27FC236}">
                <a16:creationId xmlns:a16="http://schemas.microsoft.com/office/drawing/2014/main" id="{D3B96F23-8753-4C46-B0E7-444CF5F1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05027"/>
            <a:ext cx="12192000" cy="1652973"/>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32FBEEC-2018-4C8E-9F88-AE744C23D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189236"/>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3420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38B-56B1-47E7-9B76-FE89DD6622E9}"/>
              </a:ext>
            </a:extLst>
          </p:cNvPr>
          <p:cNvSpPr>
            <a:spLocks noGrp="1"/>
          </p:cNvSpPr>
          <p:nvPr>
            <p:ph type="title"/>
          </p:nvPr>
        </p:nvSpPr>
        <p:spPr>
          <a:xfrm>
            <a:off x="669851" y="1430179"/>
            <a:ext cx="3029313" cy="3675908"/>
          </a:xfrm>
        </p:spPr>
        <p:txBody>
          <a:bodyPr anchor="ctr">
            <a:normAutofit/>
          </a:bodyPr>
          <a:lstStyle/>
          <a:p>
            <a:r>
              <a:rPr lang="en-US" sz="4000"/>
              <a:t>overview</a:t>
            </a:r>
          </a:p>
        </p:txBody>
      </p:sp>
      <p:sp>
        <p:nvSpPr>
          <p:cNvPr id="10" name="Rectangle 9">
            <a:extLst>
              <a:ext uri="{FF2B5EF4-FFF2-40B4-BE49-F238E27FC236}">
                <a16:creationId xmlns:a16="http://schemas.microsoft.com/office/drawing/2014/main" id="{43F5AC50-9F44-4D37-B36A-0C6B1C76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8EFC17-AE69-4D15-95D3-F1AF111A7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5CC1DFEA-17C7-4855-90D9-A8F3761D4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5C565B95-3FCC-48D7-A993-1233A68A9204}"/>
              </a:ext>
            </a:extLst>
          </p:cNvPr>
          <p:cNvGraphicFramePr>
            <a:graphicFrameLocks noGrp="1"/>
          </p:cNvGraphicFramePr>
          <p:nvPr>
            <p:ph idx="1"/>
            <p:extLst>
              <p:ext uri="{D42A27DB-BD31-4B8C-83A1-F6EECF244321}">
                <p14:modId xmlns:p14="http://schemas.microsoft.com/office/powerpoint/2010/main" val="1680737404"/>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551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2E59-8573-4747-9A33-8EAC1BF11BB6}"/>
              </a:ext>
            </a:extLst>
          </p:cNvPr>
          <p:cNvSpPr>
            <a:spLocks noGrp="1"/>
          </p:cNvSpPr>
          <p:nvPr>
            <p:ph type="title"/>
          </p:nvPr>
        </p:nvSpPr>
        <p:spPr/>
        <p:txBody>
          <a:bodyPr/>
          <a:lstStyle/>
          <a:p>
            <a:pPr lvl="0"/>
            <a:r>
              <a:rPr lang="en-US" dirty="0"/>
              <a:t>Fitting model in linear regression (frequentist land)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C21120-4579-E941-827B-BAEFEEF95056}"/>
                  </a:ext>
                </a:extLst>
              </p:cNvPr>
              <p:cNvSpPr>
                <a:spLocks noGrp="1"/>
              </p:cNvSpPr>
              <p:nvPr>
                <p:ph idx="1"/>
              </p:nvPr>
            </p:nvSpPr>
            <p:spPr/>
            <p:txBody>
              <a:bodyPr/>
              <a:lstStyle/>
              <a:p>
                <a:r>
                  <a:rPr lang="en-US" sz="2800" dirty="0"/>
                  <a:t>Observed data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oMath>
                </a14:m>
                <a:r>
                  <a:rPr lang="en-US" sz="2800" dirty="0"/>
                  <a:t>) for </a:t>
                </a:r>
                <a14:m>
                  <m:oMath xmlns:m="http://schemas.openxmlformats.org/officeDocument/2006/math">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𝑛</m:t>
                    </m:r>
                  </m:oMath>
                </a14:m>
                <a:endParaRPr lang="en-US" sz="2800" dirty="0"/>
              </a:p>
              <a:p>
                <a:r>
                  <a:rPr lang="en-US" sz="2800" dirty="0"/>
                  <a:t>Linear regression: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a14:m>
                <a:endParaRPr lang="en-US" sz="2800" dirty="0"/>
              </a:p>
              <a:p>
                <a:r>
                  <a:rPr lang="en-US" sz="2800" dirty="0"/>
                  <a:t>Example: we want to know if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oMath>
                </a14:m>
                <a:r>
                  <a:rPr lang="en-US" sz="2800" dirty="0"/>
                  <a:t> = 0 or not</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E8C21120-4579-E941-827B-BAEFEEF95056}"/>
                  </a:ext>
                </a:extLst>
              </p:cNvPr>
              <p:cNvSpPr>
                <a:spLocks noGrp="1" noRot="1" noChangeAspect="1" noMove="1" noResize="1" noEditPoints="1" noAdjustHandles="1" noChangeArrowheads="1" noChangeShapeType="1" noTextEdit="1"/>
              </p:cNvSpPr>
              <p:nvPr>
                <p:ph idx="1"/>
              </p:nvPr>
            </p:nvSpPr>
            <p:spPr>
              <a:blipFill>
                <a:blip r:embed="rId3"/>
                <a:stretch>
                  <a:fillRect l="-1600" t="-194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2E967FA-8816-9842-BB37-D6C6F11688AE}"/>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72112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2E59-8573-4747-9A33-8EAC1BF11BB6}"/>
              </a:ext>
            </a:extLst>
          </p:cNvPr>
          <p:cNvSpPr>
            <a:spLocks noGrp="1"/>
          </p:cNvSpPr>
          <p:nvPr>
            <p:ph type="title"/>
          </p:nvPr>
        </p:nvSpPr>
        <p:spPr/>
        <p:txBody>
          <a:bodyPr/>
          <a:lstStyle/>
          <a:p>
            <a:pPr lvl="0"/>
            <a:r>
              <a:rPr lang="en-US" dirty="0"/>
              <a:t>Fitting model in linear regression (Bayesian land)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C21120-4579-E941-827B-BAEFEEF95056}"/>
                  </a:ext>
                </a:extLst>
              </p:cNvPr>
              <p:cNvSpPr>
                <a:spLocks noGrp="1"/>
              </p:cNvSpPr>
              <p:nvPr>
                <p:ph idx="1"/>
              </p:nvPr>
            </p:nvSpPr>
            <p:spPr/>
            <p:txBody>
              <a:bodyPr>
                <a:normAutofit lnSpcReduction="10000"/>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oMath>
                </a14:m>
                <a:r>
                  <a:rPr lang="en-US" sz="2800" dirty="0"/>
                  <a:t> ~ N(</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𝑖</m:t>
                        </m:r>
                      </m:sub>
                    </m:sSub>
                  </m:oMath>
                </a14:m>
                <a:r>
                  <a:rPr lang="en-US" sz="2800" dirty="0"/>
                  <a:t>,</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𝜎</m:t>
                    </m:r>
                  </m:oMath>
                </a14:m>
                <a:r>
                  <a:rPr lang="en-US" sz="2800" dirty="0"/>
                  <a:t>) [likelihood]</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𝑖</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a14:m>
                <a:r>
                  <a:rPr lang="en-US" sz="2800" dirty="0"/>
                  <a:t> [linear model]</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0</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r>
                      <a:rPr lang="en-US" sz="280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oMath>
                </a14:m>
                <a:r>
                  <a:rPr lang="en-US" sz="2800" dirty="0"/>
                  <a:t> are parameters</a:t>
                </a:r>
              </a:p>
              <a:p>
                <a:r>
                  <a:rPr lang="en-US" sz="2800" dirty="0"/>
                  <a:t>Let </a:t>
                </a:r>
                <a14:m>
                  <m:oMath xmlns:m="http://schemas.openxmlformats.org/officeDocument/2006/math">
                    <m:r>
                      <a:rPr lang="en-US" sz="2800" i="1">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oMath>
                </a14:m>
                <a:r>
                  <a:rPr lang="en-US" sz="2800" dirty="0"/>
                  <a:t> be the precision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oMath>
                </a14:m>
                <a:r>
                  <a:rPr lang="en-US" sz="2800" dirty="0"/>
                  <a:t> </a:t>
                </a:r>
              </a:p>
              <a:p>
                <a:r>
                  <a:rPr lang="en-US" sz="2800" dirty="0"/>
                  <a:t>Let parameters have an improper prior </a:t>
                </a:r>
                <a14:m>
                  <m:oMath xmlns:m="http://schemas.openxmlformats.org/officeDocument/2006/math">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𝜏</m:t>
                    </m:r>
                  </m:oMath>
                </a14:m>
                <a:r>
                  <a:rPr lang="en-US" sz="2800" dirty="0"/>
                  <a:t> for ease to find </a:t>
                </a:r>
                <a:r>
                  <a:rPr lang="en-US" sz="2600" dirty="0"/>
                  <a:t>posterior distribution of parameters [section 11.4.1, </a:t>
                </a:r>
                <a:r>
                  <a:rPr lang="en-US" sz="2600" dirty="0" err="1"/>
                  <a:t>pg</a:t>
                </a:r>
                <a:r>
                  <a:rPr lang="en-US" sz="2600" dirty="0"/>
                  <a:t> 729]</a:t>
                </a:r>
                <a:endParaRPr lang="en-US" sz="2400"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E8C21120-4579-E941-827B-BAEFEEF95056}"/>
                  </a:ext>
                </a:extLst>
              </p:cNvPr>
              <p:cNvSpPr>
                <a:spLocks noGrp="1" noRot="1" noChangeAspect="1" noMove="1" noResize="1" noEditPoints="1" noAdjustHandles="1" noChangeArrowheads="1" noChangeShapeType="1" noTextEdit="1"/>
              </p:cNvSpPr>
              <p:nvPr>
                <p:ph idx="1"/>
              </p:nvPr>
            </p:nvSpPr>
            <p:spPr>
              <a:blipFill>
                <a:blip r:embed="rId3"/>
                <a:stretch>
                  <a:fillRect l="-1600" t="-23002" r="-55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2E967FA-8816-9842-BB37-D6C6F11688AE}"/>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77521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38B-56B1-47E7-9B76-FE89DD6622E9}"/>
              </a:ext>
            </a:extLst>
          </p:cNvPr>
          <p:cNvSpPr>
            <a:spLocks noGrp="1"/>
          </p:cNvSpPr>
          <p:nvPr>
            <p:ph type="title"/>
          </p:nvPr>
        </p:nvSpPr>
        <p:spPr>
          <a:xfrm>
            <a:off x="669851" y="1430179"/>
            <a:ext cx="3029313" cy="3675908"/>
          </a:xfrm>
        </p:spPr>
        <p:txBody>
          <a:bodyPr anchor="ctr">
            <a:normAutofit/>
          </a:bodyPr>
          <a:lstStyle/>
          <a:p>
            <a:r>
              <a:rPr lang="en-US" sz="4000"/>
              <a:t>overview</a:t>
            </a:r>
          </a:p>
        </p:txBody>
      </p:sp>
      <p:sp>
        <p:nvSpPr>
          <p:cNvPr id="10" name="Rectangle 9">
            <a:extLst>
              <a:ext uri="{FF2B5EF4-FFF2-40B4-BE49-F238E27FC236}">
                <a16:creationId xmlns:a16="http://schemas.microsoft.com/office/drawing/2014/main" id="{43F5AC50-9F44-4D37-B36A-0C6B1C76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8EFC17-AE69-4D15-95D3-F1AF111A7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5CC1DFEA-17C7-4855-90D9-A8F3761D4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5C565B95-3FCC-48D7-A993-1233A68A9204}"/>
              </a:ext>
            </a:extLst>
          </p:cNvPr>
          <p:cNvGraphicFramePr>
            <a:graphicFrameLocks noGrp="1"/>
          </p:cNvGraphicFramePr>
          <p:nvPr>
            <p:ph idx="1"/>
            <p:extLst>
              <p:ext uri="{D42A27DB-BD31-4B8C-83A1-F6EECF244321}">
                <p14:modId xmlns:p14="http://schemas.microsoft.com/office/powerpoint/2010/main" val="639419828"/>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570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CA40-82EC-294A-8D7E-960596F71953}"/>
              </a:ext>
            </a:extLst>
          </p:cNvPr>
          <p:cNvSpPr>
            <a:spLocks noGrp="1"/>
          </p:cNvSpPr>
          <p:nvPr>
            <p:ph type="title"/>
          </p:nvPr>
        </p:nvSpPr>
        <p:spPr>
          <a:xfrm>
            <a:off x="1141413" y="609600"/>
            <a:ext cx="9905998" cy="1905000"/>
          </a:xfrm>
        </p:spPr>
        <p:txBody>
          <a:bodyPr/>
          <a:lstStyle/>
          <a:p>
            <a:r>
              <a:rPr lang="en-US" dirty="0"/>
              <a:t>theorem 11.4.1</a:t>
            </a:r>
          </a:p>
        </p:txBody>
      </p:sp>
      <p:sp>
        <p:nvSpPr>
          <p:cNvPr id="3" name="Content Placeholder 2">
            <a:extLst>
              <a:ext uri="{FF2B5EF4-FFF2-40B4-BE49-F238E27FC236}">
                <a16:creationId xmlns:a16="http://schemas.microsoft.com/office/drawing/2014/main" id="{1F6F37CB-024E-F94C-9025-4A966AB2B506}"/>
              </a:ext>
            </a:extLst>
          </p:cNvPr>
          <p:cNvSpPr>
            <a:spLocks noGrp="1"/>
          </p:cNvSpPr>
          <p:nvPr>
            <p:ph idx="1"/>
          </p:nvPr>
        </p:nvSpPr>
        <p:spPr>
          <a:xfrm>
            <a:off x="400791" y="1338103"/>
            <a:ext cx="11387800" cy="4810024"/>
          </a:xfrm>
        </p:spPr>
        <p:txBody>
          <a:bodyPr>
            <a:normAutofit/>
          </a:bodyPr>
          <a:lstStyle/>
          <a:p>
            <a:endParaRPr lang="en-US" sz="2800" dirty="0"/>
          </a:p>
          <a:p>
            <a:r>
              <a:rPr lang="en-US" sz="2800" dirty="0"/>
              <a:t>Posterior  distribution of                                            where             </a:t>
            </a:r>
          </a:p>
          <a:p>
            <a:endParaRPr lang="en-US" sz="2800" dirty="0"/>
          </a:p>
          <a:p>
            <a:endParaRPr lang="en-US" sz="2800" dirty="0"/>
          </a:p>
          <a:p>
            <a:endParaRPr lang="en-US" sz="2800" dirty="0"/>
          </a:p>
        </p:txBody>
      </p:sp>
      <p:pic>
        <p:nvPicPr>
          <p:cNvPr id="8" name="Picture 7">
            <a:extLst>
              <a:ext uri="{FF2B5EF4-FFF2-40B4-BE49-F238E27FC236}">
                <a16:creationId xmlns:a16="http://schemas.microsoft.com/office/drawing/2014/main" id="{8CC7D831-B16A-3F4D-AE0B-DAF81677F62A}"/>
              </a:ext>
            </a:extLst>
          </p:cNvPr>
          <p:cNvPicPr>
            <a:picLocks noChangeAspect="1"/>
          </p:cNvPicPr>
          <p:nvPr/>
        </p:nvPicPr>
        <p:blipFill>
          <a:blip r:embed="rId2"/>
          <a:stretch>
            <a:fillRect/>
          </a:stretch>
        </p:blipFill>
        <p:spPr>
          <a:xfrm>
            <a:off x="4868137" y="2991408"/>
            <a:ext cx="3863119" cy="362167"/>
          </a:xfrm>
          <a:prstGeom prst="rect">
            <a:avLst/>
          </a:prstGeom>
        </p:spPr>
      </p:pic>
      <p:pic>
        <p:nvPicPr>
          <p:cNvPr id="12" name="Picture 11">
            <a:extLst>
              <a:ext uri="{FF2B5EF4-FFF2-40B4-BE49-F238E27FC236}">
                <a16:creationId xmlns:a16="http://schemas.microsoft.com/office/drawing/2014/main" id="{8264E50A-BBF3-DA46-BD27-241A1428158A}"/>
              </a:ext>
            </a:extLst>
          </p:cNvPr>
          <p:cNvPicPr>
            <a:picLocks noChangeAspect="1"/>
          </p:cNvPicPr>
          <p:nvPr/>
        </p:nvPicPr>
        <p:blipFill rotWithShape="1">
          <a:blip r:embed="rId3"/>
          <a:srcRect l="11870"/>
          <a:stretch/>
        </p:blipFill>
        <p:spPr>
          <a:xfrm>
            <a:off x="6760028" y="129809"/>
            <a:ext cx="5017677" cy="2755724"/>
          </a:xfrm>
          <a:prstGeom prst="rect">
            <a:avLst/>
          </a:prstGeom>
        </p:spPr>
      </p:pic>
      <p:pic>
        <p:nvPicPr>
          <p:cNvPr id="4" name="Picture 3">
            <a:extLst>
              <a:ext uri="{FF2B5EF4-FFF2-40B4-BE49-F238E27FC236}">
                <a16:creationId xmlns:a16="http://schemas.microsoft.com/office/drawing/2014/main" id="{EFEDC104-0023-EF45-934C-E31976F1840C}"/>
              </a:ext>
            </a:extLst>
          </p:cNvPr>
          <p:cNvPicPr>
            <a:picLocks noChangeAspect="1"/>
          </p:cNvPicPr>
          <p:nvPr/>
        </p:nvPicPr>
        <p:blipFill rotWithShape="1">
          <a:blip r:embed="rId4"/>
          <a:srcRect l="21919"/>
          <a:stretch/>
        </p:blipFill>
        <p:spPr>
          <a:xfrm>
            <a:off x="4321599" y="3357062"/>
            <a:ext cx="2858948" cy="728562"/>
          </a:xfrm>
          <a:prstGeom prst="rect">
            <a:avLst/>
          </a:prstGeom>
        </p:spPr>
      </p:pic>
    </p:spTree>
    <p:extLst>
      <p:ext uri="{BB962C8B-B14F-4D97-AF65-F5344CB8AC3E}">
        <p14:creationId xmlns:p14="http://schemas.microsoft.com/office/powerpoint/2010/main" val="333872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CA40-82EC-294A-8D7E-960596F71953}"/>
              </a:ext>
            </a:extLst>
          </p:cNvPr>
          <p:cNvSpPr>
            <a:spLocks noGrp="1"/>
          </p:cNvSpPr>
          <p:nvPr>
            <p:ph type="title"/>
          </p:nvPr>
        </p:nvSpPr>
        <p:spPr>
          <a:xfrm>
            <a:off x="1141413" y="609600"/>
            <a:ext cx="9905998" cy="1905000"/>
          </a:xfrm>
        </p:spPr>
        <p:txBody>
          <a:bodyPr/>
          <a:lstStyle/>
          <a:p>
            <a:r>
              <a:rPr lang="en-US" dirty="0"/>
              <a:t>theorem 11.4.1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6F37CB-024E-F94C-9025-4A966AB2B506}"/>
                  </a:ext>
                </a:extLst>
              </p:cNvPr>
              <p:cNvSpPr>
                <a:spLocks noGrp="1"/>
              </p:cNvSpPr>
              <p:nvPr>
                <p:ph idx="1"/>
              </p:nvPr>
            </p:nvSpPr>
            <p:spPr>
              <a:xfrm>
                <a:off x="402100" y="1629103"/>
                <a:ext cx="11387800" cy="4810024"/>
              </a:xfrm>
            </p:spPr>
            <p:txBody>
              <a:bodyPr>
                <a:normAutofit/>
              </a:bodyPr>
              <a:lstStyle/>
              <a:p>
                <a:endParaRPr lang="en-US" sz="2800" dirty="0"/>
              </a:p>
              <a:p>
                <a:r>
                  <a:rPr lang="en-US" sz="2800" dirty="0"/>
                  <a:t>Posterior  distribution of                                            where             </a:t>
                </a:r>
              </a:p>
              <a:p>
                <a:endParaRPr lang="en-US" sz="2800" dirty="0"/>
              </a:p>
              <a:p>
                <a:r>
                  <a:rPr lang="en-US" sz="2800" dirty="0"/>
                  <a:t>Posterior  distribution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rPr>
                          <m:t>0</m:t>
                        </m:r>
                      </m:sub>
                    </m:sSub>
                    <m:r>
                      <a:rPr lang="en-US" sz="280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𝛽</m:t>
                        </m:r>
                      </m:e>
                      <m:sub>
                        <m:r>
                          <a:rPr lang="en-US" sz="2800" i="1" dirty="0">
                            <a:latin typeface="Cambria Math" panose="02040503050406030204" pitchFamily="18" charset="0"/>
                            <a:ea typeface="Cambria Math" panose="02040503050406030204" pitchFamily="18" charset="0"/>
                          </a:rPr>
                          <m:t>1</m:t>
                        </m:r>
                      </m:sub>
                    </m:sSub>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𝜏</m:t>
                    </m:r>
                  </m:oMath>
                </a14:m>
                <a:endParaRPr lang="en-US" sz="2800" dirty="0"/>
              </a:p>
              <a:p>
                <a:endParaRPr lang="en-US" sz="2800" dirty="0"/>
              </a:p>
              <a:p>
                <a:endParaRPr lang="en-US" sz="2800" dirty="0"/>
              </a:p>
            </p:txBody>
          </p:sp>
        </mc:Choice>
        <mc:Fallback>
          <p:sp>
            <p:nvSpPr>
              <p:cNvPr id="3" name="Content Placeholder 2">
                <a:extLst>
                  <a:ext uri="{FF2B5EF4-FFF2-40B4-BE49-F238E27FC236}">
                    <a16:creationId xmlns:a16="http://schemas.microsoft.com/office/drawing/2014/main" id="{1F6F37CB-024E-F94C-9025-4A966AB2B506}"/>
                  </a:ext>
                </a:extLst>
              </p:cNvPr>
              <p:cNvSpPr>
                <a:spLocks noGrp="1" noRot="1" noChangeAspect="1" noMove="1" noResize="1" noEditPoints="1" noAdjustHandles="1" noChangeArrowheads="1" noChangeShapeType="1" noTextEdit="1"/>
              </p:cNvSpPr>
              <p:nvPr>
                <p:ph idx="1"/>
              </p:nvPr>
            </p:nvSpPr>
            <p:spPr>
              <a:xfrm>
                <a:off x="402100" y="1629103"/>
                <a:ext cx="11387800" cy="4810024"/>
              </a:xfrm>
              <a:blipFill>
                <a:blip r:embed="rId2"/>
                <a:stretch>
                  <a:fillRect l="-139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CC7D831-B16A-3F4D-AE0B-DAF81677F62A}"/>
              </a:ext>
            </a:extLst>
          </p:cNvPr>
          <p:cNvPicPr>
            <a:picLocks noChangeAspect="1"/>
          </p:cNvPicPr>
          <p:nvPr/>
        </p:nvPicPr>
        <p:blipFill>
          <a:blip r:embed="rId3"/>
          <a:stretch>
            <a:fillRect/>
          </a:stretch>
        </p:blipFill>
        <p:spPr>
          <a:xfrm>
            <a:off x="4868137" y="2991408"/>
            <a:ext cx="3863119" cy="362167"/>
          </a:xfrm>
          <a:prstGeom prst="rect">
            <a:avLst/>
          </a:prstGeom>
        </p:spPr>
      </p:pic>
      <p:pic>
        <p:nvPicPr>
          <p:cNvPr id="11" name="Picture 10">
            <a:extLst>
              <a:ext uri="{FF2B5EF4-FFF2-40B4-BE49-F238E27FC236}">
                <a16:creationId xmlns:a16="http://schemas.microsoft.com/office/drawing/2014/main" id="{A07F5B60-88FE-4D43-8FE1-191E9C417802}"/>
              </a:ext>
            </a:extLst>
          </p:cNvPr>
          <p:cNvPicPr>
            <a:picLocks noChangeAspect="1"/>
          </p:cNvPicPr>
          <p:nvPr/>
        </p:nvPicPr>
        <p:blipFill>
          <a:blip r:embed="rId4"/>
          <a:stretch>
            <a:fillRect/>
          </a:stretch>
        </p:blipFill>
        <p:spPr>
          <a:xfrm>
            <a:off x="1186098" y="4572067"/>
            <a:ext cx="9816628" cy="656830"/>
          </a:xfrm>
          <a:prstGeom prst="rect">
            <a:avLst/>
          </a:prstGeom>
        </p:spPr>
      </p:pic>
      <p:pic>
        <p:nvPicPr>
          <p:cNvPr id="12" name="Picture 11">
            <a:extLst>
              <a:ext uri="{FF2B5EF4-FFF2-40B4-BE49-F238E27FC236}">
                <a16:creationId xmlns:a16="http://schemas.microsoft.com/office/drawing/2014/main" id="{8264E50A-BBF3-DA46-BD27-241A1428158A}"/>
              </a:ext>
            </a:extLst>
          </p:cNvPr>
          <p:cNvPicPr>
            <a:picLocks noChangeAspect="1"/>
          </p:cNvPicPr>
          <p:nvPr/>
        </p:nvPicPr>
        <p:blipFill rotWithShape="1">
          <a:blip r:embed="rId5"/>
          <a:srcRect l="11870"/>
          <a:stretch/>
        </p:blipFill>
        <p:spPr>
          <a:xfrm>
            <a:off x="6760028" y="129809"/>
            <a:ext cx="5017677" cy="2755724"/>
          </a:xfrm>
          <a:prstGeom prst="rect">
            <a:avLst/>
          </a:prstGeom>
        </p:spPr>
      </p:pic>
      <p:pic>
        <p:nvPicPr>
          <p:cNvPr id="4" name="Picture 3">
            <a:extLst>
              <a:ext uri="{FF2B5EF4-FFF2-40B4-BE49-F238E27FC236}">
                <a16:creationId xmlns:a16="http://schemas.microsoft.com/office/drawing/2014/main" id="{EFEDC104-0023-EF45-934C-E31976F1840C}"/>
              </a:ext>
            </a:extLst>
          </p:cNvPr>
          <p:cNvPicPr>
            <a:picLocks noChangeAspect="1"/>
          </p:cNvPicPr>
          <p:nvPr/>
        </p:nvPicPr>
        <p:blipFill rotWithShape="1">
          <a:blip r:embed="rId6"/>
          <a:srcRect l="21919"/>
          <a:stretch/>
        </p:blipFill>
        <p:spPr>
          <a:xfrm>
            <a:off x="4321599" y="3357062"/>
            <a:ext cx="2858948" cy="728562"/>
          </a:xfrm>
          <a:prstGeom prst="rect">
            <a:avLst/>
          </a:prstGeom>
        </p:spPr>
      </p:pic>
    </p:spTree>
    <p:extLst>
      <p:ext uri="{BB962C8B-B14F-4D97-AF65-F5344CB8AC3E}">
        <p14:creationId xmlns:p14="http://schemas.microsoft.com/office/powerpoint/2010/main" val="116031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1335</Words>
  <Application>Microsoft Office PowerPoint</Application>
  <PresentationFormat>Widescreen</PresentationFormat>
  <Paragraphs>202</Paragraphs>
  <Slides>30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Century Gothic</vt:lpstr>
      <vt:lpstr>Mesh</vt:lpstr>
      <vt:lpstr>Bayesian inference in simple linear regression</vt:lpstr>
      <vt:lpstr>Bayesian inference in simple Not so simple linear regression</vt:lpstr>
      <vt:lpstr>overview</vt:lpstr>
      <vt:lpstr>overview</vt:lpstr>
      <vt:lpstr>Fitting model in linear regression (frequentist land)</vt:lpstr>
      <vt:lpstr>Fitting model in linear regression (Bayesian land)</vt:lpstr>
      <vt:lpstr>overview</vt:lpstr>
      <vt:lpstr>theorem 11.4.1</vt:lpstr>
      <vt:lpstr>theorem 11.4.1</vt:lpstr>
      <vt:lpstr>theorem 11.4.1</vt:lpstr>
      <vt:lpstr>Proof of theorem 11.4.1</vt:lpstr>
      <vt:lpstr>PowerPoint Presentation</vt:lpstr>
      <vt:lpstr>PowerPoint Presentation</vt:lpstr>
      <vt:lpstr>PowerPoint Presentation</vt:lpstr>
      <vt:lpstr>Test statistic for posterior distribution</vt:lpstr>
      <vt:lpstr>conclusion</vt:lpstr>
      <vt:lpstr>overview</vt:lpstr>
      <vt:lpstr>Research question</vt:lpstr>
      <vt:lpstr>data</vt:lpstr>
      <vt:lpstr>variables</vt:lpstr>
      <vt:lpstr>Simple Linear regression (frequentist)</vt:lpstr>
      <vt:lpstr>Confidence interval</vt:lpstr>
      <vt:lpstr>Technology (fitting bayesian model)</vt:lpstr>
      <vt:lpstr>results</vt:lpstr>
      <vt:lpstr>Testing hypothesis</vt:lpstr>
      <vt:lpstr>Effects of priors on Bayesian and Frequentist inference</vt:lpstr>
      <vt:lpstr>Example: Proper prior</vt:lpstr>
      <vt:lpstr>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inference in simple linear regression</dc:title>
  <dc:creator>Shivam K C</dc:creator>
  <cp:lastModifiedBy>Shivam K C</cp:lastModifiedBy>
  <cp:revision>133</cp:revision>
  <dcterms:created xsi:type="dcterms:W3CDTF">2019-12-05T00:24:59Z</dcterms:created>
  <dcterms:modified xsi:type="dcterms:W3CDTF">2019-12-05T20:08:59Z</dcterms:modified>
</cp:coreProperties>
</file>