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30" autoAdjust="0"/>
    <p:restoredTop sz="94660"/>
  </p:normalViewPr>
  <p:slideViewPr>
    <p:cSldViewPr snapToGrid="0">
      <p:cViewPr varScale="1">
        <p:scale>
          <a:sx n="82" d="100"/>
          <a:sy n="82" d="100"/>
        </p:scale>
        <p:origin x="81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D90B2-20A6-FA9A-2B66-F385B44DDE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4E8EA4-5F97-85CE-481E-4EA166D95D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F04062-AE54-B6C4-1372-A7DBFAB785AC}"/>
              </a:ext>
            </a:extLst>
          </p:cNvPr>
          <p:cNvSpPr>
            <a:spLocks noGrp="1"/>
          </p:cNvSpPr>
          <p:nvPr>
            <p:ph type="dt" sz="half" idx="10"/>
          </p:nvPr>
        </p:nvSpPr>
        <p:spPr/>
        <p:txBody>
          <a:bodyPr/>
          <a:lstStyle/>
          <a:p>
            <a:fld id="{D46D12C7-13CF-4B5E-8957-0611D45F77CD}" type="datetimeFigureOut">
              <a:rPr lang="en-US" smtClean="0"/>
              <a:t>6/27/2023</a:t>
            </a:fld>
            <a:endParaRPr lang="en-US"/>
          </a:p>
        </p:txBody>
      </p:sp>
      <p:sp>
        <p:nvSpPr>
          <p:cNvPr id="5" name="Footer Placeholder 4">
            <a:extLst>
              <a:ext uri="{FF2B5EF4-FFF2-40B4-BE49-F238E27FC236}">
                <a16:creationId xmlns:a16="http://schemas.microsoft.com/office/drawing/2014/main" id="{423156F6-EDE6-18D0-DBB4-53AB20F49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8183C-ACDF-1BCC-838E-2765585DBFA5}"/>
              </a:ext>
            </a:extLst>
          </p:cNvPr>
          <p:cNvSpPr>
            <a:spLocks noGrp="1"/>
          </p:cNvSpPr>
          <p:nvPr>
            <p:ph type="sldNum" sz="quarter" idx="12"/>
          </p:nvPr>
        </p:nvSpPr>
        <p:spPr/>
        <p:txBody>
          <a:bodyPr/>
          <a:lstStyle/>
          <a:p>
            <a:fld id="{110FD099-2A48-472F-B997-7AFCF31AECDC}" type="slidenum">
              <a:rPr lang="en-US" smtClean="0"/>
              <a:t>‹#›</a:t>
            </a:fld>
            <a:endParaRPr lang="en-US"/>
          </a:p>
        </p:txBody>
      </p:sp>
    </p:spTree>
    <p:extLst>
      <p:ext uri="{BB962C8B-B14F-4D97-AF65-F5344CB8AC3E}">
        <p14:creationId xmlns:p14="http://schemas.microsoft.com/office/powerpoint/2010/main" val="2711017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8E1A-2851-AB80-52D1-115EC792BA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5D2684-FB44-5430-31CE-D3DC7F398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8C6AF-A403-A494-8651-8658C14CF85D}"/>
              </a:ext>
            </a:extLst>
          </p:cNvPr>
          <p:cNvSpPr>
            <a:spLocks noGrp="1"/>
          </p:cNvSpPr>
          <p:nvPr>
            <p:ph type="dt" sz="half" idx="10"/>
          </p:nvPr>
        </p:nvSpPr>
        <p:spPr/>
        <p:txBody>
          <a:bodyPr/>
          <a:lstStyle/>
          <a:p>
            <a:fld id="{D46D12C7-13CF-4B5E-8957-0611D45F77CD}" type="datetimeFigureOut">
              <a:rPr lang="en-US" smtClean="0"/>
              <a:t>6/27/2023</a:t>
            </a:fld>
            <a:endParaRPr lang="en-US"/>
          </a:p>
        </p:txBody>
      </p:sp>
      <p:sp>
        <p:nvSpPr>
          <p:cNvPr id="5" name="Footer Placeholder 4">
            <a:extLst>
              <a:ext uri="{FF2B5EF4-FFF2-40B4-BE49-F238E27FC236}">
                <a16:creationId xmlns:a16="http://schemas.microsoft.com/office/drawing/2014/main" id="{9580FB8F-6657-6804-638F-460117F02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681D1-DF3D-D308-7DBE-454CFDD1761B}"/>
              </a:ext>
            </a:extLst>
          </p:cNvPr>
          <p:cNvSpPr>
            <a:spLocks noGrp="1"/>
          </p:cNvSpPr>
          <p:nvPr>
            <p:ph type="sldNum" sz="quarter" idx="12"/>
          </p:nvPr>
        </p:nvSpPr>
        <p:spPr/>
        <p:txBody>
          <a:bodyPr/>
          <a:lstStyle/>
          <a:p>
            <a:fld id="{110FD099-2A48-472F-B997-7AFCF31AECDC}" type="slidenum">
              <a:rPr lang="en-US" smtClean="0"/>
              <a:t>‹#›</a:t>
            </a:fld>
            <a:endParaRPr lang="en-US"/>
          </a:p>
        </p:txBody>
      </p:sp>
    </p:spTree>
    <p:extLst>
      <p:ext uri="{BB962C8B-B14F-4D97-AF65-F5344CB8AC3E}">
        <p14:creationId xmlns:p14="http://schemas.microsoft.com/office/powerpoint/2010/main" val="106403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DD8977-DD53-688A-919C-DFE32FE1DB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FA667A-B7E2-8421-66F7-99893C513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CCDED-9841-6C31-490A-FD94988D7C5E}"/>
              </a:ext>
            </a:extLst>
          </p:cNvPr>
          <p:cNvSpPr>
            <a:spLocks noGrp="1"/>
          </p:cNvSpPr>
          <p:nvPr>
            <p:ph type="dt" sz="half" idx="10"/>
          </p:nvPr>
        </p:nvSpPr>
        <p:spPr/>
        <p:txBody>
          <a:bodyPr/>
          <a:lstStyle/>
          <a:p>
            <a:fld id="{D46D12C7-13CF-4B5E-8957-0611D45F77CD}" type="datetimeFigureOut">
              <a:rPr lang="en-US" smtClean="0"/>
              <a:t>6/27/2023</a:t>
            </a:fld>
            <a:endParaRPr lang="en-US"/>
          </a:p>
        </p:txBody>
      </p:sp>
      <p:sp>
        <p:nvSpPr>
          <p:cNvPr id="5" name="Footer Placeholder 4">
            <a:extLst>
              <a:ext uri="{FF2B5EF4-FFF2-40B4-BE49-F238E27FC236}">
                <a16:creationId xmlns:a16="http://schemas.microsoft.com/office/drawing/2014/main" id="{CCFE1C97-528A-AF7B-2BE5-BF894F909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E9E3E-3424-CB0F-BB8A-F72CA5711FC0}"/>
              </a:ext>
            </a:extLst>
          </p:cNvPr>
          <p:cNvSpPr>
            <a:spLocks noGrp="1"/>
          </p:cNvSpPr>
          <p:nvPr>
            <p:ph type="sldNum" sz="quarter" idx="12"/>
          </p:nvPr>
        </p:nvSpPr>
        <p:spPr/>
        <p:txBody>
          <a:bodyPr/>
          <a:lstStyle/>
          <a:p>
            <a:fld id="{110FD099-2A48-472F-B997-7AFCF31AECDC}" type="slidenum">
              <a:rPr lang="en-US" smtClean="0"/>
              <a:t>‹#›</a:t>
            </a:fld>
            <a:endParaRPr lang="en-US"/>
          </a:p>
        </p:txBody>
      </p:sp>
    </p:spTree>
    <p:extLst>
      <p:ext uri="{BB962C8B-B14F-4D97-AF65-F5344CB8AC3E}">
        <p14:creationId xmlns:p14="http://schemas.microsoft.com/office/powerpoint/2010/main" val="354410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A1BA-EF4B-337B-4BE8-2DBB34EC20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C513A-8B23-2FE1-A045-F2DF6E32A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63055-B569-2B42-DEED-CC34C9C72ACF}"/>
              </a:ext>
            </a:extLst>
          </p:cNvPr>
          <p:cNvSpPr>
            <a:spLocks noGrp="1"/>
          </p:cNvSpPr>
          <p:nvPr>
            <p:ph type="dt" sz="half" idx="10"/>
          </p:nvPr>
        </p:nvSpPr>
        <p:spPr/>
        <p:txBody>
          <a:bodyPr/>
          <a:lstStyle/>
          <a:p>
            <a:fld id="{D46D12C7-13CF-4B5E-8957-0611D45F77CD}" type="datetimeFigureOut">
              <a:rPr lang="en-US" smtClean="0"/>
              <a:t>6/27/2023</a:t>
            </a:fld>
            <a:endParaRPr lang="en-US"/>
          </a:p>
        </p:txBody>
      </p:sp>
      <p:sp>
        <p:nvSpPr>
          <p:cNvPr id="5" name="Footer Placeholder 4">
            <a:extLst>
              <a:ext uri="{FF2B5EF4-FFF2-40B4-BE49-F238E27FC236}">
                <a16:creationId xmlns:a16="http://schemas.microsoft.com/office/drawing/2014/main" id="{46E49E72-A7FE-BF74-D912-991F2903F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592A3-5909-0A73-3855-899414D12FAA}"/>
              </a:ext>
            </a:extLst>
          </p:cNvPr>
          <p:cNvSpPr>
            <a:spLocks noGrp="1"/>
          </p:cNvSpPr>
          <p:nvPr>
            <p:ph type="sldNum" sz="quarter" idx="12"/>
          </p:nvPr>
        </p:nvSpPr>
        <p:spPr/>
        <p:txBody>
          <a:bodyPr/>
          <a:lstStyle/>
          <a:p>
            <a:fld id="{110FD099-2A48-472F-B997-7AFCF31AECDC}" type="slidenum">
              <a:rPr lang="en-US" smtClean="0"/>
              <a:t>‹#›</a:t>
            </a:fld>
            <a:endParaRPr lang="en-US"/>
          </a:p>
        </p:txBody>
      </p:sp>
    </p:spTree>
    <p:extLst>
      <p:ext uri="{BB962C8B-B14F-4D97-AF65-F5344CB8AC3E}">
        <p14:creationId xmlns:p14="http://schemas.microsoft.com/office/powerpoint/2010/main" val="1068831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025E-B537-5858-5B25-B8DDC87189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EC788-666D-9FB6-12E1-24C2AA6777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BB827B-FD9C-2422-DFF8-5AC699D889B9}"/>
              </a:ext>
            </a:extLst>
          </p:cNvPr>
          <p:cNvSpPr>
            <a:spLocks noGrp="1"/>
          </p:cNvSpPr>
          <p:nvPr>
            <p:ph type="dt" sz="half" idx="10"/>
          </p:nvPr>
        </p:nvSpPr>
        <p:spPr/>
        <p:txBody>
          <a:bodyPr/>
          <a:lstStyle/>
          <a:p>
            <a:fld id="{D46D12C7-13CF-4B5E-8957-0611D45F77CD}" type="datetimeFigureOut">
              <a:rPr lang="en-US" smtClean="0"/>
              <a:t>6/27/2023</a:t>
            </a:fld>
            <a:endParaRPr lang="en-US"/>
          </a:p>
        </p:txBody>
      </p:sp>
      <p:sp>
        <p:nvSpPr>
          <p:cNvPr id="5" name="Footer Placeholder 4">
            <a:extLst>
              <a:ext uri="{FF2B5EF4-FFF2-40B4-BE49-F238E27FC236}">
                <a16:creationId xmlns:a16="http://schemas.microsoft.com/office/drawing/2014/main" id="{0252A692-944A-4B21-B19D-339D6A6FB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738E5-A0D2-D13F-3123-161DBA980EC3}"/>
              </a:ext>
            </a:extLst>
          </p:cNvPr>
          <p:cNvSpPr>
            <a:spLocks noGrp="1"/>
          </p:cNvSpPr>
          <p:nvPr>
            <p:ph type="sldNum" sz="quarter" idx="12"/>
          </p:nvPr>
        </p:nvSpPr>
        <p:spPr/>
        <p:txBody>
          <a:bodyPr/>
          <a:lstStyle/>
          <a:p>
            <a:fld id="{110FD099-2A48-472F-B997-7AFCF31AECDC}" type="slidenum">
              <a:rPr lang="en-US" smtClean="0"/>
              <a:t>‹#›</a:t>
            </a:fld>
            <a:endParaRPr lang="en-US"/>
          </a:p>
        </p:txBody>
      </p:sp>
    </p:spTree>
    <p:extLst>
      <p:ext uri="{BB962C8B-B14F-4D97-AF65-F5344CB8AC3E}">
        <p14:creationId xmlns:p14="http://schemas.microsoft.com/office/powerpoint/2010/main" val="318357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94FC-7192-9EAE-14A3-B608722F9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F02B8-0713-F1DE-8E46-71CF53C802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EC4A16-1878-9B5F-D0AA-743C7AD29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33BE6F-522C-1580-8265-6C2968A8FA83}"/>
              </a:ext>
            </a:extLst>
          </p:cNvPr>
          <p:cNvSpPr>
            <a:spLocks noGrp="1"/>
          </p:cNvSpPr>
          <p:nvPr>
            <p:ph type="dt" sz="half" idx="10"/>
          </p:nvPr>
        </p:nvSpPr>
        <p:spPr/>
        <p:txBody>
          <a:bodyPr/>
          <a:lstStyle/>
          <a:p>
            <a:fld id="{D46D12C7-13CF-4B5E-8957-0611D45F77CD}" type="datetimeFigureOut">
              <a:rPr lang="en-US" smtClean="0"/>
              <a:t>6/27/2023</a:t>
            </a:fld>
            <a:endParaRPr lang="en-US"/>
          </a:p>
        </p:txBody>
      </p:sp>
      <p:sp>
        <p:nvSpPr>
          <p:cNvPr id="6" name="Footer Placeholder 5">
            <a:extLst>
              <a:ext uri="{FF2B5EF4-FFF2-40B4-BE49-F238E27FC236}">
                <a16:creationId xmlns:a16="http://schemas.microsoft.com/office/drawing/2014/main" id="{7DA510C0-B142-4A40-FCDF-1C83F6CBA1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69A12-5F70-2854-5D9A-6AF2E4A2D000}"/>
              </a:ext>
            </a:extLst>
          </p:cNvPr>
          <p:cNvSpPr>
            <a:spLocks noGrp="1"/>
          </p:cNvSpPr>
          <p:nvPr>
            <p:ph type="sldNum" sz="quarter" idx="12"/>
          </p:nvPr>
        </p:nvSpPr>
        <p:spPr/>
        <p:txBody>
          <a:bodyPr/>
          <a:lstStyle/>
          <a:p>
            <a:fld id="{110FD099-2A48-472F-B997-7AFCF31AECDC}" type="slidenum">
              <a:rPr lang="en-US" smtClean="0"/>
              <a:t>‹#›</a:t>
            </a:fld>
            <a:endParaRPr lang="en-US"/>
          </a:p>
        </p:txBody>
      </p:sp>
    </p:spTree>
    <p:extLst>
      <p:ext uri="{BB962C8B-B14F-4D97-AF65-F5344CB8AC3E}">
        <p14:creationId xmlns:p14="http://schemas.microsoft.com/office/powerpoint/2010/main" val="413057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826F-CA1D-7E44-4B07-7B27F63A96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BE3133-03EE-C318-2609-C77ACB6952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A2EDFA-F495-2BC9-B3D5-BE5E1D526B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616799-9AB6-5993-9F2E-57814B4DA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980E67-5BA7-05E2-AB3B-0246F01CCA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AAA3AE-CA5A-7CDC-E6B1-1C9322F70886}"/>
              </a:ext>
            </a:extLst>
          </p:cNvPr>
          <p:cNvSpPr>
            <a:spLocks noGrp="1"/>
          </p:cNvSpPr>
          <p:nvPr>
            <p:ph type="dt" sz="half" idx="10"/>
          </p:nvPr>
        </p:nvSpPr>
        <p:spPr/>
        <p:txBody>
          <a:bodyPr/>
          <a:lstStyle/>
          <a:p>
            <a:fld id="{D46D12C7-13CF-4B5E-8957-0611D45F77CD}" type="datetimeFigureOut">
              <a:rPr lang="en-US" smtClean="0"/>
              <a:t>6/27/2023</a:t>
            </a:fld>
            <a:endParaRPr lang="en-US"/>
          </a:p>
        </p:txBody>
      </p:sp>
      <p:sp>
        <p:nvSpPr>
          <p:cNvPr id="8" name="Footer Placeholder 7">
            <a:extLst>
              <a:ext uri="{FF2B5EF4-FFF2-40B4-BE49-F238E27FC236}">
                <a16:creationId xmlns:a16="http://schemas.microsoft.com/office/drawing/2014/main" id="{C2EB2DD9-78B6-EE0D-ACB0-8ABF3B4BC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68E693-A13D-ADD6-B838-2571CA7CC455}"/>
              </a:ext>
            </a:extLst>
          </p:cNvPr>
          <p:cNvSpPr>
            <a:spLocks noGrp="1"/>
          </p:cNvSpPr>
          <p:nvPr>
            <p:ph type="sldNum" sz="quarter" idx="12"/>
          </p:nvPr>
        </p:nvSpPr>
        <p:spPr/>
        <p:txBody>
          <a:bodyPr/>
          <a:lstStyle/>
          <a:p>
            <a:fld id="{110FD099-2A48-472F-B997-7AFCF31AECDC}" type="slidenum">
              <a:rPr lang="en-US" smtClean="0"/>
              <a:t>‹#›</a:t>
            </a:fld>
            <a:endParaRPr lang="en-US"/>
          </a:p>
        </p:txBody>
      </p:sp>
    </p:spTree>
    <p:extLst>
      <p:ext uri="{BB962C8B-B14F-4D97-AF65-F5344CB8AC3E}">
        <p14:creationId xmlns:p14="http://schemas.microsoft.com/office/powerpoint/2010/main" val="58537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44DF-9567-8386-E80C-AC252CB42A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40AA2F-69C9-5727-5DD1-CCA10DCFD6CA}"/>
              </a:ext>
            </a:extLst>
          </p:cNvPr>
          <p:cNvSpPr>
            <a:spLocks noGrp="1"/>
          </p:cNvSpPr>
          <p:nvPr>
            <p:ph type="dt" sz="half" idx="10"/>
          </p:nvPr>
        </p:nvSpPr>
        <p:spPr/>
        <p:txBody>
          <a:bodyPr/>
          <a:lstStyle/>
          <a:p>
            <a:fld id="{D46D12C7-13CF-4B5E-8957-0611D45F77CD}" type="datetimeFigureOut">
              <a:rPr lang="en-US" smtClean="0"/>
              <a:t>6/27/2023</a:t>
            </a:fld>
            <a:endParaRPr lang="en-US"/>
          </a:p>
        </p:txBody>
      </p:sp>
      <p:sp>
        <p:nvSpPr>
          <p:cNvPr id="4" name="Footer Placeholder 3">
            <a:extLst>
              <a:ext uri="{FF2B5EF4-FFF2-40B4-BE49-F238E27FC236}">
                <a16:creationId xmlns:a16="http://schemas.microsoft.com/office/drawing/2014/main" id="{D850D901-6B1C-7477-7298-EE0971DB2E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6B4292-C1AF-1BC3-36F0-D1CC7A44F698}"/>
              </a:ext>
            </a:extLst>
          </p:cNvPr>
          <p:cNvSpPr>
            <a:spLocks noGrp="1"/>
          </p:cNvSpPr>
          <p:nvPr>
            <p:ph type="sldNum" sz="quarter" idx="12"/>
          </p:nvPr>
        </p:nvSpPr>
        <p:spPr/>
        <p:txBody>
          <a:bodyPr/>
          <a:lstStyle/>
          <a:p>
            <a:fld id="{110FD099-2A48-472F-B997-7AFCF31AECDC}" type="slidenum">
              <a:rPr lang="en-US" smtClean="0"/>
              <a:t>‹#›</a:t>
            </a:fld>
            <a:endParaRPr lang="en-US"/>
          </a:p>
        </p:txBody>
      </p:sp>
    </p:spTree>
    <p:extLst>
      <p:ext uri="{BB962C8B-B14F-4D97-AF65-F5344CB8AC3E}">
        <p14:creationId xmlns:p14="http://schemas.microsoft.com/office/powerpoint/2010/main" val="260081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5B0E69-5665-DA4E-8FE7-56CBD1534894}"/>
              </a:ext>
            </a:extLst>
          </p:cNvPr>
          <p:cNvSpPr>
            <a:spLocks noGrp="1"/>
          </p:cNvSpPr>
          <p:nvPr>
            <p:ph type="dt" sz="half" idx="10"/>
          </p:nvPr>
        </p:nvSpPr>
        <p:spPr/>
        <p:txBody>
          <a:bodyPr/>
          <a:lstStyle/>
          <a:p>
            <a:fld id="{D46D12C7-13CF-4B5E-8957-0611D45F77CD}" type="datetimeFigureOut">
              <a:rPr lang="en-US" smtClean="0"/>
              <a:t>6/27/2023</a:t>
            </a:fld>
            <a:endParaRPr lang="en-US"/>
          </a:p>
        </p:txBody>
      </p:sp>
      <p:sp>
        <p:nvSpPr>
          <p:cNvPr id="3" name="Footer Placeholder 2">
            <a:extLst>
              <a:ext uri="{FF2B5EF4-FFF2-40B4-BE49-F238E27FC236}">
                <a16:creationId xmlns:a16="http://schemas.microsoft.com/office/drawing/2014/main" id="{206AAD9B-4AFD-4E72-F21E-5FA9975A0F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67780C-A7CD-9A5D-F6CE-EFC82C7FD09A}"/>
              </a:ext>
            </a:extLst>
          </p:cNvPr>
          <p:cNvSpPr>
            <a:spLocks noGrp="1"/>
          </p:cNvSpPr>
          <p:nvPr>
            <p:ph type="sldNum" sz="quarter" idx="12"/>
          </p:nvPr>
        </p:nvSpPr>
        <p:spPr/>
        <p:txBody>
          <a:bodyPr/>
          <a:lstStyle/>
          <a:p>
            <a:fld id="{110FD099-2A48-472F-B997-7AFCF31AECDC}" type="slidenum">
              <a:rPr lang="en-US" smtClean="0"/>
              <a:t>‹#›</a:t>
            </a:fld>
            <a:endParaRPr lang="en-US"/>
          </a:p>
        </p:txBody>
      </p:sp>
    </p:spTree>
    <p:extLst>
      <p:ext uri="{BB962C8B-B14F-4D97-AF65-F5344CB8AC3E}">
        <p14:creationId xmlns:p14="http://schemas.microsoft.com/office/powerpoint/2010/main" val="397048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435A-B46F-8092-CB6D-B3B989908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25F9F5-8BBD-5190-9F62-E52EEA808E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F35CB0-8122-A623-2639-972212C5C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0179A-EBEB-4595-9CBA-6DAFE854C3FE}"/>
              </a:ext>
            </a:extLst>
          </p:cNvPr>
          <p:cNvSpPr>
            <a:spLocks noGrp="1"/>
          </p:cNvSpPr>
          <p:nvPr>
            <p:ph type="dt" sz="half" idx="10"/>
          </p:nvPr>
        </p:nvSpPr>
        <p:spPr/>
        <p:txBody>
          <a:bodyPr/>
          <a:lstStyle/>
          <a:p>
            <a:fld id="{D46D12C7-13CF-4B5E-8957-0611D45F77CD}" type="datetimeFigureOut">
              <a:rPr lang="en-US" smtClean="0"/>
              <a:t>6/27/2023</a:t>
            </a:fld>
            <a:endParaRPr lang="en-US"/>
          </a:p>
        </p:txBody>
      </p:sp>
      <p:sp>
        <p:nvSpPr>
          <p:cNvPr id="6" name="Footer Placeholder 5">
            <a:extLst>
              <a:ext uri="{FF2B5EF4-FFF2-40B4-BE49-F238E27FC236}">
                <a16:creationId xmlns:a16="http://schemas.microsoft.com/office/drawing/2014/main" id="{878DBC62-72CC-9A66-FA0F-9FB324A08D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10F4A-85DC-D8C3-B8BE-A9F567E5E45D}"/>
              </a:ext>
            </a:extLst>
          </p:cNvPr>
          <p:cNvSpPr>
            <a:spLocks noGrp="1"/>
          </p:cNvSpPr>
          <p:nvPr>
            <p:ph type="sldNum" sz="quarter" idx="12"/>
          </p:nvPr>
        </p:nvSpPr>
        <p:spPr/>
        <p:txBody>
          <a:bodyPr/>
          <a:lstStyle/>
          <a:p>
            <a:fld id="{110FD099-2A48-472F-B997-7AFCF31AECDC}" type="slidenum">
              <a:rPr lang="en-US" smtClean="0"/>
              <a:t>‹#›</a:t>
            </a:fld>
            <a:endParaRPr lang="en-US"/>
          </a:p>
        </p:txBody>
      </p:sp>
    </p:spTree>
    <p:extLst>
      <p:ext uri="{BB962C8B-B14F-4D97-AF65-F5344CB8AC3E}">
        <p14:creationId xmlns:p14="http://schemas.microsoft.com/office/powerpoint/2010/main" val="2851606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AF65-76BE-8220-6417-18514FB9C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AE9A1B-689F-F24C-13E0-D7C2E0EE69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6FE761-0BEE-F0BF-2BD2-1BE9A2577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4A763-2701-3D75-6415-9AFBB5E8AA50}"/>
              </a:ext>
            </a:extLst>
          </p:cNvPr>
          <p:cNvSpPr>
            <a:spLocks noGrp="1"/>
          </p:cNvSpPr>
          <p:nvPr>
            <p:ph type="dt" sz="half" idx="10"/>
          </p:nvPr>
        </p:nvSpPr>
        <p:spPr/>
        <p:txBody>
          <a:bodyPr/>
          <a:lstStyle/>
          <a:p>
            <a:fld id="{D46D12C7-13CF-4B5E-8957-0611D45F77CD}" type="datetimeFigureOut">
              <a:rPr lang="en-US" smtClean="0"/>
              <a:t>6/27/2023</a:t>
            </a:fld>
            <a:endParaRPr lang="en-US"/>
          </a:p>
        </p:txBody>
      </p:sp>
      <p:sp>
        <p:nvSpPr>
          <p:cNvPr id="6" name="Footer Placeholder 5">
            <a:extLst>
              <a:ext uri="{FF2B5EF4-FFF2-40B4-BE49-F238E27FC236}">
                <a16:creationId xmlns:a16="http://schemas.microsoft.com/office/drawing/2014/main" id="{AAB88D1A-CC5A-6844-C87B-7934277DD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5C90D-72EC-BEF9-E6BC-BCE538B7326F}"/>
              </a:ext>
            </a:extLst>
          </p:cNvPr>
          <p:cNvSpPr>
            <a:spLocks noGrp="1"/>
          </p:cNvSpPr>
          <p:nvPr>
            <p:ph type="sldNum" sz="quarter" idx="12"/>
          </p:nvPr>
        </p:nvSpPr>
        <p:spPr/>
        <p:txBody>
          <a:bodyPr/>
          <a:lstStyle/>
          <a:p>
            <a:fld id="{110FD099-2A48-472F-B997-7AFCF31AECDC}" type="slidenum">
              <a:rPr lang="en-US" smtClean="0"/>
              <a:t>‹#›</a:t>
            </a:fld>
            <a:endParaRPr lang="en-US"/>
          </a:p>
        </p:txBody>
      </p:sp>
    </p:spTree>
    <p:extLst>
      <p:ext uri="{BB962C8B-B14F-4D97-AF65-F5344CB8AC3E}">
        <p14:creationId xmlns:p14="http://schemas.microsoft.com/office/powerpoint/2010/main" val="38660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0BBE5C-89E4-D6FD-442D-252A1D895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28572-AF58-1635-82FA-2AEBC9FDB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89AAB-A9CF-25A1-9FF4-F8C3D223B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D12C7-13CF-4B5E-8957-0611D45F77CD}" type="datetimeFigureOut">
              <a:rPr lang="en-US" smtClean="0"/>
              <a:t>6/27/2023</a:t>
            </a:fld>
            <a:endParaRPr lang="en-US"/>
          </a:p>
        </p:txBody>
      </p:sp>
      <p:sp>
        <p:nvSpPr>
          <p:cNvPr id="5" name="Footer Placeholder 4">
            <a:extLst>
              <a:ext uri="{FF2B5EF4-FFF2-40B4-BE49-F238E27FC236}">
                <a16:creationId xmlns:a16="http://schemas.microsoft.com/office/drawing/2014/main" id="{55BE6400-CA3F-E12D-13B5-C6891317D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AEA5E6-C5A0-BC60-E7E9-992F89D33E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FD099-2A48-472F-B997-7AFCF31AECDC}" type="slidenum">
              <a:rPr lang="en-US" smtClean="0"/>
              <a:t>‹#›</a:t>
            </a:fld>
            <a:endParaRPr lang="en-US"/>
          </a:p>
        </p:txBody>
      </p:sp>
    </p:spTree>
    <p:extLst>
      <p:ext uri="{BB962C8B-B14F-4D97-AF65-F5344CB8AC3E}">
        <p14:creationId xmlns:p14="http://schemas.microsoft.com/office/powerpoint/2010/main" val="3762211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2BD57D-7740-8AA6-6880-9A7EDC9CB871}"/>
              </a:ext>
            </a:extLst>
          </p:cNvPr>
          <p:cNvSpPr txBox="1"/>
          <p:nvPr/>
        </p:nvSpPr>
        <p:spPr>
          <a:xfrm>
            <a:off x="4687077" y="37322"/>
            <a:ext cx="2817846" cy="707886"/>
          </a:xfrm>
          <a:prstGeom prst="rect">
            <a:avLst/>
          </a:prstGeom>
          <a:noFill/>
        </p:spPr>
        <p:txBody>
          <a:bodyPr wrap="square" rtlCol="0">
            <a:spAutoFit/>
          </a:bodyPr>
          <a:lstStyle/>
          <a:p>
            <a:r>
              <a:rPr lang="en-US" sz="4000" b="1" i="1" dirty="0">
                <a:solidFill>
                  <a:srgbClr val="FFC000"/>
                </a:solidFill>
              </a:rPr>
              <a:t>EXL EQ 2023</a:t>
            </a:r>
          </a:p>
        </p:txBody>
      </p:sp>
      <p:sp>
        <p:nvSpPr>
          <p:cNvPr id="5" name="TextBox 4">
            <a:extLst>
              <a:ext uri="{FF2B5EF4-FFF2-40B4-BE49-F238E27FC236}">
                <a16:creationId xmlns:a16="http://schemas.microsoft.com/office/drawing/2014/main" id="{EA017365-EEFD-DE2D-5DEF-E6FA7AC415B2}"/>
              </a:ext>
            </a:extLst>
          </p:cNvPr>
          <p:cNvSpPr txBox="1"/>
          <p:nvPr/>
        </p:nvSpPr>
        <p:spPr>
          <a:xfrm>
            <a:off x="3828660" y="702151"/>
            <a:ext cx="4951446" cy="461665"/>
          </a:xfrm>
          <a:prstGeom prst="rect">
            <a:avLst/>
          </a:prstGeom>
          <a:solidFill>
            <a:schemeClr val="bg1"/>
          </a:solidFill>
          <a:ln>
            <a:solidFill>
              <a:schemeClr val="bg1"/>
            </a:solidFill>
          </a:ln>
        </p:spPr>
        <p:txBody>
          <a:bodyPr wrap="square" rtlCol="0">
            <a:spAutoFit/>
          </a:bodyPr>
          <a:lstStyle/>
          <a:p>
            <a:r>
              <a:rPr lang="en-US" sz="2400" b="1" u="sng" dirty="0">
                <a:solidFill>
                  <a:srgbClr val="FFC000"/>
                </a:solidFill>
              </a:rPr>
              <a:t>Air Pollution Level (PM2.5) Prediction</a:t>
            </a:r>
          </a:p>
        </p:txBody>
      </p:sp>
      <p:sp>
        <p:nvSpPr>
          <p:cNvPr id="6" name="TextBox 5">
            <a:extLst>
              <a:ext uri="{FF2B5EF4-FFF2-40B4-BE49-F238E27FC236}">
                <a16:creationId xmlns:a16="http://schemas.microsoft.com/office/drawing/2014/main" id="{F850D3B7-B8A6-9DCC-EFF1-B8A2275A6208}"/>
              </a:ext>
            </a:extLst>
          </p:cNvPr>
          <p:cNvSpPr txBox="1"/>
          <p:nvPr/>
        </p:nvSpPr>
        <p:spPr>
          <a:xfrm>
            <a:off x="2424406" y="1161305"/>
            <a:ext cx="8007220" cy="461665"/>
          </a:xfrm>
          <a:prstGeom prst="rect">
            <a:avLst/>
          </a:prstGeom>
          <a:solidFill>
            <a:schemeClr val="bg1"/>
          </a:solidFill>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i="1" u="sng" dirty="0">
                <a:solidFill>
                  <a:srgbClr val="00B0F0"/>
                </a:solidFill>
              </a:rPr>
              <a:t>Solution being presented by  </a:t>
            </a:r>
            <a:r>
              <a:rPr lang="en-US" sz="2400" b="1" u="sng" dirty="0">
                <a:solidFill>
                  <a:srgbClr val="00B0F0"/>
                </a:solidFill>
              </a:rPr>
              <a:t>NIT JAMSHEDPUR - Team Maruti</a:t>
            </a:r>
          </a:p>
        </p:txBody>
      </p:sp>
      <p:sp>
        <p:nvSpPr>
          <p:cNvPr id="7" name="TextBox 6">
            <a:extLst>
              <a:ext uri="{FF2B5EF4-FFF2-40B4-BE49-F238E27FC236}">
                <a16:creationId xmlns:a16="http://schemas.microsoft.com/office/drawing/2014/main" id="{6650E964-35CD-ECE7-A6AE-EAD994D216C0}"/>
              </a:ext>
            </a:extLst>
          </p:cNvPr>
          <p:cNvSpPr txBox="1"/>
          <p:nvPr/>
        </p:nvSpPr>
        <p:spPr>
          <a:xfrm>
            <a:off x="2564364" y="1893960"/>
            <a:ext cx="7158134" cy="523220"/>
          </a:xfrm>
          <a:prstGeom prst="rect">
            <a:avLst/>
          </a:prstGeom>
          <a:solidFill>
            <a:schemeClr val="accent4">
              <a:lumMod val="20000"/>
              <a:lumOff val="80000"/>
            </a:schemeClr>
          </a:solidFill>
          <a:ln>
            <a:solidFill>
              <a:srgbClr val="00B0F0"/>
            </a:solidFill>
          </a:ln>
        </p:spPr>
        <p:txBody>
          <a:bodyPr wrap="square" rtlCol="0">
            <a:spAutoFit/>
          </a:bodyPr>
          <a:lstStyle/>
          <a:p>
            <a:r>
              <a:rPr lang="en-US" sz="2800" b="1" u="sng" dirty="0">
                <a:solidFill>
                  <a:srgbClr val="00B0F0"/>
                </a:solidFill>
              </a:rPr>
              <a:t>LET’S UNDERSTAND THE PROBLEM STATEMENT</a:t>
            </a:r>
          </a:p>
        </p:txBody>
      </p:sp>
      <p:sp>
        <p:nvSpPr>
          <p:cNvPr id="10" name="Rectangle 9">
            <a:extLst>
              <a:ext uri="{FF2B5EF4-FFF2-40B4-BE49-F238E27FC236}">
                <a16:creationId xmlns:a16="http://schemas.microsoft.com/office/drawing/2014/main" id="{1765E20C-1CA1-9A91-6376-B878DBA01C03}"/>
              </a:ext>
            </a:extLst>
          </p:cNvPr>
          <p:cNvSpPr/>
          <p:nvPr/>
        </p:nvSpPr>
        <p:spPr>
          <a:xfrm>
            <a:off x="93305" y="111967"/>
            <a:ext cx="11999167" cy="660607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4C1DB28-FB19-F0E2-1CBD-9D59C6C084BD}"/>
              </a:ext>
            </a:extLst>
          </p:cNvPr>
          <p:cNvSpPr txBox="1"/>
          <p:nvPr/>
        </p:nvSpPr>
        <p:spPr>
          <a:xfrm>
            <a:off x="192975" y="2672308"/>
            <a:ext cx="11799825"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Rapid Industrial and Economic growth of the country </a:t>
            </a:r>
            <a:r>
              <a:rPr lang="en-US" sz="1600" b="0" i="0" dirty="0">
                <a:effectLst/>
              </a:rPr>
              <a:t>has resulted in a </a:t>
            </a:r>
            <a:r>
              <a:rPr lang="en-US" sz="1600" b="1" i="0" dirty="0">
                <a:effectLst/>
              </a:rPr>
              <a:t>significant rise in air pollution levels</a:t>
            </a:r>
            <a:r>
              <a:rPr lang="en-US" sz="1600" b="0" i="0" dirty="0">
                <a:effectLst/>
              </a:rPr>
              <a:t>. Industrial activities, such as </a:t>
            </a:r>
            <a:r>
              <a:rPr lang="en-US" sz="1600" b="1" i="0" dirty="0">
                <a:effectLst/>
              </a:rPr>
              <a:t>manufacturing, power generation and transportation </a:t>
            </a:r>
            <a:r>
              <a:rPr lang="en-US" sz="1600" b="0" i="0" dirty="0">
                <a:effectLst/>
              </a:rPr>
              <a:t>often releases pollutants into the air, </a:t>
            </a:r>
            <a:r>
              <a:rPr lang="en-US" sz="1600" b="1" i="0" dirty="0">
                <a:effectLst/>
              </a:rPr>
              <a:t>Including PM2.5.</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effectLst/>
              </a:rPr>
              <a:t>PM2.5 refers to atmospheric particulate matter that has diameter of </a:t>
            </a:r>
            <a:r>
              <a:rPr lang="en-US" sz="1600" b="1" i="0" dirty="0">
                <a:effectLst/>
              </a:rPr>
              <a:t>2.5 micrometer or less</a:t>
            </a:r>
            <a:r>
              <a:rPr lang="en-US" sz="1600" b="0" i="0" dirty="0">
                <a:effectLst/>
              </a:rPr>
              <a:t>. These particles can be </a:t>
            </a:r>
            <a:r>
              <a:rPr lang="en-US" sz="1600" b="1" i="0" dirty="0">
                <a:effectLst/>
              </a:rPr>
              <a:t>emitted directly into the air</a:t>
            </a:r>
            <a:r>
              <a:rPr lang="en-US" sz="1600" b="0" i="0" dirty="0">
                <a:effectLst/>
              </a:rPr>
              <a:t> from various sources and </a:t>
            </a:r>
            <a:r>
              <a:rPr lang="en-US" sz="1600" b="1" i="0" dirty="0">
                <a:effectLst/>
              </a:rPr>
              <a:t>can also be formed as a result of complex chemical reactions in the atmosphere </a:t>
            </a:r>
            <a:r>
              <a:rPr lang="en-US" sz="1600" b="0" i="0" dirty="0">
                <a:effectLst/>
              </a:rPr>
              <a:t>involving pollutants like </a:t>
            </a:r>
            <a:r>
              <a:rPr lang="en-US" sz="1600" b="1" i="0" dirty="0">
                <a:effectLst/>
              </a:rPr>
              <a:t>Sulphur dioxide, Nitrogen oxide and Volatile organic compounds</a:t>
            </a:r>
            <a:r>
              <a:rPr lang="en-US" sz="1600" b="0" i="0" dirty="0">
                <a:effectLst/>
              </a:rPr>
              <a:t>.</a:t>
            </a:r>
          </a:p>
          <a:p>
            <a:pPr marL="285750" indent="-285750">
              <a:buFont typeface="Arial" panose="020B0604020202020204" pitchFamily="34" charset="0"/>
              <a:buChar char="•"/>
            </a:pPr>
            <a:endParaRPr lang="en-US" sz="1600" baseline="-25000" dirty="0"/>
          </a:p>
          <a:p>
            <a:pPr marL="285750" indent="-285750">
              <a:buFont typeface="Arial" panose="020B0604020202020204" pitchFamily="34" charset="0"/>
              <a:buChar char="•"/>
            </a:pPr>
            <a:r>
              <a:rPr lang="en-US" sz="1600" dirty="0"/>
              <a:t>T</a:t>
            </a:r>
            <a:r>
              <a:rPr lang="en-US" sz="1600" b="0" i="0" dirty="0">
                <a:effectLst/>
              </a:rPr>
              <a:t>he high concentrations of PM2.5 particles in the</a:t>
            </a:r>
            <a:r>
              <a:rPr lang="en-US" sz="1600" i="0" dirty="0">
                <a:effectLst/>
              </a:rPr>
              <a:t> air </a:t>
            </a:r>
            <a:r>
              <a:rPr lang="en-US" sz="1600" b="1" i="0" dirty="0">
                <a:effectLst/>
              </a:rPr>
              <a:t>have significant adverse effects on human health, particularly on the respiratory and cardiovascular systems.</a:t>
            </a:r>
            <a:r>
              <a:rPr lang="en-US" sz="1600" b="0" i="0" dirty="0">
                <a:effectLst/>
              </a:rPr>
              <a:t> These particles pose a serious threat to the well-being of individuals, emphasizing the need for their reduction and control to ensure a healthier environment.</a:t>
            </a:r>
            <a:endParaRPr lang="en-US" sz="1600" i="0" baseline="-25000" dirty="0">
              <a:effectLst/>
            </a:endParaRPr>
          </a:p>
          <a:p>
            <a:pPr marL="285750" indent="-285750">
              <a:buFont typeface="Arial" panose="020B0604020202020204" pitchFamily="34" charset="0"/>
              <a:buChar char="•"/>
            </a:pPr>
            <a:endParaRPr lang="en-US" sz="1600" baseline="-25000" dirty="0"/>
          </a:p>
          <a:p>
            <a:pPr marL="285750" indent="-285750">
              <a:buFont typeface="Arial" panose="020B0604020202020204" pitchFamily="34" charset="0"/>
              <a:buChar char="•"/>
            </a:pPr>
            <a:r>
              <a:rPr lang="en-US" sz="1600" b="0" i="0" dirty="0">
                <a:effectLst/>
              </a:rPr>
              <a:t>To do the given job, we have been provided with </a:t>
            </a:r>
            <a:r>
              <a:rPr lang="en-US" sz="1600" i="0" dirty="0">
                <a:effectLst/>
              </a:rPr>
              <a:t>the</a:t>
            </a:r>
            <a:r>
              <a:rPr lang="en-US" sz="1600" b="1" i="0" dirty="0">
                <a:effectLst/>
              </a:rPr>
              <a:t> historical data of PM2.5 of 34 different Indian cities.</a:t>
            </a:r>
            <a:endParaRPr lang="en-US" sz="1600" b="1" baseline="-25000" dirty="0"/>
          </a:p>
          <a:p>
            <a:pPr marL="285750" indent="-285750">
              <a:buFont typeface="Arial" panose="020B0604020202020204" pitchFamily="34" charset="0"/>
              <a:buChar char="•"/>
            </a:pPr>
            <a:endParaRPr lang="en-US" sz="1600" b="1" i="0" baseline="-25000" dirty="0">
              <a:effectLst/>
            </a:endParaRPr>
          </a:p>
          <a:p>
            <a:pPr marL="285750" indent="-285750">
              <a:buFont typeface="Arial" panose="020B0604020202020204" pitchFamily="34" charset="0"/>
              <a:buChar char="•"/>
            </a:pPr>
            <a:r>
              <a:rPr lang="en-US" sz="1600" b="0" i="0" dirty="0">
                <a:effectLst/>
              </a:rPr>
              <a:t>Our task is to </a:t>
            </a:r>
            <a:r>
              <a:rPr lang="en-US" sz="1600" b="1" i="0" dirty="0">
                <a:effectLst/>
              </a:rPr>
              <a:t>study the data, derive Insights and than develop a real time predictive tool to accurately forecast the concentrations of PM2.5 across the given 34 Indian cities</a:t>
            </a:r>
            <a:r>
              <a:rPr lang="en-US" sz="1600" b="0" i="0" dirty="0">
                <a:effectLst/>
              </a:rPr>
              <a:t>. This will help the government to </a:t>
            </a:r>
            <a:r>
              <a:rPr lang="en-US" sz="1600" b="1" i="0" dirty="0">
                <a:effectLst/>
              </a:rPr>
              <a:t>Increase awareness amongst people</a:t>
            </a:r>
            <a:r>
              <a:rPr lang="en-US" sz="1600" b="0" i="0" dirty="0">
                <a:effectLst/>
              </a:rPr>
              <a:t> and </a:t>
            </a:r>
            <a:r>
              <a:rPr lang="en-US" sz="1600" b="1" i="0" dirty="0">
                <a:effectLst/>
              </a:rPr>
              <a:t>focus on controlling industrial pollution in highly hazardous cities.</a:t>
            </a:r>
          </a:p>
        </p:txBody>
      </p:sp>
      <p:pic>
        <p:nvPicPr>
          <p:cNvPr id="13" name="Picture 12" descr="A picture containing graphics, logo, font, graphic design">
            <a:extLst>
              <a:ext uri="{FF2B5EF4-FFF2-40B4-BE49-F238E27FC236}">
                <a16:creationId xmlns:a16="http://schemas.microsoft.com/office/drawing/2014/main" id="{2627BC2F-EAC6-4B05-27D4-6A5B140A37C9}"/>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l="9014" t="11826" r="11327" b="11069"/>
          <a:stretch/>
        </p:blipFill>
        <p:spPr>
          <a:xfrm>
            <a:off x="192975" y="149402"/>
            <a:ext cx="1303506" cy="778214"/>
          </a:xfrm>
          <a:prstGeom prst="rect">
            <a:avLst/>
          </a:prstGeom>
        </p:spPr>
      </p:pic>
      <p:pic>
        <p:nvPicPr>
          <p:cNvPr id="3" name="Picture 2" descr="A picture containing emblem, symbol, crest, trademark&#10;&#10;Description automatically generated">
            <a:extLst>
              <a:ext uri="{FF2B5EF4-FFF2-40B4-BE49-F238E27FC236}">
                <a16:creationId xmlns:a16="http://schemas.microsoft.com/office/drawing/2014/main" id="{AD2B88FF-EB72-0939-DEA2-546ADD756DBC}"/>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112285" y="183212"/>
            <a:ext cx="858417" cy="1037877"/>
          </a:xfrm>
          <a:prstGeom prst="rect">
            <a:avLst/>
          </a:prstGeom>
        </p:spPr>
      </p:pic>
    </p:spTree>
    <p:extLst>
      <p:ext uri="{BB962C8B-B14F-4D97-AF65-F5344CB8AC3E}">
        <p14:creationId xmlns:p14="http://schemas.microsoft.com/office/powerpoint/2010/main" val="349897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4211A4-FBD2-47FD-97EE-FAC9B52E2DC8}"/>
              </a:ext>
            </a:extLst>
          </p:cNvPr>
          <p:cNvSpPr txBox="1"/>
          <p:nvPr/>
        </p:nvSpPr>
        <p:spPr>
          <a:xfrm>
            <a:off x="2878090" y="126460"/>
            <a:ext cx="6702357" cy="646331"/>
          </a:xfrm>
          <a:prstGeom prst="rect">
            <a:avLst/>
          </a:prstGeom>
          <a:solidFill>
            <a:schemeClr val="accent4">
              <a:lumMod val="20000"/>
              <a:lumOff val="80000"/>
            </a:schemeClr>
          </a:solidFill>
          <a:ln>
            <a:solidFill>
              <a:srgbClr val="00B0F0"/>
            </a:solidFill>
          </a:ln>
        </p:spPr>
        <p:txBody>
          <a:bodyPr wrap="square" rtlCol="0">
            <a:spAutoFit/>
          </a:bodyPr>
          <a:lstStyle/>
          <a:p>
            <a:r>
              <a:rPr lang="en-US" sz="3600" b="1" dirty="0">
                <a:solidFill>
                  <a:srgbClr val="00B0F0"/>
                </a:solidFill>
              </a:rPr>
              <a:t>Solution Design and Methodology</a:t>
            </a:r>
          </a:p>
        </p:txBody>
      </p:sp>
      <p:sp>
        <p:nvSpPr>
          <p:cNvPr id="3" name="Rectangle 2">
            <a:extLst>
              <a:ext uri="{FF2B5EF4-FFF2-40B4-BE49-F238E27FC236}">
                <a16:creationId xmlns:a16="http://schemas.microsoft.com/office/drawing/2014/main" id="{0C560D3C-9B64-2319-A1FF-42B47BD97DDD}"/>
              </a:ext>
            </a:extLst>
          </p:cNvPr>
          <p:cNvSpPr/>
          <p:nvPr/>
        </p:nvSpPr>
        <p:spPr>
          <a:xfrm>
            <a:off x="107004" y="116732"/>
            <a:ext cx="11974749" cy="661480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1056AF-2D4C-E7BC-3C19-A4B0622B4515}"/>
              </a:ext>
            </a:extLst>
          </p:cNvPr>
          <p:cNvSpPr txBox="1"/>
          <p:nvPr/>
        </p:nvSpPr>
        <p:spPr>
          <a:xfrm>
            <a:off x="3226882" y="797554"/>
            <a:ext cx="5545306" cy="400110"/>
          </a:xfrm>
          <a:prstGeom prst="rect">
            <a:avLst/>
          </a:prstGeom>
          <a:noFill/>
        </p:spPr>
        <p:txBody>
          <a:bodyPr wrap="square" rtlCol="0">
            <a:spAutoFit/>
          </a:bodyPr>
          <a:lstStyle/>
          <a:p>
            <a:r>
              <a:rPr lang="en-US" sz="2000" b="1" dirty="0">
                <a:solidFill>
                  <a:srgbClr val="00B0F0"/>
                </a:solidFill>
                <a:latin typeface="Söhne"/>
              </a:rPr>
              <a:t>Given h</a:t>
            </a:r>
            <a:r>
              <a:rPr lang="en-US" sz="2000" b="1" i="0" dirty="0">
                <a:solidFill>
                  <a:srgbClr val="00B0F0"/>
                </a:solidFill>
                <a:effectLst/>
                <a:latin typeface="Söhne"/>
              </a:rPr>
              <a:t>istorical PM2.5 data for the past 3 years.</a:t>
            </a:r>
            <a:r>
              <a:rPr lang="en-US" sz="2000" b="1" dirty="0">
                <a:solidFill>
                  <a:srgbClr val="00B0F0"/>
                </a:solidFill>
              </a:rPr>
              <a:t> </a:t>
            </a:r>
          </a:p>
        </p:txBody>
      </p:sp>
      <p:sp>
        <p:nvSpPr>
          <p:cNvPr id="18" name="TextBox 17">
            <a:extLst>
              <a:ext uri="{FF2B5EF4-FFF2-40B4-BE49-F238E27FC236}">
                <a16:creationId xmlns:a16="http://schemas.microsoft.com/office/drawing/2014/main" id="{61007937-E80D-EFFC-1313-521A3F35903B}"/>
              </a:ext>
            </a:extLst>
          </p:cNvPr>
          <p:cNvSpPr txBox="1"/>
          <p:nvPr/>
        </p:nvSpPr>
        <p:spPr>
          <a:xfrm>
            <a:off x="184609" y="1120852"/>
            <a:ext cx="3570916" cy="954107"/>
          </a:xfrm>
          <a:prstGeom prst="rect">
            <a:avLst/>
          </a:prstGeom>
          <a:noFill/>
          <a:ln>
            <a:solidFill>
              <a:schemeClr val="bg1"/>
            </a:solidFill>
          </a:ln>
        </p:spPr>
        <p:txBody>
          <a:bodyPr wrap="square" rtlCol="0">
            <a:spAutoFit/>
          </a:bodyPr>
          <a:lstStyle/>
          <a:p>
            <a:r>
              <a:rPr lang="en-US" b="1" u="sng" dirty="0">
                <a:solidFill>
                  <a:schemeClr val="accent4"/>
                </a:solidFill>
              </a:rPr>
              <a:t>1. Understanding the data:</a:t>
            </a:r>
          </a:p>
          <a:p>
            <a:endParaRPr lang="en-US" dirty="0"/>
          </a:p>
          <a:p>
            <a:endParaRPr lang="en-US" dirty="0"/>
          </a:p>
        </p:txBody>
      </p:sp>
      <p:sp>
        <p:nvSpPr>
          <p:cNvPr id="24" name="TextBox 23">
            <a:extLst>
              <a:ext uri="{FF2B5EF4-FFF2-40B4-BE49-F238E27FC236}">
                <a16:creationId xmlns:a16="http://schemas.microsoft.com/office/drawing/2014/main" id="{F77A18D5-9EEB-5785-03CC-880D83DF9F4A}"/>
              </a:ext>
            </a:extLst>
          </p:cNvPr>
          <p:cNvSpPr txBox="1"/>
          <p:nvPr/>
        </p:nvSpPr>
        <p:spPr>
          <a:xfrm>
            <a:off x="184609" y="1758353"/>
            <a:ext cx="11819538" cy="1077218"/>
          </a:xfrm>
          <a:prstGeom prst="rect">
            <a:avLst/>
          </a:prstGeom>
          <a:noFill/>
          <a:ln>
            <a:noFill/>
          </a:ln>
        </p:spPr>
        <p:txBody>
          <a:bodyPr wrap="square" rtlCol="0">
            <a:spAutoFit/>
          </a:bodyPr>
          <a:lstStyle/>
          <a:p>
            <a:r>
              <a:rPr lang="en-US" b="1" u="sng" dirty="0">
                <a:solidFill>
                  <a:schemeClr val="accent4"/>
                </a:solidFill>
              </a:rPr>
              <a:t>2. Data Preprocessing and Data Treatment: </a:t>
            </a:r>
            <a:endParaRPr lang="en-US" dirty="0">
              <a:solidFill>
                <a:schemeClr val="accent4"/>
              </a:solidFill>
            </a:endParaRPr>
          </a:p>
          <a:p>
            <a:r>
              <a:rPr lang="en-US" sz="1600" b="1" dirty="0">
                <a:solidFill>
                  <a:srgbClr val="00B0F0"/>
                </a:solidFill>
              </a:rPr>
              <a:t>&gt;</a:t>
            </a:r>
            <a:r>
              <a:rPr lang="en-US" sz="1400" b="1" dirty="0"/>
              <a:t>Handled missing values</a:t>
            </a:r>
            <a:r>
              <a:rPr lang="en-US" sz="1400" dirty="0"/>
              <a:t>:- </a:t>
            </a:r>
            <a:r>
              <a:rPr lang="en-US" sz="1400" b="0" i="0" dirty="0">
                <a:effectLst/>
              </a:rPr>
              <a:t>Missing values were imputed using mean or median based on </a:t>
            </a:r>
            <a:r>
              <a:rPr lang="en-US" sz="1400" b="1" i="0" dirty="0">
                <a:effectLst/>
              </a:rPr>
              <a:t>skewness</a:t>
            </a:r>
          </a:p>
          <a:p>
            <a:r>
              <a:rPr lang="en-US" sz="1400" b="1" dirty="0">
                <a:solidFill>
                  <a:srgbClr val="00B0F0"/>
                </a:solidFill>
              </a:rPr>
              <a:t>&gt;</a:t>
            </a:r>
            <a:r>
              <a:rPr lang="en-US" sz="1400" b="1" i="0" dirty="0">
                <a:effectLst/>
              </a:rPr>
              <a:t> Converted object-type attributes to appropriate data types </a:t>
            </a:r>
            <a:r>
              <a:rPr lang="en-US" sz="1400" b="0" i="0" dirty="0">
                <a:effectLst/>
              </a:rPr>
              <a:t>(int, float, datetime) based on their respective characteristics.</a:t>
            </a:r>
            <a:endParaRPr lang="en-US" sz="1400" b="1" dirty="0"/>
          </a:p>
          <a:p>
            <a:r>
              <a:rPr lang="en-US" sz="1400" b="1" dirty="0">
                <a:solidFill>
                  <a:srgbClr val="00B0F0"/>
                </a:solidFill>
              </a:rPr>
              <a:t>&gt;</a:t>
            </a:r>
            <a:r>
              <a:rPr lang="en-US" sz="1400" b="1" dirty="0"/>
              <a:t>Removed outliers</a:t>
            </a:r>
            <a:r>
              <a:rPr lang="en-US" sz="1400" dirty="0"/>
              <a:t>:- </a:t>
            </a:r>
            <a:r>
              <a:rPr lang="en-US" sz="1400" b="0" i="0" dirty="0">
                <a:effectLst/>
              </a:rPr>
              <a:t>Outliers were identified using boxplots and removed </a:t>
            </a:r>
            <a:r>
              <a:rPr lang="en-US" sz="1400" i="0" dirty="0">
                <a:effectLst/>
              </a:rPr>
              <a:t>using the </a:t>
            </a:r>
            <a:r>
              <a:rPr lang="en-US" sz="1400" b="1" i="0" dirty="0">
                <a:effectLst/>
              </a:rPr>
              <a:t>z-score method</a:t>
            </a:r>
            <a:r>
              <a:rPr lang="en-US" sz="1400" b="0" i="0" dirty="0">
                <a:effectLst/>
              </a:rPr>
              <a:t>.</a:t>
            </a:r>
            <a:endParaRPr lang="en-US" sz="1400" dirty="0"/>
          </a:p>
        </p:txBody>
      </p:sp>
      <p:sp>
        <p:nvSpPr>
          <p:cNvPr id="26" name="TextBox 25">
            <a:extLst>
              <a:ext uri="{FF2B5EF4-FFF2-40B4-BE49-F238E27FC236}">
                <a16:creationId xmlns:a16="http://schemas.microsoft.com/office/drawing/2014/main" id="{4CF347B0-365C-D4C2-9AD7-85A52533CBC3}"/>
              </a:ext>
            </a:extLst>
          </p:cNvPr>
          <p:cNvSpPr txBox="1"/>
          <p:nvPr/>
        </p:nvSpPr>
        <p:spPr>
          <a:xfrm>
            <a:off x="184609" y="1390378"/>
            <a:ext cx="10903193" cy="338554"/>
          </a:xfrm>
          <a:prstGeom prst="rect">
            <a:avLst/>
          </a:prstGeom>
          <a:noFill/>
        </p:spPr>
        <p:txBody>
          <a:bodyPr wrap="square" rtlCol="0">
            <a:spAutoFit/>
          </a:bodyPr>
          <a:lstStyle/>
          <a:p>
            <a:r>
              <a:rPr lang="en-US" sz="1600" b="1" dirty="0">
                <a:solidFill>
                  <a:srgbClr val="00B0F0"/>
                </a:solidFill>
              </a:rPr>
              <a:t>&gt;</a:t>
            </a:r>
            <a:r>
              <a:rPr lang="en-US" sz="1400" dirty="0"/>
              <a:t>Got </a:t>
            </a:r>
            <a:r>
              <a:rPr lang="en-US" sz="1400" b="1" dirty="0"/>
              <a:t>an over-view of data</a:t>
            </a:r>
            <a:r>
              <a:rPr lang="en-US" sz="1400" dirty="0"/>
              <a:t> by first creating the dataframe then applying functions like .info(), .describe() , .nunique() etc</a:t>
            </a:r>
            <a:r>
              <a:rPr lang="en-US" sz="1600" dirty="0"/>
              <a:t>.</a:t>
            </a:r>
          </a:p>
        </p:txBody>
      </p:sp>
      <p:sp>
        <p:nvSpPr>
          <p:cNvPr id="27" name="TextBox 26">
            <a:extLst>
              <a:ext uri="{FF2B5EF4-FFF2-40B4-BE49-F238E27FC236}">
                <a16:creationId xmlns:a16="http://schemas.microsoft.com/office/drawing/2014/main" id="{288BB9B7-D7FC-03E1-5F86-975B0A4785E7}"/>
              </a:ext>
            </a:extLst>
          </p:cNvPr>
          <p:cNvSpPr txBox="1"/>
          <p:nvPr/>
        </p:nvSpPr>
        <p:spPr>
          <a:xfrm>
            <a:off x="184609" y="2897126"/>
            <a:ext cx="10607040" cy="1077218"/>
          </a:xfrm>
          <a:prstGeom prst="rect">
            <a:avLst/>
          </a:prstGeom>
          <a:noFill/>
        </p:spPr>
        <p:txBody>
          <a:bodyPr wrap="square" rtlCol="0">
            <a:spAutoFit/>
          </a:bodyPr>
          <a:lstStyle/>
          <a:p>
            <a:r>
              <a:rPr lang="en-US" b="1" u="sng" dirty="0">
                <a:solidFill>
                  <a:schemeClr val="accent4"/>
                </a:solidFill>
              </a:rPr>
              <a:t>3. Exploratory data analysis:</a:t>
            </a:r>
            <a:endParaRPr lang="en-US" dirty="0"/>
          </a:p>
          <a:p>
            <a:r>
              <a:rPr lang="en-US" sz="1600" b="1" i="0" dirty="0">
                <a:solidFill>
                  <a:srgbClr val="00B0F0"/>
                </a:solidFill>
                <a:effectLst/>
                <a:latin typeface="Söhne"/>
              </a:rPr>
              <a:t>&gt;</a:t>
            </a:r>
            <a:r>
              <a:rPr lang="en-US" sz="1400" b="0" i="0" dirty="0">
                <a:effectLst/>
              </a:rPr>
              <a:t>Plotted </a:t>
            </a:r>
            <a:r>
              <a:rPr lang="en-US" sz="1400" b="1" i="0" dirty="0">
                <a:effectLst/>
              </a:rPr>
              <a:t>PM2.5 variation over time </a:t>
            </a:r>
            <a:r>
              <a:rPr lang="en-US" sz="1400" b="0" i="0" dirty="0">
                <a:effectLst/>
              </a:rPr>
              <a:t>for all cities </a:t>
            </a:r>
            <a:r>
              <a:rPr lang="en-US" sz="1400" b="1" i="0" dirty="0">
                <a:effectLst/>
              </a:rPr>
              <a:t>- Identified patterns from the plot</a:t>
            </a:r>
            <a:r>
              <a:rPr lang="en-US" sz="1400" b="0" i="0" dirty="0">
                <a:effectLst/>
              </a:rPr>
              <a:t>.</a:t>
            </a:r>
          </a:p>
          <a:p>
            <a:r>
              <a:rPr lang="en-US" sz="1400" b="1" i="0" dirty="0">
                <a:solidFill>
                  <a:srgbClr val="00B0F0"/>
                </a:solidFill>
                <a:effectLst/>
              </a:rPr>
              <a:t>&gt;</a:t>
            </a:r>
            <a:r>
              <a:rPr lang="en-US" sz="1400" b="0" i="0" dirty="0">
                <a:effectLst/>
              </a:rPr>
              <a:t>Created </a:t>
            </a:r>
            <a:r>
              <a:rPr lang="en-US" sz="1400" b="1" i="0" dirty="0">
                <a:effectLst/>
              </a:rPr>
              <a:t>pie chart to visualize the distribution of data across various cities</a:t>
            </a:r>
            <a:r>
              <a:rPr lang="en-US" sz="1400" b="0" i="0" dirty="0">
                <a:effectLst/>
              </a:rPr>
              <a:t>.</a:t>
            </a:r>
          </a:p>
          <a:p>
            <a:r>
              <a:rPr lang="en-US" sz="1400" b="1" dirty="0">
                <a:solidFill>
                  <a:srgbClr val="00B0F0"/>
                </a:solidFill>
              </a:rPr>
              <a:t>&gt;</a:t>
            </a:r>
            <a:r>
              <a:rPr lang="en-US" sz="1400" dirty="0"/>
              <a:t>Created Scatter plots</a:t>
            </a:r>
            <a:r>
              <a:rPr lang="en-US" sz="1400" b="0" i="0" dirty="0">
                <a:effectLst/>
              </a:rPr>
              <a:t> </a:t>
            </a:r>
            <a:r>
              <a:rPr lang="en-US" sz="1400" b="1" i="0" dirty="0">
                <a:effectLst/>
              </a:rPr>
              <a:t>depicting PM2.5 levels dependence on inorganic and organic content </a:t>
            </a:r>
            <a:r>
              <a:rPr lang="en-US" sz="1400" b="0" i="0" dirty="0">
                <a:effectLst/>
              </a:rPr>
              <a:t>in the air.</a:t>
            </a:r>
          </a:p>
        </p:txBody>
      </p:sp>
      <p:sp>
        <p:nvSpPr>
          <p:cNvPr id="28" name="TextBox 27">
            <a:extLst>
              <a:ext uri="{FF2B5EF4-FFF2-40B4-BE49-F238E27FC236}">
                <a16:creationId xmlns:a16="http://schemas.microsoft.com/office/drawing/2014/main" id="{43E7659B-2DE4-D0A7-9FD2-A2604BC74CD6}"/>
              </a:ext>
            </a:extLst>
          </p:cNvPr>
          <p:cNvSpPr txBox="1"/>
          <p:nvPr/>
        </p:nvSpPr>
        <p:spPr>
          <a:xfrm>
            <a:off x="104674" y="4033186"/>
            <a:ext cx="12165554" cy="646331"/>
          </a:xfrm>
          <a:prstGeom prst="rect">
            <a:avLst/>
          </a:prstGeom>
          <a:noFill/>
        </p:spPr>
        <p:txBody>
          <a:bodyPr wrap="square" rtlCol="0">
            <a:spAutoFit/>
          </a:bodyPr>
          <a:lstStyle/>
          <a:p>
            <a:r>
              <a:rPr lang="en-US" b="1" u="sng" dirty="0">
                <a:solidFill>
                  <a:schemeClr val="accent4"/>
                </a:solidFill>
              </a:rPr>
              <a:t>4. Feature Engineering and Feature Selection:</a:t>
            </a:r>
          </a:p>
          <a:p>
            <a:r>
              <a:rPr lang="en-US" b="1" dirty="0">
                <a:solidFill>
                  <a:srgbClr val="00B0F0"/>
                </a:solidFill>
              </a:rPr>
              <a:t>&gt;</a:t>
            </a:r>
            <a:r>
              <a:rPr lang="en-US" sz="1400" dirty="0"/>
              <a:t>Dropped </a:t>
            </a:r>
            <a:r>
              <a:rPr lang="en-US" sz="1400" b="1" dirty="0"/>
              <a:t>unwanted features-used correlation table</a:t>
            </a:r>
            <a:r>
              <a:rPr lang="en-US" sz="1400" dirty="0"/>
              <a:t>    </a:t>
            </a:r>
            <a:r>
              <a:rPr lang="en-US" sz="1400" b="1" dirty="0">
                <a:solidFill>
                  <a:srgbClr val="00B0F0"/>
                </a:solidFill>
              </a:rPr>
              <a:t>&gt; </a:t>
            </a:r>
            <a:r>
              <a:rPr lang="en-US" sz="1400" dirty="0"/>
              <a:t>Transformed </a:t>
            </a:r>
            <a:r>
              <a:rPr lang="en-US" sz="1400" b="1" dirty="0"/>
              <a:t>existing features into new features - Performed dimensionality reduction.</a:t>
            </a:r>
          </a:p>
        </p:txBody>
      </p:sp>
      <p:sp>
        <p:nvSpPr>
          <p:cNvPr id="29" name="TextBox 28">
            <a:extLst>
              <a:ext uri="{FF2B5EF4-FFF2-40B4-BE49-F238E27FC236}">
                <a16:creationId xmlns:a16="http://schemas.microsoft.com/office/drawing/2014/main" id="{51CA7D21-0959-42D1-6CBC-F293A9BAB6ED}"/>
              </a:ext>
            </a:extLst>
          </p:cNvPr>
          <p:cNvSpPr txBox="1"/>
          <p:nvPr/>
        </p:nvSpPr>
        <p:spPr>
          <a:xfrm>
            <a:off x="184609" y="4753637"/>
            <a:ext cx="12108992" cy="1569660"/>
          </a:xfrm>
          <a:prstGeom prst="rect">
            <a:avLst/>
          </a:prstGeom>
          <a:noFill/>
        </p:spPr>
        <p:txBody>
          <a:bodyPr wrap="square" rtlCol="0">
            <a:spAutoFit/>
          </a:bodyPr>
          <a:lstStyle/>
          <a:p>
            <a:r>
              <a:rPr lang="en-US" b="1" u="sng" dirty="0">
                <a:solidFill>
                  <a:schemeClr val="accent4"/>
                </a:solidFill>
              </a:rPr>
              <a:t>5. Model Development:</a:t>
            </a:r>
          </a:p>
          <a:p>
            <a:r>
              <a:rPr lang="en-US" sz="1400" b="1" i="0" dirty="0">
                <a:solidFill>
                  <a:srgbClr val="00B0F0"/>
                </a:solidFill>
                <a:effectLst/>
                <a:latin typeface="Söhne"/>
              </a:rPr>
              <a:t>&gt;</a:t>
            </a:r>
            <a:r>
              <a:rPr lang="en-US" sz="1400" b="0" i="0" dirty="0">
                <a:effectLst/>
                <a:latin typeface="Söhne"/>
              </a:rPr>
              <a:t>Applied </a:t>
            </a:r>
            <a:r>
              <a:rPr lang="en-US" sz="1400" b="1" i="0" dirty="0">
                <a:effectLst/>
                <a:latin typeface="Söhne"/>
              </a:rPr>
              <a:t>min-max scaler</a:t>
            </a:r>
            <a:r>
              <a:rPr lang="en-US" sz="1400" b="0" i="0" dirty="0">
                <a:effectLst/>
                <a:latin typeface="Söhne"/>
              </a:rPr>
              <a:t> to normalize the data.   </a:t>
            </a:r>
            <a:r>
              <a:rPr lang="en-US" sz="1400" b="1" i="0" dirty="0">
                <a:solidFill>
                  <a:srgbClr val="00B0F0"/>
                </a:solidFill>
                <a:effectLst/>
                <a:latin typeface="Söhne"/>
              </a:rPr>
              <a:t>&gt; </a:t>
            </a:r>
            <a:r>
              <a:rPr lang="en-US" sz="1400" b="1" i="0" dirty="0">
                <a:effectLst/>
                <a:latin typeface="Söhne"/>
              </a:rPr>
              <a:t>Partitioned the data by city </a:t>
            </a:r>
            <a:r>
              <a:rPr lang="en-US" sz="1400" b="0" i="0" dirty="0">
                <a:effectLst/>
                <a:latin typeface="Söhne"/>
              </a:rPr>
              <a:t>and further divided it into </a:t>
            </a:r>
            <a:r>
              <a:rPr lang="en-US" sz="1400" b="1" i="0" dirty="0">
                <a:effectLst/>
                <a:latin typeface="Söhne"/>
              </a:rPr>
              <a:t>training, Validation and test sets.</a:t>
            </a:r>
          </a:p>
          <a:p>
            <a:pPr algn="l"/>
            <a:r>
              <a:rPr lang="en-US" sz="1400" b="1" i="0" dirty="0">
                <a:solidFill>
                  <a:srgbClr val="00B0F0"/>
                </a:solidFill>
                <a:effectLst/>
                <a:latin typeface="Söhne"/>
              </a:rPr>
              <a:t>&gt;</a:t>
            </a:r>
            <a:r>
              <a:rPr lang="en-US" sz="1400" b="0" i="0" dirty="0">
                <a:effectLst/>
                <a:latin typeface="Söhne"/>
              </a:rPr>
              <a:t>Explored </a:t>
            </a:r>
            <a:r>
              <a:rPr lang="en-US" sz="1400" b="1" i="0" dirty="0">
                <a:effectLst/>
                <a:latin typeface="Söhne"/>
              </a:rPr>
              <a:t>multiple models and calculated metrics such as MSE, RMSE, and MAE </a:t>
            </a:r>
            <a:r>
              <a:rPr lang="en-US" sz="1400" b="0" i="0" dirty="0">
                <a:effectLst/>
                <a:latin typeface="Söhne"/>
              </a:rPr>
              <a:t>to assess their performance.</a:t>
            </a:r>
          </a:p>
          <a:p>
            <a:pPr algn="l"/>
            <a:r>
              <a:rPr lang="en-US" sz="1400" b="1" i="0" dirty="0">
                <a:solidFill>
                  <a:srgbClr val="00B0F0"/>
                </a:solidFill>
                <a:effectLst/>
                <a:latin typeface="Söhne"/>
              </a:rPr>
              <a:t>&gt;</a:t>
            </a:r>
            <a:r>
              <a:rPr lang="en-US" sz="1400" b="0" i="0" dirty="0">
                <a:effectLst/>
                <a:latin typeface="Söhne"/>
              </a:rPr>
              <a:t>Selected the </a:t>
            </a:r>
            <a:r>
              <a:rPr lang="en-US" sz="1400" b="1" i="0" dirty="0">
                <a:effectLst/>
                <a:latin typeface="Söhne"/>
              </a:rPr>
              <a:t>best model(CNN-LSTM) </a:t>
            </a:r>
            <a:r>
              <a:rPr lang="en-US" sz="1400" b="0" i="0" dirty="0">
                <a:effectLst/>
                <a:latin typeface="Söhne"/>
              </a:rPr>
              <a:t>based on the obtained errors.  </a:t>
            </a:r>
            <a:r>
              <a:rPr lang="en-US" sz="1400" b="1" i="0" dirty="0">
                <a:solidFill>
                  <a:srgbClr val="00B0F0"/>
                </a:solidFill>
                <a:effectLst/>
                <a:latin typeface="Söhne"/>
              </a:rPr>
              <a:t> &gt;</a:t>
            </a:r>
            <a:r>
              <a:rPr lang="en-US" sz="1400" i="0" dirty="0">
                <a:effectLst/>
              </a:rPr>
              <a:t>Performed </a:t>
            </a:r>
            <a:r>
              <a:rPr lang="en-US" sz="1400" b="1" i="0" dirty="0">
                <a:effectLst/>
              </a:rPr>
              <a:t>Hyperparameter tuning</a:t>
            </a:r>
            <a:r>
              <a:rPr lang="en-US" sz="1400" i="0" dirty="0">
                <a:effectLst/>
              </a:rPr>
              <a:t>   </a:t>
            </a:r>
            <a:r>
              <a:rPr lang="en-US" sz="1400" b="1" i="0" dirty="0">
                <a:solidFill>
                  <a:srgbClr val="00B0F0"/>
                </a:solidFill>
                <a:effectLst/>
                <a:latin typeface="Söhne"/>
              </a:rPr>
              <a:t>&gt;</a:t>
            </a:r>
            <a:r>
              <a:rPr lang="en-US" sz="1400" b="0" i="0" dirty="0">
                <a:effectLst/>
                <a:latin typeface="Söhne"/>
              </a:rPr>
              <a:t>The final model was then </a:t>
            </a:r>
            <a:r>
              <a:rPr lang="en-US" sz="1400" b="1" i="0" dirty="0">
                <a:effectLst/>
                <a:latin typeface="Söhne"/>
              </a:rPr>
              <a:t>trained.</a:t>
            </a:r>
          </a:p>
          <a:p>
            <a:endParaRPr lang="en-US" sz="1600" dirty="0"/>
          </a:p>
          <a:p>
            <a:endParaRPr lang="en-US" dirty="0"/>
          </a:p>
        </p:txBody>
      </p:sp>
      <p:sp>
        <p:nvSpPr>
          <p:cNvPr id="30" name="TextBox 29">
            <a:extLst>
              <a:ext uri="{FF2B5EF4-FFF2-40B4-BE49-F238E27FC236}">
                <a16:creationId xmlns:a16="http://schemas.microsoft.com/office/drawing/2014/main" id="{3CF9F2A4-CC36-6D16-96A5-5324C70EFF46}"/>
              </a:ext>
            </a:extLst>
          </p:cNvPr>
          <p:cNvSpPr txBox="1"/>
          <p:nvPr/>
        </p:nvSpPr>
        <p:spPr>
          <a:xfrm>
            <a:off x="184609" y="5877132"/>
            <a:ext cx="6272752" cy="615553"/>
          </a:xfrm>
          <a:prstGeom prst="rect">
            <a:avLst/>
          </a:prstGeom>
          <a:noFill/>
        </p:spPr>
        <p:txBody>
          <a:bodyPr wrap="square" rtlCol="0">
            <a:spAutoFit/>
          </a:bodyPr>
          <a:lstStyle/>
          <a:p>
            <a:r>
              <a:rPr lang="en-US" b="1" u="sng" dirty="0">
                <a:solidFill>
                  <a:schemeClr val="accent4"/>
                </a:solidFill>
              </a:rPr>
              <a:t>6. Model Prediction: </a:t>
            </a:r>
          </a:p>
          <a:p>
            <a:r>
              <a:rPr lang="en-US" sz="1600" b="1" dirty="0">
                <a:solidFill>
                  <a:srgbClr val="00B0F0"/>
                </a:solidFill>
              </a:rPr>
              <a:t>&gt;</a:t>
            </a:r>
            <a:r>
              <a:rPr lang="en-US" sz="1400" dirty="0"/>
              <a:t>Obtained</a:t>
            </a:r>
            <a:r>
              <a:rPr lang="en-US" sz="1400" b="1" dirty="0"/>
              <a:t> PM2.5 levels across 34 cities</a:t>
            </a:r>
            <a:r>
              <a:rPr lang="en-US" sz="1400" dirty="0"/>
              <a:t>.</a:t>
            </a:r>
          </a:p>
        </p:txBody>
      </p:sp>
    </p:spTree>
    <p:extLst>
      <p:ext uri="{BB962C8B-B14F-4D97-AF65-F5344CB8AC3E}">
        <p14:creationId xmlns:p14="http://schemas.microsoft.com/office/powerpoint/2010/main" val="261929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A384E-132F-BFF4-F633-E1DB42E51BB4}"/>
              </a:ext>
            </a:extLst>
          </p:cNvPr>
          <p:cNvSpPr txBox="1"/>
          <p:nvPr/>
        </p:nvSpPr>
        <p:spPr>
          <a:xfrm>
            <a:off x="0" y="0"/>
            <a:ext cx="12192000" cy="1015663"/>
          </a:xfrm>
          <a:prstGeom prst="rect">
            <a:avLst/>
          </a:prstGeom>
          <a:solidFill>
            <a:schemeClr val="accent4">
              <a:lumMod val="20000"/>
              <a:lumOff val="80000"/>
            </a:schemeClr>
          </a:solidFill>
        </p:spPr>
        <p:txBody>
          <a:bodyPr wrap="square" rtlCol="0">
            <a:spAutoFit/>
          </a:bodyPr>
          <a:lstStyle/>
          <a:p>
            <a:pPr algn="ctr"/>
            <a:r>
              <a:rPr lang="en-US" sz="2800" b="1" dirty="0">
                <a:solidFill>
                  <a:srgbClr val="00B0F0"/>
                </a:solidFill>
              </a:rPr>
              <a:t>Data Pre-Processing and Treatment</a:t>
            </a:r>
          </a:p>
          <a:p>
            <a:pPr algn="ctr"/>
            <a:r>
              <a:rPr lang="en-US" sz="1600" dirty="0"/>
              <a:t>Data pre-processing is required to make the data clean and more suitable for machine learning model which further enhance the efficiency of model</a:t>
            </a:r>
          </a:p>
        </p:txBody>
      </p:sp>
      <p:sp>
        <p:nvSpPr>
          <p:cNvPr id="3" name="TextBox 2">
            <a:extLst>
              <a:ext uri="{FF2B5EF4-FFF2-40B4-BE49-F238E27FC236}">
                <a16:creationId xmlns:a16="http://schemas.microsoft.com/office/drawing/2014/main" id="{4E38E265-F2F8-C2AB-B33E-7FBEF4061674}"/>
              </a:ext>
            </a:extLst>
          </p:cNvPr>
          <p:cNvSpPr txBox="1"/>
          <p:nvPr/>
        </p:nvSpPr>
        <p:spPr>
          <a:xfrm>
            <a:off x="-1" y="924933"/>
            <a:ext cx="2892490" cy="369332"/>
          </a:xfrm>
          <a:prstGeom prst="rect">
            <a:avLst/>
          </a:prstGeom>
          <a:noFill/>
        </p:spPr>
        <p:txBody>
          <a:bodyPr wrap="square" rtlCol="0">
            <a:spAutoFit/>
          </a:bodyPr>
          <a:lstStyle/>
          <a:p>
            <a:r>
              <a:rPr lang="en-US" b="1" dirty="0">
                <a:solidFill>
                  <a:srgbClr val="00B0F0"/>
                </a:solidFill>
              </a:rPr>
              <a:t>It involves operations as: -</a:t>
            </a:r>
          </a:p>
        </p:txBody>
      </p:sp>
      <p:sp>
        <p:nvSpPr>
          <p:cNvPr id="4" name="TextBox 3">
            <a:extLst>
              <a:ext uri="{FF2B5EF4-FFF2-40B4-BE49-F238E27FC236}">
                <a16:creationId xmlns:a16="http://schemas.microsoft.com/office/drawing/2014/main" id="{53647DC1-E237-CFFF-7664-3C02C5F74032}"/>
              </a:ext>
            </a:extLst>
          </p:cNvPr>
          <p:cNvSpPr txBox="1"/>
          <p:nvPr/>
        </p:nvSpPr>
        <p:spPr>
          <a:xfrm>
            <a:off x="0" y="1230786"/>
            <a:ext cx="11411333" cy="584775"/>
          </a:xfrm>
          <a:prstGeom prst="rect">
            <a:avLst/>
          </a:prstGeom>
          <a:noFill/>
          <a:ln>
            <a:solidFill>
              <a:schemeClr val="bg1"/>
            </a:solidFill>
          </a:ln>
        </p:spPr>
        <p:txBody>
          <a:bodyPr wrap="square" rtlCol="0">
            <a:spAutoFit/>
          </a:bodyPr>
          <a:lstStyle/>
          <a:p>
            <a:r>
              <a:rPr lang="en-US" sz="1600" b="1" dirty="0">
                <a:solidFill>
                  <a:srgbClr val="00B0F0"/>
                </a:solidFill>
              </a:rPr>
              <a:t>&gt;</a:t>
            </a:r>
            <a:r>
              <a:rPr lang="en-US" sz="1600" b="1" dirty="0"/>
              <a:t>Importing the dataset       </a:t>
            </a:r>
            <a:r>
              <a:rPr lang="en-US" sz="1600" b="1" dirty="0">
                <a:solidFill>
                  <a:srgbClr val="00B0F0"/>
                </a:solidFill>
              </a:rPr>
              <a:t>&gt;</a:t>
            </a:r>
            <a:r>
              <a:rPr lang="en-US" sz="1600" b="1" i="0" dirty="0">
                <a:effectLst/>
              </a:rPr>
              <a:t>Identifying and handling missing values      </a:t>
            </a:r>
            <a:r>
              <a:rPr lang="en-US" sz="1600" b="1" i="0" dirty="0">
                <a:solidFill>
                  <a:srgbClr val="00B0F0"/>
                </a:solidFill>
                <a:effectLst/>
              </a:rPr>
              <a:t> &gt;</a:t>
            </a:r>
            <a:r>
              <a:rPr lang="en-US" sz="1600" b="1" i="0" dirty="0">
                <a:effectLst/>
              </a:rPr>
              <a:t>Transforming object-type attributes into suitable data types     </a:t>
            </a:r>
            <a:r>
              <a:rPr lang="en-US" sz="1600" b="1" i="0" dirty="0">
                <a:solidFill>
                  <a:srgbClr val="00B0F0"/>
                </a:solidFill>
                <a:effectLst/>
              </a:rPr>
              <a:t>&gt;</a:t>
            </a:r>
            <a:r>
              <a:rPr lang="en-US" sz="1600" b="1" i="0" dirty="0">
                <a:effectLst/>
              </a:rPr>
              <a:t> Detecting and removing outliers       </a:t>
            </a:r>
            <a:r>
              <a:rPr lang="en-US" sz="1600" b="1" i="0" dirty="0">
                <a:solidFill>
                  <a:srgbClr val="00B0F0"/>
                </a:solidFill>
                <a:effectLst/>
              </a:rPr>
              <a:t>&gt;</a:t>
            </a:r>
            <a:r>
              <a:rPr lang="en-US" sz="1600" b="1" i="0" dirty="0">
                <a:effectLst/>
              </a:rPr>
              <a:t>Normalizing features</a:t>
            </a:r>
            <a:endParaRPr lang="en-US" sz="1600" b="1" dirty="0"/>
          </a:p>
        </p:txBody>
      </p:sp>
      <p:cxnSp>
        <p:nvCxnSpPr>
          <p:cNvPr id="6" name="Straight Connector 5">
            <a:extLst>
              <a:ext uri="{FF2B5EF4-FFF2-40B4-BE49-F238E27FC236}">
                <a16:creationId xmlns:a16="http://schemas.microsoft.com/office/drawing/2014/main" id="{81EB8AFD-FEDD-B52B-7952-0EF2437EDEAD}"/>
              </a:ext>
            </a:extLst>
          </p:cNvPr>
          <p:cNvCxnSpPr>
            <a:cxnSpLocks/>
          </p:cNvCxnSpPr>
          <p:nvPr/>
        </p:nvCxnSpPr>
        <p:spPr>
          <a:xfrm flipH="1">
            <a:off x="6189306" y="1790457"/>
            <a:ext cx="34097" cy="5067543"/>
          </a:xfrm>
          <a:prstGeom prst="line">
            <a:avLst/>
          </a:prstGeom>
          <a:ln>
            <a:solidFill>
              <a:schemeClr val="accent4"/>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4D969A1F-7288-635F-E4A8-44C7C606AB1F}"/>
              </a:ext>
            </a:extLst>
          </p:cNvPr>
          <p:cNvSpPr txBox="1"/>
          <p:nvPr/>
        </p:nvSpPr>
        <p:spPr>
          <a:xfrm>
            <a:off x="-1" y="1752561"/>
            <a:ext cx="3079102" cy="369332"/>
          </a:xfrm>
          <a:prstGeom prst="rect">
            <a:avLst/>
          </a:prstGeom>
          <a:noFill/>
        </p:spPr>
        <p:txBody>
          <a:bodyPr wrap="square" rtlCol="0">
            <a:spAutoFit/>
          </a:bodyPr>
          <a:lstStyle/>
          <a:p>
            <a:r>
              <a:rPr lang="en-US" b="1" dirty="0">
                <a:solidFill>
                  <a:srgbClr val="FFC000"/>
                </a:solidFill>
              </a:rPr>
              <a:t>Missing values Imputation:-</a:t>
            </a:r>
          </a:p>
        </p:txBody>
      </p:sp>
      <p:sp>
        <p:nvSpPr>
          <p:cNvPr id="13" name="TextBox 12">
            <a:extLst>
              <a:ext uri="{FF2B5EF4-FFF2-40B4-BE49-F238E27FC236}">
                <a16:creationId xmlns:a16="http://schemas.microsoft.com/office/drawing/2014/main" id="{E129D396-2E01-B27C-0326-5F50584F211F}"/>
              </a:ext>
            </a:extLst>
          </p:cNvPr>
          <p:cNvSpPr txBox="1"/>
          <p:nvPr/>
        </p:nvSpPr>
        <p:spPr>
          <a:xfrm>
            <a:off x="11426" y="2024466"/>
            <a:ext cx="6183594" cy="1169551"/>
          </a:xfrm>
          <a:prstGeom prst="rect">
            <a:avLst/>
          </a:prstGeom>
          <a:noFill/>
        </p:spPr>
        <p:txBody>
          <a:bodyPr wrap="square" rtlCol="0">
            <a:spAutoFit/>
          </a:bodyPr>
          <a:lstStyle/>
          <a:p>
            <a:r>
              <a:rPr lang="en-US" sz="1400" b="0" i="0" dirty="0">
                <a:effectLst/>
              </a:rPr>
              <a:t>Missing values in a dataset can occur due to various reasons like human errors during data entry or software bugs in data processing. To address this, we identify missing values per column and fill them with mean or median based on the data's skewness. </a:t>
            </a:r>
            <a:r>
              <a:rPr lang="en-US" sz="1400" b="1" i="0" dirty="0">
                <a:effectLst/>
              </a:rPr>
              <a:t>Median</a:t>
            </a:r>
            <a:r>
              <a:rPr lang="en-US" sz="1400" i="0" dirty="0">
                <a:effectLst/>
              </a:rPr>
              <a:t> was used for </a:t>
            </a:r>
            <a:r>
              <a:rPr lang="en-US" sz="1400" b="1" i="0" dirty="0">
                <a:effectLst/>
              </a:rPr>
              <a:t>highly skewed </a:t>
            </a:r>
            <a:r>
              <a:rPr lang="en-US" sz="1400" i="0" dirty="0">
                <a:effectLst/>
              </a:rPr>
              <a:t>data, while </a:t>
            </a:r>
            <a:r>
              <a:rPr lang="en-US" sz="1400" b="1" i="0" dirty="0">
                <a:effectLst/>
              </a:rPr>
              <a:t>mean</a:t>
            </a:r>
            <a:r>
              <a:rPr lang="en-US" sz="1400" i="0" dirty="0">
                <a:effectLst/>
              </a:rPr>
              <a:t> was used for the </a:t>
            </a:r>
            <a:r>
              <a:rPr lang="en-US" sz="1400" b="1" i="0" dirty="0">
                <a:effectLst/>
              </a:rPr>
              <a:t>remaining columns</a:t>
            </a:r>
            <a:r>
              <a:rPr lang="en-US" sz="1400" i="0" dirty="0">
                <a:effectLst/>
              </a:rPr>
              <a:t>.</a:t>
            </a:r>
            <a:endParaRPr lang="en-US" sz="1400" dirty="0"/>
          </a:p>
        </p:txBody>
      </p:sp>
      <p:pic>
        <p:nvPicPr>
          <p:cNvPr id="15" name="Picture 14">
            <a:extLst>
              <a:ext uri="{FF2B5EF4-FFF2-40B4-BE49-F238E27FC236}">
                <a16:creationId xmlns:a16="http://schemas.microsoft.com/office/drawing/2014/main" id="{34C59200-07D4-E5B9-765D-EFE4570E50CD}"/>
              </a:ext>
            </a:extLst>
          </p:cNvPr>
          <p:cNvPicPr>
            <a:picLocks noChangeAspect="1"/>
          </p:cNvPicPr>
          <p:nvPr/>
        </p:nvPicPr>
        <p:blipFill rotWithShape="1">
          <a:blip r:embed="rId2">
            <a:extLst>
              <a:ext uri="{28A0092B-C50C-407E-A947-70E740481C1C}">
                <a14:useLocalDpi xmlns:a14="http://schemas.microsoft.com/office/drawing/2010/main" val="0"/>
              </a:ext>
            </a:extLst>
          </a:blip>
          <a:srcRect l="6479" t="38835" r="59898" b="36871"/>
          <a:stretch/>
        </p:blipFill>
        <p:spPr>
          <a:xfrm>
            <a:off x="97756" y="3247653"/>
            <a:ext cx="3380786" cy="16661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a:extLst>
              <a:ext uri="{FF2B5EF4-FFF2-40B4-BE49-F238E27FC236}">
                <a16:creationId xmlns:a16="http://schemas.microsoft.com/office/drawing/2014/main" id="{3441F1FC-9849-DB98-34ED-1A5313B9E2FD}"/>
              </a:ext>
            </a:extLst>
          </p:cNvPr>
          <p:cNvSpPr txBox="1"/>
          <p:nvPr/>
        </p:nvSpPr>
        <p:spPr>
          <a:xfrm>
            <a:off x="-4667" y="5030882"/>
            <a:ext cx="6007362" cy="369332"/>
          </a:xfrm>
          <a:prstGeom prst="rect">
            <a:avLst/>
          </a:prstGeom>
          <a:noFill/>
        </p:spPr>
        <p:txBody>
          <a:bodyPr wrap="square" rtlCol="0">
            <a:spAutoFit/>
          </a:bodyPr>
          <a:lstStyle/>
          <a:p>
            <a:r>
              <a:rPr lang="en-US" b="1" i="0" dirty="0">
                <a:solidFill>
                  <a:schemeClr val="accent4"/>
                </a:solidFill>
                <a:effectLst/>
              </a:rPr>
              <a:t>Converting object-type attributes to appropriate data types </a:t>
            </a:r>
            <a:r>
              <a:rPr lang="en-US" b="1" dirty="0">
                <a:solidFill>
                  <a:schemeClr val="accent4"/>
                </a:solidFill>
              </a:rPr>
              <a:t>:- </a:t>
            </a:r>
          </a:p>
        </p:txBody>
      </p:sp>
      <p:pic>
        <p:nvPicPr>
          <p:cNvPr id="18" name="Picture 17">
            <a:extLst>
              <a:ext uri="{FF2B5EF4-FFF2-40B4-BE49-F238E27FC236}">
                <a16:creationId xmlns:a16="http://schemas.microsoft.com/office/drawing/2014/main" id="{9A414564-7E5A-AEC2-A4F8-5E6F8A90DB4D}"/>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586584" y="3247654"/>
            <a:ext cx="2537414" cy="16661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descr="A screenshot of a computer&#10;&#10;Description automatically generated">
            <a:extLst>
              <a:ext uri="{FF2B5EF4-FFF2-40B4-BE49-F238E27FC236}">
                <a16:creationId xmlns:a16="http://schemas.microsoft.com/office/drawing/2014/main" id="{9FF93AE8-728D-A1A7-E14C-842BF6023B16}"/>
              </a:ext>
            </a:extLst>
          </p:cNvPr>
          <p:cNvPicPr>
            <a:picLocks noChangeAspect="1"/>
          </p:cNvPicPr>
          <p:nvPr/>
        </p:nvPicPr>
        <p:blipFill rotWithShape="1">
          <a:blip r:embed="rId4">
            <a:extLst>
              <a:ext uri="{28A0092B-C50C-407E-A947-70E740481C1C}">
                <a14:useLocalDpi xmlns:a14="http://schemas.microsoft.com/office/drawing/2010/main" val="0"/>
              </a:ext>
            </a:extLst>
          </a:blip>
          <a:srcRect l="6365" t="58215" r="49235" b="23498"/>
          <a:stretch/>
        </p:blipFill>
        <p:spPr>
          <a:xfrm>
            <a:off x="396568" y="5454381"/>
            <a:ext cx="5413309" cy="12541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TextBox 21">
            <a:extLst>
              <a:ext uri="{FF2B5EF4-FFF2-40B4-BE49-F238E27FC236}">
                <a16:creationId xmlns:a16="http://schemas.microsoft.com/office/drawing/2014/main" id="{3EACA2B8-A024-F77D-EFA8-7D072E868F56}"/>
              </a:ext>
            </a:extLst>
          </p:cNvPr>
          <p:cNvSpPr txBox="1"/>
          <p:nvPr/>
        </p:nvSpPr>
        <p:spPr>
          <a:xfrm>
            <a:off x="6221458" y="1814796"/>
            <a:ext cx="4348065" cy="369332"/>
          </a:xfrm>
          <a:prstGeom prst="rect">
            <a:avLst/>
          </a:prstGeom>
          <a:noFill/>
        </p:spPr>
        <p:txBody>
          <a:bodyPr wrap="square" rtlCol="0">
            <a:spAutoFit/>
          </a:bodyPr>
          <a:lstStyle/>
          <a:p>
            <a:r>
              <a:rPr lang="en-US" b="1" dirty="0">
                <a:solidFill>
                  <a:schemeClr val="accent4"/>
                </a:solidFill>
              </a:rPr>
              <a:t>Outlier treatment :-</a:t>
            </a:r>
          </a:p>
        </p:txBody>
      </p:sp>
      <p:sp>
        <p:nvSpPr>
          <p:cNvPr id="23" name="TextBox 22">
            <a:extLst>
              <a:ext uri="{FF2B5EF4-FFF2-40B4-BE49-F238E27FC236}">
                <a16:creationId xmlns:a16="http://schemas.microsoft.com/office/drawing/2014/main" id="{7D39F856-1BF4-9EDF-0881-AFB85E7DCE89}"/>
              </a:ext>
            </a:extLst>
          </p:cNvPr>
          <p:cNvSpPr txBox="1"/>
          <p:nvPr/>
        </p:nvSpPr>
        <p:spPr>
          <a:xfrm>
            <a:off x="6221458" y="2081845"/>
            <a:ext cx="6008405" cy="1169551"/>
          </a:xfrm>
          <a:prstGeom prst="rect">
            <a:avLst/>
          </a:prstGeom>
          <a:noFill/>
        </p:spPr>
        <p:txBody>
          <a:bodyPr wrap="square" rtlCol="0">
            <a:spAutoFit/>
          </a:bodyPr>
          <a:lstStyle/>
          <a:p>
            <a:r>
              <a:rPr lang="en-US" sz="1400" b="0" i="0" dirty="0">
                <a:effectLst/>
              </a:rPr>
              <a:t>Presence of Outliers in a dataset can </a:t>
            </a:r>
            <a:r>
              <a:rPr lang="en-US" sz="1400" b="1" i="0" dirty="0">
                <a:effectLst/>
              </a:rPr>
              <a:t>distort</a:t>
            </a:r>
            <a:r>
              <a:rPr lang="en-US" sz="1400" b="0" i="0" dirty="0">
                <a:effectLst/>
              </a:rPr>
              <a:t> </a:t>
            </a:r>
            <a:r>
              <a:rPr lang="en-US" sz="1400" b="1" i="0" dirty="0">
                <a:effectLst/>
              </a:rPr>
              <a:t>statistical analysis, modeling, and interpretation of the data</a:t>
            </a:r>
            <a:r>
              <a:rPr lang="en-US" sz="1400" b="0" i="0" dirty="0">
                <a:effectLst/>
              </a:rPr>
              <a:t>. To address this, First, </a:t>
            </a:r>
            <a:r>
              <a:rPr lang="en-US" sz="1400" b="1" i="0" dirty="0">
                <a:effectLst/>
              </a:rPr>
              <a:t>we identified outliers using a box plot</a:t>
            </a:r>
            <a:r>
              <a:rPr lang="en-US" sz="1400" b="0" i="0" dirty="0">
                <a:effectLst/>
              </a:rPr>
              <a:t>. The</a:t>
            </a:r>
            <a:r>
              <a:rPr lang="en-US" sz="1400" i="0" dirty="0">
                <a:effectLst/>
              </a:rPr>
              <a:t>n</a:t>
            </a:r>
            <a:r>
              <a:rPr lang="en-US" sz="1400" dirty="0"/>
              <a:t>,</a:t>
            </a:r>
            <a:r>
              <a:rPr lang="en-US" sz="1400" i="0" dirty="0">
                <a:effectLst/>
              </a:rPr>
              <a:t> </a:t>
            </a:r>
            <a:r>
              <a:rPr lang="en-US" sz="1400" b="1" i="0" dirty="0">
                <a:effectLst/>
              </a:rPr>
              <a:t>we applied the z-score method to remove outliers</a:t>
            </a:r>
            <a:r>
              <a:rPr lang="en-US" sz="1400" b="0" i="0" dirty="0">
                <a:effectLst/>
              </a:rPr>
              <a:t>. Z-scores were calculated for each row, and rows with z-scores greater than 3 or less than -3 were considered as outliers and removed from the dataset</a:t>
            </a:r>
            <a:r>
              <a:rPr lang="en-US" sz="1400" b="0" i="0" dirty="0">
                <a:solidFill>
                  <a:srgbClr val="343541"/>
                </a:solidFill>
                <a:effectLst/>
              </a:rPr>
              <a:t>.</a:t>
            </a:r>
            <a:endParaRPr lang="en-US" sz="1400" dirty="0"/>
          </a:p>
        </p:txBody>
      </p:sp>
      <p:pic>
        <p:nvPicPr>
          <p:cNvPr id="25" name="Picture 24" descr="A screenshot of a computer&#10;&#10;Description automatically generated">
            <a:extLst>
              <a:ext uri="{FF2B5EF4-FFF2-40B4-BE49-F238E27FC236}">
                <a16:creationId xmlns:a16="http://schemas.microsoft.com/office/drawing/2014/main" id="{DB4CAE81-D1A6-C203-1B5C-29BC445EB669}"/>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l="3750" t="25893" r="52929" b="30308"/>
          <a:stretch/>
        </p:blipFill>
        <p:spPr>
          <a:xfrm>
            <a:off x="6288711" y="3283323"/>
            <a:ext cx="3390379" cy="20207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26">
            <a:extLst>
              <a:ext uri="{FF2B5EF4-FFF2-40B4-BE49-F238E27FC236}">
                <a16:creationId xmlns:a16="http://schemas.microsoft.com/office/drawing/2014/main" id="{5A44C45C-B117-1069-2622-EF19D96CFD6D}"/>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9744398" y="3283323"/>
            <a:ext cx="2389655" cy="20207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04E3C82C-FC74-2061-D220-4D330AB9B76F}"/>
              </a:ext>
            </a:extLst>
          </p:cNvPr>
          <p:cNvSpPr txBox="1"/>
          <p:nvPr/>
        </p:nvSpPr>
        <p:spPr>
          <a:xfrm>
            <a:off x="6173496" y="5389122"/>
            <a:ext cx="4074872" cy="369332"/>
          </a:xfrm>
          <a:prstGeom prst="rect">
            <a:avLst/>
          </a:prstGeom>
          <a:noFill/>
        </p:spPr>
        <p:txBody>
          <a:bodyPr wrap="square" rtlCol="0">
            <a:spAutoFit/>
          </a:bodyPr>
          <a:lstStyle/>
          <a:p>
            <a:r>
              <a:rPr lang="en-US" b="1" dirty="0">
                <a:solidFill>
                  <a:schemeClr val="accent4"/>
                </a:solidFill>
              </a:rPr>
              <a:t>Normalizing features :- </a:t>
            </a:r>
          </a:p>
        </p:txBody>
      </p:sp>
      <p:pic>
        <p:nvPicPr>
          <p:cNvPr id="8" name="Picture 7" descr="A screenshot of a computer&#10;&#10;Description automatically generated">
            <a:extLst>
              <a:ext uri="{FF2B5EF4-FFF2-40B4-BE49-F238E27FC236}">
                <a16:creationId xmlns:a16="http://schemas.microsoft.com/office/drawing/2014/main" id="{1AA6197A-275F-64B7-F8AA-7EA1F510186C}"/>
              </a:ext>
            </a:extLst>
          </p:cNvPr>
          <p:cNvPicPr>
            <a:picLocks noChangeAspect="1"/>
          </p:cNvPicPr>
          <p:nvPr/>
        </p:nvPicPr>
        <p:blipFill rotWithShape="1">
          <a:blip r:embed="rId7">
            <a:extLst>
              <a:ext uri="{28A0092B-C50C-407E-A947-70E740481C1C}">
                <a14:useLocalDpi xmlns:a14="http://schemas.microsoft.com/office/drawing/2010/main" val="0"/>
              </a:ext>
            </a:extLst>
          </a:blip>
          <a:srcRect l="6582" t="44082" r="70000" b="48821"/>
          <a:stretch/>
        </p:blipFill>
        <p:spPr>
          <a:xfrm>
            <a:off x="6839123" y="5846947"/>
            <a:ext cx="4988970" cy="7379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0" name="Straight Connector 9">
            <a:extLst>
              <a:ext uri="{FF2B5EF4-FFF2-40B4-BE49-F238E27FC236}">
                <a16:creationId xmlns:a16="http://schemas.microsoft.com/office/drawing/2014/main" id="{286E144F-2C24-C1EA-FD6E-464EF07B953D}"/>
              </a:ext>
            </a:extLst>
          </p:cNvPr>
          <p:cNvCxnSpPr>
            <a:cxnSpLocks/>
          </p:cNvCxnSpPr>
          <p:nvPr/>
        </p:nvCxnSpPr>
        <p:spPr>
          <a:xfrm>
            <a:off x="-4667" y="5046003"/>
            <a:ext cx="6178163"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B3CFBF1B-526B-DFF7-53DA-468771AFDA95}"/>
              </a:ext>
            </a:extLst>
          </p:cNvPr>
          <p:cNvCxnSpPr>
            <a:cxnSpLocks/>
          </p:cNvCxnSpPr>
          <p:nvPr/>
        </p:nvCxnSpPr>
        <p:spPr>
          <a:xfrm>
            <a:off x="6189306" y="5422977"/>
            <a:ext cx="6008405"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2B477F53-7E9F-D27B-B5EB-85CC8F66994A}"/>
              </a:ext>
            </a:extLst>
          </p:cNvPr>
          <p:cNvCxnSpPr>
            <a:cxnSpLocks/>
          </p:cNvCxnSpPr>
          <p:nvPr/>
        </p:nvCxnSpPr>
        <p:spPr>
          <a:xfrm flipH="1">
            <a:off x="0" y="1766119"/>
            <a:ext cx="12205235" cy="4867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43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EF4AA6-E7A5-4B38-DB74-32B19E7F3714}"/>
              </a:ext>
            </a:extLst>
          </p:cNvPr>
          <p:cNvSpPr txBox="1"/>
          <p:nvPr/>
        </p:nvSpPr>
        <p:spPr>
          <a:xfrm>
            <a:off x="0" y="0"/>
            <a:ext cx="12192000" cy="892552"/>
          </a:xfrm>
          <a:prstGeom prst="rect">
            <a:avLst/>
          </a:prstGeom>
          <a:solidFill>
            <a:schemeClr val="accent4">
              <a:lumMod val="20000"/>
              <a:lumOff val="80000"/>
            </a:schemeClr>
          </a:solidFill>
          <a:ln>
            <a:solidFill>
              <a:srgbClr val="00B0F0"/>
            </a:solidFill>
          </a:ln>
        </p:spPr>
        <p:txBody>
          <a:bodyPr wrap="square" rtlCol="0">
            <a:spAutoFit/>
          </a:bodyPr>
          <a:lstStyle/>
          <a:p>
            <a:pPr algn="ctr"/>
            <a:r>
              <a:rPr lang="en-US" sz="3600" b="1" dirty="0">
                <a:solidFill>
                  <a:srgbClr val="00B0F0"/>
                </a:solidFill>
              </a:rPr>
              <a:t>Data Visualization</a:t>
            </a:r>
          </a:p>
          <a:p>
            <a:pPr algn="ctr"/>
            <a:r>
              <a:rPr lang="en-US" sz="1600" b="1" dirty="0">
                <a:solidFill>
                  <a:srgbClr val="374151"/>
                </a:solidFill>
                <a:latin typeface="Söhne"/>
              </a:rPr>
              <a:t>Data Visualization</a:t>
            </a:r>
            <a:r>
              <a:rPr lang="en-US" sz="1600" b="1" i="0" dirty="0">
                <a:solidFill>
                  <a:srgbClr val="374151"/>
                </a:solidFill>
                <a:effectLst/>
                <a:latin typeface="Söhne"/>
              </a:rPr>
              <a:t> enhances data understanding, promotes data-driven insights, and facilitates effective communication of findings.</a:t>
            </a:r>
            <a:r>
              <a:rPr lang="en-US" sz="1600" b="1" dirty="0">
                <a:solidFill>
                  <a:srgbClr val="374151"/>
                </a:solidFill>
                <a:latin typeface="Söhne"/>
              </a:rPr>
              <a:t> </a:t>
            </a:r>
            <a:endParaRPr lang="en-US" sz="1600" b="1" dirty="0"/>
          </a:p>
        </p:txBody>
      </p:sp>
      <p:sp>
        <p:nvSpPr>
          <p:cNvPr id="4" name="TextBox 3">
            <a:extLst>
              <a:ext uri="{FF2B5EF4-FFF2-40B4-BE49-F238E27FC236}">
                <a16:creationId xmlns:a16="http://schemas.microsoft.com/office/drawing/2014/main" id="{1D767985-56AE-24A0-FBD0-F25E51E538B2}"/>
              </a:ext>
            </a:extLst>
          </p:cNvPr>
          <p:cNvSpPr txBox="1"/>
          <p:nvPr/>
        </p:nvSpPr>
        <p:spPr>
          <a:xfrm>
            <a:off x="1" y="1261884"/>
            <a:ext cx="8360224" cy="800219"/>
          </a:xfrm>
          <a:prstGeom prst="rect">
            <a:avLst/>
          </a:prstGeom>
          <a:noFill/>
        </p:spPr>
        <p:txBody>
          <a:bodyPr wrap="square" rtlCol="0">
            <a:spAutoFit/>
          </a:bodyPr>
          <a:lstStyle/>
          <a:p>
            <a:r>
              <a:rPr lang="en-US" dirty="0"/>
              <a:t>1. </a:t>
            </a:r>
            <a:r>
              <a:rPr lang="en-US" sz="1400" dirty="0"/>
              <a:t>Our </a:t>
            </a:r>
            <a:r>
              <a:rPr lang="en-US" sz="1400" b="0" i="0" dirty="0">
                <a:effectLst/>
              </a:rPr>
              <a:t>dataset is </a:t>
            </a:r>
            <a:r>
              <a:rPr lang="en-US" sz="1400" b="1" i="0" dirty="0">
                <a:effectLst/>
              </a:rPr>
              <a:t>well-balanced</a:t>
            </a:r>
            <a:r>
              <a:rPr lang="en-US" sz="1400" b="0" i="0" dirty="0">
                <a:effectLst/>
              </a:rPr>
              <a:t>, with an </a:t>
            </a:r>
            <a:r>
              <a:rPr lang="en-US" sz="1400" b="1" i="0" dirty="0">
                <a:effectLst/>
              </a:rPr>
              <a:t>equal number of records for each city</a:t>
            </a:r>
            <a:r>
              <a:rPr lang="en-US" sz="1400" b="0" i="0" dirty="0">
                <a:effectLst/>
              </a:rPr>
              <a:t>, as depicted by the pie chart. Specifically, we have </a:t>
            </a:r>
            <a:r>
              <a:rPr lang="en-US" sz="1400" b="1" i="0" dirty="0">
                <a:effectLst/>
              </a:rPr>
              <a:t>6576 records available for each city </a:t>
            </a:r>
            <a:r>
              <a:rPr lang="en-US" sz="1400" b="0" i="0" dirty="0">
                <a:effectLst/>
              </a:rPr>
              <a:t>in our dataset. This balanced distribution ensures fair evaluation</a:t>
            </a:r>
            <a:r>
              <a:rPr lang="en-US" sz="1400" b="0" i="0" dirty="0">
                <a:effectLst/>
                <a:latin typeface="Söhne"/>
              </a:rPr>
              <a:t>.</a:t>
            </a:r>
            <a:endParaRPr lang="en-US" sz="1400" dirty="0"/>
          </a:p>
        </p:txBody>
      </p:sp>
      <p:sp>
        <p:nvSpPr>
          <p:cNvPr id="5" name="TextBox 4">
            <a:extLst>
              <a:ext uri="{FF2B5EF4-FFF2-40B4-BE49-F238E27FC236}">
                <a16:creationId xmlns:a16="http://schemas.microsoft.com/office/drawing/2014/main" id="{C4319552-9144-074E-962B-142FCECE2E51}"/>
              </a:ext>
            </a:extLst>
          </p:cNvPr>
          <p:cNvSpPr txBox="1"/>
          <p:nvPr/>
        </p:nvSpPr>
        <p:spPr>
          <a:xfrm>
            <a:off x="0" y="892552"/>
            <a:ext cx="3974841" cy="369332"/>
          </a:xfrm>
          <a:prstGeom prst="rect">
            <a:avLst/>
          </a:prstGeom>
          <a:noFill/>
        </p:spPr>
        <p:txBody>
          <a:bodyPr wrap="square" rtlCol="0">
            <a:spAutoFit/>
          </a:bodyPr>
          <a:lstStyle/>
          <a:p>
            <a:r>
              <a:rPr lang="en-US" b="1" dirty="0">
                <a:solidFill>
                  <a:srgbClr val="00B0F0"/>
                </a:solidFill>
              </a:rPr>
              <a:t>It Involves following findings: -</a:t>
            </a:r>
          </a:p>
        </p:txBody>
      </p:sp>
      <p:pic>
        <p:nvPicPr>
          <p:cNvPr id="7" name="Picture 6" descr="A screenshot of a computer&#10;&#10;Description automatically generated with medium confidence">
            <a:extLst>
              <a:ext uri="{FF2B5EF4-FFF2-40B4-BE49-F238E27FC236}">
                <a16:creationId xmlns:a16="http://schemas.microsoft.com/office/drawing/2014/main" id="{44B73F6D-3A28-B9BD-42C8-CB791B5FF725}"/>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l="7117" t="24898" r="43444" b="11428"/>
          <a:stretch/>
        </p:blipFill>
        <p:spPr>
          <a:xfrm>
            <a:off x="8260700" y="952326"/>
            <a:ext cx="3865983" cy="27994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FCF4FB3F-211B-AAB2-B960-6EBA2DE80B49}"/>
              </a:ext>
            </a:extLst>
          </p:cNvPr>
          <p:cNvSpPr txBox="1"/>
          <p:nvPr/>
        </p:nvSpPr>
        <p:spPr>
          <a:xfrm>
            <a:off x="-1" y="2154436"/>
            <a:ext cx="8220269" cy="984885"/>
          </a:xfrm>
          <a:prstGeom prst="rect">
            <a:avLst/>
          </a:prstGeom>
          <a:noFill/>
        </p:spPr>
        <p:txBody>
          <a:bodyPr wrap="square" rtlCol="0">
            <a:spAutoFit/>
          </a:bodyPr>
          <a:lstStyle/>
          <a:p>
            <a:r>
              <a:rPr lang="en-US" sz="1600" dirty="0"/>
              <a:t>2</a:t>
            </a:r>
            <a:r>
              <a:rPr lang="en-US" sz="1600" b="1" dirty="0"/>
              <a:t>.</a:t>
            </a:r>
            <a:r>
              <a:rPr lang="en-US" sz="1600" b="1" i="0" dirty="0">
                <a:solidFill>
                  <a:srgbClr val="374151"/>
                </a:solidFill>
                <a:effectLst/>
                <a:latin typeface="Söhne"/>
              </a:rPr>
              <a:t>  </a:t>
            </a:r>
            <a:r>
              <a:rPr lang="en-US" sz="1400" i="0" dirty="0">
                <a:effectLst/>
              </a:rPr>
              <a:t>In our dataset, the trend of PM2.5 with time exhibits distinct patterns. </a:t>
            </a:r>
            <a:r>
              <a:rPr lang="en-US" sz="1400" b="1" i="0" dirty="0">
                <a:effectLst/>
              </a:rPr>
              <a:t>For certain cities, the PM2.5 levels vary periodically over time, displaying seasonal fluctuations</a:t>
            </a:r>
            <a:r>
              <a:rPr lang="en-US" sz="1400" i="0" dirty="0">
                <a:effectLst/>
              </a:rPr>
              <a:t>. In contrast, </a:t>
            </a:r>
            <a:r>
              <a:rPr lang="en-US" sz="1400" b="1" i="0" dirty="0">
                <a:effectLst/>
              </a:rPr>
              <a:t>for other cities, there is a consistent relationship between PM2.5 and time, indicating a constant trend. </a:t>
            </a:r>
            <a:r>
              <a:rPr lang="en-US" sz="1400" i="0" dirty="0">
                <a:effectLst/>
              </a:rPr>
              <a:t>The accompanying plots visually depict these diverse patterns</a:t>
            </a:r>
            <a:r>
              <a:rPr lang="en-US" sz="1400" b="1" dirty="0">
                <a:solidFill>
                  <a:srgbClr val="374151"/>
                </a:solidFill>
              </a:rPr>
              <a:t>.</a:t>
            </a:r>
            <a:endParaRPr lang="en-US" sz="1400" b="1" dirty="0"/>
          </a:p>
        </p:txBody>
      </p:sp>
      <p:pic>
        <p:nvPicPr>
          <p:cNvPr id="9" name="Picture 8">
            <a:extLst>
              <a:ext uri="{FF2B5EF4-FFF2-40B4-BE49-F238E27FC236}">
                <a16:creationId xmlns:a16="http://schemas.microsoft.com/office/drawing/2014/main" id="{5ED23779-6D6C-E127-B5D2-100C8B26CF13}"/>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l="6470" t="26317" r="35687" b="17212"/>
          <a:stretch/>
        </p:blipFill>
        <p:spPr>
          <a:xfrm>
            <a:off x="65486" y="3187161"/>
            <a:ext cx="4044647" cy="17863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5663D7DD-5C98-196B-D911-3AE37DA2121F}"/>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l="5981" t="27364" r="36371" b="17559"/>
          <a:stretch/>
        </p:blipFill>
        <p:spPr>
          <a:xfrm>
            <a:off x="4222100" y="3187161"/>
            <a:ext cx="3946848" cy="1767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E9285A78-6DA4-9803-0BC8-50C579E89243}"/>
              </a:ext>
            </a:extLst>
          </p:cNvPr>
          <p:cNvSpPr txBox="1"/>
          <p:nvPr/>
        </p:nvSpPr>
        <p:spPr>
          <a:xfrm>
            <a:off x="8220268" y="3897682"/>
            <a:ext cx="3004459" cy="954107"/>
          </a:xfrm>
          <a:prstGeom prst="rect">
            <a:avLst/>
          </a:prstGeom>
          <a:noFill/>
        </p:spPr>
        <p:txBody>
          <a:bodyPr wrap="square" rtlCol="0">
            <a:spAutoFit/>
          </a:bodyPr>
          <a:lstStyle/>
          <a:p>
            <a:r>
              <a:rPr lang="en-US" sz="1400" b="1" dirty="0">
                <a:solidFill>
                  <a:srgbClr val="00B0F0"/>
                </a:solidFill>
              </a:rPr>
              <a:t>Here, Delhi and Howrah shows periodic trend of PM2.5 with time while Raipur, Bhilai and Imphal shows constant trend.</a:t>
            </a:r>
          </a:p>
        </p:txBody>
      </p:sp>
      <p:pic>
        <p:nvPicPr>
          <p:cNvPr id="12" name="Picture 11">
            <a:extLst>
              <a:ext uri="{FF2B5EF4-FFF2-40B4-BE49-F238E27FC236}">
                <a16:creationId xmlns:a16="http://schemas.microsoft.com/office/drawing/2014/main" id="{B876B125-92C7-87BA-0EBE-AF57C017CE59}"/>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l="5588" t="29503" r="35392" b="14597"/>
          <a:stretch/>
        </p:blipFill>
        <p:spPr>
          <a:xfrm>
            <a:off x="63757" y="5085773"/>
            <a:ext cx="4046376" cy="16590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5615ED23-D860-9D55-7622-BC46BFB19D16}"/>
              </a:ext>
            </a:extLst>
          </p:cNvPr>
          <p:cNvPicPr>
            <a:picLocks noChangeAspect="1"/>
          </p:cNvPicPr>
          <p:nvPr/>
        </p:nvPicPr>
        <p:blipFill rotWithShape="1">
          <a:blip r:embed="rId6" cstate="screen">
            <a:extLst>
              <a:ext uri="{28A0092B-C50C-407E-A947-70E740481C1C}">
                <a14:useLocalDpi xmlns:a14="http://schemas.microsoft.com/office/drawing/2010/main" val="0"/>
              </a:ext>
            </a:extLst>
          </a:blip>
          <a:srcRect l="6471" t="27097" r="35392" b="17419"/>
          <a:stretch/>
        </p:blipFill>
        <p:spPr>
          <a:xfrm>
            <a:off x="4222100" y="5085773"/>
            <a:ext cx="3946848" cy="16590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802DB816-0CFA-8B62-880F-779CD3A054B5}"/>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5981" t="27887" r="35882" b="17734"/>
          <a:stretch/>
        </p:blipFill>
        <p:spPr>
          <a:xfrm>
            <a:off x="8280916" y="5084154"/>
            <a:ext cx="3825550" cy="16398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3481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F1A45E-73B1-9368-EE99-8D972447A7C2}"/>
              </a:ext>
            </a:extLst>
          </p:cNvPr>
          <p:cNvSpPr txBox="1"/>
          <p:nvPr/>
        </p:nvSpPr>
        <p:spPr>
          <a:xfrm>
            <a:off x="0" y="0"/>
            <a:ext cx="12192000" cy="646331"/>
          </a:xfrm>
          <a:prstGeom prst="rect">
            <a:avLst/>
          </a:prstGeom>
          <a:solidFill>
            <a:schemeClr val="accent4">
              <a:lumMod val="20000"/>
              <a:lumOff val="80000"/>
            </a:schemeClr>
          </a:solidFill>
        </p:spPr>
        <p:txBody>
          <a:bodyPr wrap="square" rtlCol="0">
            <a:spAutoFit/>
          </a:bodyPr>
          <a:lstStyle/>
          <a:p>
            <a:pPr algn="ctr"/>
            <a:r>
              <a:rPr lang="en-US" sz="3600" b="1" dirty="0">
                <a:solidFill>
                  <a:srgbClr val="00B0F0"/>
                </a:solidFill>
              </a:rPr>
              <a:t>Data Visualization</a:t>
            </a:r>
          </a:p>
        </p:txBody>
      </p:sp>
      <p:sp>
        <p:nvSpPr>
          <p:cNvPr id="3" name="TextBox 2">
            <a:extLst>
              <a:ext uri="{FF2B5EF4-FFF2-40B4-BE49-F238E27FC236}">
                <a16:creationId xmlns:a16="http://schemas.microsoft.com/office/drawing/2014/main" id="{79FA9FA5-B7E0-B11D-2208-ED5C41E233E3}"/>
              </a:ext>
            </a:extLst>
          </p:cNvPr>
          <p:cNvSpPr txBox="1"/>
          <p:nvPr/>
        </p:nvSpPr>
        <p:spPr>
          <a:xfrm>
            <a:off x="-2" y="646331"/>
            <a:ext cx="8798768" cy="584775"/>
          </a:xfrm>
          <a:prstGeom prst="rect">
            <a:avLst/>
          </a:prstGeom>
          <a:noFill/>
        </p:spPr>
        <p:txBody>
          <a:bodyPr wrap="square" rtlCol="0">
            <a:spAutoFit/>
          </a:bodyPr>
          <a:lstStyle/>
          <a:p>
            <a:r>
              <a:rPr lang="en-US" b="0" i="0" dirty="0">
                <a:solidFill>
                  <a:srgbClr val="374151"/>
                </a:solidFill>
                <a:effectLst/>
                <a:latin typeface="Söhne"/>
              </a:rPr>
              <a:t>3</a:t>
            </a:r>
            <a:r>
              <a:rPr lang="en-US" b="0" i="0" dirty="0">
                <a:effectLst/>
                <a:latin typeface="Söhne"/>
              </a:rPr>
              <a:t>. </a:t>
            </a:r>
            <a:r>
              <a:rPr lang="en-US" sz="1400" dirty="0"/>
              <a:t>Our</a:t>
            </a:r>
            <a:r>
              <a:rPr lang="en-US" sz="1400" b="0" i="0" dirty="0">
                <a:effectLst/>
              </a:rPr>
              <a:t> dataset consists of essential features that have been analyzed based on their </a:t>
            </a:r>
            <a:r>
              <a:rPr lang="en-US" sz="1400" b="1" i="0" dirty="0">
                <a:effectLst/>
              </a:rPr>
              <a:t>correlation with PM2.5</a:t>
            </a:r>
            <a:r>
              <a:rPr lang="en-US" sz="1400" b="0" i="0" dirty="0">
                <a:effectLst/>
              </a:rPr>
              <a:t>. The given </a:t>
            </a:r>
            <a:r>
              <a:rPr lang="en-US" sz="1400" dirty="0"/>
              <a:t>bar</a:t>
            </a:r>
            <a:r>
              <a:rPr lang="en-US" sz="1400" b="0" i="0" dirty="0">
                <a:effectLst/>
              </a:rPr>
              <a:t> chart provide insights into the </a:t>
            </a:r>
            <a:r>
              <a:rPr lang="en-US" sz="1400" b="1" i="0" dirty="0">
                <a:effectLst/>
              </a:rPr>
              <a:t>strength and direction of the relationship between the features and PM2.5 levels</a:t>
            </a:r>
            <a:r>
              <a:rPr lang="en-US" sz="1400" b="0" i="0" dirty="0">
                <a:effectLst/>
              </a:rPr>
              <a:t>. </a:t>
            </a:r>
            <a:endParaRPr lang="en-US" sz="1400" dirty="0"/>
          </a:p>
        </p:txBody>
      </p:sp>
      <p:sp>
        <p:nvSpPr>
          <p:cNvPr id="31" name="TextBox 30">
            <a:extLst>
              <a:ext uri="{FF2B5EF4-FFF2-40B4-BE49-F238E27FC236}">
                <a16:creationId xmlns:a16="http://schemas.microsoft.com/office/drawing/2014/main" id="{F023104F-D03A-E94F-94C7-BF84F271DAB5}"/>
              </a:ext>
            </a:extLst>
          </p:cNvPr>
          <p:cNvSpPr txBox="1"/>
          <p:nvPr/>
        </p:nvSpPr>
        <p:spPr>
          <a:xfrm>
            <a:off x="-2" y="1271520"/>
            <a:ext cx="8904515" cy="800219"/>
          </a:xfrm>
          <a:prstGeom prst="rect">
            <a:avLst/>
          </a:prstGeom>
          <a:noFill/>
        </p:spPr>
        <p:txBody>
          <a:bodyPr wrap="square" rtlCol="0">
            <a:spAutoFit/>
          </a:bodyPr>
          <a:lstStyle/>
          <a:p>
            <a:r>
              <a:rPr lang="en-US" dirty="0"/>
              <a:t>4. </a:t>
            </a:r>
            <a:r>
              <a:rPr lang="en-US" sz="1400" dirty="0"/>
              <a:t>In the analysis we found </a:t>
            </a:r>
            <a:r>
              <a:rPr lang="en-US" sz="1400" i="0" dirty="0">
                <a:effectLst/>
              </a:rPr>
              <a:t>PM2.5 levels are notably influenced by the inorganic and organic content present in the air.</a:t>
            </a:r>
            <a:r>
              <a:rPr lang="en-US" sz="1400" b="0" i="0" dirty="0">
                <a:effectLst/>
              </a:rPr>
              <a:t> The plots reveal a </a:t>
            </a:r>
            <a:r>
              <a:rPr lang="en-US" sz="1400" b="1" i="0" dirty="0">
                <a:effectLst/>
              </a:rPr>
              <a:t>direct correlation between PM2.5 levels and the presence of inorganic and organic air pollutants. </a:t>
            </a:r>
            <a:r>
              <a:rPr lang="en-US" sz="1400" b="0" i="0" dirty="0">
                <a:effectLst/>
              </a:rPr>
              <a:t>Emissions of substances like NO, NO2, NH3, benzene, toluene, etc., contribute to </a:t>
            </a:r>
            <a:r>
              <a:rPr lang="en-US" sz="1400" dirty="0"/>
              <a:t>increasing</a:t>
            </a:r>
            <a:r>
              <a:rPr lang="en-US" sz="1400" b="0" i="0" dirty="0">
                <a:effectLst/>
              </a:rPr>
              <a:t> PM2.5 concentrations.</a:t>
            </a:r>
            <a:endParaRPr lang="en-US" sz="1400" dirty="0"/>
          </a:p>
        </p:txBody>
      </p:sp>
      <p:pic>
        <p:nvPicPr>
          <p:cNvPr id="33" name="Picture 32" descr="A screenshot of a computer&#10;&#10;Description automatically generated">
            <a:extLst>
              <a:ext uri="{FF2B5EF4-FFF2-40B4-BE49-F238E27FC236}">
                <a16:creationId xmlns:a16="http://schemas.microsoft.com/office/drawing/2014/main" id="{50B3F284-C917-A08B-AB54-CC58D6121DB6}"/>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l="7270" t="23637" r="54541" b="23636"/>
          <a:stretch/>
        </p:blipFill>
        <p:spPr>
          <a:xfrm>
            <a:off x="-1" y="2170013"/>
            <a:ext cx="3013789" cy="2537856"/>
          </a:xfrm>
          <a:prstGeom prst="rect">
            <a:avLst/>
          </a:prstGeom>
        </p:spPr>
      </p:pic>
      <p:pic>
        <p:nvPicPr>
          <p:cNvPr id="35" name="Picture 34" descr="A screen shot of a computer&#10;&#10;Description automatically generated with medium confidence">
            <a:extLst>
              <a:ext uri="{FF2B5EF4-FFF2-40B4-BE49-F238E27FC236}">
                <a16:creationId xmlns:a16="http://schemas.microsoft.com/office/drawing/2014/main" id="{71EF8C85-94EE-9345-5F03-BDD37684782B}"/>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l="7041" t="23637" r="55153" b="23047"/>
          <a:stretch/>
        </p:blipFill>
        <p:spPr>
          <a:xfrm>
            <a:off x="3013788" y="2170012"/>
            <a:ext cx="3013789" cy="2517976"/>
          </a:xfrm>
          <a:prstGeom prst="rect">
            <a:avLst/>
          </a:prstGeom>
        </p:spPr>
      </p:pic>
      <p:pic>
        <p:nvPicPr>
          <p:cNvPr id="37" name="Picture 36" descr="A screen shot of a computer&#10;&#10;Description automatically generated with medium confidence">
            <a:extLst>
              <a:ext uri="{FF2B5EF4-FFF2-40B4-BE49-F238E27FC236}">
                <a16:creationId xmlns:a16="http://schemas.microsoft.com/office/drawing/2014/main" id="{FC9AA9B7-285F-DD9E-9C72-48F4785F647C}"/>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l="7193" t="25578" r="54311" b="23048"/>
          <a:stretch/>
        </p:blipFill>
        <p:spPr>
          <a:xfrm>
            <a:off x="6003980" y="2219243"/>
            <a:ext cx="2982686" cy="2517974"/>
          </a:xfrm>
          <a:prstGeom prst="rect">
            <a:avLst/>
          </a:prstGeom>
        </p:spPr>
      </p:pic>
      <p:pic>
        <p:nvPicPr>
          <p:cNvPr id="39" name="Picture 38" descr="A screen shot of a computer&#10;&#10;Description automatically generated with medium confidence">
            <a:extLst>
              <a:ext uri="{FF2B5EF4-FFF2-40B4-BE49-F238E27FC236}">
                <a16:creationId xmlns:a16="http://schemas.microsoft.com/office/drawing/2014/main" id="{EB009E56-E1B6-CA2C-41D4-8140627CACD6}"/>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l="7228" t="23619" r="52517" b="22156"/>
          <a:stretch/>
        </p:blipFill>
        <p:spPr>
          <a:xfrm>
            <a:off x="25543" y="4786262"/>
            <a:ext cx="3006130" cy="2069004"/>
          </a:xfrm>
          <a:prstGeom prst="rect">
            <a:avLst/>
          </a:prstGeom>
        </p:spPr>
      </p:pic>
      <p:pic>
        <p:nvPicPr>
          <p:cNvPr id="50" name="Picture 49" descr="A screenshot of a computer&#10;&#10;Description automatically generated">
            <a:extLst>
              <a:ext uri="{FF2B5EF4-FFF2-40B4-BE49-F238E27FC236}">
                <a16:creationId xmlns:a16="http://schemas.microsoft.com/office/drawing/2014/main" id="{02A549AF-603E-262E-552C-269503546020}"/>
              </a:ext>
            </a:extLst>
          </p:cNvPr>
          <p:cNvPicPr>
            <a:picLocks noChangeAspect="1"/>
          </p:cNvPicPr>
          <p:nvPr/>
        </p:nvPicPr>
        <p:blipFill rotWithShape="1">
          <a:blip r:embed="rId6" cstate="screen">
            <a:extLst>
              <a:ext uri="{28A0092B-C50C-407E-A947-70E740481C1C}">
                <a14:useLocalDpi xmlns:a14="http://schemas.microsoft.com/office/drawing/2010/main" val="0"/>
              </a:ext>
            </a:extLst>
          </a:blip>
          <a:srcRect l="7041" t="30209" r="53061" b="18541"/>
          <a:stretch/>
        </p:blipFill>
        <p:spPr>
          <a:xfrm>
            <a:off x="3131198" y="4786261"/>
            <a:ext cx="2982685" cy="2069004"/>
          </a:xfrm>
          <a:prstGeom prst="rect">
            <a:avLst/>
          </a:prstGeom>
        </p:spPr>
      </p:pic>
      <p:pic>
        <p:nvPicPr>
          <p:cNvPr id="52" name="Picture 51" descr="A screen shot of a computer screen&#10;&#10;Description automatically generated with medium confidence">
            <a:extLst>
              <a:ext uri="{FF2B5EF4-FFF2-40B4-BE49-F238E27FC236}">
                <a16:creationId xmlns:a16="http://schemas.microsoft.com/office/drawing/2014/main" id="{A84A6FC5-8859-D91A-04F0-EB0835D00A4D}"/>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7270" t="28435" r="51977" b="19142"/>
          <a:stretch/>
        </p:blipFill>
        <p:spPr>
          <a:xfrm>
            <a:off x="6141635" y="4737217"/>
            <a:ext cx="2927181" cy="2118048"/>
          </a:xfrm>
          <a:prstGeom prst="rect">
            <a:avLst/>
          </a:prstGeom>
        </p:spPr>
      </p:pic>
      <p:sp>
        <p:nvSpPr>
          <p:cNvPr id="53" name="TextBox 52">
            <a:extLst>
              <a:ext uri="{FF2B5EF4-FFF2-40B4-BE49-F238E27FC236}">
                <a16:creationId xmlns:a16="http://schemas.microsoft.com/office/drawing/2014/main" id="{8EE6A5A7-E92E-4A68-9B55-20B81FDFD8FC}"/>
              </a:ext>
            </a:extLst>
          </p:cNvPr>
          <p:cNvSpPr txBox="1"/>
          <p:nvPr/>
        </p:nvSpPr>
        <p:spPr>
          <a:xfrm>
            <a:off x="8990820" y="5190825"/>
            <a:ext cx="2731536" cy="1384995"/>
          </a:xfrm>
          <a:prstGeom prst="rect">
            <a:avLst/>
          </a:prstGeom>
          <a:noFill/>
        </p:spPr>
        <p:txBody>
          <a:bodyPr wrap="square" rtlCol="0">
            <a:spAutoFit/>
          </a:bodyPr>
          <a:lstStyle/>
          <a:p>
            <a:r>
              <a:rPr lang="en-US" sz="1400" b="1" i="0" dirty="0">
                <a:solidFill>
                  <a:srgbClr val="00B0F0"/>
                </a:solidFill>
                <a:effectLst/>
              </a:rPr>
              <a:t>The below plots </a:t>
            </a:r>
            <a:r>
              <a:rPr lang="en-US" sz="1400" b="1" dirty="0">
                <a:solidFill>
                  <a:srgbClr val="00B0F0"/>
                </a:solidFill>
              </a:rPr>
              <a:t>show </a:t>
            </a:r>
            <a:r>
              <a:rPr lang="en-US" sz="1400" b="1" i="0" dirty="0">
                <a:solidFill>
                  <a:srgbClr val="00B0F0"/>
                </a:solidFill>
                <a:effectLst/>
              </a:rPr>
              <a:t>a negative relationship between ambient temperature, solar radiation, and wind speed with PM2.5. However, this relationship is intricate and influenced by multiple factors</a:t>
            </a:r>
            <a:endParaRPr lang="en-US" sz="1400" b="1" dirty="0">
              <a:solidFill>
                <a:srgbClr val="00B0F0"/>
              </a:solidFill>
            </a:endParaRPr>
          </a:p>
        </p:txBody>
      </p:sp>
      <p:cxnSp>
        <p:nvCxnSpPr>
          <p:cNvPr id="55" name="Straight Connector 54">
            <a:extLst>
              <a:ext uri="{FF2B5EF4-FFF2-40B4-BE49-F238E27FC236}">
                <a16:creationId xmlns:a16="http://schemas.microsoft.com/office/drawing/2014/main" id="{E920372E-EF73-3581-5590-2BACD3571807}"/>
              </a:ext>
            </a:extLst>
          </p:cNvPr>
          <p:cNvCxnSpPr>
            <a:cxnSpLocks/>
          </p:cNvCxnSpPr>
          <p:nvPr/>
        </p:nvCxnSpPr>
        <p:spPr>
          <a:xfrm flipH="1">
            <a:off x="-1" y="4737217"/>
            <a:ext cx="8904516" cy="38632"/>
          </a:xfrm>
          <a:prstGeom prst="line">
            <a:avLst/>
          </a:prstGeom>
          <a:ln>
            <a:solidFill>
              <a:schemeClr val="accent4"/>
            </a:solidFill>
          </a:ln>
        </p:spPr>
        <p:style>
          <a:lnRef idx="3">
            <a:schemeClr val="dk1"/>
          </a:lnRef>
          <a:fillRef idx="0">
            <a:schemeClr val="dk1"/>
          </a:fillRef>
          <a:effectRef idx="2">
            <a:schemeClr val="dk1"/>
          </a:effectRef>
          <a:fontRef idx="minor">
            <a:schemeClr val="tx1"/>
          </a:fontRef>
        </p:style>
      </p:cxnSp>
      <p:pic>
        <p:nvPicPr>
          <p:cNvPr id="10" name="Picture 9" descr="A screenshot of a computer screen&#10;&#10;Description automatically generated with medium confidence">
            <a:extLst>
              <a:ext uri="{FF2B5EF4-FFF2-40B4-BE49-F238E27FC236}">
                <a16:creationId xmlns:a16="http://schemas.microsoft.com/office/drawing/2014/main" id="{2514A842-179B-B60E-88FA-D8056A02F152}"/>
              </a:ext>
            </a:extLst>
          </p:cNvPr>
          <p:cNvPicPr>
            <a:picLocks noChangeAspect="1"/>
          </p:cNvPicPr>
          <p:nvPr/>
        </p:nvPicPr>
        <p:blipFill rotWithShape="1">
          <a:blip r:embed="rId8" cstate="screen">
            <a:extLst>
              <a:ext uri="{28A0092B-C50C-407E-A947-70E740481C1C}">
                <a14:useLocalDpi xmlns:a14="http://schemas.microsoft.com/office/drawing/2010/main" val="0"/>
              </a:ext>
            </a:extLst>
          </a:blip>
          <a:srcRect l="8648" t="27068" r="33482" b="10703"/>
          <a:stretch/>
        </p:blipFill>
        <p:spPr>
          <a:xfrm>
            <a:off x="8904513" y="644142"/>
            <a:ext cx="3287487" cy="3813630"/>
          </a:xfrm>
          <a:prstGeom prst="rect">
            <a:avLst/>
          </a:prstGeom>
        </p:spPr>
      </p:pic>
      <p:cxnSp>
        <p:nvCxnSpPr>
          <p:cNvPr id="5" name="Straight Connector 4">
            <a:extLst>
              <a:ext uri="{FF2B5EF4-FFF2-40B4-BE49-F238E27FC236}">
                <a16:creationId xmlns:a16="http://schemas.microsoft.com/office/drawing/2014/main" id="{FEF7268F-C89D-F605-AA02-AE84115CD560}"/>
              </a:ext>
            </a:extLst>
          </p:cNvPr>
          <p:cNvCxnSpPr>
            <a:cxnSpLocks/>
          </p:cNvCxnSpPr>
          <p:nvPr/>
        </p:nvCxnSpPr>
        <p:spPr>
          <a:xfrm>
            <a:off x="10647680" y="835777"/>
            <a:ext cx="0" cy="3289183"/>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2D54F8B5-A4CA-E4BF-AD3B-C4EFA6CEE0F2}"/>
              </a:ext>
            </a:extLst>
          </p:cNvPr>
          <p:cNvCxnSpPr>
            <a:cxnSpLocks/>
          </p:cNvCxnSpPr>
          <p:nvPr/>
        </p:nvCxnSpPr>
        <p:spPr>
          <a:xfrm>
            <a:off x="11033760" y="835777"/>
            <a:ext cx="0" cy="3289183"/>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5077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EB6170-17C4-450D-9400-71970663085E}"/>
              </a:ext>
            </a:extLst>
          </p:cNvPr>
          <p:cNvSpPr txBox="1"/>
          <p:nvPr/>
        </p:nvSpPr>
        <p:spPr>
          <a:xfrm>
            <a:off x="0" y="-9330"/>
            <a:ext cx="12192000" cy="461665"/>
          </a:xfrm>
          <a:prstGeom prst="rect">
            <a:avLst/>
          </a:prstGeom>
          <a:solidFill>
            <a:schemeClr val="accent4">
              <a:lumMod val="20000"/>
              <a:lumOff val="80000"/>
            </a:schemeClr>
          </a:solidFill>
        </p:spPr>
        <p:txBody>
          <a:bodyPr wrap="square" rtlCol="0">
            <a:spAutoFit/>
          </a:bodyPr>
          <a:lstStyle/>
          <a:p>
            <a:pPr algn="ctr"/>
            <a:r>
              <a:rPr lang="en-US" sz="2400" b="1" dirty="0">
                <a:solidFill>
                  <a:srgbClr val="00B0F0"/>
                </a:solidFill>
              </a:rPr>
              <a:t>Model Metrics</a:t>
            </a:r>
          </a:p>
        </p:txBody>
      </p:sp>
      <p:graphicFrame>
        <p:nvGraphicFramePr>
          <p:cNvPr id="12" name="Table 12">
            <a:extLst>
              <a:ext uri="{FF2B5EF4-FFF2-40B4-BE49-F238E27FC236}">
                <a16:creationId xmlns:a16="http://schemas.microsoft.com/office/drawing/2014/main" id="{0D2777CC-EBDB-0AC2-C126-B87EE4269D91}"/>
              </a:ext>
            </a:extLst>
          </p:cNvPr>
          <p:cNvGraphicFramePr>
            <a:graphicFrameLocks noGrp="1"/>
          </p:cNvGraphicFramePr>
          <p:nvPr>
            <p:extLst>
              <p:ext uri="{D42A27DB-BD31-4B8C-83A1-F6EECF244321}">
                <p14:modId xmlns:p14="http://schemas.microsoft.com/office/powerpoint/2010/main" val="1221980804"/>
              </p:ext>
            </p:extLst>
          </p:nvPr>
        </p:nvGraphicFramePr>
        <p:xfrm>
          <a:off x="5458408" y="514558"/>
          <a:ext cx="6397688" cy="1903937"/>
        </p:xfrm>
        <a:graphic>
          <a:graphicData uri="http://schemas.openxmlformats.org/drawingml/2006/table">
            <a:tbl>
              <a:tblPr firstRow="1" bandRow="1">
                <a:tableStyleId>{5940675A-B579-460E-94D1-54222C63F5DA}</a:tableStyleId>
              </a:tblPr>
              <a:tblGrid>
                <a:gridCol w="1259042">
                  <a:extLst>
                    <a:ext uri="{9D8B030D-6E8A-4147-A177-3AD203B41FA5}">
                      <a16:colId xmlns:a16="http://schemas.microsoft.com/office/drawing/2014/main" val="368680939"/>
                    </a:ext>
                  </a:extLst>
                </a:gridCol>
                <a:gridCol w="1300035">
                  <a:extLst>
                    <a:ext uri="{9D8B030D-6E8A-4147-A177-3AD203B41FA5}">
                      <a16:colId xmlns:a16="http://schemas.microsoft.com/office/drawing/2014/main" val="2952662688"/>
                    </a:ext>
                  </a:extLst>
                </a:gridCol>
                <a:gridCol w="1279537">
                  <a:extLst>
                    <a:ext uri="{9D8B030D-6E8A-4147-A177-3AD203B41FA5}">
                      <a16:colId xmlns:a16="http://schemas.microsoft.com/office/drawing/2014/main" val="3772416779"/>
                    </a:ext>
                  </a:extLst>
                </a:gridCol>
                <a:gridCol w="1279537">
                  <a:extLst>
                    <a:ext uri="{9D8B030D-6E8A-4147-A177-3AD203B41FA5}">
                      <a16:colId xmlns:a16="http://schemas.microsoft.com/office/drawing/2014/main" val="5986282"/>
                    </a:ext>
                  </a:extLst>
                </a:gridCol>
                <a:gridCol w="1279537">
                  <a:extLst>
                    <a:ext uri="{9D8B030D-6E8A-4147-A177-3AD203B41FA5}">
                      <a16:colId xmlns:a16="http://schemas.microsoft.com/office/drawing/2014/main" val="4100208772"/>
                    </a:ext>
                  </a:extLst>
                </a:gridCol>
              </a:tblGrid>
              <a:tr h="284753">
                <a:tc>
                  <a:txBody>
                    <a:bodyPr/>
                    <a:lstStyle/>
                    <a:p>
                      <a:r>
                        <a:rPr lang="en-US" b="1" dirty="0">
                          <a:solidFill>
                            <a:schemeClr val="tx1"/>
                          </a:solidFill>
                        </a:rPr>
                        <a:t>   Model</a:t>
                      </a:r>
                    </a:p>
                  </a:txBody>
                  <a:tcPr>
                    <a:solidFill>
                      <a:schemeClr val="bg1">
                        <a:lumMod val="95000"/>
                      </a:schemeClr>
                    </a:solidFill>
                  </a:tcPr>
                </a:tc>
                <a:tc>
                  <a:txBody>
                    <a:bodyPr/>
                    <a:lstStyle/>
                    <a:p>
                      <a:r>
                        <a:rPr lang="en-US" b="1" dirty="0">
                          <a:solidFill>
                            <a:schemeClr val="tx1"/>
                          </a:solidFill>
                        </a:rPr>
                        <a:t>MSE</a:t>
                      </a:r>
                    </a:p>
                  </a:txBody>
                  <a:tcPr>
                    <a:solidFill>
                      <a:schemeClr val="bg1">
                        <a:lumMod val="95000"/>
                      </a:schemeClr>
                    </a:solidFill>
                  </a:tcPr>
                </a:tc>
                <a:tc>
                  <a:txBody>
                    <a:bodyPr/>
                    <a:lstStyle/>
                    <a:p>
                      <a:r>
                        <a:rPr lang="en-US" b="1" dirty="0">
                          <a:solidFill>
                            <a:schemeClr val="tx1"/>
                          </a:solidFill>
                        </a:rPr>
                        <a:t>RMSE</a:t>
                      </a:r>
                    </a:p>
                  </a:txBody>
                  <a:tcPr>
                    <a:solidFill>
                      <a:schemeClr val="bg1">
                        <a:lumMod val="95000"/>
                      </a:schemeClr>
                    </a:solidFill>
                  </a:tcPr>
                </a:tc>
                <a:tc>
                  <a:txBody>
                    <a:bodyPr/>
                    <a:lstStyle/>
                    <a:p>
                      <a:r>
                        <a:rPr lang="en-US" b="1" dirty="0">
                          <a:solidFill>
                            <a:schemeClr val="tx1"/>
                          </a:solidFill>
                        </a:rPr>
                        <a:t>MAE</a:t>
                      </a:r>
                    </a:p>
                  </a:txBody>
                  <a:tcPr>
                    <a:solidFill>
                      <a:schemeClr val="bg1">
                        <a:lumMod val="95000"/>
                      </a:schemeClr>
                    </a:solidFill>
                  </a:tcPr>
                </a:tc>
                <a:tc>
                  <a:txBody>
                    <a:bodyPr/>
                    <a:lstStyle/>
                    <a:p>
                      <a:r>
                        <a:rPr lang="en-US" b="1" dirty="0">
                          <a:solidFill>
                            <a:schemeClr val="tx1"/>
                          </a:solidFill>
                        </a:rPr>
                        <a:t>MAPE</a:t>
                      </a:r>
                    </a:p>
                  </a:txBody>
                  <a:tcPr>
                    <a:solidFill>
                      <a:schemeClr val="bg1">
                        <a:lumMod val="95000"/>
                      </a:schemeClr>
                    </a:solidFill>
                  </a:tcPr>
                </a:tc>
                <a:extLst>
                  <a:ext uri="{0D108BD9-81ED-4DB2-BD59-A6C34878D82A}">
                    <a16:rowId xmlns:a16="http://schemas.microsoft.com/office/drawing/2014/main" val="2682743833"/>
                  </a:ext>
                </a:extLst>
              </a:tr>
              <a:tr h="369389">
                <a:tc>
                  <a:txBody>
                    <a:bodyPr/>
                    <a:lstStyle/>
                    <a:p>
                      <a:pPr algn="ctr"/>
                      <a:r>
                        <a:rPr lang="en-US" sz="1400" b="1" dirty="0">
                          <a:solidFill>
                            <a:schemeClr val="accent2"/>
                          </a:solidFill>
                        </a:rPr>
                        <a:t>CNN-LSTM</a:t>
                      </a:r>
                    </a:p>
                  </a:txBody>
                  <a:tcPr>
                    <a:solidFill>
                      <a:schemeClr val="accent4">
                        <a:lumMod val="20000"/>
                        <a:lumOff val="80000"/>
                      </a:schemeClr>
                    </a:solidFill>
                  </a:tcPr>
                </a:tc>
                <a:tc>
                  <a:txBody>
                    <a:bodyPr/>
                    <a:lstStyle/>
                    <a:p>
                      <a:r>
                        <a:rPr lang="en-US" dirty="0"/>
                        <a:t>15.38</a:t>
                      </a:r>
                    </a:p>
                  </a:txBody>
                  <a:tcPr>
                    <a:solidFill>
                      <a:schemeClr val="accent4">
                        <a:lumMod val="20000"/>
                        <a:lumOff val="80000"/>
                      </a:schemeClr>
                    </a:solidFill>
                  </a:tcPr>
                </a:tc>
                <a:tc>
                  <a:txBody>
                    <a:bodyPr/>
                    <a:lstStyle/>
                    <a:p>
                      <a:r>
                        <a:rPr lang="en-US" dirty="0"/>
                        <a:t>3.92</a:t>
                      </a:r>
                    </a:p>
                  </a:txBody>
                  <a:tcPr>
                    <a:solidFill>
                      <a:schemeClr val="accent4">
                        <a:lumMod val="20000"/>
                        <a:lumOff val="80000"/>
                      </a:schemeClr>
                    </a:solidFill>
                  </a:tcPr>
                </a:tc>
                <a:tc>
                  <a:txBody>
                    <a:bodyPr/>
                    <a:lstStyle/>
                    <a:p>
                      <a:r>
                        <a:rPr lang="en-US" dirty="0"/>
                        <a:t>3.92</a:t>
                      </a:r>
                    </a:p>
                  </a:txBody>
                  <a:tcPr>
                    <a:solidFill>
                      <a:schemeClr val="accent4">
                        <a:lumMod val="20000"/>
                        <a:lumOff val="80000"/>
                      </a:schemeClr>
                    </a:solidFill>
                  </a:tcPr>
                </a:tc>
                <a:tc>
                  <a:txBody>
                    <a:bodyPr/>
                    <a:lstStyle/>
                    <a:p>
                      <a:r>
                        <a:rPr lang="en-US" dirty="0"/>
                        <a:t>4.01</a:t>
                      </a:r>
                    </a:p>
                  </a:txBody>
                  <a:tcPr>
                    <a:solidFill>
                      <a:schemeClr val="accent4">
                        <a:lumMod val="20000"/>
                        <a:lumOff val="80000"/>
                      </a:schemeClr>
                    </a:solidFill>
                  </a:tcPr>
                </a:tc>
                <a:extLst>
                  <a:ext uri="{0D108BD9-81ED-4DB2-BD59-A6C34878D82A}">
                    <a16:rowId xmlns:a16="http://schemas.microsoft.com/office/drawing/2014/main" val="2936496231"/>
                  </a:ext>
                </a:extLst>
              </a:tr>
              <a:tr h="2388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accent2"/>
                          </a:solidFill>
                        </a:rPr>
                        <a:t>GRU </a:t>
                      </a:r>
                    </a:p>
                  </a:txBody>
                  <a:tcPr/>
                </a:tc>
                <a:tc>
                  <a:txBody>
                    <a:bodyPr/>
                    <a:lstStyle/>
                    <a:p>
                      <a:r>
                        <a:rPr lang="en-US" dirty="0"/>
                        <a:t>20.61</a:t>
                      </a:r>
                    </a:p>
                  </a:txBody>
                  <a:tcPr/>
                </a:tc>
                <a:tc>
                  <a:txBody>
                    <a:bodyPr/>
                    <a:lstStyle/>
                    <a:p>
                      <a:r>
                        <a:rPr lang="en-US" dirty="0"/>
                        <a:t>4.53</a:t>
                      </a:r>
                    </a:p>
                  </a:txBody>
                  <a:tcPr/>
                </a:tc>
                <a:tc>
                  <a:txBody>
                    <a:bodyPr/>
                    <a:lstStyle/>
                    <a:p>
                      <a:r>
                        <a:rPr lang="en-US" dirty="0"/>
                        <a:t>4.37</a:t>
                      </a:r>
                    </a:p>
                  </a:txBody>
                  <a:tcPr/>
                </a:tc>
                <a:tc>
                  <a:txBody>
                    <a:bodyPr/>
                    <a:lstStyle/>
                    <a:p>
                      <a:r>
                        <a:rPr lang="en-US" dirty="0"/>
                        <a:t>4.77</a:t>
                      </a:r>
                    </a:p>
                  </a:txBody>
                  <a:tcPr/>
                </a:tc>
                <a:extLst>
                  <a:ext uri="{0D108BD9-81ED-4DB2-BD59-A6C34878D82A}">
                    <a16:rowId xmlns:a16="http://schemas.microsoft.com/office/drawing/2014/main" val="1467371246"/>
                  </a:ext>
                </a:extLst>
              </a:tr>
              <a:tr h="437268">
                <a:tc>
                  <a:txBody>
                    <a:bodyPr/>
                    <a:lstStyle/>
                    <a:p>
                      <a:pPr algn="ctr"/>
                      <a:r>
                        <a:rPr lang="en-US" sz="1400" b="1" dirty="0">
                          <a:solidFill>
                            <a:schemeClr val="accent2"/>
                          </a:solidFill>
                        </a:rPr>
                        <a:t>LSTM-3 LAYER</a:t>
                      </a:r>
                    </a:p>
                  </a:txBody>
                  <a:tcPr>
                    <a:solidFill>
                      <a:schemeClr val="accent4">
                        <a:lumMod val="20000"/>
                        <a:lumOff val="80000"/>
                      </a:schemeClr>
                    </a:solidFill>
                  </a:tcPr>
                </a:tc>
                <a:tc>
                  <a:txBody>
                    <a:bodyPr/>
                    <a:lstStyle/>
                    <a:p>
                      <a:r>
                        <a:rPr lang="en-US" dirty="0"/>
                        <a:t>31.50</a:t>
                      </a:r>
                    </a:p>
                  </a:txBody>
                  <a:tcPr>
                    <a:solidFill>
                      <a:schemeClr val="accent4">
                        <a:lumMod val="20000"/>
                        <a:lumOff val="80000"/>
                      </a:schemeClr>
                    </a:solidFill>
                  </a:tcPr>
                </a:tc>
                <a:tc>
                  <a:txBody>
                    <a:bodyPr/>
                    <a:lstStyle/>
                    <a:p>
                      <a:r>
                        <a:rPr lang="en-US" dirty="0"/>
                        <a:t>5.61</a:t>
                      </a:r>
                    </a:p>
                  </a:txBody>
                  <a:tcPr>
                    <a:solidFill>
                      <a:schemeClr val="accent4">
                        <a:lumMod val="20000"/>
                        <a:lumOff val="80000"/>
                      </a:schemeClr>
                    </a:solidFill>
                  </a:tcPr>
                </a:tc>
                <a:tc>
                  <a:txBody>
                    <a:bodyPr/>
                    <a:lstStyle/>
                    <a:p>
                      <a:r>
                        <a:rPr lang="en-US" dirty="0"/>
                        <a:t>5.02</a:t>
                      </a:r>
                    </a:p>
                  </a:txBody>
                  <a:tcPr>
                    <a:solidFill>
                      <a:schemeClr val="accent4">
                        <a:lumMod val="20000"/>
                        <a:lumOff val="80000"/>
                      </a:schemeClr>
                    </a:solidFill>
                  </a:tcPr>
                </a:tc>
                <a:tc>
                  <a:txBody>
                    <a:bodyPr/>
                    <a:lstStyle/>
                    <a:p>
                      <a:r>
                        <a:rPr lang="en-US" dirty="0"/>
                        <a:t>5.42</a:t>
                      </a:r>
                    </a:p>
                  </a:txBody>
                  <a:tcPr>
                    <a:solidFill>
                      <a:schemeClr val="accent4">
                        <a:lumMod val="20000"/>
                        <a:lumOff val="80000"/>
                      </a:schemeClr>
                    </a:solidFill>
                  </a:tcPr>
                </a:tc>
                <a:extLst>
                  <a:ext uri="{0D108BD9-81ED-4DB2-BD59-A6C34878D82A}">
                    <a16:rowId xmlns:a16="http://schemas.microsoft.com/office/drawing/2014/main" val="3905635538"/>
                  </a:ext>
                </a:extLst>
              </a:tr>
              <a:tr h="284753">
                <a:tc>
                  <a:txBody>
                    <a:bodyPr/>
                    <a:lstStyle/>
                    <a:p>
                      <a:pPr algn="ctr"/>
                      <a:r>
                        <a:rPr lang="en-US" sz="1400" b="1" dirty="0">
                          <a:solidFill>
                            <a:schemeClr val="accent2"/>
                          </a:solidFill>
                        </a:rPr>
                        <a:t>LSTM- 1 LAYER</a:t>
                      </a:r>
                    </a:p>
                  </a:txBody>
                  <a:tcPr/>
                </a:tc>
                <a:tc>
                  <a:txBody>
                    <a:bodyPr/>
                    <a:lstStyle/>
                    <a:p>
                      <a:r>
                        <a:rPr lang="en-US" dirty="0"/>
                        <a:t>33.40</a:t>
                      </a:r>
                    </a:p>
                  </a:txBody>
                  <a:tcPr/>
                </a:tc>
                <a:tc>
                  <a:txBody>
                    <a:bodyPr/>
                    <a:lstStyle/>
                    <a:p>
                      <a:r>
                        <a:rPr lang="en-US" dirty="0"/>
                        <a:t>5.77</a:t>
                      </a:r>
                    </a:p>
                  </a:txBody>
                  <a:tcPr/>
                </a:tc>
                <a:tc>
                  <a:txBody>
                    <a:bodyPr/>
                    <a:lstStyle/>
                    <a:p>
                      <a:r>
                        <a:rPr lang="en-US" dirty="0"/>
                        <a:t>5.12</a:t>
                      </a:r>
                    </a:p>
                  </a:txBody>
                  <a:tcPr/>
                </a:tc>
                <a:tc>
                  <a:txBody>
                    <a:bodyPr/>
                    <a:lstStyle/>
                    <a:p>
                      <a:r>
                        <a:rPr lang="en-US" dirty="0"/>
                        <a:t>5.61</a:t>
                      </a:r>
                    </a:p>
                  </a:txBody>
                  <a:tcPr/>
                </a:tc>
                <a:extLst>
                  <a:ext uri="{0D108BD9-81ED-4DB2-BD59-A6C34878D82A}">
                    <a16:rowId xmlns:a16="http://schemas.microsoft.com/office/drawing/2014/main" val="557675172"/>
                  </a:ext>
                </a:extLst>
              </a:tr>
            </a:tbl>
          </a:graphicData>
        </a:graphic>
      </p:graphicFrame>
      <p:cxnSp>
        <p:nvCxnSpPr>
          <p:cNvPr id="46" name="Straight Connector 45">
            <a:extLst>
              <a:ext uri="{FF2B5EF4-FFF2-40B4-BE49-F238E27FC236}">
                <a16:creationId xmlns:a16="http://schemas.microsoft.com/office/drawing/2014/main" id="{6B98BE54-061B-1E90-D933-09C9CA6563A1}"/>
              </a:ext>
            </a:extLst>
          </p:cNvPr>
          <p:cNvCxnSpPr>
            <a:cxnSpLocks/>
          </p:cNvCxnSpPr>
          <p:nvPr/>
        </p:nvCxnSpPr>
        <p:spPr>
          <a:xfrm>
            <a:off x="0" y="3212178"/>
            <a:ext cx="1219200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49" name="TextBox 48">
            <a:extLst>
              <a:ext uri="{FF2B5EF4-FFF2-40B4-BE49-F238E27FC236}">
                <a16:creationId xmlns:a16="http://schemas.microsoft.com/office/drawing/2014/main" id="{299BE080-6C61-D201-3AC7-FA195F0226BC}"/>
              </a:ext>
            </a:extLst>
          </p:cNvPr>
          <p:cNvSpPr txBox="1"/>
          <p:nvPr/>
        </p:nvSpPr>
        <p:spPr>
          <a:xfrm>
            <a:off x="0" y="3212178"/>
            <a:ext cx="12192000" cy="369332"/>
          </a:xfrm>
          <a:prstGeom prst="rect">
            <a:avLst/>
          </a:prstGeom>
          <a:solidFill>
            <a:schemeClr val="accent4">
              <a:lumMod val="20000"/>
              <a:lumOff val="80000"/>
            </a:schemeClr>
          </a:solidFill>
        </p:spPr>
        <p:txBody>
          <a:bodyPr wrap="square" rtlCol="0">
            <a:spAutoFit/>
          </a:bodyPr>
          <a:lstStyle/>
          <a:p>
            <a:r>
              <a:rPr lang="en-US" b="1" dirty="0">
                <a:solidFill>
                  <a:srgbClr val="00B0F0"/>
                </a:solidFill>
              </a:rPr>
              <a:t>                         Model prediction and recommendations:-                                                  Future works for Improvement:- </a:t>
            </a:r>
          </a:p>
        </p:txBody>
      </p:sp>
      <p:sp>
        <p:nvSpPr>
          <p:cNvPr id="51" name="TextBox 50">
            <a:extLst>
              <a:ext uri="{FF2B5EF4-FFF2-40B4-BE49-F238E27FC236}">
                <a16:creationId xmlns:a16="http://schemas.microsoft.com/office/drawing/2014/main" id="{9AE29D0D-F91B-ABA8-E640-BF5413A82C3B}"/>
              </a:ext>
            </a:extLst>
          </p:cNvPr>
          <p:cNvSpPr txBox="1"/>
          <p:nvPr/>
        </p:nvSpPr>
        <p:spPr>
          <a:xfrm>
            <a:off x="0" y="3605302"/>
            <a:ext cx="6969969" cy="3108543"/>
          </a:xfrm>
          <a:prstGeom prst="rect">
            <a:avLst/>
          </a:prstGeom>
          <a:noFill/>
        </p:spPr>
        <p:txBody>
          <a:bodyPr wrap="square" rtlCol="0">
            <a:spAutoFit/>
          </a:bodyPr>
          <a:lstStyle/>
          <a:p>
            <a:endParaRPr lang="en-US" sz="1400" b="1" dirty="0">
              <a:solidFill>
                <a:srgbClr val="00B0F0"/>
              </a:solidFill>
            </a:endParaRPr>
          </a:p>
          <a:p>
            <a:r>
              <a:rPr lang="en-US" sz="1400" b="1" i="0" dirty="0">
                <a:solidFill>
                  <a:srgbClr val="00B0F0"/>
                </a:solidFill>
                <a:effectLst/>
              </a:rPr>
              <a:t>&gt;</a:t>
            </a:r>
            <a:r>
              <a:rPr lang="en-US" sz="1400" b="0" i="0" dirty="0">
                <a:effectLst/>
              </a:rPr>
              <a:t>The model successfully predicted the future </a:t>
            </a:r>
            <a:r>
              <a:rPr lang="en-US" sz="1400" b="1" i="0" dirty="0">
                <a:effectLst/>
              </a:rPr>
              <a:t>PM2.5 levels for all 34 cities </a:t>
            </a:r>
            <a:r>
              <a:rPr lang="en-US" sz="1400" b="0" i="0" dirty="0">
                <a:effectLst/>
              </a:rPr>
              <a:t>under consideration. The results revealed that </a:t>
            </a:r>
            <a:r>
              <a:rPr lang="en-US" sz="1400" b="1" i="0" dirty="0">
                <a:effectLst/>
              </a:rPr>
              <a:t>Delhi exhibited the highest concentration of PM2.5, followed by Chandigarh, Ghaziabad, Noida, and Moradabad.</a:t>
            </a:r>
            <a:r>
              <a:rPr lang="en-US" sz="1400" b="0" i="0" dirty="0">
                <a:effectLst/>
              </a:rPr>
              <a:t> These findings emphasize the poor air quality conditions in these cities and required intervention strategies to address the pressing issue of pollution in these areas.</a:t>
            </a:r>
          </a:p>
          <a:p>
            <a:endParaRPr lang="en-US" sz="1400" b="0" i="0" dirty="0">
              <a:effectLst/>
            </a:endParaRPr>
          </a:p>
          <a:p>
            <a:r>
              <a:rPr lang="en-US" sz="1400" b="1" i="0" dirty="0">
                <a:solidFill>
                  <a:srgbClr val="00B0F0"/>
                </a:solidFill>
                <a:effectLst/>
              </a:rPr>
              <a:t>&gt;</a:t>
            </a:r>
            <a:r>
              <a:rPr lang="en-US" sz="1400" dirty="0"/>
              <a:t>C</a:t>
            </a:r>
            <a:r>
              <a:rPr lang="en-US" sz="1400" b="0" i="0" dirty="0">
                <a:effectLst/>
              </a:rPr>
              <a:t>ollective </a:t>
            </a:r>
            <a:r>
              <a:rPr lang="en-US" sz="1400" b="1" i="0" dirty="0">
                <a:effectLst/>
              </a:rPr>
              <a:t>efforts from general public and government </a:t>
            </a:r>
            <a:r>
              <a:rPr lang="en-US" sz="1400" b="0" i="0" dirty="0">
                <a:effectLst/>
              </a:rPr>
              <a:t>are required to mitigate pm2.5 pollution. The possible </a:t>
            </a:r>
            <a:r>
              <a:rPr lang="en-US" sz="1400" i="0" dirty="0">
                <a:effectLst/>
              </a:rPr>
              <a:t>ways by which they can address the issue </a:t>
            </a:r>
            <a:r>
              <a:rPr lang="en-US" sz="1400" b="0" i="0" dirty="0">
                <a:effectLst/>
              </a:rPr>
              <a:t>includes:- </a:t>
            </a:r>
            <a:r>
              <a:rPr lang="en-US" sz="1400" b="1" i="0" dirty="0">
                <a:effectLst/>
              </a:rPr>
              <a:t>Embrace Clean Energy, Boost EVs</a:t>
            </a:r>
            <a:r>
              <a:rPr lang="en-US" sz="1400" b="1" dirty="0"/>
              <a:t> adoption</a:t>
            </a:r>
            <a:r>
              <a:rPr lang="en-US" sz="1400" b="1" i="0" dirty="0">
                <a:effectLst/>
              </a:rPr>
              <a:t>, Strengthen Industrial Regulations, Enhance public transportation systems to encourage people to use buses, </a:t>
            </a:r>
            <a:r>
              <a:rPr lang="en-US" sz="1400" b="1" dirty="0"/>
              <a:t>Awareness Programs</a:t>
            </a:r>
            <a:r>
              <a:rPr lang="en-US" sz="1400" b="0" i="0" dirty="0">
                <a:effectLst/>
              </a:rPr>
              <a:t> etc.</a:t>
            </a:r>
          </a:p>
          <a:p>
            <a:endParaRPr lang="en-US" sz="1400" b="0" i="0" dirty="0">
              <a:effectLst/>
            </a:endParaRPr>
          </a:p>
          <a:p>
            <a:r>
              <a:rPr lang="en-US" sz="1400" b="1" i="0" dirty="0">
                <a:solidFill>
                  <a:srgbClr val="00B0F0"/>
                </a:solidFill>
                <a:effectLst/>
              </a:rPr>
              <a:t>&gt;</a:t>
            </a:r>
            <a:r>
              <a:rPr lang="en-US" sz="1400" dirty="0"/>
              <a:t>T</a:t>
            </a:r>
            <a:r>
              <a:rPr lang="en-US" sz="1400" b="0" i="0" dirty="0">
                <a:effectLst/>
              </a:rPr>
              <a:t>he use of </a:t>
            </a:r>
            <a:r>
              <a:rPr lang="en-US" sz="1400" b="1" i="0" dirty="0">
                <a:effectLst/>
              </a:rPr>
              <a:t>the predictive tools will help people to identify and respond to polluted areas effectively.</a:t>
            </a:r>
            <a:endParaRPr lang="en-US" sz="1400" b="1" dirty="0"/>
          </a:p>
        </p:txBody>
      </p:sp>
      <p:cxnSp>
        <p:nvCxnSpPr>
          <p:cNvPr id="53" name="Straight Connector 52">
            <a:extLst>
              <a:ext uri="{FF2B5EF4-FFF2-40B4-BE49-F238E27FC236}">
                <a16:creationId xmlns:a16="http://schemas.microsoft.com/office/drawing/2014/main" id="{8F631A00-B451-CB83-A07D-C1198572A196}"/>
              </a:ext>
            </a:extLst>
          </p:cNvPr>
          <p:cNvCxnSpPr>
            <a:cxnSpLocks/>
          </p:cNvCxnSpPr>
          <p:nvPr/>
        </p:nvCxnSpPr>
        <p:spPr>
          <a:xfrm>
            <a:off x="0" y="5021278"/>
            <a:ext cx="6969970"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56" name="Straight Connector 55">
            <a:extLst>
              <a:ext uri="{FF2B5EF4-FFF2-40B4-BE49-F238E27FC236}">
                <a16:creationId xmlns:a16="http://schemas.microsoft.com/office/drawing/2014/main" id="{CE7F0079-DE15-DDBF-2F93-1D1B09EEBE9D}"/>
              </a:ext>
            </a:extLst>
          </p:cNvPr>
          <p:cNvCxnSpPr>
            <a:cxnSpLocks/>
          </p:cNvCxnSpPr>
          <p:nvPr/>
        </p:nvCxnSpPr>
        <p:spPr>
          <a:xfrm>
            <a:off x="0" y="6073307"/>
            <a:ext cx="6969970"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57" name="Straight Connector 56">
            <a:extLst>
              <a:ext uri="{FF2B5EF4-FFF2-40B4-BE49-F238E27FC236}">
                <a16:creationId xmlns:a16="http://schemas.microsoft.com/office/drawing/2014/main" id="{DCE90F71-3B27-3673-37CC-7EF9689AD97D}"/>
              </a:ext>
            </a:extLst>
          </p:cNvPr>
          <p:cNvCxnSpPr>
            <a:cxnSpLocks/>
          </p:cNvCxnSpPr>
          <p:nvPr/>
        </p:nvCxnSpPr>
        <p:spPr>
          <a:xfrm>
            <a:off x="6969970" y="3581510"/>
            <a:ext cx="0" cy="3276490"/>
          </a:xfrm>
          <a:prstGeom prst="line">
            <a:avLst/>
          </a:prstGeom>
          <a:ln/>
        </p:spPr>
        <p:style>
          <a:lnRef idx="3">
            <a:schemeClr val="accent4"/>
          </a:lnRef>
          <a:fillRef idx="0">
            <a:schemeClr val="accent4"/>
          </a:fillRef>
          <a:effectRef idx="2">
            <a:schemeClr val="accent4"/>
          </a:effectRef>
          <a:fontRef idx="minor">
            <a:schemeClr val="tx1"/>
          </a:fontRef>
        </p:style>
      </p:cxnSp>
      <p:sp>
        <p:nvSpPr>
          <p:cNvPr id="3" name="TextBox 2">
            <a:extLst>
              <a:ext uri="{FF2B5EF4-FFF2-40B4-BE49-F238E27FC236}">
                <a16:creationId xmlns:a16="http://schemas.microsoft.com/office/drawing/2014/main" id="{BB5D19D2-FE12-5FDE-6228-99AF3079012B}"/>
              </a:ext>
            </a:extLst>
          </p:cNvPr>
          <p:cNvSpPr txBox="1"/>
          <p:nvPr/>
        </p:nvSpPr>
        <p:spPr>
          <a:xfrm>
            <a:off x="6969970" y="3581510"/>
            <a:ext cx="5290452" cy="2893100"/>
          </a:xfrm>
          <a:prstGeom prst="rect">
            <a:avLst/>
          </a:prstGeom>
          <a:noFill/>
        </p:spPr>
        <p:txBody>
          <a:bodyPr wrap="square" rtlCol="0">
            <a:spAutoFit/>
          </a:bodyPr>
          <a:lstStyle/>
          <a:p>
            <a:endParaRPr lang="en-US" sz="1400" b="1" i="0" dirty="0">
              <a:solidFill>
                <a:srgbClr val="00B0F0"/>
              </a:solidFill>
              <a:effectLst/>
              <a:latin typeface="Söhne"/>
            </a:endParaRPr>
          </a:p>
          <a:p>
            <a:r>
              <a:rPr lang="en-US" sz="1400" b="1" i="0" dirty="0">
                <a:solidFill>
                  <a:srgbClr val="00B0F0"/>
                </a:solidFill>
                <a:effectLst/>
                <a:latin typeface="Söhne"/>
              </a:rPr>
              <a:t>&gt;</a:t>
            </a:r>
            <a:r>
              <a:rPr lang="en-US" sz="1400" i="0" dirty="0">
                <a:effectLst/>
              </a:rPr>
              <a:t>W</a:t>
            </a:r>
            <a:r>
              <a:rPr lang="en-US" sz="1400" b="0" i="0" dirty="0">
                <a:effectLst/>
              </a:rPr>
              <a:t>e can</a:t>
            </a:r>
            <a:r>
              <a:rPr lang="en-US" sz="1400" i="0" dirty="0">
                <a:effectLst/>
              </a:rPr>
              <a:t> employ </a:t>
            </a:r>
            <a:r>
              <a:rPr lang="en-US" sz="1400" b="1" i="0" dirty="0">
                <a:effectLst/>
              </a:rPr>
              <a:t>advanced imputation or interpolation techniques</a:t>
            </a:r>
            <a:r>
              <a:rPr lang="en-US" sz="1400" b="0" i="0" dirty="0">
                <a:effectLst/>
              </a:rPr>
              <a:t> to fill missing values in features </a:t>
            </a:r>
            <a:r>
              <a:rPr lang="en-US" sz="1400" i="0" dirty="0">
                <a:effectLst/>
              </a:rPr>
              <a:t>like</a:t>
            </a:r>
            <a:r>
              <a:rPr lang="en-US" sz="1400" b="1" i="0" dirty="0">
                <a:effectLst/>
              </a:rPr>
              <a:t> CH4 and temperature</a:t>
            </a:r>
            <a:r>
              <a:rPr lang="en-US" sz="1400" b="0" i="0" dirty="0">
                <a:effectLst/>
              </a:rPr>
              <a:t>, where more than </a:t>
            </a:r>
            <a:r>
              <a:rPr lang="en-US" sz="1400" b="1" i="0" dirty="0">
                <a:effectLst/>
              </a:rPr>
              <a:t>75% of the data was missing</a:t>
            </a:r>
            <a:r>
              <a:rPr lang="en-US" sz="1400" b="0" i="0" dirty="0">
                <a:effectLst/>
              </a:rPr>
              <a:t>. This will allow us to include these features in our analysis and can lead to improve prediction accuracy. </a:t>
            </a:r>
          </a:p>
          <a:p>
            <a:endParaRPr lang="en-US" sz="1400" b="0" i="0" dirty="0">
              <a:effectLst/>
            </a:endParaRPr>
          </a:p>
          <a:p>
            <a:r>
              <a:rPr lang="en-US" sz="1400" b="1" i="0" dirty="0">
                <a:solidFill>
                  <a:srgbClr val="00B0F0"/>
                </a:solidFill>
                <a:effectLst/>
              </a:rPr>
              <a:t>&gt;</a:t>
            </a:r>
            <a:r>
              <a:rPr lang="en-US" sz="1400" b="0" i="0" dirty="0">
                <a:effectLst/>
              </a:rPr>
              <a:t>Utilizing </a:t>
            </a:r>
            <a:r>
              <a:rPr lang="en-US" sz="1400" b="1" i="0" dirty="0">
                <a:effectLst/>
              </a:rPr>
              <a:t>model ensembling</a:t>
            </a:r>
            <a:r>
              <a:rPr lang="en-US" sz="1400" b="0" i="0" dirty="0">
                <a:effectLst/>
              </a:rPr>
              <a:t> can be beneficial in improving the performance of the model. through this we can improve the model accuracy and robustness.</a:t>
            </a:r>
          </a:p>
          <a:p>
            <a:endParaRPr lang="en-US" sz="1400" b="0" i="0" dirty="0">
              <a:effectLst/>
            </a:endParaRPr>
          </a:p>
          <a:p>
            <a:r>
              <a:rPr lang="en-US" sz="1400" b="1" i="0" dirty="0">
                <a:solidFill>
                  <a:srgbClr val="00B0F0"/>
                </a:solidFill>
                <a:effectLst/>
              </a:rPr>
              <a:t>&gt;</a:t>
            </a:r>
            <a:r>
              <a:rPr lang="en-US" sz="1400" b="0" i="0" dirty="0">
                <a:effectLst/>
              </a:rPr>
              <a:t>Utilizing </a:t>
            </a:r>
            <a:r>
              <a:rPr lang="en-US" sz="1400" b="1" i="0" dirty="0">
                <a:effectLst/>
              </a:rPr>
              <a:t>advanced optimization algorithms such as RMSprop or AdaGrad</a:t>
            </a:r>
            <a:r>
              <a:rPr lang="en-US" sz="1400" b="0" i="0" dirty="0">
                <a:effectLst/>
              </a:rPr>
              <a:t> can enhance the training process and contribute to increased accuracy.</a:t>
            </a:r>
            <a:endParaRPr lang="en-US" sz="1400" dirty="0"/>
          </a:p>
        </p:txBody>
      </p:sp>
      <p:sp>
        <p:nvSpPr>
          <p:cNvPr id="7" name="TextBox 6">
            <a:extLst>
              <a:ext uri="{FF2B5EF4-FFF2-40B4-BE49-F238E27FC236}">
                <a16:creationId xmlns:a16="http://schemas.microsoft.com/office/drawing/2014/main" id="{135DEFBB-CF9E-ADCE-969D-60087DE93112}"/>
              </a:ext>
            </a:extLst>
          </p:cNvPr>
          <p:cNvSpPr txBox="1"/>
          <p:nvPr/>
        </p:nvSpPr>
        <p:spPr>
          <a:xfrm>
            <a:off x="0" y="469328"/>
            <a:ext cx="5458408"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table shows the overall comparison of </a:t>
            </a:r>
            <a:r>
              <a:rPr lang="en-US" sz="1400" b="1" dirty="0"/>
              <a:t>different models  </a:t>
            </a:r>
            <a:r>
              <a:rPr lang="en-US" sz="1400" dirty="0"/>
              <a:t>on the basis of error metrics.</a:t>
            </a:r>
          </a:p>
          <a:p>
            <a:endParaRPr lang="en-US" sz="1400" dirty="0"/>
          </a:p>
          <a:p>
            <a:endParaRPr lang="en-US" sz="1400" dirty="0"/>
          </a:p>
          <a:p>
            <a:pPr marL="285750" indent="-285750">
              <a:buFont typeface="Arial" panose="020B0604020202020204" pitchFamily="34" charset="0"/>
              <a:buChar char="•"/>
            </a:pPr>
            <a:r>
              <a:rPr lang="en-US" sz="1400" dirty="0"/>
              <a:t>The </a:t>
            </a:r>
            <a:r>
              <a:rPr lang="en-US" sz="1400" b="1" dirty="0"/>
              <a:t>best model </a:t>
            </a:r>
            <a:r>
              <a:rPr lang="en-US" sz="1400" dirty="0"/>
              <a:t>according to the different </a:t>
            </a:r>
            <a:r>
              <a:rPr lang="en-US" sz="1400" b="1" dirty="0"/>
              <a:t>error rates</a:t>
            </a:r>
            <a:r>
              <a:rPr lang="en-US" sz="1400" dirty="0"/>
              <a:t> is CNN-LSTM. </a:t>
            </a:r>
          </a:p>
          <a:p>
            <a:endParaRPr lang="en-US" sz="1400" dirty="0"/>
          </a:p>
          <a:p>
            <a:endParaRPr lang="en-US" sz="1400" dirty="0"/>
          </a:p>
          <a:p>
            <a:pPr marL="285750" indent="-285750">
              <a:buFont typeface="Arial" panose="020B0604020202020204" pitchFamily="34" charset="0"/>
              <a:buChar char="•"/>
            </a:pPr>
            <a:r>
              <a:rPr lang="en-US" sz="1400" b="0" i="0" dirty="0">
                <a:effectLst/>
              </a:rPr>
              <a:t>The </a:t>
            </a:r>
            <a:r>
              <a:rPr lang="en-US" sz="1400" b="1" i="0" dirty="0">
                <a:effectLst/>
              </a:rPr>
              <a:t>CNN-LSTM model </a:t>
            </a:r>
            <a:r>
              <a:rPr lang="en-US" sz="1400" b="0" i="0" dirty="0">
                <a:effectLst/>
              </a:rPr>
              <a:t>has demonstrated better performance in  forecasting of PM2.5 due to its ability to </a:t>
            </a:r>
            <a:r>
              <a:rPr lang="en-US" sz="1400" b="1" i="0" dirty="0">
                <a:effectLst/>
              </a:rPr>
              <a:t>capture both spatial and temporal dependencies</a:t>
            </a:r>
            <a:r>
              <a:rPr lang="en-US" sz="1400" b="0" i="0" dirty="0">
                <a:effectLst/>
              </a:rPr>
              <a:t> in the data.</a:t>
            </a:r>
            <a:endParaRPr lang="en-US" sz="1400" dirty="0"/>
          </a:p>
        </p:txBody>
      </p:sp>
      <p:sp>
        <p:nvSpPr>
          <p:cNvPr id="9" name="TextBox 8">
            <a:extLst>
              <a:ext uri="{FF2B5EF4-FFF2-40B4-BE49-F238E27FC236}">
                <a16:creationId xmlns:a16="http://schemas.microsoft.com/office/drawing/2014/main" id="{B8EEE2A1-259E-EC9A-987E-8C60B8E6E9D2}"/>
              </a:ext>
            </a:extLst>
          </p:cNvPr>
          <p:cNvSpPr txBox="1"/>
          <p:nvPr/>
        </p:nvSpPr>
        <p:spPr>
          <a:xfrm>
            <a:off x="5458409" y="2525668"/>
            <a:ext cx="6397687" cy="523220"/>
          </a:xfrm>
          <a:prstGeom prst="rect">
            <a:avLst/>
          </a:prstGeom>
          <a:noFill/>
        </p:spPr>
        <p:txBody>
          <a:bodyPr wrap="square" rtlCol="0">
            <a:spAutoFit/>
          </a:bodyPr>
          <a:lstStyle/>
          <a:p>
            <a:r>
              <a:rPr lang="en-US" sz="1400" b="1" dirty="0"/>
              <a:t>MSE- </a:t>
            </a:r>
            <a:r>
              <a:rPr lang="en-US" sz="1400" i="0" dirty="0">
                <a:effectLst/>
              </a:rPr>
              <a:t>Mean Squared Error</a:t>
            </a:r>
            <a:r>
              <a:rPr lang="en-US" sz="1400" b="1" i="0" dirty="0">
                <a:effectLst/>
              </a:rPr>
              <a:t>                       RMSE- </a:t>
            </a:r>
            <a:r>
              <a:rPr lang="en-US" sz="1400" i="0" dirty="0">
                <a:effectLst/>
              </a:rPr>
              <a:t>Root Mean Squared Error</a:t>
            </a:r>
          </a:p>
          <a:p>
            <a:r>
              <a:rPr lang="en-US" sz="1400" b="1" dirty="0"/>
              <a:t>MAE- </a:t>
            </a:r>
            <a:r>
              <a:rPr lang="en-US" sz="1400" i="0" dirty="0">
                <a:effectLst/>
              </a:rPr>
              <a:t>Mean Absolute Error</a:t>
            </a:r>
            <a:r>
              <a:rPr lang="en-US" sz="1400" dirty="0"/>
              <a:t>                     </a:t>
            </a:r>
            <a:r>
              <a:rPr lang="en-US" sz="1400" b="1" dirty="0"/>
              <a:t>MAPE- </a:t>
            </a:r>
            <a:r>
              <a:rPr lang="en-US" sz="1400" i="0" dirty="0">
                <a:effectLst/>
              </a:rPr>
              <a:t>Mean Absolute Percentage Error</a:t>
            </a:r>
          </a:p>
        </p:txBody>
      </p:sp>
      <p:cxnSp>
        <p:nvCxnSpPr>
          <p:cNvPr id="11" name="Straight Connector 10">
            <a:extLst>
              <a:ext uri="{FF2B5EF4-FFF2-40B4-BE49-F238E27FC236}">
                <a16:creationId xmlns:a16="http://schemas.microsoft.com/office/drawing/2014/main" id="{5781E638-6F20-111E-34F0-A1B259AEF0CF}"/>
              </a:ext>
            </a:extLst>
          </p:cNvPr>
          <p:cNvCxnSpPr>
            <a:cxnSpLocks/>
          </p:cNvCxnSpPr>
          <p:nvPr/>
        </p:nvCxnSpPr>
        <p:spPr>
          <a:xfrm>
            <a:off x="6969970" y="5686862"/>
            <a:ext cx="5222030"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7" name="Straight Connector 16">
            <a:extLst>
              <a:ext uri="{FF2B5EF4-FFF2-40B4-BE49-F238E27FC236}">
                <a16:creationId xmlns:a16="http://schemas.microsoft.com/office/drawing/2014/main" id="{170E08B6-1230-BE9F-0B86-C7D6B2458AD3}"/>
              </a:ext>
            </a:extLst>
          </p:cNvPr>
          <p:cNvCxnSpPr>
            <a:cxnSpLocks/>
          </p:cNvCxnSpPr>
          <p:nvPr/>
        </p:nvCxnSpPr>
        <p:spPr>
          <a:xfrm>
            <a:off x="6969970" y="4812894"/>
            <a:ext cx="5222030" cy="0"/>
          </a:xfrm>
          <a:prstGeom prst="line">
            <a:avLst/>
          </a:prstGeo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15091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TotalTime>
  <Words>1379</Words>
  <Application>Microsoft Office PowerPoint</Application>
  <PresentationFormat>Widescreen</PresentationFormat>
  <Paragraphs>101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50_Shivam keshri Keshri</dc:creator>
  <cp:lastModifiedBy>50_Shivam keshri Keshri</cp:lastModifiedBy>
  <cp:revision>23</cp:revision>
  <dcterms:created xsi:type="dcterms:W3CDTF">2023-06-21T15:54:12Z</dcterms:created>
  <dcterms:modified xsi:type="dcterms:W3CDTF">2023-06-27T07:25:51Z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2023-06-21T20:06:57Z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a1b8a6e0-fea1-40b4-a630-ef1343bc1c9e</vt:lpwstr>
  </property>
  <property fmtid="{D5CDD505-2E9C-101B-9397-08002B2CF9AE}" pid="7" name="MSIP_Label_defa4170-0d19-0005-0004-bc88714345d2_ActionId">
    <vt:lpwstr>0397aa21-738b-4273-b492-23eea97158a3</vt:lpwstr>
  </property>
  <property fmtid="{D5CDD505-2E9C-101B-9397-08002B2CF9AE}" pid="8" name="MSIP_Label_defa4170-0d19-0005-0004-bc88714345d2_ContentBits">
    <vt:lpwstr>0</vt:lpwstr>
  </property>
</Properties>
</file>