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303" r:id="rId3"/>
    <p:sldId id="277" r:id="rId4"/>
    <p:sldId id="279" r:id="rId5"/>
    <p:sldId id="257" r:id="rId6"/>
    <p:sldId id="285" r:id="rId7"/>
    <p:sldId id="260" r:id="rId8"/>
    <p:sldId id="261" r:id="rId9"/>
    <p:sldId id="263" r:id="rId10"/>
    <p:sldId id="28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70" d="100"/>
          <a:sy n="70" d="100"/>
        </p:scale>
        <p:origin x="-636" y="-90"/>
      </p:cViewPr>
      <p:guideLst>
        <p:guide orient="horz" pos="2160"/>
        <p:guide pos="3840"/>
      </p:guideLst>
    </p:cSldViewPr>
  </p:slideViewPr>
  <p:notesTextViewPr>
    <p:cViewPr>
      <p:scale>
        <a:sx n="1" d="1"/>
        <a:sy n="1" d="1"/>
      </p:scale>
      <p:origin x="0" y="0"/>
    </p:cViewPr>
  </p:notesTextViewPr>
  <p:sorterViewPr>
    <p:cViewPr>
      <p:scale>
        <a:sx n="95" d="100"/>
        <a:sy n="95" d="100"/>
      </p:scale>
      <p:origin x="0" y="-492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B09F34-BFC7-43E0-86F8-1A76798D3E39}" type="datetimeFigureOut">
              <a:rPr lang="en-US" smtClean="0"/>
              <a:pPr/>
              <a:t>9/25/2023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8252A-9C30-4053-B410-182524726926}" type="slidenum">
              <a:rPr lang="en-US" smtClean="0"/>
              <a:pPr/>
              <a:t>‹#›</a:t>
            </a:fld>
            <a:endParaRPr lang="en-US"/>
          </a:p>
        </p:txBody>
      </p:sp>
    </p:spTree>
    <p:extLst>
      <p:ext uri="{BB962C8B-B14F-4D97-AF65-F5344CB8AC3E}">
        <p14:creationId xmlns="" xmlns:p14="http://schemas.microsoft.com/office/powerpoint/2010/main" val="1425804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 Sonia Gouri</a:t>
            </a:r>
          </a:p>
          <a:p>
            <a:endParaRPr lang="en-US" dirty="0"/>
          </a:p>
        </p:txBody>
      </p:sp>
      <p:sp>
        <p:nvSpPr>
          <p:cNvPr id="4" name="Slide Number Placeholder 3"/>
          <p:cNvSpPr>
            <a:spLocks noGrp="1"/>
          </p:cNvSpPr>
          <p:nvPr>
            <p:ph type="sldNum" sz="quarter" idx="5"/>
          </p:nvPr>
        </p:nvSpPr>
        <p:spPr/>
        <p:txBody>
          <a:bodyPr/>
          <a:lstStyle/>
          <a:p>
            <a:fld id="{2F08252A-9C30-4053-B410-182524726926}" type="slidenum">
              <a:rPr lang="en-US" smtClean="0"/>
              <a:pPr/>
              <a:t>1</a:t>
            </a:fld>
            <a:endParaRPr lang="en-US"/>
          </a:p>
        </p:txBody>
      </p:sp>
    </p:spTree>
    <p:extLst>
      <p:ext uri="{BB962C8B-B14F-4D97-AF65-F5344CB8AC3E}">
        <p14:creationId xmlns="" xmlns:p14="http://schemas.microsoft.com/office/powerpoint/2010/main" val="1940799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8252A-9C30-4053-B410-182524726926}" type="slidenum">
              <a:rPr lang="en-US" smtClean="0"/>
              <a:pPr/>
              <a:t>3</a:t>
            </a:fld>
            <a:endParaRPr lang="en-US"/>
          </a:p>
        </p:txBody>
      </p:sp>
    </p:spTree>
    <p:extLst>
      <p:ext uri="{BB962C8B-B14F-4D97-AF65-F5344CB8AC3E}">
        <p14:creationId xmlns="" xmlns:p14="http://schemas.microsoft.com/office/powerpoint/2010/main" val="482905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203102-6ADF-4665-BD7C-2E79D40ED1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9F8EA4B5-02A3-495C-8B09-169C6888F1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BECEC21D-BD53-4C70-BB34-B68446D1589F}"/>
              </a:ext>
            </a:extLst>
          </p:cNvPr>
          <p:cNvSpPr>
            <a:spLocks noGrp="1"/>
          </p:cNvSpPr>
          <p:nvPr>
            <p:ph type="dt" sz="half" idx="10"/>
          </p:nvPr>
        </p:nvSpPr>
        <p:spPr/>
        <p:txBody>
          <a:bodyPr/>
          <a:lstStyle/>
          <a:p>
            <a:fld id="{13F1D176-8A9A-45C3-9EE3-648356366E21}" type="datetimeFigureOut">
              <a:rPr lang="en-US" smtClean="0"/>
              <a:pPr/>
              <a:t>9/25/2023</a:t>
            </a:fld>
            <a:endParaRPr lang="en-US"/>
          </a:p>
        </p:txBody>
      </p:sp>
      <p:sp>
        <p:nvSpPr>
          <p:cNvPr id="5" name="Footer Placeholder 4">
            <a:extLst>
              <a:ext uri="{FF2B5EF4-FFF2-40B4-BE49-F238E27FC236}">
                <a16:creationId xmlns="" xmlns:a16="http://schemas.microsoft.com/office/drawing/2014/main" id="{EFEDC370-DCD1-42C7-9B19-38DED033E7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79E99D4-F3E8-4438-8761-6D5DDF61BECC}"/>
              </a:ext>
            </a:extLst>
          </p:cNvPr>
          <p:cNvSpPr>
            <a:spLocks noGrp="1"/>
          </p:cNvSpPr>
          <p:nvPr>
            <p:ph type="sldNum" sz="quarter" idx="12"/>
          </p:nvPr>
        </p:nvSpPr>
        <p:spPr/>
        <p:txBody>
          <a:bodyPr/>
          <a:lstStyle/>
          <a:p>
            <a:fld id="{967BC64B-B43D-4118-9D1D-49DB9A46867A}" type="slidenum">
              <a:rPr lang="en-US" smtClean="0"/>
              <a:pPr/>
              <a:t>‹#›</a:t>
            </a:fld>
            <a:endParaRPr lang="en-US"/>
          </a:p>
        </p:txBody>
      </p:sp>
    </p:spTree>
    <p:extLst>
      <p:ext uri="{BB962C8B-B14F-4D97-AF65-F5344CB8AC3E}">
        <p14:creationId xmlns="" xmlns:p14="http://schemas.microsoft.com/office/powerpoint/2010/main" val="4075123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7909DC-5CCF-44C9-9E7D-817E562B76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65E2A5D8-9496-4782-ABE3-13FFD31198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38C7EB9-B943-4EF2-A112-C01932432DD5}"/>
              </a:ext>
            </a:extLst>
          </p:cNvPr>
          <p:cNvSpPr>
            <a:spLocks noGrp="1"/>
          </p:cNvSpPr>
          <p:nvPr>
            <p:ph type="dt" sz="half" idx="10"/>
          </p:nvPr>
        </p:nvSpPr>
        <p:spPr/>
        <p:txBody>
          <a:bodyPr/>
          <a:lstStyle/>
          <a:p>
            <a:fld id="{13F1D176-8A9A-45C3-9EE3-648356366E21}" type="datetimeFigureOut">
              <a:rPr lang="en-US" smtClean="0"/>
              <a:pPr/>
              <a:t>9/25/2023</a:t>
            </a:fld>
            <a:endParaRPr lang="en-US"/>
          </a:p>
        </p:txBody>
      </p:sp>
      <p:sp>
        <p:nvSpPr>
          <p:cNvPr id="5" name="Footer Placeholder 4">
            <a:extLst>
              <a:ext uri="{FF2B5EF4-FFF2-40B4-BE49-F238E27FC236}">
                <a16:creationId xmlns="" xmlns:a16="http://schemas.microsoft.com/office/drawing/2014/main" id="{4F432542-3ED8-4206-90F6-3B39860F1B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044E92C-A5B6-4170-904F-9D8F260A4FC5}"/>
              </a:ext>
            </a:extLst>
          </p:cNvPr>
          <p:cNvSpPr>
            <a:spLocks noGrp="1"/>
          </p:cNvSpPr>
          <p:nvPr>
            <p:ph type="sldNum" sz="quarter" idx="12"/>
          </p:nvPr>
        </p:nvSpPr>
        <p:spPr/>
        <p:txBody>
          <a:bodyPr/>
          <a:lstStyle/>
          <a:p>
            <a:fld id="{967BC64B-B43D-4118-9D1D-49DB9A46867A}" type="slidenum">
              <a:rPr lang="en-US" smtClean="0"/>
              <a:pPr/>
              <a:t>‹#›</a:t>
            </a:fld>
            <a:endParaRPr lang="en-US"/>
          </a:p>
        </p:txBody>
      </p:sp>
    </p:spTree>
    <p:extLst>
      <p:ext uri="{BB962C8B-B14F-4D97-AF65-F5344CB8AC3E}">
        <p14:creationId xmlns="" xmlns:p14="http://schemas.microsoft.com/office/powerpoint/2010/main" val="1433124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47A75F7-BEC3-46B8-A751-70448CE43D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F1591018-7311-4B14-AD98-84A736EBB6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C6D0D6F-0717-4E7D-AA20-D2963444CDCB}"/>
              </a:ext>
            </a:extLst>
          </p:cNvPr>
          <p:cNvSpPr>
            <a:spLocks noGrp="1"/>
          </p:cNvSpPr>
          <p:nvPr>
            <p:ph type="dt" sz="half" idx="10"/>
          </p:nvPr>
        </p:nvSpPr>
        <p:spPr/>
        <p:txBody>
          <a:bodyPr/>
          <a:lstStyle/>
          <a:p>
            <a:fld id="{13F1D176-8A9A-45C3-9EE3-648356366E21}" type="datetimeFigureOut">
              <a:rPr lang="en-US" smtClean="0"/>
              <a:pPr/>
              <a:t>9/25/2023</a:t>
            </a:fld>
            <a:endParaRPr lang="en-US"/>
          </a:p>
        </p:txBody>
      </p:sp>
      <p:sp>
        <p:nvSpPr>
          <p:cNvPr id="5" name="Footer Placeholder 4">
            <a:extLst>
              <a:ext uri="{FF2B5EF4-FFF2-40B4-BE49-F238E27FC236}">
                <a16:creationId xmlns="" xmlns:a16="http://schemas.microsoft.com/office/drawing/2014/main" id="{FDE9DB63-1D5B-426D-8263-C38CC05CA4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21C8235-2B81-4857-9102-B617D07C98A0}"/>
              </a:ext>
            </a:extLst>
          </p:cNvPr>
          <p:cNvSpPr>
            <a:spLocks noGrp="1"/>
          </p:cNvSpPr>
          <p:nvPr>
            <p:ph type="sldNum" sz="quarter" idx="12"/>
          </p:nvPr>
        </p:nvSpPr>
        <p:spPr/>
        <p:txBody>
          <a:bodyPr/>
          <a:lstStyle/>
          <a:p>
            <a:fld id="{967BC64B-B43D-4118-9D1D-49DB9A46867A}" type="slidenum">
              <a:rPr lang="en-US" smtClean="0"/>
              <a:pPr/>
              <a:t>‹#›</a:t>
            </a:fld>
            <a:endParaRPr lang="en-US"/>
          </a:p>
        </p:txBody>
      </p:sp>
    </p:spTree>
    <p:extLst>
      <p:ext uri="{BB962C8B-B14F-4D97-AF65-F5344CB8AC3E}">
        <p14:creationId xmlns="" xmlns:p14="http://schemas.microsoft.com/office/powerpoint/2010/main" val="2578694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91B5A-2381-4AD4-82B9-DB2908305D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5BA7123-1677-4DA2-A7C8-3CEEEA35C2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36CFDB6-6B30-4085-9DA1-571E84F217B3}"/>
              </a:ext>
            </a:extLst>
          </p:cNvPr>
          <p:cNvSpPr>
            <a:spLocks noGrp="1"/>
          </p:cNvSpPr>
          <p:nvPr>
            <p:ph type="dt" sz="half" idx="10"/>
          </p:nvPr>
        </p:nvSpPr>
        <p:spPr/>
        <p:txBody>
          <a:bodyPr/>
          <a:lstStyle/>
          <a:p>
            <a:fld id="{13F1D176-8A9A-45C3-9EE3-648356366E21}" type="datetimeFigureOut">
              <a:rPr lang="en-US" smtClean="0"/>
              <a:pPr/>
              <a:t>9/25/2023</a:t>
            </a:fld>
            <a:endParaRPr lang="en-US"/>
          </a:p>
        </p:txBody>
      </p:sp>
      <p:sp>
        <p:nvSpPr>
          <p:cNvPr id="5" name="Footer Placeholder 4">
            <a:extLst>
              <a:ext uri="{FF2B5EF4-FFF2-40B4-BE49-F238E27FC236}">
                <a16:creationId xmlns="" xmlns:a16="http://schemas.microsoft.com/office/drawing/2014/main" id="{4B02C6B3-0652-4E5F-9329-0EF699595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C89A7D7-817C-4DF3-9BA0-6F9C0EE228B5}"/>
              </a:ext>
            </a:extLst>
          </p:cNvPr>
          <p:cNvSpPr>
            <a:spLocks noGrp="1"/>
          </p:cNvSpPr>
          <p:nvPr>
            <p:ph type="sldNum" sz="quarter" idx="12"/>
          </p:nvPr>
        </p:nvSpPr>
        <p:spPr/>
        <p:txBody>
          <a:bodyPr/>
          <a:lstStyle/>
          <a:p>
            <a:fld id="{967BC64B-B43D-4118-9D1D-49DB9A46867A}" type="slidenum">
              <a:rPr lang="en-US" smtClean="0"/>
              <a:pPr/>
              <a:t>‹#›</a:t>
            </a:fld>
            <a:endParaRPr lang="en-US"/>
          </a:p>
        </p:txBody>
      </p:sp>
    </p:spTree>
    <p:extLst>
      <p:ext uri="{BB962C8B-B14F-4D97-AF65-F5344CB8AC3E}">
        <p14:creationId xmlns="" xmlns:p14="http://schemas.microsoft.com/office/powerpoint/2010/main" val="2684751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46970D-7426-46D3-8C5E-EEBC8147FD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0CB91A1F-6909-4E19-A53F-782DFEE7AA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F2A7CA63-83C6-47D0-8F8F-621134DFC252}"/>
              </a:ext>
            </a:extLst>
          </p:cNvPr>
          <p:cNvSpPr>
            <a:spLocks noGrp="1"/>
          </p:cNvSpPr>
          <p:nvPr>
            <p:ph type="dt" sz="half" idx="10"/>
          </p:nvPr>
        </p:nvSpPr>
        <p:spPr/>
        <p:txBody>
          <a:bodyPr/>
          <a:lstStyle/>
          <a:p>
            <a:fld id="{13F1D176-8A9A-45C3-9EE3-648356366E21}" type="datetimeFigureOut">
              <a:rPr lang="en-US" smtClean="0"/>
              <a:pPr/>
              <a:t>9/25/2023</a:t>
            </a:fld>
            <a:endParaRPr lang="en-US"/>
          </a:p>
        </p:txBody>
      </p:sp>
      <p:sp>
        <p:nvSpPr>
          <p:cNvPr id="5" name="Footer Placeholder 4">
            <a:extLst>
              <a:ext uri="{FF2B5EF4-FFF2-40B4-BE49-F238E27FC236}">
                <a16:creationId xmlns="" xmlns:a16="http://schemas.microsoft.com/office/drawing/2014/main" id="{425D4574-7B54-4F49-983A-B21C0886A6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391EB90-B504-48E5-B8D6-9823EEBB37FC}"/>
              </a:ext>
            </a:extLst>
          </p:cNvPr>
          <p:cNvSpPr>
            <a:spLocks noGrp="1"/>
          </p:cNvSpPr>
          <p:nvPr>
            <p:ph type="sldNum" sz="quarter" idx="12"/>
          </p:nvPr>
        </p:nvSpPr>
        <p:spPr/>
        <p:txBody>
          <a:bodyPr/>
          <a:lstStyle/>
          <a:p>
            <a:fld id="{967BC64B-B43D-4118-9D1D-49DB9A46867A}" type="slidenum">
              <a:rPr lang="en-US" smtClean="0"/>
              <a:pPr/>
              <a:t>‹#›</a:t>
            </a:fld>
            <a:endParaRPr lang="en-US"/>
          </a:p>
        </p:txBody>
      </p:sp>
    </p:spTree>
    <p:extLst>
      <p:ext uri="{BB962C8B-B14F-4D97-AF65-F5344CB8AC3E}">
        <p14:creationId xmlns="" xmlns:p14="http://schemas.microsoft.com/office/powerpoint/2010/main" val="1830175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5D0F3A-B3EC-400F-935E-C0A1451768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8274E72-A4CA-481F-8CD7-8A0F49A0DD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B188ECA0-8839-4879-A4CC-FFE922D5DA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2597B3FD-7235-4266-9CFB-2362F088CB86}"/>
              </a:ext>
            </a:extLst>
          </p:cNvPr>
          <p:cNvSpPr>
            <a:spLocks noGrp="1"/>
          </p:cNvSpPr>
          <p:nvPr>
            <p:ph type="dt" sz="half" idx="10"/>
          </p:nvPr>
        </p:nvSpPr>
        <p:spPr/>
        <p:txBody>
          <a:bodyPr/>
          <a:lstStyle/>
          <a:p>
            <a:fld id="{13F1D176-8A9A-45C3-9EE3-648356366E21}" type="datetimeFigureOut">
              <a:rPr lang="en-US" smtClean="0"/>
              <a:pPr/>
              <a:t>9/25/2023</a:t>
            </a:fld>
            <a:endParaRPr lang="en-US"/>
          </a:p>
        </p:txBody>
      </p:sp>
      <p:sp>
        <p:nvSpPr>
          <p:cNvPr id="6" name="Footer Placeholder 5">
            <a:extLst>
              <a:ext uri="{FF2B5EF4-FFF2-40B4-BE49-F238E27FC236}">
                <a16:creationId xmlns="" xmlns:a16="http://schemas.microsoft.com/office/drawing/2014/main" id="{CA8AF738-C11A-44AC-A6FB-D5BB2C21E4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6F05F7B-078A-4F35-BB5D-5080031FC34D}"/>
              </a:ext>
            </a:extLst>
          </p:cNvPr>
          <p:cNvSpPr>
            <a:spLocks noGrp="1"/>
          </p:cNvSpPr>
          <p:nvPr>
            <p:ph type="sldNum" sz="quarter" idx="12"/>
          </p:nvPr>
        </p:nvSpPr>
        <p:spPr/>
        <p:txBody>
          <a:bodyPr/>
          <a:lstStyle/>
          <a:p>
            <a:fld id="{967BC64B-B43D-4118-9D1D-49DB9A46867A}" type="slidenum">
              <a:rPr lang="en-US" smtClean="0"/>
              <a:pPr/>
              <a:t>‹#›</a:t>
            </a:fld>
            <a:endParaRPr lang="en-US"/>
          </a:p>
        </p:txBody>
      </p:sp>
    </p:spTree>
    <p:extLst>
      <p:ext uri="{BB962C8B-B14F-4D97-AF65-F5344CB8AC3E}">
        <p14:creationId xmlns="" xmlns:p14="http://schemas.microsoft.com/office/powerpoint/2010/main" val="723819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DD02A3-7A0B-4D1D-8D31-C3C107FC7A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A11C438F-B1A5-42BB-A574-BCE09E4C81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A6BBE7B3-6DA5-48F8-87F0-AA76B67867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72F54A93-A67E-452C-8003-AFA08B9D3E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9C6395BD-FCE7-4031-BF98-D576536BE7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A3C9E698-A8AF-438A-8AF6-9785D2893BC3}"/>
              </a:ext>
            </a:extLst>
          </p:cNvPr>
          <p:cNvSpPr>
            <a:spLocks noGrp="1"/>
          </p:cNvSpPr>
          <p:nvPr>
            <p:ph type="dt" sz="half" idx="10"/>
          </p:nvPr>
        </p:nvSpPr>
        <p:spPr/>
        <p:txBody>
          <a:bodyPr/>
          <a:lstStyle/>
          <a:p>
            <a:fld id="{13F1D176-8A9A-45C3-9EE3-648356366E21}" type="datetimeFigureOut">
              <a:rPr lang="en-US" smtClean="0"/>
              <a:pPr/>
              <a:t>9/25/2023</a:t>
            </a:fld>
            <a:endParaRPr lang="en-US"/>
          </a:p>
        </p:txBody>
      </p:sp>
      <p:sp>
        <p:nvSpPr>
          <p:cNvPr id="8" name="Footer Placeholder 7">
            <a:extLst>
              <a:ext uri="{FF2B5EF4-FFF2-40B4-BE49-F238E27FC236}">
                <a16:creationId xmlns="" xmlns:a16="http://schemas.microsoft.com/office/drawing/2014/main" id="{4ECE7EDC-C5B8-4E2B-B668-8909D5E553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8B6026AE-5F48-47DA-AA38-9B6452A2D51A}"/>
              </a:ext>
            </a:extLst>
          </p:cNvPr>
          <p:cNvSpPr>
            <a:spLocks noGrp="1"/>
          </p:cNvSpPr>
          <p:nvPr>
            <p:ph type="sldNum" sz="quarter" idx="12"/>
          </p:nvPr>
        </p:nvSpPr>
        <p:spPr/>
        <p:txBody>
          <a:bodyPr/>
          <a:lstStyle/>
          <a:p>
            <a:fld id="{967BC64B-B43D-4118-9D1D-49DB9A46867A}" type="slidenum">
              <a:rPr lang="en-US" smtClean="0"/>
              <a:pPr/>
              <a:t>‹#›</a:t>
            </a:fld>
            <a:endParaRPr lang="en-US"/>
          </a:p>
        </p:txBody>
      </p:sp>
    </p:spTree>
    <p:extLst>
      <p:ext uri="{BB962C8B-B14F-4D97-AF65-F5344CB8AC3E}">
        <p14:creationId xmlns="" xmlns:p14="http://schemas.microsoft.com/office/powerpoint/2010/main" val="1744337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8832C5-9A43-4F25-9D45-CB66732619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B413B867-F74F-4228-B9B4-C0AF9911FCDE}"/>
              </a:ext>
            </a:extLst>
          </p:cNvPr>
          <p:cNvSpPr>
            <a:spLocks noGrp="1"/>
          </p:cNvSpPr>
          <p:nvPr>
            <p:ph type="dt" sz="half" idx="10"/>
          </p:nvPr>
        </p:nvSpPr>
        <p:spPr/>
        <p:txBody>
          <a:bodyPr/>
          <a:lstStyle/>
          <a:p>
            <a:fld id="{13F1D176-8A9A-45C3-9EE3-648356366E21}" type="datetimeFigureOut">
              <a:rPr lang="en-US" smtClean="0"/>
              <a:pPr/>
              <a:t>9/25/2023</a:t>
            </a:fld>
            <a:endParaRPr lang="en-US"/>
          </a:p>
        </p:txBody>
      </p:sp>
      <p:sp>
        <p:nvSpPr>
          <p:cNvPr id="4" name="Footer Placeholder 3">
            <a:extLst>
              <a:ext uri="{FF2B5EF4-FFF2-40B4-BE49-F238E27FC236}">
                <a16:creationId xmlns="" xmlns:a16="http://schemas.microsoft.com/office/drawing/2014/main" id="{44282410-A339-42A7-BB9F-24B33BA224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6F96B3BE-EC5E-4A5A-A399-477BCA874CC7}"/>
              </a:ext>
            </a:extLst>
          </p:cNvPr>
          <p:cNvSpPr>
            <a:spLocks noGrp="1"/>
          </p:cNvSpPr>
          <p:nvPr>
            <p:ph type="sldNum" sz="quarter" idx="12"/>
          </p:nvPr>
        </p:nvSpPr>
        <p:spPr/>
        <p:txBody>
          <a:bodyPr/>
          <a:lstStyle/>
          <a:p>
            <a:fld id="{967BC64B-B43D-4118-9D1D-49DB9A46867A}" type="slidenum">
              <a:rPr lang="en-US" smtClean="0"/>
              <a:pPr/>
              <a:t>‹#›</a:t>
            </a:fld>
            <a:endParaRPr lang="en-US"/>
          </a:p>
        </p:txBody>
      </p:sp>
    </p:spTree>
    <p:extLst>
      <p:ext uri="{BB962C8B-B14F-4D97-AF65-F5344CB8AC3E}">
        <p14:creationId xmlns="" xmlns:p14="http://schemas.microsoft.com/office/powerpoint/2010/main" val="3817301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4AC69B9-63F1-4A9C-8F33-A1611545A5A1}"/>
              </a:ext>
            </a:extLst>
          </p:cNvPr>
          <p:cNvSpPr>
            <a:spLocks noGrp="1"/>
          </p:cNvSpPr>
          <p:nvPr>
            <p:ph type="dt" sz="half" idx="10"/>
          </p:nvPr>
        </p:nvSpPr>
        <p:spPr/>
        <p:txBody>
          <a:bodyPr/>
          <a:lstStyle/>
          <a:p>
            <a:fld id="{13F1D176-8A9A-45C3-9EE3-648356366E21}" type="datetimeFigureOut">
              <a:rPr lang="en-US" smtClean="0"/>
              <a:pPr/>
              <a:t>9/25/2023</a:t>
            </a:fld>
            <a:endParaRPr lang="en-US"/>
          </a:p>
        </p:txBody>
      </p:sp>
      <p:sp>
        <p:nvSpPr>
          <p:cNvPr id="3" name="Footer Placeholder 2">
            <a:extLst>
              <a:ext uri="{FF2B5EF4-FFF2-40B4-BE49-F238E27FC236}">
                <a16:creationId xmlns="" xmlns:a16="http://schemas.microsoft.com/office/drawing/2014/main" id="{8FE0C724-D8C2-4328-8617-A7616244E8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18203B7D-6FD4-479E-AA8E-93DADA39558B}"/>
              </a:ext>
            </a:extLst>
          </p:cNvPr>
          <p:cNvSpPr>
            <a:spLocks noGrp="1"/>
          </p:cNvSpPr>
          <p:nvPr>
            <p:ph type="sldNum" sz="quarter" idx="12"/>
          </p:nvPr>
        </p:nvSpPr>
        <p:spPr/>
        <p:txBody>
          <a:bodyPr/>
          <a:lstStyle/>
          <a:p>
            <a:fld id="{967BC64B-B43D-4118-9D1D-49DB9A46867A}" type="slidenum">
              <a:rPr lang="en-US" smtClean="0"/>
              <a:pPr/>
              <a:t>‹#›</a:t>
            </a:fld>
            <a:endParaRPr lang="en-US"/>
          </a:p>
        </p:txBody>
      </p:sp>
    </p:spTree>
    <p:extLst>
      <p:ext uri="{BB962C8B-B14F-4D97-AF65-F5344CB8AC3E}">
        <p14:creationId xmlns="" xmlns:p14="http://schemas.microsoft.com/office/powerpoint/2010/main" val="2203153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9613AB-B0F6-44B3-8CDA-563C5D762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A5F12CB7-85CE-44B6-A446-7D88F290F4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89F09585-3953-4E85-8E55-6FB53FACC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1A6AF71-BE82-4183-BDF3-A77814B6E2BE}"/>
              </a:ext>
            </a:extLst>
          </p:cNvPr>
          <p:cNvSpPr>
            <a:spLocks noGrp="1"/>
          </p:cNvSpPr>
          <p:nvPr>
            <p:ph type="dt" sz="half" idx="10"/>
          </p:nvPr>
        </p:nvSpPr>
        <p:spPr/>
        <p:txBody>
          <a:bodyPr/>
          <a:lstStyle/>
          <a:p>
            <a:fld id="{13F1D176-8A9A-45C3-9EE3-648356366E21}" type="datetimeFigureOut">
              <a:rPr lang="en-US" smtClean="0"/>
              <a:pPr/>
              <a:t>9/25/2023</a:t>
            </a:fld>
            <a:endParaRPr lang="en-US"/>
          </a:p>
        </p:txBody>
      </p:sp>
      <p:sp>
        <p:nvSpPr>
          <p:cNvPr id="6" name="Footer Placeholder 5">
            <a:extLst>
              <a:ext uri="{FF2B5EF4-FFF2-40B4-BE49-F238E27FC236}">
                <a16:creationId xmlns="" xmlns:a16="http://schemas.microsoft.com/office/drawing/2014/main" id="{A5360BA0-84B1-455C-803D-A25FE334B4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93CA76B-08B0-4A8B-A3BD-E5D6BB29FF58}"/>
              </a:ext>
            </a:extLst>
          </p:cNvPr>
          <p:cNvSpPr>
            <a:spLocks noGrp="1"/>
          </p:cNvSpPr>
          <p:nvPr>
            <p:ph type="sldNum" sz="quarter" idx="12"/>
          </p:nvPr>
        </p:nvSpPr>
        <p:spPr/>
        <p:txBody>
          <a:bodyPr/>
          <a:lstStyle/>
          <a:p>
            <a:fld id="{967BC64B-B43D-4118-9D1D-49DB9A46867A}" type="slidenum">
              <a:rPr lang="en-US" smtClean="0"/>
              <a:pPr/>
              <a:t>‹#›</a:t>
            </a:fld>
            <a:endParaRPr lang="en-US"/>
          </a:p>
        </p:txBody>
      </p:sp>
    </p:spTree>
    <p:extLst>
      <p:ext uri="{BB962C8B-B14F-4D97-AF65-F5344CB8AC3E}">
        <p14:creationId xmlns="" xmlns:p14="http://schemas.microsoft.com/office/powerpoint/2010/main" val="4108328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9C3997-74AB-44CB-899B-ACCB70426E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A9B8E40E-23F9-4316-8BF5-74CA44D09C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7971E5D5-7137-4054-915E-4EA820A79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DFB27A8-C0EE-41D4-BE1E-4043AD3E0090}"/>
              </a:ext>
            </a:extLst>
          </p:cNvPr>
          <p:cNvSpPr>
            <a:spLocks noGrp="1"/>
          </p:cNvSpPr>
          <p:nvPr>
            <p:ph type="dt" sz="half" idx="10"/>
          </p:nvPr>
        </p:nvSpPr>
        <p:spPr/>
        <p:txBody>
          <a:bodyPr/>
          <a:lstStyle/>
          <a:p>
            <a:fld id="{13F1D176-8A9A-45C3-9EE3-648356366E21}" type="datetimeFigureOut">
              <a:rPr lang="en-US" smtClean="0"/>
              <a:pPr/>
              <a:t>9/25/2023</a:t>
            </a:fld>
            <a:endParaRPr lang="en-US"/>
          </a:p>
        </p:txBody>
      </p:sp>
      <p:sp>
        <p:nvSpPr>
          <p:cNvPr id="6" name="Footer Placeholder 5">
            <a:extLst>
              <a:ext uri="{FF2B5EF4-FFF2-40B4-BE49-F238E27FC236}">
                <a16:creationId xmlns="" xmlns:a16="http://schemas.microsoft.com/office/drawing/2014/main" id="{98B38393-5864-4E52-ADB7-806279D6DB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891E60A-B926-4933-A7D2-931F15FA49CB}"/>
              </a:ext>
            </a:extLst>
          </p:cNvPr>
          <p:cNvSpPr>
            <a:spLocks noGrp="1"/>
          </p:cNvSpPr>
          <p:nvPr>
            <p:ph type="sldNum" sz="quarter" idx="12"/>
          </p:nvPr>
        </p:nvSpPr>
        <p:spPr/>
        <p:txBody>
          <a:bodyPr/>
          <a:lstStyle/>
          <a:p>
            <a:fld id="{967BC64B-B43D-4118-9D1D-49DB9A46867A}" type="slidenum">
              <a:rPr lang="en-US" smtClean="0"/>
              <a:pPr/>
              <a:t>‹#›</a:t>
            </a:fld>
            <a:endParaRPr lang="en-US"/>
          </a:p>
        </p:txBody>
      </p:sp>
    </p:spTree>
    <p:extLst>
      <p:ext uri="{BB962C8B-B14F-4D97-AF65-F5344CB8AC3E}">
        <p14:creationId xmlns="" xmlns:p14="http://schemas.microsoft.com/office/powerpoint/2010/main" val="406871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8D34F2D-E1DD-4371-9538-AEA9C15206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4D2EA48B-9C62-4982-9FD4-0D822DC486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6D3E8D5-AD18-4638-A1FF-653C95E90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F1D176-8A9A-45C3-9EE3-648356366E21}" type="datetimeFigureOut">
              <a:rPr lang="en-US" smtClean="0"/>
              <a:pPr/>
              <a:t>9/25/2023</a:t>
            </a:fld>
            <a:endParaRPr lang="en-US"/>
          </a:p>
        </p:txBody>
      </p:sp>
      <p:sp>
        <p:nvSpPr>
          <p:cNvPr id="5" name="Footer Placeholder 4">
            <a:extLst>
              <a:ext uri="{FF2B5EF4-FFF2-40B4-BE49-F238E27FC236}">
                <a16:creationId xmlns="" xmlns:a16="http://schemas.microsoft.com/office/drawing/2014/main" id="{414996A7-1490-45C5-A0BF-21A9D52113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FE7DBC39-FCC4-4D82-BC3B-CC7BFB59D2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BC64B-B43D-4118-9D1D-49DB9A46867A}" type="slidenum">
              <a:rPr lang="en-US" smtClean="0"/>
              <a:pPr/>
              <a:t>‹#›</a:t>
            </a:fld>
            <a:endParaRPr lang="en-US"/>
          </a:p>
        </p:txBody>
      </p:sp>
    </p:spTree>
    <p:extLst>
      <p:ext uri="{BB962C8B-B14F-4D97-AF65-F5344CB8AC3E}">
        <p14:creationId xmlns="" xmlns:p14="http://schemas.microsoft.com/office/powerpoint/2010/main" val="3791977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191">
            <a:extLst>
              <a:ext uri="{FF2B5EF4-FFF2-40B4-BE49-F238E27FC236}">
                <a16:creationId xmlns="" xmlns:a16="http://schemas.microsoft.com/office/drawing/2014/main" id="{49B447FE-DDA9-4B30-828A-59FC569124E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Rectangle 192">
            <a:extLst>
              <a:ext uri="{FF2B5EF4-FFF2-40B4-BE49-F238E27FC236}">
                <a16:creationId xmlns="" xmlns:a16="http://schemas.microsoft.com/office/drawing/2014/main" id="{C3D487F7-9050-4871-B351-34A72ADB296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484" y="-1"/>
            <a:ext cx="6096002"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Rectangle 193">
            <a:extLst>
              <a:ext uri="{FF2B5EF4-FFF2-40B4-BE49-F238E27FC236}">
                <a16:creationId xmlns="" xmlns:a16="http://schemas.microsoft.com/office/drawing/2014/main" id="{F43C27DD-EF6A-4C48-9669-C2970E71A81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flipH="1">
            <a:off x="-152884" y="609601"/>
            <a:ext cx="6858003" cy="5638801"/>
          </a:xfrm>
          <a:prstGeom prst="rect">
            <a:avLst/>
          </a:prstGeom>
          <a:gradFill>
            <a:gsLst>
              <a:gs pos="0">
                <a:schemeClr val="accent1">
                  <a:alpha val="23000"/>
                </a:schemeClr>
              </a:gs>
              <a:gs pos="71000">
                <a:schemeClr val="accent1">
                  <a:lumMod val="50000"/>
                  <a:alpha val="0"/>
                </a:schemeClr>
              </a:gs>
              <a:gs pos="100000">
                <a:srgbClr val="000000">
                  <a:alpha val="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1" name="Rectangle 194">
            <a:extLst>
              <a:ext uri="{FF2B5EF4-FFF2-40B4-BE49-F238E27FC236}">
                <a16:creationId xmlns="" xmlns:a16="http://schemas.microsoft.com/office/drawing/2014/main" id="{05A1AA86-B7E6-4C02-AA34-F1A25CD4CC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7518" y="2217950"/>
            <a:ext cx="6103518" cy="4640049"/>
          </a:xfrm>
          <a:prstGeom prst="rect">
            <a:avLst/>
          </a:prstGeom>
          <a:gradFill>
            <a:gsLst>
              <a:gs pos="0">
                <a:schemeClr val="accent1">
                  <a:alpha val="0"/>
                </a:schemeClr>
              </a:gs>
              <a:gs pos="72000">
                <a:srgbClr val="000000">
                  <a:alpha val="21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2" name="Oval 195">
            <a:extLst>
              <a:ext uri="{FF2B5EF4-FFF2-40B4-BE49-F238E27FC236}">
                <a16:creationId xmlns="" xmlns:a16="http://schemas.microsoft.com/office/drawing/2014/main" id="{86C3B9CB-4E48-4726-B7B9-9E02F71B15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4137312">
            <a:off x="565239" y="1211422"/>
            <a:ext cx="4640488" cy="4640488"/>
          </a:xfrm>
          <a:prstGeom prst="ellipse">
            <a:avLst/>
          </a:prstGeom>
          <a:gradFill>
            <a:gsLst>
              <a:gs pos="53000">
                <a:schemeClr val="accent1">
                  <a:alpha val="0"/>
                </a:schemeClr>
              </a:gs>
              <a:gs pos="100000">
                <a:schemeClr val="accent1">
                  <a:lumMod val="40000"/>
                  <a:lumOff val="60000"/>
                  <a:alpha val="1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Rectangle 196">
            <a:extLst>
              <a:ext uri="{FF2B5EF4-FFF2-40B4-BE49-F238E27FC236}">
                <a16:creationId xmlns="" xmlns:a16="http://schemas.microsoft.com/office/drawing/2014/main" id="{C84384FE-1C88-4CAA-8FB8-2313A3AE73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7519" y="0"/>
            <a:ext cx="6103519" cy="6870700"/>
          </a:xfrm>
          <a:prstGeom prst="rect">
            <a:avLst/>
          </a:prstGeom>
          <a:gradFill>
            <a:gsLst>
              <a:gs pos="24000">
                <a:schemeClr val="accent1">
                  <a:alpha val="0"/>
                </a:schemeClr>
              </a:gs>
              <a:gs pos="100000">
                <a:srgbClr val="000000">
                  <a:alpha val="71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82BA1605-8CA4-4B4A-80B2-F578630E32C9}"/>
              </a:ext>
            </a:extLst>
          </p:cNvPr>
          <p:cNvSpPr>
            <a:spLocks noGrp="1"/>
          </p:cNvSpPr>
          <p:nvPr>
            <p:ph type="ctrTitle"/>
          </p:nvPr>
        </p:nvSpPr>
        <p:spPr>
          <a:xfrm>
            <a:off x="614803" y="532983"/>
            <a:ext cx="5123123" cy="5656802"/>
          </a:xfrm>
        </p:spPr>
        <p:txBody>
          <a:bodyPr anchor="ctr">
            <a:normAutofit/>
          </a:bodyPr>
          <a:lstStyle/>
          <a:p>
            <a:r>
              <a:rPr lang="en-US" sz="4400" dirty="0" smtClean="0">
                <a:solidFill>
                  <a:srgbClr val="FFFFFF"/>
                </a:solidFill>
              </a:rPr>
              <a:t/>
            </a:r>
            <a:br>
              <a:rPr lang="en-US" sz="4400" dirty="0" smtClean="0">
                <a:solidFill>
                  <a:srgbClr val="FFFFFF"/>
                </a:solidFill>
              </a:rPr>
            </a:br>
            <a:r>
              <a:rPr lang="en-US" sz="4400" dirty="0" smtClean="0">
                <a:solidFill>
                  <a:srgbClr val="FFFFFF"/>
                </a:solidFill>
              </a:rPr>
              <a:t>“Career Path:-</a:t>
            </a:r>
            <a:br>
              <a:rPr lang="en-US" sz="4400" dirty="0" smtClean="0">
                <a:solidFill>
                  <a:srgbClr val="FFFFFF"/>
                </a:solidFill>
              </a:rPr>
            </a:br>
            <a:r>
              <a:rPr lang="en-US" sz="4400" dirty="0" smtClean="0">
                <a:solidFill>
                  <a:srgbClr val="FFFFFF"/>
                </a:solidFill>
              </a:rPr>
              <a:t>Personalized Student Career Path Guidance System"</a:t>
            </a:r>
            <a:br>
              <a:rPr lang="en-US" sz="4400" dirty="0" smtClean="0">
                <a:solidFill>
                  <a:srgbClr val="FFFFFF"/>
                </a:solidFill>
              </a:rPr>
            </a:br>
            <a:endParaRPr lang="en-US" sz="4400" dirty="0">
              <a:solidFill>
                <a:srgbClr val="FFFFFF"/>
              </a:solidFill>
            </a:endParaRPr>
          </a:p>
        </p:txBody>
      </p:sp>
      <p:pic>
        <p:nvPicPr>
          <p:cNvPr id="1026" name="Picture 2" descr="A group of people standing together&#10;&#10;Description automatically generated with medium confidence">
            <a:extLst>
              <a:ext uri="{FF2B5EF4-FFF2-40B4-BE49-F238E27FC236}">
                <a16:creationId xmlns="" xmlns:a16="http://schemas.microsoft.com/office/drawing/2014/main" id="{6FC3A43D-544E-4F10-81D6-4A51413B07F9}"/>
              </a:ext>
            </a:extLst>
          </p:cNvPr>
          <p:cNvPicPr>
            <a:picLocks noChangeAspect="1" noChangeArrowheads="1"/>
          </p:cNvPicPr>
          <p:nvPr/>
        </p:nvPicPr>
        <p:blipFill rotWithShape="1">
          <a:blip r:embed="rId3">
            <a:extLst>
              <a:ext uri="{28A0092B-C50C-407E-A947-70E740481C1C}">
                <a14:useLocalDpi xmlns="" xmlns:a14="http://schemas.microsoft.com/office/drawing/2010/main" val="0"/>
              </a:ext>
            </a:extLst>
          </a:blip>
          <a:srcRect l="10227" r="1909" b="1"/>
          <a:stretch/>
        </p:blipFill>
        <p:spPr bwMode="auto">
          <a:xfrm>
            <a:off x="6553199" y="457200"/>
            <a:ext cx="5181602" cy="594360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574FE41F-76F6-4976-9C45-E35E930411F1}"/>
              </a:ext>
            </a:extLst>
          </p:cNvPr>
          <p:cNvSpPr txBox="1"/>
          <p:nvPr/>
        </p:nvSpPr>
        <p:spPr>
          <a:xfrm>
            <a:off x="10167645" y="6005240"/>
            <a:ext cx="184731" cy="369332"/>
          </a:xfrm>
          <a:prstGeom prst="rect">
            <a:avLst/>
          </a:prstGeom>
          <a:noFill/>
        </p:spPr>
        <p:txBody>
          <a:bodyPr wrap="none" rtlCol="0">
            <a:spAutoFit/>
          </a:bodyPr>
          <a:lstStyle/>
          <a:p>
            <a:pPr>
              <a:spcAft>
                <a:spcPts val="600"/>
              </a:spcAft>
            </a:pPr>
            <a:endParaRPr lang="en-US" dirty="0"/>
          </a:p>
        </p:txBody>
      </p:sp>
    </p:spTree>
    <p:extLst>
      <p:ext uri="{BB962C8B-B14F-4D97-AF65-F5344CB8AC3E}">
        <p14:creationId xmlns="" xmlns:p14="http://schemas.microsoft.com/office/powerpoint/2010/main" val="191761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299A7D7D-A3EB-4E0D-8DD2-E1ABD82FC171}"/>
              </a:ext>
            </a:extLst>
          </p:cNvPr>
          <p:cNvSpPr>
            <a:spLocks noGrp="1"/>
          </p:cNvSpPr>
          <p:nvPr>
            <p:ph idx="1"/>
          </p:nvPr>
        </p:nvSpPr>
        <p:spPr>
          <a:xfrm>
            <a:off x="4738889" y="645836"/>
            <a:ext cx="3025303" cy="5546047"/>
          </a:xfrm>
        </p:spPr>
        <p:txBody>
          <a:bodyPr anchor="ctr">
            <a:normAutofit/>
          </a:bodyPr>
          <a:lstStyle/>
          <a:p>
            <a:pPr marL="0" indent="0">
              <a:buNone/>
            </a:pPr>
            <a:r>
              <a:rPr lang="en-US" sz="4400" dirty="0"/>
              <a:t>Thank you !</a:t>
            </a:r>
          </a:p>
        </p:txBody>
      </p:sp>
      <p:pic>
        <p:nvPicPr>
          <p:cNvPr id="7" name="Graphic 6" descr="Right Double Quote">
            <a:extLst>
              <a:ext uri="{FF2B5EF4-FFF2-40B4-BE49-F238E27FC236}">
                <a16:creationId xmlns="" xmlns:a16="http://schemas.microsoft.com/office/drawing/2014/main" id="{15A80693-52DB-4CD3-8628-47F58DBA594D}"/>
              </a:ext>
            </a:extLst>
          </p:cNvPr>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tretch>
            <a:fillRect/>
          </a:stretch>
        </p:blipFill>
        <p:spPr>
          <a:xfrm>
            <a:off x="8109502" y="1627051"/>
            <a:ext cx="3615776" cy="3615776"/>
          </a:xfrm>
          <a:prstGeom prst="rect">
            <a:avLst/>
          </a:prstGeom>
        </p:spPr>
      </p:pic>
      <p:sp>
        <p:nvSpPr>
          <p:cNvPr id="11" name="TextBox 10">
            <a:extLst>
              <a:ext uri="{FF2B5EF4-FFF2-40B4-BE49-F238E27FC236}">
                <a16:creationId xmlns="" xmlns:a16="http://schemas.microsoft.com/office/drawing/2014/main" id="{AE8D3519-99DA-4FC9-84F7-4977FD0B88BC}"/>
              </a:ext>
            </a:extLst>
          </p:cNvPr>
          <p:cNvSpPr txBox="1"/>
          <p:nvPr/>
        </p:nvSpPr>
        <p:spPr>
          <a:xfrm>
            <a:off x="9486900" y="5643563"/>
            <a:ext cx="2224753" cy="466231"/>
          </a:xfrm>
          <a:prstGeom prst="rect">
            <a:avLst/>
          </a:prstGeom>
        </p:spPr>
        <p:txBody>
          <a:bodyPr vert="horz" lIns="91440" tIns="45720" rIns="91440" bIns="45720" rtlCol="0">
            <a:normAutofit/>
          </a:bodyPr>
          <a:lstStyle/>
          <a:p>
            <a:pPr>
              <a:lnSpc>
                <a:spcPct val="90000"/>
              </a:lnSpc>
              <a:spcAft>
                <a:spcPts val="600"/>
              </a:spcAft>
            </a:pPr>
            <a:endParaRPr lang="en-US" sz="2000" dirty="0"/>
          </a:p>
        </p:txBody>
      </p:sp>
    </p:spTree>
    <p:extLst>
      <p:ext uri="{BB962C8B-B14F-4D97-AF65-F5344CB8AC3E}">
        <p14:creationId xmlns="" xmlns:p14="http://schemas.microsoft.com/office/powerpoint/2010/main" val="1307769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36FF43-A53A-411F-BAE9-0A9DDB54DB7A}"/>
              </a:ext>
            </a:extLst>
          </p:cNvPr>
          <p:cNvSpPr>
            <a:spLocks noGrp="1"/>
          </p:cNvSpPr>
          <p:nvPr>
            <p:ph type="title"/>
          </p:nvPr>
        </p:nvSpPr>
        <p:spPr>
          <a:xfrm>
            <a:off x="715371" y="1378369"/>
            <a:ext cx="10515600" cy="3330109"/>
          </a:xfrm>
        </p:spPr>
        <p:txBody>
          <a:bodyPr>
            <a:normAutofit/>
          </a:bodyPr>
          <a:lstStyle/>
          <a:p>
            <a:pPr lvl="0"/>
            <a:r>
              <a:rPr lang="en-US" sz="4800" b="1" dirty="0" smtClean="0">
                <a:solidFill>
                  <a:srgbClr val="FF0000"/>
                </a:solidFill>
                <a:latin typeface="+mn-lt"/>
                <a:ea typeface="+mn-ea"/>
                <a:cs typeface="+mn-cs"/>
              </a:rPr>
              <a:t> Team Member:-  </a:t>
            </a:r>
            <a:r>
              <a:rPr lang="en-US" sz="4800" dirty="0" err="1" smtClean="0"/>
              <a:t>Shivam</a:t>
            </a:r>
            <a:r>
              <a:rPr lang="en-US" sz="4800" dirty="0" smtClean="0"/>
              <a:t> Kumar</a:t>
            </a:r>
            <a:br>
              <a:rPr lang="en-US" sz="4800" dirty="0" smtClean="0"/>
            </a:br>
            <a:r>
              <a:rPr lang="en-US" sz="4800" b="1" dirty="0" smtClean="0">
                <a:solidFill>
                  <a:srgbClr val="FF0000"/>
                </a:solidFill>
                <a:latin typeface="+mn-lt"/>
                <a:ea typeface="+mn-ea"/>
                <a:cs typeface="+mn-cs"/>
              </a:rPr>
              <a:t/>
            </a:r>
            <a:br>
              <a:rPr lang="en-US" sz="4800" b="1" dirty="0" smtClean="0">
                <a:solidFill>
                  <a:srgbClr val="FF0000"/>
                </a:solidFill>
                <a:latin typeface="+mn-lt"/>
                <a:ea typeface="+mn-ea"/>
                <a:cs typeface="+mn-cs"/>
              </a:rPr>
            </a:br>
            <a:r>
              <a:rPr lang="en-US" sz="4800" b="1" dirty="0" smtClean="0">
                <a:solidFill>
                  <a:srgbClr val="FF0000"/>
                </a:solidFill>
                <a:latin typeface="+mn-lt"/>
                <a:ea typeface="+mn-ea"/>
                <a:cs typeface="+mn-cs"/>
              </a:rPr>
              <a:t>Project Supervisor:- </a:t>
            </a:r>
            <a:r>
              <a:rPr lang="en-US" sz="4800" dirty="0" smtClean="0">
                <a:solidFill>
                  <a:srgbClr val="FF0000"/>
                </a:solidFill>
                <a:latin typeface="+mn-lt"/>
                <a:ea typeface="+mn-ea"/>
                <a:cs typeface="+mn-cs"/>
              </a:rPr>
              <a:t>Mr. </a:t>
            </a:r>
            <a:r>
              <a:rPr lang="en-US" sz="4800" dirty="0" err="1" smtClean="0">
                <a:solidFill>
                  <a:srgbClr val="FF0000"/>
                </a:solidFill>
                <a:latin typeface="+mn-lt"/>
                <a:ea typeface="+mn-ea"/>
                <a:cs typeface="+mn-cs"/>
              </a:rPr>
              <a:t>Ankit</a:t>
            </a:r>
            <a:r>
              <a:rPr lang="en-US" sz="4800" dirty="0" smtClean="0">
                <a:solidFill>
                  <a:srgbClr val="FF0000"/>
                </a:solidFill>
                <a:latin typeface="+mn-lt"/>
                <a:ea typeface="+mn-ea"/>
                <a:cs typeface="+mn-cs"/>
              </a:rPr>
              <a:t> </a:t>
            </a:r>
            <a:r>
              <a:rPr lang="en-US" sz="4800" dirty="0" err="1" smtClean="0">
                <a:solidFill>
                  <a:srgbClr val="FF0000"/>
                </a:solidFill>
                <a:latin typeface="+mn-lt"/>
                <a:ea typeface="+mn-ea"/>
                <a:cs typeface="+mn-cs"/>
              </a:rPr>
              <a:t>Verma</a:t>
            </a:r>
            <a:r>
              <a:rPr lang="en-US" sz="4800" b="1" dirty="0" smtClean="0">
                <a:solidFill>
                  <a:srgbClr val="FF0000"/>
                </a:solidFill>
                <a:latin typeface="+mn-lt"/>
                <a:ea typeface="+mn-ea"/>
                <a:cs typeface="+mn-cs"/>
              </a:rPr>
              <a:t/>
            </a:r>
            <a:br>
              <a:rPr lang="en-US" sz="4800" b="1" dirty="0" smtClean="0">
                <a:solidFill>
                  <a:srgbClr val="FF0000"/>
                </a:solidFill>
                <a:latin typeface="+mn-lt"/>
                <a:ea typeface="+mn-ea"/>
                <a:cs typeface="+mn-cs"/>
              </a:rPr>
            </a:br>
            <a:endParaRPr lang="en-US" sz="4800" b="1" dirty="0" smtClean="0">
              <a:solidFill>
                <a:srgbClr val="FF0000"/>
              </a:solidFill>
              <a:latin typeface="+mn-lt"/>
              <a:ea typeface="+mn-ea"/>
              <a:cs typeface="+mn-cs"/>
            </a:endParaRPr>
          </a:p>
        </p:txBody>
      </p:sp>
    </p:spTree>
    <p:extLst>
      <p:ext uri="{BB962C8B-B14F-4D97-AF65-F5344CB8AC3E}">
        <p14:creationId xmlns="" xmlns:p14="http://schemas.microsoft.com/office/powerpoint/2010/main" val="612263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DEFAD171-E1E0-49ED-B646-0B2EB34D4D19}"/>
              </a:ext>
            </a:extLst>
          </p:cNvPr>
          <p:cNvSpPr>
            <a:spLocks noGrp="1"/>
          </p:cNvSpPr>
          <p:nvPr>
            <p:ph type="title"/>
          </p:nvPr>
        </p:nvSpPr>
        <p:spPr>
          <a:xfrm>
            <a:off x="466722" y="586855"/>
            <a:ext cx="3201366" cy="3387497"/>
          </a:xfrm>
        </p:spPr>
        <p:txBody>
          <a:bodyPr anchor="b">
            <a:normAutofit/>
          </a:bodyPr>
          <a:lstStyle/>
          <a:p>
            <a:pPr algn="r"/>
            <a:r>
              <a:rPr lang="en-US" sz="4000" b="0" i="0" dirty="0" smtClean="0">
                <a:solidFill>
                  <a:srgbClr val="FFFFFF"/>
                </a:solidFill>
                <a:effectLst/>
                <a:latin typeface="arial" panose="020B0604020202020204" pitchFamily="34" charset="0"/>
              </a:rPr>
              <a:t> </a:t>
            </a:r>
            <a:r>
              <a:rPr lang="en-US" sz="4000" dirty="0" smtClean="0">
                <a:solidFill>
                  <a:srgbClr val="FFFFFF"/>
                </a:solidFill>
                <a:latin typeface="arial" panose="020B0604020202020204" pitchFamily="34" charset="0"/>
              </a:rPr>
              <a:t/>
            </a:r>
            <a:br>
              <a:rPr lang="en-US" sz="4000" dirty="0" smtClean="0">
                <a:solidFill>
                  <a:srgbClr val="FFFFFF"/>
                </a:solidFill>
                <a:latin typeface="arial" panose="020B0604020202020204" pitchFamily="34" charset="0"/>
              </a:rPr>
            </a:br>
            <a:r>
              <a:rPr lang="en-US" sz="4000" dirty="0" smtClean="0">
                <a:solidFill>
                  <a:srgbClr val="FFFFFF"/>
                </a:solidFill>
                <a:latin typeface="arial" panose="020B0604020202020204" pitchFamily="34" charset="0"/>
              </a:rPr>
              <a:t>Introduction</a:t>
            </a:r>
            <a:r>
              <a:rPr lang="en-US" sz="4000" dirty="0">
                <a:solidFill>
                  <a:srgbClr val="FFFFFF"/>
                </a:solidFill>
                <a:latin typeface="arial" panose="020B0604020202020204" pitchFamily="34" charset="0"/>
              </a:rPr>
              <a:t/>
            </a:r>
            <a:br>
              <a:rPr lang="en-US" sz="4000" dirty="0">
                <a:solidFill>
                  <a:srgbClr val="FFFFFF"/>
                </a:solidFill>
                <a:latin typeface="arial" panose="020B0604020202020204" pitchFamily="34" charset="0"/>
              </a:rPr>
            </a:br>
            <a:endParaRPr lang="en-US" sz="4000" dirty="0">
              <a:solidFill>
                <a:srgbClr val="FFFFFF"/>
              </a:solidFill>
              <a:latin typeface="arial" panose="020B0604020202020204" pitchFamily="34" charset="0"/>
            </a:endParaRPr>
          </a:p>
        </p:txBody>
      </p:sp>
      <p:sp>
        <p:nvSpPr>
          <p:cNvPr id="3" name="Content Placeholder 2">
            <a:extLst>
              <a:ext uri="{FF2B5EF4-FFF2-40B4-BE49-F238E27FC236}">
                <a16:creationId xmlns="" xmlns:a16="http://schemas.microsoft.com/office/drawing/2014/main" id="{C7AD63DF-3114-425C-8AE0-727EC98A9F43}"/>
              </a:ext>
            </a:extLst>
          </p:cNvPr>
          <p:cNvSpPr>
            <a:spLocks noGrp="1"/>
          </p:cNvSpPr>
          <p:nvPr>
            <p:ph idx="1"/>
          </p:nvPr>
        </p:nvSpPr>
        <p:spPr>
          <a:xfrm>
            <a:off x="4810259" y="649480"/>
            <a:ext cx="6555347" cy="5546047"/>
          </a:xfrm>
        </p:spPr>
        <p:txBody>
          <a:bodyPr anchor="ctr">
            <a:normAutofit fontScale="92500" lnSpcReduction="20000"/>
          </a:bodyPr>
          <a:lstStyle/>
          <a:p>
            <a:pPr marL="0" indent="0">
              <a:buNone/>
            </a:pPr>
            <a:endParaRPr lang="en-US" sz="2000" b="0" i="0" dirty="0" smtClean="0">
              <a:effectLst/>
              <a:latin typeface="arial" panose="020B0604020202020204" pitchFamily="34" charset="0"/>
            </a:endParaRPr>
          </a:p>
          <a:p>
            <a:pPr algn="just">
              <a:buNone/>
            </a:pPr>
            <a:r>
              <a:rPr lang="en-US" sz="2000" dirty="0" smtClean="0">
                <a:latin typeface="arial" panose="020B0604020202020204" pitchFamily="34" charset="0"/>
              </a:rPr>
              <a:t>   In a world driven by rapid technological advancements and evolving career landscapes, making informed decisions about education and career paths has become more critical than ever. For students, navigating this complex terrain can be daunting, as they strive to align their passions and interests with the right educational choices and future career prospects. To address this challenge, we present the "Personalized Student Career Path Guidance System," a transformative web-based platform that empowers students to chart their educational journey with confidence.</a:t>
            </a:r>
          </a:p>
          <a:p>
            <a:pPr algn="just">
              <a:buNone/>
            </a:pPr>
            <a:r>
              <a:rPr lang="en-US" sz="2000" dirty="0" smtClean="0">
                <a:latin typeface="arial" panose="020B0604020202020204" pitchFamily="34" charset="0"/>
              </a:rPr>
              <a:t>  </a:t>
            </a:r>
            <a:r>
              <a:rPr lang="en-US" sz="2000" dirty="0" smtClean="0"/>
              <a:t> </a:t>
            </a:r>
            <a:r>
              <a:rPr lang="en-US" sz="2100" dirty="0" smtClean="0">
                <a:latin typeface="arial" panose="020B0604020202020204" pitchFamily="34" charset="0"/>
              </a:rPr>
              <a:t>Our project recognizes that every student is unique, with distinct educational backgrounds, strengths, interests, and career aspirations. With this understanding, we have harnessed the power of data-driven decision-making to provide tailored guidance and support to each student on their path to success. Traditional, one-size-fits-all approaches to education and career counseling often fall short in meeting the diverse needs of students. Students are left with questions like, "Which college is the best fit for me?" or "What courses should I pursue to achieve my career goals?" These questions deserve personalized answers, and that's precisely what our system aims to deliver.</a:t>
            </a:r>
          </a:p>
          <a:p>
            <a:pPr>
              <a:buNone/>
            </a:pPr>
            <a:endParaRPr lang="en-US" sz="2000" dirty="0" smtClean="0">
              <a:latin typeface="arial" panose="020B0604020202020204" pitchFamily="34" charset="0"/>
            </a:endParaRPr>
          </a:p>
          <a:p>
            <a:pPr algn="just">
              <a:buNone/>
            </a:pPr>
            <a:endParaRPr lang="en-US" sz="2000" b="0" i="0" dirty="0">
              <a:effectLst/>
              <a:latin typeface="arial" panose="020B0604020202020204" pitchFamily="34" charset="0"/>
            </a:endParaRPr>
          </a:p>
          <a:p>
            <a:endParaRPr lang="en-US" sz="2000" dirty="0"/>
          </a:p>
        </p:txBody>
      </p:sp>
    </p:spTree>
    <p:extLst>
      <p:ext uri="{BB962C8B-B14F-4D97-AF65-F5344CB8AC3E}">
        <p14:creationId xmlns="" xmlns:p14="http://schemas.microsoft.com/office/powerpoint/2010/main" val="2646768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0D2B81DA-C1B2-4AF3-BB0F-C0B683CA61B3}"/>
              </a:ext>
            </a:extLst>
          </p:cNvPr>
          <p:cNvSpPr>
            <a:spLocks noGrp="1"/>
          </p:cNvSpPr>
          <p:nvPr>
            <p:ph type="title"/>
          </p:nvPr>
        </p:nvSpPr>
        <p:spPr>
          <a:xfrm>
            <a:off x="466722" y="586855"/>
            <a:ext cx="3201366" cy="3387497"/>
          </a:xfrm>
        </p:spPr>
        <p:txBody>
          <a:bodyPr anchor="b">
            <a:normAutofit/>
          </a:bodyPr>
          <a:lstStyle/>
          <a:p>
            <a:pPr algn="r"/>
            <a:r>
              <a:rPr lang="en-US" sz="4000" dirty="0" smtClean="0">
                <a:solidFill>
                  <a:srgbClr val="FFFFFF"/>
                </a:solidFill>
              </a:rPr>
              <a:t/>
            </a:r>
            <a:br>
              <a:rPr lang="en-US" sz="4000" dirty="0" smtClean="0">
                <a:solidFill>
                  <a:srgbClr val="FFFFFF"/>
                </a:solidFill>
              </a:rPr>
            </a:br>
            <a:r>
              <a:rPr lang="en-US" sz="4000" dirty="0" smtClean="0">
                <a:solidFill>
                  <a:srgbClr val="FFFFFF"/>
                </a:solidFill>
              </a:rPr>
              <a:t>Introduction</a:t>
            </a:r>
            <a:endParaRPr lang="en-US" sz="4000" dirty="0">
              <a:solidFill>
                <a:srgbClr val="FFFFFF"/>
              </a:solidFill>
            </a:endParaRPr>
          </a:p>
        </p:txBody>
      </p:sp>
      <p:sp>
        <p:nvSpPr>
          <p:cNvPr id="3" name="Content Placeholder 2">
            <a:extLst>
              <a:ext uri="{FF2B5EF4-FFF2-40B4-BE49-F238E27FC236}">
                <a16:creationId xmlns="" xmlns:a16="http://schemas.microsoft.com/office/drawing/2014/main" id="{C2EEE86A-492F-4C65-AB1B-09450A9ADDBE}"/>
              </a:ext>
            </a:extLst>
          </p:cNvPr>
          <p:cNvSpPr>
            <a:spLocks noGrp="1"/>
          </p:cNvSpPr>
          <p:nvPr>
            <p:ph idx="1"/>
          </p:nvPr>
        </p:nvSpPr>
        <p:spPr>
          <a:xfrm>
            <a:off x="4810259" y="936083"/>
            <a:ext cx="6555347" cy="5546047"/>
          </a:xfrm>
        </p:spPr>
        <p:txBody>
          <a:bodyPr anchor="ctr">
            <a:normAutofit lnSpcReduction="10000"/>
          </a:bodyPr>
          <a:lstStyle/>
          <a:p>
            <a:pPr algn="just">
              <a:buNone/>
            </a:pPr>
            <a:r>
              <a:rPr lang="en-US" sz="1900" dirty="0" smtClean="0">
                <a:latin typeface="arial" panose="020B0604020202020204" pitchFamily="34" charset="0"/>
              </a:rPr>
              <a:t>   Our “Career Path:-Personalized Student Career Path Guidance System” starts by collecting detailed information from students about their educational backgrounds, academic achievements, extracurricular activities, and, most importantly, their areas of interest and career aspirations. Leveraging advanced algorithms and data analysis techniques, the system transforms this information into actionable insights.</a:t>
            </a:r>
          </a:p>
          <a:p>
            <a:pPr algn="just">
              <a:buNone/>
            </a:pPr>
            <a:r>
              <a:rPr lang="en-US" sz="1900" dirty="0" smtClean="0">
                <a:latin typeface="arial" panose="020B0604020202020204" pitchFamily="34" charset="0"/>
              </a:rPr>
              <a:t>    The “Career Path:-Personalized Student Career Path Guidance System” is not just a project; it's a catalyst for empowering students to take charge of their futures. By providing personalized guidance, we aim to ensure that every student embarks on a journey of education and career success that is uniquely tailored to their individual strengths and aspirations. This project represents a significant step forward in the realm of educational technology, offering a holistic approach to career planning and preparation. Join us in exploring this innovative platform, where data meets ambition, and every student's dreams are within reach. Welcome to a future where personalized guidance leads to boundless opportunities for success.</a:t>
            </a:r>
          </a:p>
          <a:p>
            <a:pPr>
              <a:buNone/>
            </a:pPr>
            <a:endParaRPr lang="en-US" sz="1900" dirty="0" smtClean="0">
              <a:latin typeface="arial" panose="020B0604020202020204" pitchFamily="34" charset="0"/>
            </a:endParaRPr>
          </a:p>
          <a:p>
            <a:pPr>
              <a:buNone/>
            </a:pPr>
            <a:endParaRPr lang="en-US" sz="3200" dirty="0"/>
          </a:p>
        </p:txBody>
      </p:sp>
    </p:spTree>
    <p:extLst>
      <p:ext uri="{BB962C8B-B14F-4D97-AF65-F5344CB8AC3E}">
        <p14:creationId xmlns="" xmlns:p14="http://schemas.microsoft.com/office/powerpoint/2010/main" val="168073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 xmlns:a16="http://schemas.microsoft.com/office/drawing/2014/main" id="{6D5C5F48-0937-4292-B270-E6C6F7500FF2}"/>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1" i="0" kern="1200" dirty="0" smtClean="0">
                <a:solidFill>
                  <a:srgbClr val="FFFFFF"/>
                </a:solidFill>
                <a:effectLst/>
                <a:latin typeface="+mj-lt"/>
                <a:ea typeface="+mj-ea"/>
                <a:cs typeface="+mj-cs"/>
              </a:rPr>
              <a:t> </a:t>
            </a:r>
            <a:endParaRPr lang="en-US" sz="4000" b="1" i="0" dirty="0" smtClean="0">
              <a:solidFill>
                <a:srgbClr val="FFFFFF"/>
              </a:solidFill>
              <a:effectLst/>
              <a:latin typeface="+mj-lt"/>
              <a:ea typeface="+mj-ea"/>
              <a:cs typeface="+mj-cs"/>
            </a:endParaRPr>
          </a:p>
          <a:p>
            <a:pPr algn="r">
              <a:lnSpc>
                <a:spcPct val="90000"/>
              </a:lnSpc>
              <a:spcBef>
                <a:spcPct val="0"/>
              </a:spcBef>
              <a:spcAft>
                <a:spcPts val="600"/>
              </a:spcAft>
            </a:pPr>
            <a:r>
              <a:rPr lang="en-US" sz="4000" b="1" dirty="0" smtClean="0">
                <a:solidFill>
                  <a:srgbClr val="FFFFFF"/>
                </a:solidFill>
                <a:latin typeface="+mj-lt"/>
                <a:ea typeface="+mj-ea"/>
                <a:cs typeface="+mj-cs"/>
              </a:rPr>
              <a:t>Technologies / Software Requirements </a:t>
            </a:r>
            <a:endParaRPr lang="en-US" sz="4000" b="1" dirty="0">
              <a:solidFill>
                <a:srgbClr val="FFFFFF"/>
              </a:solidFill>
              <a:latin typeface="+mj-lt"/>
              <a:ea typeface="+mj-ea"/>
              <a:cs typeface="+mj-cs"/>
            </a:endParaRPr>
          </a:p>
        </p:txBody>
      </p:sp>
      <p:sp>
        <p:nvSpPr>
          <p:cNvPr id="3" name="Content Placeholder 2">
            <a:extLst>
              <a:ext uri="{FF2B5EF4-FFF2-40B4-BE49-F238E27FC236}">
                <a16:creationId xmlns="" xmlns:a16="http://schemas.microsoft.com/office/drawing/2014/main" id="{940E3CB7-9B5E-49D6-9BFF-6CCBAA2995C7}"/>
              </a:ext>
            </a:extLst>
          </p:cNvPr>
          <p:cNvSpPr>
            <a:spLocks noGrp="1"/>
          </p:cNvSpPr>
          <p:nvPr>
            <p:ph idx="1"/>
          </p:nvPr>
        </p:nvSpPr>
        <p:spPr>
          <a:xfrm>
            <a:off x="4810260" y="649480"/>
            <a:ext cx="6387624" cy="5546047"/>
          </a:xfrm>
        </p:spPr>
        <p:txBody>
          <a:bodyPr vert="horz" lIns="91440" tIns="45720" rIns="91440" bIns="45720" rtlCol="0" anchor="ctr">
            <a:normAutofit/>
          </a:bodyPr>
          <a:lstStyle/>
          <a:p>
            <a:pPr marL="0" indent="0" algn="just">
              <a:buNone/>
            </a:pPr>
            <a:endParaRPr lang="en-US" dirty="0" smtClean="0"/>
          </a:p>
          <a:p>
            <a:r>
              <a:rPr lang="en-US" b="1" dirty="0" smtClean="0"/>
              <a:t>Front-End Development:</a:t>
            </a:r>
            <a:endParaRPr lang="en-US" dirty="0" smtClean="0"/>
          </a:p>
          <a:p>
            <a:pPr lvl="1"/>
            <a:r>
              <a:rPr lang="en-US" dirty="0" smtClean="0"/>
              <a:t>HTML5</a:t>
            </a:r>
          </a:p>
          <a:p>
            <a:pPr lvl="1"/>
            <a:r>
              <a:rPr lang="en-US" dirty="0" smtClean="0"/>
              <a:t>CSS</a:t>
            </a:r>
          </a:p>
          <a:p>
            <a:pPr lvl="1"/>
            <a:r>
              <a:rPr lang="en-US" dirty="0" smtClean="0"/>
              <a:t>JavaScript</a:t>
            </a:r>
          </a:p>
          <a:p>
            <a:r>
              <a:rPr lang="en-US" b="1" dirty="0" smtClean="0"/>
              <a:t>Back-End Development:</a:t>
            </a:r>
            <a:endParaRPr lang="en-US" dirty="0" smtClean="0"/>
          </a:p>
          <a:p>
            <a:pPr lvl="1"/>
            <a:r>
              <a:rPr lang="en-US" dirty="0" smtClean="0"/>
              <a:t>Python</a:t>
            </a:r>
          </a:p>
          <a:p>
            <a:pPr marL="0" indent="0" algn="just"/>
            <a:r>
              <a:rPr lang="en-US" b="1" dirty="0" smtClean="0"/>
              <a:t>Operating System</a:t>
            </a:r>
          </a:p>
          <a:p>
            <a:pPr marL="457200" lvl="1" indent="0" algn="just"/>
            <a:r>
              <a:rPr lang="en-US" dirty="0" smtClean="0"/>
              <a:t>Window 10</a:t>
            </a:r>
          </a:p>
        </p:txBody>
      </p:sp>
    </p:spTree>
    <p:extLst>
      <p:ext uri="{BB962C8B-B14F-4D97-AF65-F5344CB8AC3E}">
        <p14:creationId xmlns="" xmlns:p14="http://schemas.microsoft.com/office/powerpoint/2010/main" val="4166251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D33526B9-E125-4A8D-9B56-5E5197168B5B}"/>
              </a:ext>
            </a:extLst>
          </p:cNvPr>
          <p:cNvSpPr>
            <a:spLocks noGrp="1"/>
          </p:cNvSpPr>
          <p:nvPr>
            <p:ph type="title"/>
          </p:nvPr>
        </p:nvSpPr>
        <p:spPr>
          <a:xfrm>
            <a:off x="466722" y="1733268"/>
            <a:ext cx="3201366" cy="2381428"/>
          </a:xfrm>
        </p:spPr>
        <p:txBody>
          <a:bodyPr anchor="ctr">
            <a:normAutofit/>
          </a:bodyPr>
          <a:lstStyle/>
          <a:p>
            <a:pPr algn="ctr"/>
            <a:r>
              <a:rPr lang="en-US" sz="4800" b="1" dirty="0" smtClean="0">
                <a:solidFill>
                  <a:srgbClr val="FFFFFF"/>
                </a:solidFill>
              </a:rPr>
              <a:t/>
            </a:r>
            <a:br>
              <a:rPr lang="en-US" sz="4800" b="1" dirty="0" smtClean="0">
                <a:solidFill>
                  <a:srgbClr val="FFFFFF"/>
                </a:solidFill>
              </a:rPr>
            </a:br>
            <a:r>
              <a:rPr lang="en-US" sz="4800" b="1" dirty="0" smtClean="0">
                <a:solidFill>
                  <a:srgbClr val="FFFFFF"/>
                </a:solidFill>
              </a:rPr>
              <a:t>Modules Description </a:t>
            </a:r>
            <a:endParaRPr lang="en-US" sz="4800" b="1" dirty="0">
              <a:solidFill>
                <a:srgbClr val="FFFFFF"/>
              </a:solidFill>
            </a:endParaRPr>
          </a:p>
        </p:txBody>
      </p:sp>
      <p:sp>
        <p:nvSpPr>
          <p:cNvPr id="3" name="Content Placeholder 2">
            <a:extLst>
              <a:ext uri="{FF2B5EF4-FFF2-40B4-BE49-F238E27FC236}">
                <a16:creationId xmlns="" xmlns:a16="http://schemas.microsoft.com/office/drawing/2014/main" id="{978C332D-0BDB-445C-A5C1-B8617CCD8DAA}"/>
              </a:ext>
            </a:extLst>
          </p:cNvPr>
          <p:cNvSpPr>
            <a:spLocks noGrp="1"/>
          </p:cNvSpPr>
          <p:nvPr>
            <p:ph idx="1"/>
          </p:nvPr>
        </p:nvSpPr>
        <p:spPr>
          <a:xfrm>
            <a:off x="4810259" y="649480"/>
            <a:ext cx="6555347" cy="5546047"/>
          </a:xfrm>
        </p:spPr>
        <p:txBody>
          <a:bodyPr anchor="ctr">
            <a:noAutofit/>
          </a:bodyPr>
          <a:lstStyle/>
          <a:p>
            <a:r>
              <a:rPr lang="en-US" sz="1600" b="1" dirty="0" smtClean="0"/>
              <a:t>1. User Registration and Profile Management:</a:t>
            </a:r>
          </a:p>
          <a:p>
            <a:pPr>
              <a:buFont typeface="Arial" panose="020B0604020202020204" pitchFamily="34" charset="0"/>
              <a:buNone/>
            </a:pPr>
            <a:r>
              <a:rPr lang="en-US" sz="1600" dirty="0" smtClean="0"/>
              <a:t>	Description: This module allows students to create user accounts, providing essential personal information, educational history, interests, and career aspirations. Users can also edit and update their profiles as needed.</a:t>
            </a:r>
          </a:p>
          <a:p>
            <a:r>
              <a:rPr lang="en-US" sz="1600" b="1" dirty="0" smtClean="0"/>
              <a:t>2. Data Collection and Input:</a:t>
            </a:r>
          </a:p>
          <a:p>
            <a:pPr>
              <a:buFont typeface="Arial" panose="020B0604020202020204" pitchFamily="34" charset="0"/>
              <a:buNone/>
            </a:pPr>
            <a:r>
              <a:rPr lang="en-US" sz="1600" dirty="0" smtClean="0"/>
              <a:t>	 Description: This module facilitates the collection of detailed data from students, including academic achievements, extracurricular activities, test scores, and preferences. It ensures the system has comprehensive information to provide accurate recommendations.</a:t>
            </a:r>
          </a:p>
          <a:p>
            <a:r>
              <a:rPr lang="en-US" sz="1600" b="1" dirty="0" smtClean="0"/>
              <a:t>3. College and Program Database:</a:t>
            </a:r>
          </a:p>
          <a:p>
            <a:pPr>
              <a:buFont typeface="Arial" panose="020B0604020202020204" pitchFamily="34" charset="0"/>
              <a:buNone/>
            </a:pPr>
            <a:r>
              <a:rPr lang="en-US" sz="1600" dirty="0" smtClean="0"/>
              <a:t>	 Description: This module includes a comprehensive database of colleges, universities, and educational programs. It contains information such as program details, admission requirements, campus facilities, and student reviews.</a:t>
            </a:r>
          </a:p>
          <a:p>
            <a:r>
              <a:rPr lang="en-US" sz="1600" b="1" dirty="0" smtClean="0"/>
              <a:t>4. Recommendation Engine:</a:t>
            </a:r>
          </a:p>
          <a:p>
            <a:pPr>
              <a:buFont typeface="Arial" panose="020B0604020202020204" pitchFamily="34" charset="0"/>
              <a:buNone/>
            </a:pPr>
            <a:r>
              <a:rPr lang="en-US" sz="1600" dirty="0" smtClean="0"/>
              <a:t>	 Description: The recommendation engine analyzes user profiles and preferences to suggest the best-fit colleges, courses, and majors. It utilizes algorithms and data analysis techniques to provide personalized recommendations.</a:t>
            </a:r>
          </a:p>
        </p:txBody>
      </p:sp>
    </p:spTree>
    <p:extLst>
      <p:ext uri="{BB962C8B-B14F-4D97-AF65-F5344CB8AC3E}">
        <p14:creationId xmlns="" xmlns:p14="http://schemas.microsoft.com/office/powerpoint/2010/main" val="3478142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2A9470E3-C8FA-4418-87ED-04EC1021CCB9}"/>
              </a:ext>
            </a:extLst>
          </p:cNvPr>
          <p:cNvSpPr>
            <a:spLocks noGrp="1"/>
          </p:cNvSpPr>
          <p:nvPr>
            <p:ph type="title"/>
          </p:nvPr>
        </p:nvSpPr>
        <p:spPr>
          <a:xfrm>
            <a:off x="466722" y="586855"/>
            <a:ext cx="3201366" cy="3387497"/>
          </a:xfrm>
        </p:spPr>
        <p:txBody>
          <a:bodyPr anchor="b">
            <a:normAutofit/>
          </a:bodyPr>
          <a:lstStyle/>
          <a:p>
            <a:pPr algn="ctr"/>
            <a:r>
              <a:rPr lang="en-US" sz="4800" b="1" dirty="0" smtClean="0">
                <a:solidFill>
                  <a:srgbClr val="FFFFFF"/>
                </a:solidFill>
              </a:rPr>
              <a:t>Modules Description</a:t>
            </a:r>
            <a:endParaRPr lang="en-US" sz="4800" b="1" dirty="0">
              <a:solidFill>
                <a:srgbClr val="FFFFFF"/>
              </a:solidFill>
            </a:endParaRPr>
          </a:p>
        </p:txBody>
      </p:sp>
      <p:sp>
        <p:nvSpPr>
          <p:cNvPr id="3" name="Content Placeholder 2">
            <a:extLst>
              <a:ext uri="{FF2B5EF4-FFF2-40B4-BE49-F238E27FC236}">
                <a16:creationId xmlns="" xmlns:a16="http://schemas.microsoft.com/office/drawing/2014/main" id="{F9332003-4C70-45FF-8824-2E3EF7DBB1F1}"/>
              </a:ext>
            </a:extLst>
          </p:cNvPr>
          <p:cNvSpPr>
            <a:spLocks noGrp="1"/>
          </p:cNvSpPr>
          <p:nvPr>
            <p:ph idx="1"/>
          </p:nvPr>
        </p:nvSpPr>
        <p:spPr>
          <a:xfrm>
            <a:off x="4810259" y="649480"/>
            <a:ext cx="6555347" cy="5546047"/>
          </a:xfrm>
        </p:spPr>
        <p:txBody>
          <a:bodyPr anchor="ctr">
            <a:normAutofit/>
          </a:bodyPr>
          <a:lstStyle/>
          <a:p>
            <a:r>
              <a:rPr lang="en-US" sz="1600" b="1" dirty="0" smtClean="0"/>
              <a:t>5. Career Path Mapping:</a:t>
            </a:r>
          </a:p>
          <a:p>
            <a:pPr>
              <a:buNone/>
            </a:pPr>
            <a:r>
              <a:rPr lang="en-US" sz="1600" dirty="0" smtClean="0"/>
              <a:t>	Description: This module guides students through a step-by-step career path based on their chosen field of study and career aspirations. It outlines the courses, internships, and experiences required for success in their desired careers.</a:t>
            </a:r>
          </a:p>
          <a:p>
            <a:r>
              <a:rPr lang="en-US" sz="1600" b="1" dirty="0" smtClean="0"/>
              <a:t>6. Data Security and Privacy:</a:t>
            </a:r>
          </a:p>
          <a:p>
            <a:pPr>
              <a:buNone/>
            </a:pPr>
            <a:r>
              <a:rPr lang="en-US" sz="1600" dirty="0" smtClean="0"/>
              <a:t>	 Description: Ensures the confidentiality and security of student data through robust encryption, access controls, and compliance with data privacy regulations.</a:t>
            </a:r>
          </a:p>
          <a:p>
            <a:r>
              <a:rPr lang="en-US" sz="1600" b="1" dirty="0" smtClean="0"/>
              <a:t>7. Feedback and Improvement:</a:t>
            </a:r>
          </a:p>
          <a:p>
            <a:pPr>
              <a:buNone/>
            </a:pPr>
            <a:r>
              <a:rPr lang="en-US" sz="1600" dirty="0" smtClean="0"/>
              <a:t>	Description: This module collects user feedback and suggestions for system improvements. It plays a crucial role in iterative enhancements to the platform's accuracy and usability.</a:t>
            </a:r>
          </a:p>
        </p:txBody>
      </p:sp>
      <p:sp>
        <p:nvSpPr>
          <p:cNvPr id="11" name="TextBox 10">
            <a:extLst>
              <a:ext uri="{FF2B5EF4-FFF2-40B4-BE49-F238E27FC236}">
                <a16:creationId xmlns="" xmlns:a16="http://schemas.microsoft.com/office/drawing/2014/main" id="{12256067-01CA-4411-965B-35ADBA2D96A1}"/>
              </a:ext>
            </a:extLst>
          </p:cNvPr>
          <p:cNvSpPr txBox="1"/>
          <p:nvPr/>
        </p:nvSpPr>
        <p:spPr>
          <a:xfrm>
            <a:off x="9263496" y="6060532"/>
            <a:ext cx="2224753" cy="466231"/>
          </a:xfrm>
          <a:prstGeom prst="rect">
            <a:avLst/>
          </a:prstGeom>
        </p:spPr>
        <p:txBody>
          <a:bodyPr vert="horz" lIns="91440" tIns="45720" rIns="91440" bIns="45720" rtlCol="0">
            <a:normAutofit/>
          </a:bodyPr>
          <a:lstStyle/>
          <a:p>
            <a:pPr>
              <a:lnSpc>
                <a:spcPct val="90000"/>
              </a:lnSpc>
              <a:spcAft>
                <a:spcPts val="600"/>
              </a:spcAft>
            </a:pPr>
            <a:endParaRPr lang="en-US" sz="2000" dirty="0"/>
          </a:p>
        </p:txBody>
      </p:sp>
    </p:spTree>
    <p:extLst>
      <p:ext uri="{BB962C8B-B14F-4D97-AF65-F5344CB8AC3E}">
        <p14:creationId xmlns="" xmlns:p14="http://schemas.microsoft.com/office/powerpoint/2010/main" val="1484824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099853F4-453A-483E-A31B-4A3AB978EB08}"/>
              </a:ext>
            </a:extLst>
          </p:cNvPr>
          <p:cNvSpPr>
            <a:spLocks noGrp="1"/>
          </p:cNvSpPr>
          <p:nvPr>
            <p:ph type="title"/>
          </p:nvPr>
        </p:nvSpPr>
        <p:spPr>
          <a:xfrm>
            <a:off x="466722" y="586855"/>
            <a:ext cx="3201366" cy="3387497"/>
          </a:xfrm>
        </p:spPr>
        <p:txBody>
          <a:bodyPr anchor="b">
            <a:normAutofit/>
          </a:bodyPr>
          <a:lstStyle/>
          <a:p>
            <a:pPr algn="r"/>
            <a:r>
              <a:rPr lang="en-US" sz="4000" b="1" i="0" dirty="0" smtClean="0">
                <a:solidFill>
                  <a:srgbClr val="FFFFFF"/>
                </a:solidFill>
                <a:effectLst/>
                <a:latin typeface="arial" panose="020B0604020202020204" pitchFamily="34" charset="0"/>
              </a:rPr>
              <a:t>Output</a:t>
            </a:r>
            <a:r>
              <a:rPr lang="en-US" sz="4000" b="0" i="0" dirty="0">
                <a:solidFill>
                  <a:srgbClr val="FFFFFF"/>
                </a:solidFill>
                <a:effectLst/>
                <a:latin typeface="arial" panose="020B0604020202020204" pitchFamily="34" charset="0"/>
              </a:rPr>
              <a:t> </a:t>
            </a:r>
            <a:endParaRPr lang="en-US" sz="4000" dirty="0">
              <a:solidFill>
                <a:srgbClr val="FFFFFF"/>
              </a:solidFill>
            </a:endParaRPr>
          </a:p>
        </p:txBody>
      </p:sp>
      <p:sp>
        <p:nvSpPr>
          <p:cNvPr id="3" name="Content Placeholder 2">
            <a:extLst>
              <a:ext uri="{FF2B5EF4-FFF2-40B4-BE49-F238E27FC236}">
                <a16:creationId xmlns="" xmlns:a16="http://schemas.microsoft.com/office/drawing/2014/main" id="{20F70BF0-3E4C-4B04-A19F-629EA1FCD70A}"/>
              </a:ext>
            </a:extLst>
          </p:cNvPr>
          <p:cNvSpPr>
            <a:spLocks noGrp="1"/>
          </p:cNvSpPr>
          <p:nvPr>
            <p:ph idx="1"/>
          </p:nvPr>
        </p:nvSpPr>
        <p:spPr>
          <a:xfrm>
            <a:off x="4367695" y="168812"/>
            <a:ext cx="6787985" cy="7033846"/>
          </a:xfrm>
        </p:spPr>
        <p:txBody>
          <a:bodyPr anchor="ctr">
            <a:normAutofit/>
          </a:bodyPr>
          <a:lstStyle/>
          <a:p>
            <a:r>
              <a:rPr lang="en-US" sz="2000" dirty="0" smtClean="0"/>
              <a:t>1. Improved Student </a:t>
            </a:r>
            <a:r>
              <a:rPr lang="en-US" sz="2000" dirty="0" smtClean="0"/>
              <a:t>Decision-Making</a:t>
            </a:r>
            <a:endParaRPr lang="en-US" sz="2000" dirty="0" smtClean="0"/>
          </a:p>
          <a:p>
            <a:r>
              <a:rPr lang="en-US" sz="2000" dirty="0" smtClean="0"/>
              <a:t>2. Personalized </a:t>
            </a:r>
            <a:r>
              <a:rPr lang="en-US" sz="2000" dirty="0" smtClean="0"/>
              <a:t>Recommendations</a:t>
            </a:r>
            <a:endParaRPr lang="en-US" sz="2000" dirty="0" smtClean="0"/>
          </a:p>
          <a:p>
            <a:r>
              <a:rPr lang="en-US" sz="2000" dirty="0" smtClean="0"/>
              <a:t>3. Increased Academic </a:t>
            </a:r>
            <a:r>
              <a:rPr lang="en-US" sz="2000" dirty="0" smtClean="0"/>
              <a:t>Excellence</a:t>
            </a:r>
            <a:endParaRPr lang="en-US" sz="2000" dirty="0" smtClean="0"/>
          </a:p>
          <a:p>
            <a:r>
              <a:rPr lang="en-US" sz="2000" dirty="0" smtClean="0"/>
              <a:t>4. Clear Career </a:t>
            </a:r>
            <a:r>
              <a:rPr lang="en-US" sz="2000" dirty="0" smtClean="0"/>
              <a:t>Paths</a:t>
            </a:r>
            <a:endParaRPr lang="en-US" sz="2000" dirty="0" smtClean="0"/>
          </a:p>
          <a:p>
            <a:r>
              <a:rPr lang="en-US" sz="2000" dirty="0" smtClean="0"/>
              <a:t>5. Enhanced User </a:t>
            </a:r>
            <a:r>
              <a:rPr lang="en-US" sz="2000" dirty="0" smtClean="0"/>
              <a:t>Satisfaction</a:t>
            </a:r>
            <a:endParaRPr lang="en-US" sz="2000" dirty="0" smtClean="0"/>
          </a:p>
          <a:p>
            <a:r>
              <a:rPr lang="en-US" sz="2000" dirty="0" smtClean="0"/>
              <a:t>6. Evaluation and </a:t>
            </a:r>
            <a:r>
              <a:rPr lang="en-US" sz="2000" dirty="0" smtClean="0"/>
              <a:t>Improvement</a:t>
            </a:r>
            <a:endParaRPr lang="en-US" sz="2000" dirty="0" smtClean="0"/>
          </a:p>
          <a:p>
            <a:r>
              <a:rPr lang="en-US" sz="2000" dirty="0" smtClean="0"/>
              <a:t>7. Enhanced Career </a:t>
            </a:r>
            <a:r>
              <a:rPr lang="en-US" sz="2000" dirty="0" smtClean="0"/>
              <a:t>Opportunities</a:t>
            </a:r>
            <a:endParaRPr lang="en-US" sz="2000" dirty="0" smtClean="0"/>
          </a:p>
          <a:p>
            <a:r>
              <a:rPr lang="en-US" sz="2000" dirty="0" smtClean="0"/>
              <a:t>8. Support for Diverse </a:t>
            </a:r>
            <a:r>
              <a:rPr lang="en-US" sz="2000" dirty="0" smtClean="0"/>
              <a:t>Needs</a:t>
            </a:r>
            <a:endParaRPr lang="en-US" sz="2000" dirty="0" smtClean="0"/>
          </a:p>
          <a:p>
            <a:r>
              <a:rPr lang="en-US" sz="2000" dirty="0" smtClean="0"/>
              <a:t>9. </a:t>
            </a:r>
            <a:r>
              <a:rPr lang="en-US" sz="2000" dirty="0" smtClean="0"/>
              <a:t>Scalability</a:t>
            </a:r>
            <a:endParaRPr lang="en-US" sz="2000" dirty="0" smtClean="0"/>
          </a:p>
        </p:txBody>
      </p:sp>
      <p:sp>
        <p:nvSpPr>
          <p:cNvPr id="11" name="TextBox 10">
            <a:extLst>
              <a:ext uri="{FF2B5EF4-FFF2-40B4-BE49-F238E27FC236}">
                <a16:creationId xmlns="" xmlns:a16="http://schemas.microsoft.com/office/drawing/2014/main" id="{2FA10B8B-1B6E-485B-9ED6-E7953EE35847}"/>
              </a:ext>
            </a:extLst>
          </p:cNvPr>
          <p:cNvSpPr txBox="1"/>
          <p:nvPr/>
        </p:nvSpPr>
        <p:spPr>
          <a:xfrm>
            <a:off x="9486900" y="5643563"/>
            <a:ext cx="2224753" cy="466231"/>
          </a:xfrm>
          <a:prstGeom prst="rect">
            <a:avLst/>
          </a:prstGeom>
        </p:spPr>
        <p:txBody>
          <a:bodyPr vert="horz" lIns="91440" tIns="45720" rIns="91440" bIns="45720" rtlCol="0">
            <a:normAutofit/>
          </a:bodyPr>
          <a:lstStyle/>
          <a:p>
            <a:pPr>
              <a:lnSpc>
                <a:spcPct val="90000"/>
              </a:lnSpc>
              <a:spcAft>
                <a:spcPts val="600"/>
              </a:spcAft>
            </a:pPr>
            <a:endParaRPr lang="en-US" sz="2000" dirty="0"/>
          </a:p>
        </p:txBody>
      </p:sp>
    </p:spTree>
    <p:extLst>
      <p:ext uri="{BB962C8B-B14F-4D97-AF65-F5344CB8AC3E}">
        <p14:creationId xmlns="" xmlns:p14="http://schemas.microsoft.com/office/powerpoint/2010/main" val="1376170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 xmlns:a16="http://schemas.microsoft.com/office/drawing/2014/main" id="{B0BDE05E-781E-459A-A049-8EA8EE8CCFFB}"/>
              </a:ext>
            </a:extLst>
          </p:cNvPr>
          <p:cNvSpPr txBox="1"/>
          <p:nvPr/>
        </p:nvSpPr>
        <p:spPr>
          <a:xfrm>
            <a:off x="466722" y="586855"/>
            <a:ext cx="3201366" cy="2842145"/>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1" i="0" dirty="0" smtClean="0">
                <a:solidFill>
                  <a:srgbClr val="FFFFFF"/>
                </a:solidFill>
                <a:effectLst/>
                <a:latin typeface="+mj-lt"/>
                <a:ea typeface="+mj-ea"/>
                <a:cs typeface="+mj-cs"/>
              </a:rPr>
              <a:t>Conclusion</a:t>
            </a:r>
            <a:r>
              <a:rPr lang="en-US" sz="4000" b="0" i="0" kern="1200" dirty="0">
                <a:solidFill>
                  <a:srgbClr val="FFFFFF"/>
                </a:solidFill>
                <a:effectLst/>
                <a:latin typeface="+mj-lt"/>
                <a:ea typeface="+mj-ea"/>
                <a:cs typeface="+mj-cs"/>
              </a:rPr>
              <a:t> </a:t>
            </a:r>
            <a:endParaRPr lang="en-US" sz="4000" kern="1200" dirty="0">
              <a:solidFill>
                <a:srgbClr val="FFFFFF"/>
              </a:solidFill>
              <a:latin typeface="+mj-lt"/>
              <a:ea typeface="+mj-ea"/>
              <a:cs typeface="+mj-cs"/>
            </a:endParaRPr>
          </a:p>
        </p:txBody>
      </p:sp>
      <p:sp>
        <p:nvSpPr>
          <p:cNvPr id="3" name="Content Placeholder 2">
            <a:extLst>
              <a:ext uri="{FF2B5EF4-FFF2-40B4-BE49-F238E27FC236}">
                <a16:creationId xmlns="" xmlns:a16="http://schemas.microsoft.com/office/drawing/2014/main" id="{67804383-E005-4434-A9BC-24E79A78046C}"/>
              </a:ext>
            </a:extLst>
          </p:cNvPr>
          <p:cNvSpPr>
            <a:spLocks noGrp="1"/>
          </p:cNvSpPr>
          <p:nvPr>
            <p:ph idx="1"/>
          </p:nvPr>
        </p:nvSpPr>
        <p:spPr>
          <a:xfrm>
            <a:off x="4905053" y="1005673"/>
            <a:ext cx="6278761" cy="5684139"/>
          </a:xfrm>
        </p:spPr>
        <p:txBody>
          <a:bodyPr vert="horz" lIns="91440" tIns="45720" rIns="91440" bIns="45720" rtlCol="0" anchor="ctr">
            <a:normAutofit/>
          </a:bodyPr>
          <a:lstStyle/>
          <a:p>
            <a:pPr marL="0" indent="0" algn="just">
              <a:buNone/>
            </a:pPr>
            <a:r>
              <a:rPr lang="en-US" sz="2000" dirty="0" smtClean="0"/>
              <a:t>The "Personalized Student Career Path Guidance System" has not only met its project objectives but has also exceeded expectations by positively influencing the lives of students. This project exemplifies the intersection of technology, data-driven decision-making, and education, offering a beacon of hope and guidance to those embarking on their academic and career adventures. As we look to the future, we remain committed to the ongoing enhancement of this system and its enduring impact on the educational and career success of students.</a:t>
            </a:r>
          </a:p>
          <a:p>
            <a:pPr marL="0" indent="0" algn="just">
              <a:buNone/>
            </a:pPr>
            <a:endParaRPr lang="en-US" sz="2000" dirty="0"/>
          </a:p>
        </p:txBody>
      </p:sp>
      <p:sp>
        <p:nvSpPr>
          <p:cNvPr id="13" name="TextBox 12">
            <a:extLst>
              <a:ext uri="{FF2B5EF4-FFF2-40B4-BE49-F238E27FC236}">
                <a16:creationId xmlns="" xmlns:a16="http://schemas.microsoft.com/office/drawing/2014/main" id="{05DED99F-6ADF-47EC-A648-286AACC08588}"/>
              </a:ext>
            </a:extLst>
          </p:cNvPr>
          <p:cNvSpPr txBox="1"/>
          <p:nvPr/>
        </p:nvSpPr>
        <p:spPr>
          <a:xfrm>
            <a:off x="9486900" y="5643563"/>
            <a:ext cx="2224753" cy="466231"/>
          </a:xfrm>
          <a:prstGeom prst="rect">
            <a:avLst/>
          </a:prstGeom>
        </p:spPr>
        <p:txBody>
          <a:bodyPr vert="horz" lIns="91440" tIns="45720" rIns="91440" bIns="45720" rtlCol="0">
            <a:normAutofit/>
          </a:bodyPr>
          <a:lstStyle/>
          <a:p>
            <a:pPr>
              <a:lnSpc>
                <a:spcPct val="90000"/>
              </a:lnSpc>
              <a:spcAft>
                <a:spcPts val="600"/>
              </a:spcAft>
            </a:pPr>
            <a:endParaRPr lang="en-US" sz="2000" dirty="0"/>
          </a:p>
        </p:txBody>
      </p:sp>
    </p:spTree>
    <p:extLst>
      <p:ext uri="{BB962C8B-B14F-4D97-AF65-F5344CB8AC3E}">
        <p14:creationId xmlns="" xmlns:p14="http://schemas.microsoft.com/office/powerpoint/2010/main" val="2232866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TotalTime>
  <Words>576</Words>
  <Application>Microsoft Office PowerPoint</Application>
  <PresentationFormat>Custom</PresentationFormat>
  <Paragraphs>53</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“Career Path:- Personalized Student Career Path Guidance System" </vt:lpstr>
      <vt:lpstr> Team Member:-  Shivam Kumar  Project Supervisor:- Mr. Ankit Verma </vt:lpstr>
      <vt:lpstr>  Introduction </vt:lpstr>
      <vt:lpstr> Introduction</vt:lpstr>
      <vt:lpstr>Slide 5</vt:lpstr>
      <vt:lpstr> Modules Description </vt:lpstr>
      <vt:lpstr>Modules Description</vt:lpstr>
      <vt:lpstr>Output </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Management and Communication KCA-103 unit-5</dc:title>
  <dc:creator>sonia.gouri</dc:creator>
  <cp:lastModifiedBy>Shivam</cp:lastModifiedBy>
  <cp:revision>30</cp:revision>
  <dcterms:created xsi:type="dcterms:W3CDTF">2021-01-22T04:37:16Z</dcterms:created>
  <dcterms:modified xsi:type="dcterms:W3CDTF">2023-09-25T11:14:13Z</dcterms:modified>
</cp:coreProperties>
</file>