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3" r:id="rId3"/>
    <p:sldId id="277" r:id="rId4"/>
    <p:sldId id="279" r:id="rId5"/>
    <p:sldId id="257" r:id="rId6"/>
    <p:sldId id="285" r:id="rId7"/>
    <p:sldId id="261" r:id="rId8"/>
    <p:sldId id="263"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40" autoAdjust="0"/>
  </p:normalViewPr>
  <p:slideViewPr>
    <p:cSldViewPr snapToGrid="0">
      <p:cViewPr varScale="1">
        <p:scale>
          <a:sx n="70" d="100"/>
          <a:sy n="70" d="100"/>
        </p:scale>
        <p:origin x="-636" y="-102"/>
      </p:cViewPr>
      <p:guideLst>
        <p:guide orient="horz" pos="2160"/>
        <p:guide pos="3840"/>
      </p:guideLst>
    </p:cSldViewPr>
  </p:slideViewPr>
  <p:outlineViewPr>
    <p:cViewPr>
      <p:scale>
        <a:sx n="33" d="100"/>
        <a:sy n="33" d="100"/>
      </p:scale>
      <p:origin x="48" y="2400"/>
    </p:cViewPr>
  </p:outlineViewPr>
  <p:notesTextViewPr>
    <p:cViewPr>
      <p:scale>
        <a:sx n="1" d="1"/>
        <a:sy n="1" d="1"/>
      </p:scale>
      <p:origin x="0" y="0"/>
    </p:cViewPr>
  </p:notesTextViewPr>
  <p:sorterViewPr>
    <p:cViewPr>
      <p:scale>
        <a:sx n="95" d="100"/>
        <a:sy n="95" d="100"/>
      </p:scale>
      <p:origin x="0" y="-49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09F34-BFC7-43E0-86F8-1A76798D3E39}" type="datetimeFigureOut">
              <a:rPr lang="en-US" smtClean="0"/>
              <a:pPr/>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8252A-9C30-4053-B410-182524726926}" type="slidenum">
              <a:rPr lang="en-US" smtClean="0"/>
              <a:pPr/>
              <a:t>‹#›</a:t>
            </a:fld>
            <a:endParaRPr lang="en-US"/>
          </a:p>
        </p:txBody>
      </p:sp>
    </p:spTree>
    <p:extLst>
      <p:ext uri="{BB962C8B-B14F-4D97-AF65-F5344CB8AC3E}">
        <p14:creationId xmlns:p14="http://schemas.microsoft.com/office/powerpoint/2010/main" xmlns="" val="142580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Sonia Gouri</a:t>
            </a:r>
          </a:p>
          <a:p>
            <a:endParaRPr lang="en-US" dirty="0"/>
          </a:p>
        </p:txBody>
      </p:sp>
      <p:sp>
        <p:nvSpPr>
          <p:cNvPr id="4" name="Slide Number Placeholder 3"/>
          <p:cNvSpPr>
            <a:spLocks noGrp="1"/>
          </p:cNvSpPr>
          <p:nvPr>
            <p:ph type="sldNum" sz="quarter" idx="5"/>
          </p:nvPr>
        </p:nvSpPr>
        <p:spPr/>
        <p:txBody>
          <a:bodyPr/>
          <a:lstStyle/>
          <a:p>
            <a:fld id="{2F08252A-9C30-4053-B410-182524726926}" type="slidenum">
              <a:rPr lang="en-US" smtClean="0"/>
              <a:pPr/>
              <a:t>1</a:t>
            </a:fld>
            <a:endParaRPr lang="en-US"/>
          </a:p>
        </p:txBody>
      </p:sp>
    </p:spTree>
    <p:extLst>
      <p:ext uri="{BB962C8B-B14F-4D97-AF65-F5344CB8AC3E}">
        <p14:creationId xmlns:p14="http://schemas.microsoft.com/office/powerpoint/2010/main" xmlns="" val="19407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8252A-9C30-4053-B410-182524726926}" type="slidenum">
              <a:rPr lang="en-US" smtClean="0"/>
              <a:pPr/>
              <a:t>3</a:t>
            </a:fld>
            <a:endParaRPr lang="en-US"/>
          </a:p>
        </p:txBody>
      </p:sp>
    </p:spTree>
    <p:extLst>
      <p:ext uri="{BB962C8B-B14F-4D97-AF65-F5344CB8AC3E}">
        <p14:creationId xmlns:p14="http://schemas.microsoft.com/office/powerpoint/2010/main" xmlns="" val="48290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03102-6ADF-4665-BD7C-2E79D40ED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F8EA4B5-02A3-495C-8B09-169C6888F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ECEC21D-BD53-4C70-BB34-B68446D1589F}"/>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5" name="Footer Placeholder 4">
            <a:extLst>
              <a:ext uri="{FF2B5EF4-FFF2-40B4-BE49-F238E27FC236}">
                <a16:creationId xmlns:a16="http://schemas.microsoft.com/office/drawing/2014/main" xmlns="" id="{EFEDC370-DCD1-42C7-9B19-38DED033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9E99D4-F3E8-4438-8761-6D5DDF61BECC}"/>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40751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909DC-5CCF-44C9-9E7D-817E562B7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E2A5D8-9496-4782-ABE3-13FFD3119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8C7EB9-B943-4EF2-A112-C01932432DD5}"/>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5" name="Footer Placeholder 4">
            <a:extLst>
              <a:ext uri="{FF2B5EF4-FFF2-40B4-BE49-F238E27FC236}">
                <a16:creationId xmlns:a16="http://schemas.microsoft.com/office/drawing/2014/main" xmlns="" id="{4F432542-3ED8-4206-90F6-3B39860F1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44E92C-A5B6-4170-904F-9D8F260A4FC5}"/>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143312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47A75F7-BEC3-46B8-A751-70448CE43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1591018-7311-4B14-AD98-84A736EB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6D0D6F-0717-4E7D-AA20-D2963444CDCB}"/>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5" name="Footer Placeholder 4">
            <a:extLst>
              <a:ext uri="{FF2B5EF4-FFF2-40B4-BE49-F238E27FC236}">
                <a16:creationId xmlns:a16="http://schemas.microsoft.com/office/drawing/2014/main" xmlns="" id="{FDE9DB63-1D5B-426D-8263-C38CC05C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1C8235-2B81-4857-9102-B617D07C98A0}"/>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257869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91B5A-2381-4AD4-82B9-DB2908305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BA7123-1677-4DA2-A7C8-3CEEEA35C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6CFDB6-6B30-4085-9DA1-571E84F217B3}"/>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5" name="Footer Placeholder 4">
            <a:extLst>
              <a:ext uri="{FF2B5EF4-FFF2-40B4-BE49-F238E27FC236}">
                <a16:creationId xmlns:a16="http://schemas.microsoft.com/office/drawing/2014/main" xmlns="" id="{4B02C6B3-0652-4E5F-9329-0EF699595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89A7D7-817C-4DF3-9BA0-6F9C0EE228B5}"/>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268475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6970D-7426-46D3-8C5E-EEBC8147F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B91A1F-6909-4E19-A53F-782DFEE7A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2A7CA63-83C6-47D0-8F8F-621134DFC252}"/>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5" name="Footer Placeholder 4">
            <a:extLst>
              <a:ext uri="{FF2B5EF4-FFF2-40B4-BE49-F238E27FC236}">
                <a16:creationId xmlns:a16="http://schemas.microsoft.com/office/drawing/2014/main" xmlns="" id="{425D4574-7B54-4F49-983A-B21C0886A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91EB90-B504-48E5-B8D6-9823EEBB37FC}"/>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183017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D0F3A-B3EC-400F-935E-C0A145176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8274E72-A4CA-481F-8CD7-8A0F49A0D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188ECA0-8839-4879-A4CC-FFE922D5D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597B3FD-7235-4266-9CFB-2362F088CB86}"/>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6" name="Footer Placeholder 5">
            <a:extLst>
              <a:ext uri="{FF2B5EF4-FFF2-40B4-BE49-F238E27FC236}">
                <a16:creationId xmlns:a16="http://schemas.microsoft.com/office/drawing/2014/main" xmlns="" id="{CA8AF738-C11A-44AC-A6FB-D5BB2C21E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6F05F7B-078A-4F35-BB5D-5080031FC34D}"/>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72381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D02A3-7A0B-4D1D-8D31-C3C107FC7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11C438F-B1A5-42BB-A574-BCE09E4C8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6BBE7B3-6DA5-48F8-87F0-AA76B67867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2F54A93-A67E-452C-8003-AFA08B9D3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C6395BD-FCE7-4031-BF98-D576536BE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3C9E698-A8AF-438A-8AF6-9785D2893BC3}"/>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8" name="Footer Placeholder 7">
            <a:extLst>
              <a:ext uri="{FF2B5EF4-FFF2-40B4-BE49-F238E27FC236}">
                <a16:creationId xmlns:a16="http://schemas.microsoft.com/office/drawing/2014/main" xmlns="" id="{4ECE7EDC-C5B8-4E2B-B668-8909D5E55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B6026AE-5F48-47DA-AA38-9B6452A2D51A}"/>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174433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832C5-9A43-4F25-9D45-CB66732619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413B867-F74F-4228-B9B4-C0AF9911FCDE}"/>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4" name="Footer Placeholder 3">
            <a:extLst>
              <a:ext uri="{FF2B5EF4-FFF2-40B4-BE49-F238E27FC236}">
                <a16:creationId xmlns:a16="http://schemas.microsoft.com/office/drawing/2014/main" xmlns="" id="{44282410-A339-42A7-BB9F-24B33BA22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96B3BE-EC5E-4A5A-A399-477BCA874CC7}"/>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381730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4AC69B9-63F1-4A9C-8F33-A1611545A5A1}"/>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3" name="Footer Placeholder 2">
            <a:extLst>
              <a:ext uri="{FF2B5EF4-FFF2-40B4-BE49-F238E27FC236}">
                <a16:creationId xmlns:a16="http://schemas.microsoft.com/office/drawing/2014/main" xmlns="" id="{8FE0C724-D8C2-4328-8617-A7616244E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203B7D-6FD4-479E-AA8E-93DADA39558B}"/>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220315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613AB-B0F6-44B3-8CDA-563C5D762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5F12CB7-85CE-44B6-A446-7D88F290F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9F09585-3953-4E85-8E55-6FB53FACC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A6AF71-BE82-4183-BDF3-A77814B6E2BE}"/>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6" name="Footer Placeholder 5">
            <a:extLst>
              <a:ext uri="{FF2B5EF4-FFF2-40B4-BE49-F238E27FC236}">
                <a16:creationId xmlns:a16="http://schemas.microsoft.com/office/drawing/2014/main" xmlns="" id="{A5360BA0-84B1-455C-803D-A25FE334B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3CA76B-08B0-4A8B-A3BD-E5D6BB29FF58}"/>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410832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C3997-74AB-44CB-899B-ACCB70426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9B8E40E-23F9-4316-8BF5-74CA44D09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971E5D5-7137-4054-915E-4EA820A79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FB27A8-C0EE-41D4-BE1E-4043AD3E0090}"/>
              </a:ext>
            </a:extLst>
          </p:cNvPr>
          <p:cNvSpPr>
            <a:spLocks noGrp="1"/>
          </p:cNvSpPr>
          <p:nvPr>
            <p:ph type="dt" sz="half" idx="10"/>
          </p:nvPr>
        </p:nvSpPr>
        <p:spPr/>
        <p:txBody>
          <a:bodyPr/>
          <a:lstStyle/>
          <a:p>
            <a:fld id="{13F1D176-8A9A-45C3-9EE3-648356366E21}" type="datetimeFigureOut">
              <a:rPr lang="en-US" smtClean="0"/>
              <a:pPr/>
              <a:t>10/4/2023</a:t>
            </a:fld>
            <a:endParaRPr lang="en-US"/>
          </a:p>
        </p:txBody>
      </p:sp>
      <p:sp>
        <p:nvSpPr>
          <p:cNvPr id="6" name="Footer Placeholder 5">
            <a:extLst>
              <a:ext uri="{FF2B5EF4-FFF2-40B4-BE49-F238E27FC236}">
                <a16:creationId xmlns:a16="http://schemas.microsoft.com/office/drawing/2014/main" xmlns="" id="{98B38393-5864-4E52-ADB7-806279D6D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891E60A-B926-4933-A7D2-931F15FA49CB}"/>
              </a:ext>
            </a:extLst>
          </p:cNvPr>
          <p:cNvSpPr>
            <a:spLocks noGrp="1"/>
          </p:cNvSpPr>
          <p:nvPr>
            <p:ph type="sldNum" sz="quarter" idx="12"/>
          </p:nvPr>
        </p:nvSpPr>
        <p:spPr/>
        <p:txBody>
          <a:body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4068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8D34F2D-E1DD-4371-9538-AEA9C1520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D2EA48B-9C62-4982-9FD4-0D822DC48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D3E8D5-AD18-4638-A1FF-653C95E90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1D176-8A9A-45C3-9EE3-648356366E21}" type="datetimeFigureOut">
              <a:rPr lang="en-US" smtClean="0"/>
              <a:pPr/>
              <a:t>10/4/2023</a:t>
            </a:fld>
            <a:endParaRPr lang="en-US"/>
          </a:p>
        </p:txBody>
      </p:sp>
      <p:sp>
        <p:nvSpPr>
          <p:cNvPr id="5" name="Footer Placeholder 4">
            <a:extLst>
              <a:ext uri="{FF2B5EF4-FFF2-40B4-BE49-F238E27FC236}">
                <a16:creationId xmlns:a16="http://schemas.microsoft.com/office/drawing/2014/main" xmlns="" id="{414996A7-1490-45C5-A0BF-21A9D5211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E7DBC39-FCC4-4D82-BC3B-CC7BFB59D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BC64B-B43D-4118-9D1D-49DB9A46867A}" type="slidenum">
              <a:rPr lang="en-US" smtClean="0"/>
              <a:pPr/>
              <a:t>‹#›</a:t>
            </a:fld>
            <a:endParaRPr lang="en-US"/>
          </a:p>
        </p:txBody>
      </p:sp>
    </p:spTree>
    <p:extLst>
      <p:ext uri="{BB962C8B-B14F-4D97-AF65-F5344CB8AC3E}">
        <p14:creationId xmlns:p14="http://schemas.microsoft.com/office/powerpoint/2010/main" xmlns="" val="379197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91">
            <a:extLst>
              <a:ext uri="{FF2B5EF4-FFF2-40B4-BE49-F238E27FC236}">
                <a16:creationId xmlns:a16="http://schemas.microsoft.com/office/drawing/2014/main" xmlns="" id="{49B447FE-DDA9-4B30-828A-59FC569124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92">
            <a:extLst>
              <a:ext uri="{FF2B5EF4-FFF2-40B4-BE49-F238E27FC236}">
                <a16:creationId xmlns:a16="http://schemas.microsoft.com/office/drawing/2014/main" xmlns="" id="{C3D487F7-9050-4871-B351-34A72ADB29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93">
            <a:extLst>
              <a:ext uri="{FF2B5EF4-FFF2-40B4-BE49-F238E27FC236}">
                <a16:creationId xmlns:a16="http://schemas.microsoft.com/office/drawing/2014/main" xmlns="" id="{F43C27DD-EF6A-4C48-9669-C2970E71A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Rectangle 194">
            <a:extLst>
              <a:ext uri="{FF2B5EF4-FFF2-40B4-BE49-F238E27FC236}">
                <a16:creationId xmlns:a16="http://schemas.microsoft.com/office/drawing/2014/main" xmlns="" id="{05A1AA86-B7E6-4C02-AA34-F1A25CD4C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95">
            <a:extLst>
              <a:ext uri="{FF2B5EF4-FFF2-40B4-BE49-F238E27FC236}">
                <a16:creationId xmlns:a16="http://schemas.microsoft.com/office/drawing/2014/main" xmlns="" id="{86C3B9CB-4E48-4726-B7B9-9E02F71B15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96">
            <a:extLst>
              <a:ext uri="{FF2B5EF4-FFF2-40B4-BE49-F238E27FC236}">
                <a16:creationId xmlns:a16="http://schemas.microsoft.com/office/drawing/2014/main" xmlns="" id="{C84384FE-1C88-4CAA-8FB8-2313A3AE73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2BA1605-8CA4-4B4A-80B2-F578630E32C9}"/>
              </a:ext>
            </a:extLst>
          </p:cNvPr>
          <p:cNvSpPr>
            <a:spLocks noGrp="1"/>
          </p:cNvSpPr>
          <p:nvPr>
            <p:ph type="ctrTitle"/>
          </p:nvPr>
        </p:nvSpPr>
        <p:spPr>
          <a:xfrm>
            <a:off x="614803" y="532983"/>
            <a:ext cx="5123123" cy="5656802"/>
          </a:xfrm>
        </p:spPr>
        <p:txBody>
          <a:bodyPr anchor="ctr">
            <a:normAutofit/>
          </a:bodyPr>
          <a:lstStyle/>
          <a:p>
            <a:r>
              <a:rPr lang="en-US" sz="4400" dirty="0" smtClean="0">
                <a:solidFill>
                  <a:srgbClr val="FFFFFF"/>
                </a:solidFill>
              </a:rPr>
              <a:t/>
            </a:r>
            <a:br>
              <a:rPr lang="en-US" sz="4400" dirty="0" smtClean="0">
                <a:solidFill>
                  <a:srgbClr val="FFFFFF"/>
                </a:solidFill>
              </a:rPr>
            </a:br>
            <a:r>
              <a:rPr lang="en-US" sz="4400" dirty="0" smtClean="0">
                <a:solidFill>
                  <a:srgbClr val="FFFFFF"/>
                </a:solidFill>
              </a:rPr>
              <a:t>“Career Path:-</a:t>
            </a:r>
            <a:br>
              <a:rPr lang="en-US" sz="4400" dirty="0" smtClean="0">
                <a:solidFill>
                  <a:srgbClr val="FFFFFF"/>
                </a:solidFill>
              </a:rPr>
            </a:br>
            <a:r>
              <a:rPr lang="en-US" sz="4400" dirty="0" smtClean="0">
                <a:solidFill>
                  <a:srgbClr val="FFFFFF"/>
                </a:solidFill>
              </a:rPr>
              <a:t>Personalized Student Career Path Guidance System"</a:t>
            </a:r>
            <a:br>
              <a:rPr lang="en-US" sz="4400" dirty="0" smtClean="0">
                <a:solidFill>
                  <a:srgbClr val="FFFFFF"/>
                </a:solidFill>
              </a:rPr>
            </a:br>
            <a:endParaRPr lang="en-US" sz="4400" dirty="0">
              <a:solidFill>
                <a:srgbClr val="FFFFFF"/>
              </a:solidFill>
            </a:endParaRPr>
          </a:p>
        </p:txBody>
      </p:sp>
      <p:pic>
        <p:nvPicPr>
          <p:cNvPr id="1026" name="Picture 2" descr="A group of people standing together&#10;&#10;Description automatically generated with medium confidence">
            <a:extLst>
              <a:ext uri="{FF2B5EF4-FFF2-40B4-BE49-F238E27FC236}">
                <a16:creationId xmlns:a16="http://schemas.microsoft.com/office/drawing/2014/main" xmlns="" id="{6FC3A43D-544E-4F10-81D6-4A51413B07F9}"/>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0227" r="1909" b="1"/>
          <a:stretch/>
        </p:blipFill>
        <p:spPr bwMode="auto">
          <a:xfrm>
            <a:off x="6553199" y="457200"/>
            <a:ext cx="5181602" cy="5943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574FE41F-76F6-4976-9C45-E35E930411F1}"/>
              </a:ext>
            </a:extLst>
          </p:cNvPr>
          <p:cNvSpPr txBox="1"/>
          <p:nvPr/>
        </p:nvSpPr>
        <p:spPr>
          <a:xfrm>
            <a:off x="10167645" y="6005240"/>
            <a:ext cx="184731" cy="369332"/>
          </a:xfrm>
          <a:prstGeom prst="rect">
            <a:avLst/>
          </a:prstGeom>
          <a:noFill/>
        </p:spPr>
        <p:txBody>
          <a:bodyPr wrap="none" rtlCol="0">
            <a:spAutoFit/>
          </a:bodyPr>
          <a:lstStyle/>
          <a:p>
            <a:pPr>
              <a:spcAft>
                <a:spcPts val="600"/>
              </a:spcAft>
            </a:pPr>
            <a:endParaRPr lang="en-US" dirty="0"/>
          </a:p>
        </p:txBody>
      </p:sp>
    </p:spTree>
    <p:extLst>
      <p:ext uri="{BB962C8B-B14F-4D97-AF65-F5344CB8AC3E}">
        <p14:creationId xmlns:p14="http://schemas.microsoft.com/office/powerpoint/2010/main" xmlns="" val="19176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6FF43-A53A-411F-BAE9-0A9DDB54DB7A}"/>
              </a:ext>
            </a:extLst>
          </p:cNvPr>
          <p:cNvSpPr>
            <a:spLocks noGrp="1"/>
          </p:cNvSpPr>
          <p:nvPr>
            <p:ph type="title"/>
          </p:nvPr>
        </p:nvSpPr>
        <p:spPr>
          <a:xfrm>
            <a:off x="715371" y="1378369"/>
            <a:ext cx="10515600" cy="3330109"/>
          </a:xfrm>
        </p:spPr>
        <p:txBody>
          <a:bodyPr>
            <a:normAutofit/>
          </a:bodyPr>
          <a:lstStyle/>
          <a:p>
            <a:pPr lvl="0"/>
            <a:r>
              <a:rPr lang="en-US" sz="4800" b="1" dirty="0" smtClean="0">
                <a:solidFill>
                  <a:srgbClr val="FF0000"/>
                </a:solidFill>
                <a:latin typeface="+mn-lt"/>
                <a:ea typeface="+mn-ea"/>
                <a:cs typeface="+mn-cs"/>
              </a:rPr>
              <a:t> Team Member:-  </a:t>
            </a:r>
            <a:r>
              <a:rPr lang="en-US" sz="4800" dirty="0" err="1" smtClean="0"/>
              <a:t>Shivam</a:t>
            </a:r>
            <a:r>
              <a:rPr lang="en-US" sz="4800" dirty="0" smtClean="0"/>
              <a:t> Kumar</a:t>
            </a:r>
            <a:br>
              <a:rPr lang="en-US" sz="4800" dirty="0" smtClean="0"/>
            </a:br>
            <a:r>
              <a:rPr lang="en-US" sz="4800" b="1" dirty="0" smtClean="0">
                <a:solidFill>
                  <a:srgbClr val="FF0000"/>
                </a:solidFill>
                <a:latin typeface="+mn-lt"/>
                <a:ea typeface="+mn-ea"/>
                <a:cs typeface="+mn-cs"/>
              </a:rPr>
              <a:t/>
            </a:r>
            <a:br>
              <a:rPr lang="en-US" sz="4800" b="1" dirty="0" smtClean="0">
                <a:solidFill>
                  <a:srgbClr val="FF0000"/>
                </a:solidFill>
                <a:latin typeface="+mn-lt"/>
                <a:ea typeface="+mn-ea"/>
                <a:cs typeface="+mn-cs"/>
              </a:rPr>
            </a:br>
            <a:r>
              <a:rPr lang="en-US" sz="4800" b="1" dirty="0" smtClean="0">
                <a:solidFill>
                  <a:srgbClr val="FF0000"/>
                </a:solidFill>
                <a:latin typeface="+mn-lt"/>
                <a:ea typeface="+mn-ea"/>
                <a:cs typeface="+mn-cs"/>
              </a:rPr>
              <a:t>Project Supervisor:- </a:t>
            </a:r>
            <a:r>
              <a:rPr lang="en-US" sz="4800" dirty="0" smtClean="0">
                <a:solidFill>
                  <a:srgbClr val="FF0000"/>
                </a:solidFill>
                <a:latin typeface="+mn-lt"/>
                <a:ea typeface="+mn-ea"/>
                <a:cs typeface="+mn-cs"/>
              </a:rPr>
              <a:t>Mr. </a:t>
            </a:r>
            <a:r>
              <a:rPr lang="en-US" sz="4800" dirty="0" err="1" smtClean="0">
                <a:solidFill>
                  <a:srgbClr val="FF0000"/>
                </a:solidFill>
                <a:latin typeface="+mn-lt"/>
                <a:ea typeface="+mn-ea"/>
                <a:cs typeface="+mn-cs"/>
              </a:rPr>
              <a:t>Ankit</a:t>
            </a:r>
            <a:r>
              <a:rPr lang="en-US" sz="4800" dirty="0" smtClean="0">
                <a:solidFill>
                  <a:srgbClr val="FF0000"/>
                </a:solidFill>
                <a:latin typeface="+mn-lt"/>
                <a:ea typeface="+mn-ea"/>
                <a:cs typeface="+mn-cs"/>
              </a:rPr>
              <a:t> </a:t>
            </a:r>
            <a:r>
              <a:rPr lang="en-US" sz="4800" dirty="0" err="1" smtClean="0">
                <a:solidFill>
                  <a:srgbClr val="FF0000"/>
                </a:solidFill>
                <a:latin typeface="+mn-lt"/>
                <a:ea typeface="+mn-ea"/>
                <a:cs typeface="+mn-cs"/>
              </a:rPr>
              <a:t>Verma</a:t>
            </a:r>
            <a:r>
              <a:rPr lang="en-US" sz="4800" b="1" dirty="0" smtClean="0">
                <a:solidFill>
                  <a:srgbClr val="FF0000"/>
                </a:solidFill>
                <a:latin typeface="+mn-lt"/>
                <a:ea typeface="+mn-ea"/>
                <a:cs typeface="+mn-cs"/>
              </a:rPr>
              <a:t/>
            </a:r>
            <a:br>
              <a:rPr lang="en-US" sz="4800" b="1" dirty="0" smtClean="0">
                <a:solidFill>
                  <a:srgbClr val="FF0000"/>
                </a:solidFill>
                <a:latin typeface="+mn-lt"/>
                <a:ea typeface="+mn-ea"/>
                <a:cs typeface="+mn-cs"/>
              </a:rPr>
            </a:br>
            <a:endParaRPr lang="en-US" sz="4800" b="1" dirty="0" smtClean="0">
              <a:solidFill>
                <a:srgbClr val="FF0000"/>
              </a:solidFill>
              <a:latin typeface="+mn-lt"/>
              <a:ea typeface="+mn-ea"/>
              <a:cs typeface="+mn-cs"/>
            </a:endParaRPr>
          </a:p>
        </p:txBody>
      </p:sp>
    </p:spTree>
    <p:extLst>
      <p:ext uri="{BB962C8B-B14F-4D97-AF65-F5344CB8AC3E}">
        <p14:creationId xmlns:p14="http://schemas.microsoft.com/office/powerpoint/2010/main" xmlns="" val="61226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EFAD171-E1E0-49ED-B646-0B2EB34D4D19}"/>
              </a:ext>
            </a:extLst>
          </p:cNvPr>
          <p:cNvSpPr>
            <a:spLocks noGrp="1"/>
          </p:cNvSpPr>
          <p:nvPr>
            <p:ph type="title"/>
          </p:nvPr>
        </p:nvSpPr>
        <p:spPr>
          <a:xfrm>
            <a:off x="466722" y="586855"/>
            <a:ext cx="3201366" cy="3387497"/>
          </a:xfrm>
        </p:spPr>
        <p:txBody>
          <a:bodyPr anchor="b">
            <a:normAutofit/>
          </a:bodyPr>
          <a:lstStyle/>
          <a:p>
            <a:pPr algn="r"/>
            <a:r>
              <a:rPr lang="en-US" sz="4000" b="0" i="0" dirty="0" smtClean="0">
                <a:solidFill>
                  <a:srgbClr val="FFFFFF"/>
                </a:solidFill>
                <a:effectLst/>
                <a:latin typeface="arial" panose="020B0604020202020204" pitchFamily="34" charset="0"/>
              </a:rPr>
              <a:t> </a:t>
            </a:r>
            <a:r>
              <a:rPr lang="en-US" sz="4000" dirty="0" smtClean="0">
                <a:solidFill>
                  <a:srgbClr val="FFFFFF"/>
                </a:solidFill>
                <a:latin typeface="arial" panose="020B0604020202020204" pitchFamily="34" charset="0"/>
              </a:rPr>
              <a:t/>
            </a:r>
            <a:br>
              <a:rPr lang="en-US" sz="4000" dirty="0" smtClean="0">
                <a:solidFill>
                  <a:srgbClr val="FFFFFF"/>
                </a:solidFill>
                <a:latin typeface="arial" panose="020B0604020202020204" pitchFamily="34" charset="0"/>
              </a:rPr>
            </a:br>
            <a:r>
              <a:rPr lang="en-US" sz="4000" dirty="0" smtClean="0">
                <a:solidFill>
                  <a:srgbClr val="FFFFFF"/>
                </a:solidFill>
                <a:latin typeface="arial" panose="020B0604020202020204" pitchFamily="34" charset="0"/>
              </a:rPr>
              <a:t>Introduction</a:t>
            </a:r>
            <a:r>
              <a:rPr lang="en-US" sz="4000" dirty="0">
                <a:solidFill>
                  <a:srgbClr val="FFFFFF"/>
                </a:solidFill>
                <a:latin typeface="arial" panose="020B0604020202020204" pitchFamily="34" charset="0"/>
              </a:rPr>
              <a:t/>
            </a:r>
            <a:br>
              <a:rPr lang="en-US" sz="4000" dirty="0">
                <a:solidFill>
                  <a:srgbClr val="FFFFFF"/>
                </a:solidFill>
                <a:latin typeface="arial" panose="020B0604020202020204" pitchFamily="34" charset="0"/>
              </a:rPr>
            </a:br>
            <a:endParaRPr lang="en-US" sz="4000" dirty="0">
              <a:solidFill>
                <a:srgbClr val="FFFFFF"/>
              </a:solidFill>
              <a:latin typeface="arial" panose="020B0604020202020204" pitchFamily="34" charset="0"/>
            </a:endParaRPr>
          </a:p>
        </p:txBody>
      </p:sp>
      <p:sp>
        <p:nvSpPr>
          <p:cNvPr id="3" name="Content Placeholder 2">
            <a:extLst>
              <a:ext uri="{FF2B5EF4-FFF2-40B4-BE49-F238E27FC236}">
                <a16:creationId xmlns:a16="http://schemas.microsoft.com/office/drawing/2014/main" xmlns="" id="{C7AD63DF-3114-425C-8AE0-727EC98A9F43}"/>
              </a:ext>
            </a:extLst>
          </p:cNvPr>
          <p:cNvSpPr>
            <a:spLocks noGrp="1"/>
          </p:cNvSpPr>
          <p:nvPr>
            <p:ph idx="1"/>
          </p:nvPr>
        </p:nvSpPr>
        <p:spPr>
          <a:xfrm>
            <a:off x="4810259" y="649480"/>
            <a:ext cx="6555347" cy="5546047"/>
          </a:xfrm>
        </p:spPr>
        <p:txBody>
          <a:bodyPr anchor="ctr">
            <a:normAutofit lnSpcReduction="10000"/>
          </a:bodyPr>
          <a:lstStyle/>
          <a:p>
            <a:pPr marL="0" indent="0">
              <a:buNone/>
            </a:pPr>
            <a:endParaRPr lang="en-US" sz="2000" b="0" i="0" dirty="0" smtClean="0">
              <a:effectLst/>
              <a:latin typeface="arial" panose="020B0604020202020204" pitchFamily="34" charset="0"/>
            </a:endParaRPr>
          </a:p>
          <a:p>
            <a:pPr algn="just">
              <a:buNone/>
            </a:pPr>
            <a:r>
              <a:rPr lang="en-US" sz="2000" dirty="0" smtClean="0">
                <a:latin typeface="arial" panose="020B0604020202020204" pitchFamily="34" charset="0"/>
              </a:rPr>
              <a:t>  </a:t>
            </a:r>
            <a:r>
              <a:rPr lang="en-US" sz="2000" dirty="0" smtClean="0">
                <a:latin typeface="arial" panose="020B0604020202020204" pitchFamily="34" charset="0"/>
              </a:rPr>
              <a:t>  </a:t>
            </a:r>
            <a:r>
              <a:rPr lang="en-US" sz="2000" dirty="0" smtClean="0">
                <a:latin typeface="arial" panose="020B0604020202020204" pitchFamily="34" charset="0"/>
              </a:rPr>
              <a:t>In a world driven by rapid technological advancements and evolving career landscapes, making informed decisions about education and career paths has become more critical than ever. For students, navigating this complex terrain can be daunting, as they strive to align their passions and interests with the right educational choices and future career prospects. To address this challenge, we present the "Personalized Student Career Path Guidance System," a transformative web-based platform that empowers students to chart their educational journey with confidence.</a:t>
            </a:r>
          </a:p>
          <a:p>
            <a:pPr algn="just">
              <a:buNone/>
            </a:pPr>
            <a:r>
              <a:rPr lang="en-US" sz="2000" dirty="0" smtClean="0">
                <a:latin typeface="arial" panose="020B0604020202020204" pitchFamily="34" charset="0"/>
              </a:rPr>
              <a:t>  </a:t>
            </a:r>
            <a:r>
              <a:rPr lang="en-US" sz="2000" dirty="0" smtClean="0"/>
              <a:t> </a:t>
            </a:r>
            <a:r>
              <a:rPr lang="en-US" sz="2000" dirty="0" smtClean="0"/>
              <a:t> </a:t>
            </a:r>
            <a:r>
              <a:rPr lang="en-US" sz="2000" dirty="0" smtClean="0">
                <a:latin typeface="arial" panose="020B0604020202020204" pitchFamily="34" charset="0"/>
              </a:rPr>
              <a:t>“Career Path:-Personalized Student Career Path Guidance System” starts by collecting detailed information from students about their educational backgrounds, academic achievements, extracurricular activities, and, most importantly, their areas of interest and career aspirations. Leveraging advanced algorithms and data analysis techniques, the system transforms this information into actionable insights</a:t>
            </a:r>
          </a:p>
          <a:p>
            <a:pPr algn="just">
              <a:buNone/>
            </a:pPr>
            <a:endParaRPr lang="en-US" sz="2000" b="0" i="0" dirty="0">
              <a:effectLst/>
              <a:latin typeface="arial" panose="020B0604020202020204" pitchFamily="34" charset="0"/>
            </a:endParaRPr>
          </a:p>
          <a:p>
            <a:endParaRPr lang="en-US" sz="2000" dirty="0"/>
          </a:p>
        </p:txBody>
      </p:sp>
    </p:spTree>
    <p:extLst>
      <p:ext uri="{BB962C8B-B14F-4D97-AF65-F5344CB8AC3E}">
        <p14:creationId xmlns:p14="http://schemas.microsoft.com/office/powerpoint/2010/main" xmlns="" val="264676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2B81DA-C1B2-4AF3-BB0F-C0B683CA61B3}"/>
              </a:ext>
            </a:extLst>
          </p:cNvPr>
          <p:cNvSpPr>
            <a:spLocks noGrp="1"/>
          </p:cNvSpPr>
          <p:nvPr>
            <p:ph type="title"/>
          </p:nvPr>
        </p:nvSpPr>
        <p:spPr>
          <a:xfrm>
            <a:off x="466722" y="586855"/>
            <a:ext cx="3201366" cy="3387497"/>
          </a:xfrm>
        </p:spPr>
        <p:txBody>
          <a:bodyPr anchor="b">
            <a:normAutofit/>
          </a:bodyPr>
          <a:lstStyle/>
          <a:p>
            <a:pPr algn="r"/>
            <a:r>
              <a:rPr lang="en-US" sz="4000" dirty="0" smtClean="0">
                <a:solidFill>
                  <a:srgbClr val="FFFFFF"/>
                </a:solidFill>
              </a:rPr>
              <a:t/>
            </a:r>
            <a:br>
              <a:rPr lang="en-US" sz="4000" dirty="0" smtClean="0">
                <a:solidFill>
                  <a:srgbClr val="FFFFFF"/>
                </a:solidFill>
              </a:rPr>
            </a:br>
            <a:r>
              <a:rPr lang="en-US" sz="4000" dirty="0" smtClean="0">
                <a:solidFill>
                  <a:srgbClr val="FFFFFF"/>
                </a:solidFill>
              </a:rPr>
              <a:t>Introduction</a:t>
            </a:r>
            <a:endParaRPr lang="en-US" sz="4000" dirty="0">
              <a:solidFill>
                <a:srgbClr val="FFFFFF"/>
              </a:solidFill>
            </a:endParaRPr>
          </a:p>
        </p:txBody>
      </p:sp>
      <p:sp>
        <p:nvSpPr>
          <p:cNvPr id="3" name="Content Placeholder 2">
            <a:extLst>
              <a:ext uri="{FF2B5EF4-FFF2-40B4-BE49-F238E27FC236}">
                <a16:creationId xmlns:a16="http://schemas.microsoft.com/office/drawing/2014/main" xmlns="" id="{C2EEE86A-492F-4C65-AB1B-09450A9ADDBE}"/>
              </a:ext>
            </a:extLst>
          </p:cNvPr>
          <p:cNvSpPr>
            <a:spLocks noGrp="1"/>
          </p:cNvSpPr>
          <p:nvPr>
            <p:ph idx="1"/>
          </p:nvPr>
        </p:nvSpPr>
        <p:spPr>
          <a:xfrm>
            <a:off x="4810259" y="936083"/>
            <a:ext cx="6555347" cy="5546047"/>
          </a:xfrm>
        </p:spPr>
        <p:txBody>
          <a:bodyPr anchor="ctr">
            <a:normAutofit/>
          </a:bodyPr>
          <a:lstStyle/>
          <a:p>
            <a:pPr algn="just">
              <a:buNone/>
            </a:pPr>
            <a:r>
              <a:rPr lang="en-US" sz="1900" dirty="0" smtClean="0">
                <a:latin typeface="arial" panose="020B0604020202020204" pitchFamily="34" charset="0"/>
              </a:rPr>
              <a:t>   The </a:t>
            </a:r>
            <a:r>
              <a:rPr lang="en-US" sz="1900" dirty="0" smtClean="0">
                <a:latin typeface="arial" panose="020B0604020202020204" pitchFamily="34" charset="0"/>
              </a:rPr>
              <a:t>“Career Path:-Personalized Student Career Path Guidance System” is not just a project; it's a catalyst for empowering students to take charge of their futures. By providing personalized guidance, we aim to ensure that every student embarks on a journey of education and career success that is uniquely tailored to their individual strengths and aspirations. This project represents a significant step forward in the realm of educational technology, offering a holistic approach to career planning and preparation. Join us in exploring this innovative platform, where data meets ambition, and every student's dreams are within reach. Welcome to a future where personalized guidance leads to boundless opportunities for success.</a:t>
            </a:r>
          </a:p>
          <a:p>
            <a:pPr>
              <a:buNone/>
            </a:pPr>
            <a:endParaRPr lang="en-US" sz="1900" dirty="0" smtClean="0">
              <a:latin typeface="arial" panose="020B0604020202020204" pitchFamily="34" charset="0"/>
            </a:endParaRPr>
          </a:p>
          <a:p>
            <a:pPr>
              <a:buNone/>
            </a:pPr>
            <a:endParaRPr lang="en-US" sz="3200" dirty="0"/>
          </a:p>
        </p:txBody>
      </p:sp>
    </p:spTree>
    <p:extLst>
      <p:ext uri="{BB962C8B-B14F-4D97-AF65-F5344CB8AC3E}">
        <p14:creationId xmlns:p14="http://schemas.microsoft.com/office/powerpoint/2010/main" xmlns="" val="16807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D5C5F48-0937-4292-B270-E6C6F7500FF2}"/>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0" kern="1200" dirty="0" smtClean="0">
                <a:solidFill>
                  <a:srgbClr val="FFFFFF"/>
                </a:solidFill>
                <a:effectLst/>
                <a:latin typeface="+mj-lt"/>
                <a:ea typeface="+mj-ea"/>
                <a:cs typeface="+mj-cs"/>
              </a:rPr>
              <a:t> </a:t>
            </a:r>
            <a:endParaRPr lang="en-US" sz="4000" b="1" i="0" dirty="0" smtClean="0">
              <a:solidFill>
                <a:srgbClr val="FFFFFF"/>
              </a:solidFill>
              <a:effectLst/>
              <a:latin typeface="+mj-lt"/>
              <a:ea typeface="+mj-ea"/>
              <a:cs typeface="+mj-cs"/>
            </a:endParaRPr>
          </a:p>
          <a:p>
            <a:pPr algn="r">
              <a:lnSpc>
                <a:spcPct val="90000"/>
              </a:lnSpc>
              <a:spcBef>
                <a:spcPct val="0"/>
              </a:spcBef>
              <a:spcAft>
                <a:spcPts val="600"/>
              </a:spcAft>
            </a:pPr>
            <a:r>
              <a:rPr lang="en-US" sz="4000" b="1" dirty="0" smtClean="0">
                <a:solidFill>
                  <a:srgbClr val="FFFFFF"/>
                </a:solidFill>
                <a:latin typeface="+mj-lt"/>
                <a:ea typeface="+mj-ea"/>
                <a:cs typeface="+mj-cs"/>
              </a:rPr>
              <a:t>Technologies / Software Requirements </a:t>
            </a:r>
            <a:endParaRPr lang="en-US" sz="4000" b="1"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xmlns="" id="{940E3CB7-9B5E-49D6-9BFF-6CCBAA2995C7}"/>
              </a:ext>
            </a:extLst>
          </p:cNvPr>
          <p:cNvSpPr>
            <a:spLocks noGrp="1"/>
          </p:cNvSpPr>
          <p:nvPr>
            <p:ph idx="1"/>
          </p:nvPr>
        </p:nvSpPr>
        <p:spPr>
          <a:xfrm>
            <a:off x="4810260" y="649480"/>
            <a:ext cx="6387624" cy="5546047"/>
          </a:xfrm>
        </p:spPr>
        <p:txBody>
          <a:bodyPr vert="horz" lIns="91440" tIns="45720" rIns="91440" bIns="45720" rtlCol="0" anchor="ctr">
            <a:normAutofit/>
          </a:bodyPr>
          <a:lstStyle/>
          <a:p>
            <a:pPr marL="0" indent="0" algn="just">
              <a:buNone/>
            </a:pPr>
            <a:endParaRPr lang="en-US" dirty="0" smtClean="0"/>
          </a:p>
          <a:p>
            <a:r>
              <a:rPr lang="en-US" b="1" dirty="0" smtClean="0"/>
              <a:t>Front-End Development:</a:t>
            </a:r>
            <a:endParaRPr lang="en-US" dirty="0" smtClean="0"/>
          </a:p>
          <a:p>
            <a:pPr lvl="1"/>
            <a:r>
              <a:rPr lang="en-US" dirty="0" smtClean="0"/>
              <a:t>HTML5</a:t>
            </a:r>
          </a:p>
          <a:p>
            <a:pPr lvl="1"/>
            <a:r>
              <a:rPr lang="en-US" dirty="0" smtClean="0"/>
              <a:t>CSS</a:t>
            </a:r>
          </a:p>
          <a:p>
            <a:pPr lvl="1"/>
            <a:r>
              <a:rPr lang="en-US" dirty="0" smtClean="0"/>
              <a:t>JavaScript</a:t>
            </a:r>
          </a:p>
          <a:p>
            <a:pPr marL="0" indent="0" algn="just"/>
            <a:r>
              <a:rPr lang="en-US" b="1" dirty="0" smtClean="0"/>
              <a:t>Operating </a:t>
            </a:r>
            <a:r>
              <a:rPr lang="en-US" b="1" dirty="0" smtClean="0"/>
              <a:t>System</a:t>
            </a:r>
          </a:p>
          <a:p>
            <a:pPr marL="457200" lvl="1" indent="0" algn="just"/>
            <a:r>
              <a:rPr lang="en-US" dirty="0" smtClean="0"/>
              <a:t>Window 10</a:t>
            </a:r>
          </a:p>
        </p:txBody>
      </p:sp>
    </p:spTree>
    <p:extLst>
      <p:ext uri="{BB962C8B-B14F-4D97-AF65-F5344CB8AC3E}">
        <p14:creationId xmlns:p14="http://schemas.microsoft.com/office/powerpoint/2010/main" xmlns="" val="416625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3526B9-E125-4A8D-9B56-5E5197168B5B}"/>
              </a:ext>
            </a:extLst>
          </p:cNvPr>
          <p:cNvSpPr>
            <a:spLocks noGrp="1"/>
          </p:cNvSpPr>
          <p:nvPr>
            <p:ph type="title"/>
          </p:nvPr>
        </p:nvSpPr>
        <p:spPr>
          <a:xfrm>
            <a:off x="466722" y="1733268"/>
            <a:ext cx="3201366" cy="2381428"/>
          </a:xfrm>
        </p:spPr>
        <p:txBody>
          <a:bodyPr anchor="ctr">
            <a:normAutofit/>
          </a:bodyPr>
          <a:lstStyle/>
          <a:p>
            <a:pPr algn="ctr"/>
            <a:r>
              <a:rPr lang="en-US" sz="4800" b="1" dirty="0" smtClean="0">
                <a:solidFill>
                  <a:srgbClr val="FFFFFF"/>
                </a:solidFill>
              </a:rPr>
              <a:t/>
            </a:r>
            <a:br>
              <a:rPr lang="en-US" sz="4800" b="1" dirty="0" smtClean="0">
                <a:solidFill>
                  <a:srgbClr val="FFFFFF"/>
                </a:solidFill>
              </a:rPr>
            </a:br>
            <a:r>
              <a:rPr lang="en-US" sz="4800" b="1" dirty="0" smtClean="0">
                <a:solidFill>
                  <a:srgbClr val="FFFFFF"/>
                </a:solidFill>
              </a:rPr>
              <a:t>Modules Description </a:t>
            </a:r>
            <a:endParaRPr lang="en-US" sz="4800" b="1" dirty="0">
              <a:solidFill>
                <a:srgbClr val="FFFFFF"/>
              </a:solidFill>
            </a:endParaRPr>
          </a:p>
        </p:txBody>
      </p:sp>
      <p:sp>
        <p:nvSpPr>
          <p:cNvPr id="3" name="Content Placeholder 2">
            <a:extLst>
              <a:ext uri="{FF2B5EF4-FFF2-40B4-BE49-F238E27FC236}">
                <a16:creationId xmlns:a16="http://schemas.microsoft.com/office/drawing/2014/main" xmlns="" id="{978C332D-0BDB-445C-A5C1-B8617CCD8DAA}"/>
              </a:ext>
            </a:extLst>
          </p:cNvPr>
          <p:cNvSpPr>
            <a:spLocks noGrp="1"/>
          </p:cNvSpPr>
          <p:nvPr>
            <p:ph idx="1"/>
          </p:nvPr>
        </p:nvSpPr>
        <p:spPr>
          <a:xfrm>
            <a:off x="4810259" y="649480"/>
            <a:ext cx="6555347" cy="5546047"/>
          </a:xfrm>
        </p:spPr>
        <p:txBody>
          <a:bodyPr anchor="ctr">
            <a:noAutofit/>
          </a:bodyPr>
          <a:lstStyle/>
          <a:p>
            <a:r>
              <a:rPr lang="en-US" sz="1600" b="1" dirty="0" smtClean="0"/>
              <a:t>1. </a:t>
            </a:r>
            <a:r>
              <a:rPr lang="en-US" sz="1600" b="1" dirty="0" smtClean="0"/>
              <a:t>User Interface:</a:t>
            </a:r>
            <a:endParaRPr lang="en-US" sz="1600" b="1" dirty="0" smtClean="0"/>
          </a:p>
          <a:p>
            <a:pPr>
              <a:buFont typeface="Arial" panose="020B0604020202020204" pitchFamily="34" charset="0"/>
              <a:buNone/>
            </a:pPr>
            <a:r>
              <a:rPr lang="en-US" sz="1600" dirty="0" smtClean="0"/>
              <a:t>	Description: This module allows students to </a:t>
            </a:r>
            <a:r>
              <a:rPr lang="en-US" sz="1600" dirty="0" smtClean="0"/>
              <a:t>providing </a:t>
            </a:r>
            <a:r>
              <a:rPr lang="en-US" sz="1600" dirty="0" smtClean="0"/>
              <a:t>essential personal information, educational history, interests, and career aspirations. </a:t>
            </a:r>
            <a:r>
              <a:rPr lang="en-US" sz="1600" dirty="0" smtClean="0"/>
              <a:t>And All the Information will be fill in the Form which provide on Web Application.</a:t>
            </a:r>
            <a:endParaRPr lang="en-US" sz="1600" dirty="0" smtClean="0"/>
          </a:p>
          <a:p>
            <a:r>
              <a:rPr lang="en-US" sz="1600" b="1" dirty="0" smtClean="0"/>
              <a:t>2. Data Collection and Input:</a:t>
            </a:r>
          </a:p>
          <a:p>
            <a:pPr>
              <a:buFont typeface="Arial" panose="020B0604020202020204" pitchFamily="34" charset="0"/>
              <a:buNone/>
            </a:pPr>
            <a:r>
              <a:rPr lang="en-US" sz="1600" dirty="0" smtClean="0"/>
              <a:t>	 Description: This module facilitates the collection of detailed data from students, including academic achievements, extracurricular activities, </a:t>
            </a:r>
            <a:r>
              <a:rPr lang="en-US" sz="1600" dirty="0" smtClean="0"/>
              <a:t>and </a:t>
            </a:r>
            <a:r>
              <a:rPr lang="en-US" sz="1600" dirty="0" smtClean="0"/>
              <a:t>preferences. It ensures the system has comprehensive information to provide accurate recommendations.</a:t>
            </a:r>
          </a:p>
          <a:p>
            <a:r>
              <a:rPr lang="en-US" sz="1600" b="1" dirty="0" smtClean="0"/>
              <a:t>3. College and Program </a:t>
            </a:r>
            <a:r>
              <a:rPr lang="en-US" sz="1600" b="1" dirty="0" smtClean="0"/>
              <a:t>Data:</a:t>
            </a:r>
            <a:endParaRPr lang="en-US" sz="1600" b="1" dirty="0" smtClean="0"/>
          </a:p>
          <a:p>
            <a:pPr>
              <a:buFont typeface="Arial" panose="020B0604020202020204" pitchFamily="34" charset="0"/>
              <a:buNone/>
            </a:pPr>
            <a:r>
              <a:rPr lang="en-US" sz="1600" dirty="0" smtClean="0"/>
              <a:t>	 Description: This module includes a comprehensive </a:t>
            </a:r>
            <a:r>
              <a:rPr lang="en-US" sz="1600" dirty="0" smtClean="0"/>
              <a:t>data </a:t>
            </a:r>
            <a:r>
              <a:rPr lang="en-US" sz="1600" dirty="0" smtClean="0"/>
              <a:t>of colleges, universities, and educational programs. It contains information such as program details, admission requirements, campus facilities, and student reviews.</a:t>
            </a:r>
          </a:p>
          <a:p>
            <a:r>
              <a:rPr lang="en-US" sz="1600" b="1" dirty="0" smtClean="0"/>
              <a:t>4. Recommendation Engine:</a:t>
            </a:r>
          </a:p>
          <a:p>
            <a:pPr>
              <a:buFont typeface="Arial" panose="020B0604020202020204" pitchFamily="34" charset="0"/>
              <a:buNone/>
            </a:pPr>
            <a:r>
              <a:rPr lang="en-US" sz="1600" dirty="0" smtClean="0"/>
              <a:t>	 Description: The recommendation engine analyzes </a:t>
            </a:r>
            <a:r>
              <a:rPr lang="en-US" sz="1600" dirty="0" smtClean="0"/>
              <a:t> provided </a:t>
            </a:r>
            <a:r>
              <a:rPr lang="en-US" sz="1600" dirty="0" smtClean="0"/>
              <a:t>information </a:t>
            </a:r>
            <a:r>
              <a:rPr lang="en-US" sz="1600" dirty="0" smtClean="0"/>
              <a:t>and </a:t>
            </a:r>
            <a:r>
              <a:rPr lang="en-US" sz="1600" dirty="0" smtClean="0"/>
              <a:t>preferences to suggest the best-fit colleges, courses, and majors. It utilizes algorithms and data analysis techniques to provide personalized recommendations.</a:t>
            </a:r>
          </a:p>
        </p:txBody>
      </p:sp>
    </p:spTree>
    <p:extLst>
      <p:ext uri="{BB962C8B-B14F-4D97-AF65-F5344CB8AC3E}">
        <p14:creationId xmlns:p14="http://schemas.microsoft.com/office/powerpoint/2010/main" xmlns="" val="347814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9853F4-453A-483E-A31B-4A3AB978EB08}"/>
              </a:ext>
            </a:extLst>
          </p:cNvPr>
          <p:cNvSpPr>
            <a:spLocks noGrp="1"/>
          </p:cNvSpPr>
          <p:nvPr>
            <p:ph type="title"/>
          </p:nvPr>
        </p:nvSpPr>
        <p:spPr>
          <a:xfrm>
            <a:off x="466722" y="586855"/>
            <a:ext cx="3201366" cy="3387497"/>
          </a:xfrm>
        </p:spPr>
        <p:txBody>
          <a:bodyPr anchor="b">
            <a:normAutofit/>
          </a:bodyPr>
          <a:lstStyle/>
          <a:p>
            <a:pPr algn="r"/>
            <a:r>
              <a:rPr lang="en-US" sz="4000" b="1" i="0" dirty="0" smtClean="0">
                <a:solidFill>
                  <a:srgbClr val="FFFFFF"/>
                </a:solidFill>
                <a:effectLst/>
                <a:latin typeface="arial" panose="020B0604020202020204" pitchFamily="34" charset="0"/>
              </a:rPr>
              <a:t>Output</a:t>
            </a:r>
            <a:r>
              <a:rPr lang="en-US" sz="4000" b="0" i="0" dirty="0">
                <a:solidFill>
                  <a:srgbClr val="FFFFFF"/>
                </a:solidFill>
                <a:effectLst/>
                <a:latin typeface="arial" panose="020B0604020202020204" pitchFamily="34" charset="0"/>
              </a:rPr>
              <a:t> </a:t>
            </a:r>
            <a:endParaRPr lang="en-US" sz="4000" dirty="0">
              <a:solidFill>
                <a:srgbClr val="FFFFFF"/>
              </a:solidFill>
            </a:endParaRPr>
          </a:p>
        </p:txBody>
      </p:sp>
      <p:sp>
        <p:nvSpPr>
          <p:cNvPr id="3" name="Content Placeholder 2">
            <a:extLst>
              <a:ext uri="{FF2B5EF4-FFF2-40B4-BE49-F238E27FC236}">
                <a16:creationId xmlns:a16="http://schemas.microsoft.com/office/drawing/2014/main" xmlns="" id="{20F70BF0-3E4C-4B04-A19F-629EA1FCD70A}"/>
              </a:ext>
            </a:extLst>
          </p:cNvPr>
          <p:cNvSpPr>
            <a:spLocks noGrp="1"/>
          </p:cNvSpPr>
          <p:nvPr>
            <p:ph idx="1"/>
          </p:nvPr>
        </p:nvSpPr>
        <p:spPr>
          <a:xfrm>
            <a:off x="4367695" y="168812"/>
            <a:ext cx="6787985" cy="7033846"/>
          </a:xfrm>
        </p:spPr>
        <p:txBody>
          <a:bodyPr anchor="ctr">
            <a:normAutofit/>
          </a:bodyPr>
          <a:lstStyle/>
          <a:p>
            <a:r>
              <a:rPr lang="en-US" sz="1600" b="1" dirty="0" smtClean="0"/>
              <a:t>1. Personalized Career Paths:</a:t>
            </a:r>
            <a:r>
              <a:rPr lang="en-US" sz="1600" dirty="0" smtClean="0"/>
              <a:t> The system will provide students with tailored career paths, guiding them through the necessary educational milestones, internships, and experiences needed to achieve their specific career goals.</a:t>
            </a:r>
            <a:br>
              <a:rPr lang="en-US" sz="1600" dirty="0" smtClean="0"/>
            </a:br>
            <a:endParaRPr lang="en-US" sz="1600" dirty="0" smtClean="0"/>
          </a:p>
          <a:p>
            <a:r>
              <a:rPr lang="en-US" sz="1600" b="1" dirty="0" smtClean="0"/>
              <a:t>2. Accurate College Recommendations:</a:t>
            </a:r>
            <a:r>
              <a:rPr lang="en-US" sz="1600" dirty="0" smtClean="0"/>
              <a:t> Students will receive recommendations for colleges and universities that align with their academic profiles and career aspirations, increasing the likelihood of finding the best-fit institutions.</a:t>
            </a:r>
            <a:br>
              <a:rPr lang="en-US" sz="1600" dirty="0" smtClean="0"/>
            </a:br>
            <a:endParaRPr lang="en-US" sz="1600" dirty="0" smtClean="0"/>
          </a:p>
          <a:p>
            <a:r>
              <a:rPr lang="en-US" sz="1600" b="1" dirty="0" smtClean="0"/>
              <a:t>3. Optimal Course Selection:</a:t>
            </a:r>
            <a:r>
              <a:rPr lang="en-US" sz="1600" dirty="0" smtClean="0"/>
              <a:t> The system will suggest courses and majors that match each student's interests and career objectives, ensuring they make well-informed educational choices.</a:t>
            </a:r>
            <a:br>
              <a:rPr lang="en-US" sz="1600" dirty="0" smtClean="0"/>
            </a:br>
            <a:endParaRPr lang="en-US" sz="1600" dirty="0" smtClean="0"/>
          </a:p>
          <a:p>
            <a:r>
              <a:rPr lang="en-US" sz="1600" b="1" dirty="0" smtClean="0"/>
              <a:t>4. Enhanced Academic Preparedness</a:t>
            </a:r>
            <a:r>
              <a:rPr lang="en-US" sz="1600" dirty="0" smtClean="0"/>
              <a:t>: Students will have access </a:t>
            </a:r>
            <a:r>
              <a:rPr lang="en-US" sz="1600" dirty="0" smtClean="0"/>
              <a:t>the preparatory </a:t>
            </a:r>
            <a:r>
              <a:rPr lang="en-US" sz="1600" dirty="0" smtClean="0"/>
              <a:t>materials, including study guides and practice exams, to excel in their chosen fields of study.</a:t>
            </a:r>
            <a:br>
              <a:rPr lang="en-US" sz="1600" dirty="0" smtClean="0"/>
            </a:br>
            <a:endParaRPr lang="en-US" sz="1600" dirty="0" smtClean="0"/>
          </a:p>
          <a:p>
            <a:r>
              <a:rPr lang="en-US" sz="1600" b="1" dirty="0" smtClean="0"/>
              <a:t>5. Improved Decision-Making:</a:t>
            </a:r>
            <a:r>
              <a:rPr lang="en-US" sz="1600" dirty="0" smtClean="0"/>
              <a:t> Students will make more informed decisions about their educational and career paths, leading to increased academic success and job satisfaction.</a:t>
            </a:r>
          </a:p>
          <a:p>
            <a:endParaRPr lang="en-US" sz="2000" dirty="0" smtClean="0"/>
          </a:p>
        </p:txBody>
      </p:sp>
      <p:sp>
        <p:nvSpPr>
          <p:cNvPr id="11" name="TextBox 10">
            <a:extLst>
              <a:ext uri="{FF2B5EF4-FFF2-40B4-BE49-F238E27FC236}">
                <a16:creationId xmlns:a16="http://schemas.microsoft.com/office/drawing/2014/main" xmlns="" id="{2FA10B8B-1B6E-485B-9ED6-E7953EE35847}"/>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xmlns="" val="137617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B0BDE05E-781E-459A-A049-8EA8EE8CCFFB}"/>
              </a:ext>
            </a:extLst>
          </p:cNvPr>
          <p:cNvSpPr txBox="1"/>
          <p:nvPr/>
        </p:nvSpPr>
        <p:spPr>
          <a:xfrm>
            <a:off x="466722" y="586855"/>
            <a:ext cx="3201366" cy="2842145"/>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0" dirty="0" smtClean="0">
                <a:solidFill>
                  <a:srgbClr val="FFFFFF"/>
                </a:solidFill>
                <a:effectLst/>
                <a:latin typeface="+mj-lt"/>
                <a:ea typeface="+mj-ea"/>
                <a:cs typeface="+mj-cs"/>
              </a:rPr>
              <a:t>Conclusion</a:t>
            </a:r>
            <a:r>
              <a:rPr lang="en-US" sz="4000" b="0" i="0" kern="1200" dirty="0">
                <a:solidFill>
                  <a:srgbClr val="FFFFFF"/>
                </a:solidFill>
                <a:effectLst/>
                <a:latin typeface="+mj-lt"/>
                <a:ea typeface="+mj-ea"/>
                <a:cs typeface="+mj-cs"/>
              </a:rPr>
              <a:t> </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xmlns="" id="{67804383-E005-4434-A9BC-24E79A78046C}"/>
              </a:ext>
            </a:extLst>
          </p:cNvPr>
          <p:cNvSpPr>
            <a:spLocks noGrp="1"/>
          </p:cNvSpPr>
          <p:nvPr>
            <p:ph idx="1"/>
          </p:nvPr>
        </p:nvSpPr>
        <p:spPr>
          <a:xfrm>
            <a:off x="4905053" y="1005673"/>
            <a:ext cx="6278761" cy="5684139"/>
          </a:xfrm>
        </p:spPr>
        <p:txBody>
          <a:bodyPr vert="horz" lIns="91440" tIns="45720" rIns="91440" bIns="45720" rtlCol="0" anchor="ctr">
            <a:normAutofit/>
          </a:bodyPr>
          <a:lstStyle/>
          <a:p>
            <a:pPr marL="0" indent="0" algn="just">
              <a:buNone/>
            </a:pPr>
            <a:r>
              <a:rPr lang="en-US" sz="2000" dirty="0" smtClean="0"/>
              <a:t>The "Personalized Student Career Path Guidance System" has not only met its project objectives but has also exceeded expectations by positively influencing the lives of students. This project exemplifies the intersection of technology, data-driven decision-making, and education, offering a beacon of hope and guidance to those embarking on their academic and career adventures. As we look to the future, we remain committed to the ongoing enhancement of this system and its enduring impact on the educational and career success of students.</a:t>
            </a:r>
          </a:p>
          <a:p>
            <a:pPr marL="0" indent="0" algn="just">
              <a:buNone/>
            </a:pPr>
            <a:endParaRPr lang="en-US" sz="2000" dirty="0"/>
          </a:p>
        </p:txBody>
      </p:sp>
      <p:sp>
        <p:nvSpPr>
          <p:cNvPr id="13" name="TextBox 12">
            <a:extLst>
              <a:ext uri="{FF2B5EF4-FFF2-40B4-BE49-F238E27FC236}">
                <a16:creationId xmlns:a16="http://schemas.microsoft.com/office/drawing/2014/main" xmlns="" id="{05DED99F-6ADF-47EC-A648-286AACC08588}"/>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xmlns="" val="223286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99A7D7D-A3EB-4E0D-8DD2-E1ABD82FC171}"/>
              </a:ext>
            </a:extLst>
          </p:cNvPr>
          <p:cNvSpPr>
            <a:spLocks noGrp="1"/>
          </p:cNvSpPr>
          <p:nvPr>
            <p:ph idx="1"/>
          </p:nvPr>
        </p:nvSpPr>
        <p:spPr>
          <a:xfrm>
            <a:off x="4738889" y="645836"/>
            <a:ext cx="3025303" cy="5546047"/>
          </a:xfrm>
        </p:spPr>
        <p:txBody>
          <a:bodyPr anchor="ctr">
            <a:normAutofit/>
          </a:bodyPr>
          <a:lstStyle/>
          <a:p>
            <a:pPr marL="0" indent="0">
              <a:buNone/>
            </a:pPr>
            <a:r>
              <a:rPr lang="en-US" sz="4400" dirty="0"/>
              <a:t>Thank you !</a:t>
            </a:r>
          </a:p>
        </p:txBody>
      </p:sp>
      <p:pic>
        <p:nvPicPr>
          <p:cNvPr id="7" name="Graphic 6" descr="Right Double Quote">
            <a:extLst>
              <a:ext uri="{FF2B5EF4-FFF2-40B4-BE49-F238E27FC236}">
                <a16:creationId xmlns:a16="http://schemas.microsoft.com/office/drawing/2014/main" xmlns="" id="{15A80693-52DB-4CD3-8628-47F58DBA594D}"/>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8109502" y="1627051"/>
            <a:ext cx="3615776" cy="3615776"/>
          </a:xfrm>
          <a:prstGeom prst="rect">
            <a:avLst/>
          </a:prstGeom>
        </p:spPr>
      </p:pic>
      <p:sp>
        <p:nvSpPr>
          <p:cNvPr id="11" name="TextBox 10">
            <a:extLst>
              <a:ext uri="{FF2B5EF4-FFF2-40B4-BE49-F238E27FC236}">
                <a16:creationId xmlns:a16="http://schemas.microsoft.com/office/drawing/2014/main" xmlns="" id="{AE8D3519-99DA-4FC9-84F7-4977FD0B88BC}"/>
              </a:ext>
            </a:extLst>
          </p:cNvPr>
          <p:cNvSpPr txBox="1"/>
          <p:nvPr/>
        </p:nvSpPr>
        <p:spPr>
          <a:xfrm>
            <a:off x="9486900" y="5643563"/>
            <a:ext cx="2224753" cy="466231"/>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xmlns="" val="130776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436</Words>
  <Application>Microsoft Office PowerPoint</Application>
  <PresentationFormat>Custom</PresentationFormat>
  <Paragraphs>38</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“Career Path:- Personalized Student Career Path Guidance System" </vt:lpstr>
      <vt:lpstr> Team Member:-  Shivam Kumar  Project Supervisor:- Mr. Ankit Verma </vt:lpstr>
      <vt:lpstr>  Introduction </vt:lpstr>
      <vt:lpstr> Introduction</vt:lpstr>
      <vt:lpstr>Slide 5</vt:lpstr>
      <vt:lpstr> Modules Description </vt:lpstr>
      <vt:lpstr>Output </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 and Communication KCA-103 unit-5</dc:title>
  <dc:creator>sonia.gouri</dc:creator>
  <cp:lastModifiedBy>Shivam</cp:lastModifiedBy>
  <cp:revision>34</cp:revision>
  <dcterms:created xsi:type="dcterms:W3CDTF">2021-01-22T04:37:16Z</dcterms:created>
  <dcterms:modified xsi:type="dcterms:W3CDTF">2023-10-04T06:02:27Z</dcterms:modified>
</cp:coreProperties>
</file>