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sldIdLst>
    <p:sldId id="256" r:id="rId2"/>
    <p:sldId id="257" r:id="rId3"/>
    <p:sldId id="258" r:id="rId4"/>
    <p:sldId id="268" r:id="rId5"/>
    <p:sldId id="260" r:id="rId6"/>
    <p:sldId id="259" r:id="rId7"/>
    <p:sldId id="261" r:id="rId8"/>
    <p:sldId id="262" r:id="rId9"/>
    <p:sldId id="270" r:id="rId10"/>
    <p:sldId id="263" r:id="rId11"/>
    <p:sldId id="271" r:id="rId12"/>
    <p:sldId id="269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5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1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9C646AA-F36E-4540-911D-FFFC0A0EF24A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7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1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7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708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4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11/25/2019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4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47E79-7D1C-41FA-9EB6-63CB0D98C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97" b="19553"/>
          <a:stretch/>
        </p:blipFill>
        <p:spPr>
          <a:xfrm>
            <a:off x="-1503" y="10"/>
            <a:ext cx="12191979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DAC19-B54E-2349-A53F-616A8F60D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144" y="442709"/>
            <a:ext cx="11415712" cy="3725081"/>
          </a:xfrm>
        </p:spPr>
        <p:txBody>
          <a:bodyPr anchor="b">
            <a:normAutofit/>
          </a:bodyPr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An Empirical Evaluation of Distributed Key/Value Storage Systems </a:t>
            </a:r>
            <a:br>
              <a:rPr lang="en-US" sz="5600" dirty="0">
                <a:solidFill>
                  <a:srgbClr val="FFFFFF"/>
                </a:solidFill>
              </a:rPr>
            </a:br>
            <a:endParaRPr lang="en-US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0F395-AC56-EF45-A983-DAA17728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104" y="3908123"/>
            <a:ext cx="7891272" cy="1069848"/>
          </a:xfrm>
        </p:spPr>
        <p:txBody>
          <a:bodyPr>
            <a:normAutofit fontScale="25000" lnSpcReduction="20000"/>
          </a:bodyPr>
          <a:lstStyle/>
          <a:p>
            <a:r>
              <a:rPr lang="en-US" sz="10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Group#8</a:t>
            </a:r>
          </a:p>
          <a:p>
            <a:r>
              <a:rPr lang="en-US" sz="10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Yi Qu</a:t>
            </a:r>
          </a:p>
          <a:p>
            <a:r>
              <a:rPr lang="en-US" sz="102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Shivam</a:t>
            </a:r>
            <a:r>
              <a:rPr lang="en-US" sz="10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Kulkarni</a:t>
            </a:r>
          </a:p>
          <a:p>
            <a:r>
              <a:rPr lang="en-US" sz="102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Yunan</a:t>
            </a:r>
            <a:r>
              <a:rPr lang="en-US" sz="102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Zhang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D79C0D8-5B72-3E46-ACC5-38F1B7358F5E}"/>
              </a:ext>
            </a:extLst>
          </p:cNvPr>
          <p:cNvSpPr txBox="1">
            <a:spLocks/>
          </p:cNvSpPr>
          <p:nvPr/>
        </p:nvSpPr>
        <p:spPr>
          <a:xfrm>
            <a:off x="6820480" y="3908123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Instructor:  Dr. </a:t>
            </a:r>
            <a:r>
              <a:rPr lang="en-US" sz="26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Ioan</a:t>
            </a:r>
            <a:r>
              <a:rPr 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Raicu</a:t>
            </a:r>
            <a:r>
              <a:rPr 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r>
              <a:rPr 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TA:</a:t>
            </a:r>
            <a:r>
              <a:rPr lang="en-US" b="1" dirty="0"/>
              <a:t> </a:t>
            </a:r>
            <a:r>
              <a:rPr lang="en-US" sz="26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Alexandru</a:t>
            </a:r>
            <a:r>
              <a:rPr 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Orhean</a:t>
            </a:r>
            <a:br>
              <a:rPr lang="en-US" b="1" dirty="0"/>
            </a:br>
            <a:endParaRPr lang="en-US" sz="2800" dirty="0"/>
          </a:p>
          <a:p>
            <a:endParaRPr lang="en-US" sz="26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en-US" sz="102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7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027D786-F704-458C-9D26-D032B233D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5F7508-B900-43C6-89F2-4DEEDFB4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C7E4F-A61A-4BE7-B932-7037551C3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0F395-AC56-EF45-A983-DAA17728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643" y="229907"/>
            <a:ext cx="7053946" cy="156101"/>
          </a:xfrm>
        </p:spPr>
        <p:txBody>
          <a:bodyPr>
            <a:noAutofit/>
          </a:bodyPr>
          <a:lstStyle/>
          <a:p>
            <a:r>
              <a:rPr lang="en-US" sz="4400" b="1" dirty="0"/>
              <a:t>3. Evaluation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4D8409-6629-4E1F-A9E3-4F1C5EB19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A90565-210D-41FA-BA31-3BA9710C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CA23262-110E-49EA-8412-40FE9ABCD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53FB868-42D7-4E53-A025-DCAAA4A3B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34C869F-06D7-854E-B88F-A9F7EDBFABFC}"/>
              </a:ext>
            </a:extLst>
          </p:cNvPr>
          <p:cNvSpPr txBox="1"/>
          <p:nvPr/>
        </p:nvSpPr>
        <p:spPr>
          <a:xfrm>
            <a:off x="902643" y="1083292"/>
            <a:ext cx="215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Throughput: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C2EEBF4-9946-AD41-9BDB-E4608B5F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68551"/>
              </p:ext>
            </p:extLst>
          </p:nvPr>
        </p:nvGraphicFramePr>
        <p:xfrm>
          <a:off x="772357" y="1732845"/>
          <a:ext cx="9847377" cy="3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25">
                  <a:extLst>
                    <a:ext uri="{9D8B030D-6E8A-4147-A177-3AD203B41FA5}">
                      <a16:colId xmlns:a16="http://schemas.microsoft.com/office/drawing/2014/main" val="1093986945"/>
                    </a:ext>
                  </a:extLst>
                </a:gridCol>
                <a:gridCol w="1919088">
                  <a:extLst>
                    <a:ext uri="{9D8B030D-6E8A-4147-A177-3AD203B41FA5}">
                      <a16:colId xmlns:a16="http://schemas.microsoft.com/office/drawing/2014/main" val="3589734044"/>
                    </a:ext>
                  </a:extLst>
                </a:gridCol>
                <a:gridCol w="1919088">
                  <a:extLst>
                    <a:ext uri="{9D8B030D-6E8A-4147-A177-3AD203B41FA5}">
                      <a16:colId xmlns:a16="http://schemas.microsoft.com/office/drawing/2014/main" val="1826125597"/>
                    </a:ext>
                  </a:extLst>
                </a:gridCol>
                <a:gridCol w="1919088">
                  <a:extLst>
                    <a:ext uri="{9D8B030D-6E8A-4147-A177-3AD203B41FA5}">
                      <a16:colId xmlns:a16="http://schemas.microsoft.com/office/drawing/2014/main" val="3384516306"/>
                    </a:ext>
                  </a:extLst>
                </a:gridCol>
                <a:gridCol w="1919088">
                  <a:extLst>
                    <a:ext uri="{9D8B030D-6E8A-4147-A177-3AD203B41FA5}">
                      <a16:colId xmlns:a16="http://schemas.microsoft.com/office/drawing/2014/main" val="3206314123"/>
                    </a:ext>
                  </a:extLst>
                </a:gridCol>
              </a:tblGrid>
              <a:tr h="599668">
                <a:tc>
                  <a:txBody>
                    <a:bodyPr/>
                    <a:lstStyle/>
                    <a:p>
                      <a:r>
                        <a:rPr lang="en-US" dirty="0"/>
                        <a:t>System/Scale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13235"/>
                  </a:ext>
                </a:extLst>
              </a:tr>
              <a:tr h="599668">
                <a:tc>
                  <a:txBody>
                    <a:bodyPr/>
                    <a:lstStyle/>
                    <a:p>
                      <a:r>
                        <a:rPr lang="en-US" dirty="0"/>
                        <a:t>ZHT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18680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09631"/>
                  </a:ext>
                </a:extLst>
              </a:tr>
              <a:tr h="59225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8187"/>
                  </a:ext>
                </a:extLst>
              </a:tr>
              <a:tr h="59225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Cassandra (Paper)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36775"/>
                  </a:ext>
                </a:extLst>
              </a:tr>
              <a:tr h="59966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0022"/>
                  </a:ext>
                </a:extLst>
              </a:tr>
              <a:tr h="59966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63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63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027D786-F704-458C-9D26-D032B233D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5F7508-B900-43C6-89F2-4DEEDFB4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C7E4F-A61A-4BE7-B932-7037551C3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0F395-AC56-EF45-A983-DAA17728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643" y="229907"/>
            <a:ext cx="7053946" cy="156101"/>
          </a:xfrm>
        </p:spPr>
        <p:txBody>
          <a:bodyPr>
            <a:noAutofit/>
          </a:bodyPr>
          <a:lstStyle/>
          <a:p>
            <a:r>
              <a:rPr lang="en-US" sz="4400" b="1" dirty="0"/>
              <a:t>3. Evaluation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4D8409-6629-4E1F-A9E3-4F1C5EB19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A90565-210D-41FA-BA31-3BA9710C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CA23262-110E-49EA-8412-40FE9ABCD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53FB868-42D7-4E53-A025-DCAAA4A3B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34C869F-06D7-854E-B88F-A9F7EDBFABFC}"/>
              </a:ext>
            </a:extLst>
          </p:cNvPr>
          <p:cNvSpPr txBox="1"/>
          <p:nvPr/>
        </p:nvSpPr>
        <p:spPr>
          <a:xfrm>
            <a:off x="902643" y="1083292"/>
            <a:ext cx="215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Throughput: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7F82B0-58B2-E748-B4A8-10396A17C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498" y="1116891"/>
            <a:ext cx="6586207" cy="44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027D786-F704-458C-9D26-D032B233D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5F7508-B900-43C6-89F2-4DEEDFB4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C7E4F-A61A-4BE7-B932-7037551C3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0F395-AC56-EF45-A983-DAA17728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643" y="229907"/>
            <a:ext cx="7053946" cy="156101"/>
          </a:xfrm>
        </p:spPr>
        <p:txBody>
          <a:bodyPr>
            <a:noAutofit/>
          </a:bodyPr>
          <a:lstStyle/>
          <a:p>
            <a:r>
              <a:rPr lang="en-US" sz="4400" b="1" dirty="0"/>
              <a:t>Observations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4D8409-6629-4E1F-A9E3-4F1C5EB19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A90565-210D-41FA-BA31-3BA9710C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CA23262-110E-49EA-8412-40FE9ABCD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53FB868-42D7-4E53-A025-DCAAA4A3B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34C869F-06D7-854E-B88F-A9F7EDBFABFC}"/>
              </a:ext>
            </a:extLst>
          </p:cNvPr>
          <p:cNvSpPr txBox="1"/>
          <p:nvPr/>
        </p:nvSpPr>
        <p:spPr>
          <a:xfrm>
            <a:off x="4693547" y="1314125"/>
            <a:ext cx="7926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Insert operation takes more time than other operations. Remove is the fastest operation.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Remove is the most expensive operation.</a:t>
            </a:r>
          </a:p>
          <a:p>
            <a:r>
              <a:rPr lang="en-US" sz="2400" b="1" dirty="0"/>
              <a:t>Lookup performs the best.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FB00D3-638D-414C-976D-7683409216A3}"/>
              </a:ext>
            </a:extLst>
          </p:cNvPr>
          <p:cNvSpPr/>
          <p:nvPr/>
        </p:nvSpPr>
        <p:spPr>
          <a:xfrm>
            <a:off x="2039279" y="1552950"/>
            <a:ext cx="1856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Cassandra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B7C01-0251-704F-A996-230F5A9DE413}"/>
              </a:ext>
            </a:extLst>
          </p:cNvPr>
          <p:cNvSpPr/>
          <p:nvPr/>
        </p:nvSpPr>
        <p:spPr>
          <a:xfrm>
            <a:off x="2124531" y="2960257"/>
            <a:ext cx="1478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MongoDB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37887B-694F-F44B-9619-DA145CCF785C}"/>
              </a:ext>
            </a:extLst>
          </p:cNvPr>
          <p:cNvSpPr/>
          <p:nvPr/>
        </p:nvSpPr>
        <p:spPr>
          <a:xfrm>
            <a:off x="2199160" y="4268052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Redis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39AF7E-54B3-C747-959D-136AEE4AF3F4}"/>
              </a:ext>
            </a:extLst>
          </p:cNvPr>
          <p:cNvSpPr/>
          <p:nvPr/>
        </p:nvSpPr>
        <p:spPr>
          <a:xfrm>
            <a:off x="4703563" y="3539509"/>
            <a:ext cx="62514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Remove operation takes more time than other operations. Lookup is the fastest operation.</a:t>
            </a:r>
          </a:p>
        </p:txBody>
      </p:sp>
    </p:spTree>
    <p:extLst>
      <p:ext uri="{BB962C8B-B14F-4D97-AF65-F5344CB8AC3E}">
        <p14:creationId xmlns:p14="http://schemas.microsoft.com/office/powerpoint/2010/main" val="165075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027D786-F704-458C-9D26-D032B233D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5F7508-B900-43C6-89F2-4DEEDFB4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C7E4F-A61A-4BE7-B932-7037551C3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0F395-AC56-EF45-A983-DAA17728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643" y="229907"/>
            <a:ext cx="7053946" cy="156101"/>
          </a:xfrm>
        </p:spPr>
        <p:txBody>
          <a:bodyPr>
            <a:noAutofit/>
          </a:bodyPr>
          <a:lstStyle/>
          <a:p>
            <a:r>
              <a:rPr lang="en-US" altLang="zh-CN" sz="4400" b="1" dirty="0"/>
              <a:t>4</a:t>
            </a:r>
            <a:r>
              <a:rPr lang="en-US" sz="4400" b="1" dirty="0"/>
              <a:t>. Conclusion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4D8409-6629-4E1F-A9E3-4F1C5EB19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A90565-210D-41FA-BA31-3BA9710C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CA23262-110E-49EA-8412-40FE9ABCD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53FB868-42D7-4E53-A025-DCAAA4A3B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6E5680-1AA6-1C4C-AE58-510F59306380}"/>
              </a:ext>
            </a:extLst>
          </p:cNvPr>
          <p:cNvSpPr txBox="1"/>
          <p:nvPr/>
        </p:nvSpPr>
        <p:spPr>
          <a:xfrm>
            <a:off x="1342663" y="1574157"/>
            <a:ext cx="728276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Redis has the best overall performance. </a:t>
            </a:r>
          </a:p>
          <a:p>
            <a:r>
              <a:rPr lang="en-US" sz="2800" dirty="0"/>
              <a:t>Cassandra’s performance is the worst.</a:t>
            </a:r>
          </a:p>
          <a:p>
            <a:endParaRPr lang="en-US" sz="2800" dirty="0"/>
          </a:p>
          <a:p>
            <a:r>
              <a:rPr lang="en-US" sz="2800" dirty="0"/>
              <a:t>Three systems we compared had trade-offs.</a:t>
            </a:r>
          </a:p>
          <a:p>
            <a:r>
              <a:rPr lang="en-US" sz="2800" dirty="0"/>
              <a:t>Every system has their own use cases.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718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027D786-F704-458C-9D26-D032B233D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5F7508-B900-43C6-89F2-4DEEDFB4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C7E4F-A61A-4BE7-B932-7037551C3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0F395-AC56-EF45-A983-DAA17728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643" y="229907"/>
            <a:ext cx="7053946" cy="156101"/>
          </a:xfrm>
        </p:spPr>
        <p:txBody>
          <a:bodyPr>
            <a:noAutofit/>
          </a:bodyPr>
          <a:lstStyle/>
          <a:p>
            <a:r>
              <a:rPr lang="en-US" altLang="zh-CN" sz="4400" b="1" dirty="0"/>
              <a:t>4</a:t>
            </a:r>
            <a:r>
              <a:rPr lang="en-US" sz="4400" b="1" dirty="0"/>
              <a:t>. Conclusion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4D8409-6629-4E1F-A9E3-4F1C5EB19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A90565-210D-41FA-BA31-3BA9710C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CA23262-110E-49EA-8412-40FE9ABCD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53FB868-42D7-4E53-A025-DCAAA4A3B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999F2E-4FAA-6E45-9FEE-E9E90C801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13452"/>
              </p:ext>
            </p:extLst>
          </p:nvPr>
        </p:nvGraphicFramePr>
        <p:xfrm>
          <a:off x="920158" y="1207633"/>
          <a:ext cx="10351008" cy="504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765">
                  <a:extLst>
                    <a:ext uri="{9D8B030D-6E8A-4147-A177-3AD203B41FA5}">
                      <a16:colId xmlns:a16="http://schemas.microsoft.com/office/drawing/2014/main" val="1771077487"/>
                    </a:ext>
                  </a:extLst>
                </a:gridCol>
                <a:gridCol w="2675132">
                  <a:extLst>
                    <a:ext uri="{9D8B030D-6E8A-4147-A177-3AD203B41FA5}">
                      <a16:colId xmlns:a16="http://schemas.microsoft.com/office/drawing/2014/main" val="4009683587"/>
                    </a:ext>
                  </a:extLst>
                </a:gridCol>
                <a:gridCol w="1989037">
                  <a:extLst>
                    <a:ext uri="{9D8B030D-6E8A-4147-A177-3AD203B41FA5}">
                      <a16:colId xmlns:a16="http://schemas.microsoft.com/office/drawing/2014/main" val="2511089394"/>
                    </a:ext>
                  </a:extLst>
                </a:gridCol>
                <a:gridCol w="2346208">
                  <a:extLst>
                    <a:ext uri="{9D8B030D-6E8A-4147-A177-3AD203B41FA5}">
                      <a16:colId xmlns:a16="http://schemas.microsoft.com/office/drawing/2014/main" val="905297260"/>
                    </a:ext>
                  </a:extLst>
                </a:gridCol>
                <a:gridCol w="1631866">
                  <a:extLst>
                    <a:ext uri="{9D8B030D-6E8A-4147-A177-3AD203B41FA5}">
                      <a16:colId xmlns:a16="http://schemas.microsoft.com/office/drawing/2014/main" val="1747117375"/>
                    </a:ext>
                  </a:extLst>
                </a:gridCol>
              </a:tblGrid>
              <a:tr h="758497"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and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96486"/>
                  </a:ext>
                </a:extLst>
              </a:tr>
              <a:tr h="1362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mbria" panose="02040503050406030204" pitchFamily="18" charset="0"/>
                        </a:rPr>
                        <a:t>Cassandra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Tunable trade-offs for distribution and replication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huge data, highly available, wide column storage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Bank,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 analytics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94243"/>
                  </a:ext>
                </a:extLst>
              </a:tr>
              <a:tr h="1362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mbria" panose="02040503050406030204" pitchFamily="18" charset="0"/>
                        </a:rPr>
                        <a:t>MongoDB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to RAM, then map to 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Master/slave replication (auto failover with replica sets)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dynamic queries or define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indexs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content management and document type of storage 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3358"/>
                  </a:ext>
                </a:extLst>
              </a:tr>
              <a:tr h="110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mbria" panose="02040503050406030204" pitchFamily="18" charset="0"/>
                        </a:rPr>
                        <a:t>Redis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generally stored in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Master-slave replication, automatic failover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real-time data, has in-memory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communication, stock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04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64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027D786-F704-458C-9D26-D032B233D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5F7508-B900-43C6-89F2-4DEEDFB4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C7E4F-A61A-4BE7-B932-7037551C3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0F395-AC56-EF45-A983-DAA17728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643" y="229907"/>
            <a:ext cx="7053946" cy="156101"/>
          </a:xfrm>
        </p:spPr>
        <p:txBody>
          <a:bodyPr>
            <a:noAutofit/>
          </a:bodyPr>
          <a:lstStyle/>
          <a:p>
            <a:r>
              <a:rPr lang="en-US" sz="4400" b="1" dirty="0"/>
              <a:t>5. Reference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4D8409-6629-4E1F-A9E3-4F1C5EB19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A90565-210D-41FA-BA31-3BA9710C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CA23262-110E-49EA-8412-40FE9ABCD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53FB868-42D7-4E53-A025-DCAAA4A3B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ED41336-A1F8-2E4C-AA9D-8EF4C116E1C6}"/>
              </a:ext>
            </a:extLst>
          </p:cNvPr>
          <p:cNvSpPr/>
          <p:nvPr/>
        </p:nvSpPr>
        <p:spPr>
          <a:xfrm>
            <a:off x="1669048" y="1556750"/>
            <a:ext cx="88508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http://cassandra.apache.org/doc/latest/</a:t>
            </a:r>
          </a:p>
          <a:p>
            <a:pPr marL="342900" indent="-342900"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redis.io</a:t>
            </a:r>
            <a:r>
              <a:rPr lang="en-US" dirty="0"/>
              <a:t>/documentation</a:t>
            </a:r>
          </a:p>
          <a:p>
            <a:pPr marL="342900" indent="-342900">
              <a:buAutoNum type="arabicPeriod"/>
            </a:pPr>
            <a:r>
              <a:rPr lang="en-US" dirty="0"/>
              <a:t>https://www.mongodb.com</a:t>
            </a:r>
          </a:p>
          <a:p>
            <a:pPr marL="342900" indent="-342900">
              <a:buAutoNum type="arabicPeriod"/>
            </a:pPr>
            <a:r>
              <a:rPr lang="en-US" dirty="0"/>
              <a:t>https://community.pivotal.io/s/article/How-to-setup-Redis-master-and-slave-replication</a:t>
            </a:r>
          </a:p>
          <a:p>
            <a:pPr marL="342900" indent="-342900">
              <a:buAutoNum type="arabicPeriod"/>
            </a:pPr>
            <a:r>
              <a:rPr lang="en-US" dirty="0"/>
              <a:t>https://www.guru99.com/nosql-tutorial.html</a:t>
            </a:r>
          </a:p>
          <a:p>
            <a:pPr marL="342900" indent="-342900">
              <a:buAutoNum type="arabicPeriod"/>
            </a:pPr>
            <a:r>
              <a:rPr lang="en-US" dirty="0"/>
              <a:t>https://www.xplenty.com/blog/the-sql-vs-nosql-difference/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https://db-engines.com/en/system/Cassandra%3BMongoDB%3BRedis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"ZHT: A Light-Weight Reliable Persistent Dynamic Scalable Zero-Hop Distributed Hash Table," </a:t>
            </a:r>
            <a:r>
              <a:rPr lang="en-US" i="1" dirty="0"/>
              <a:t>2013 IEEE 27th International Symposium on Parallel and Distributed Processing</a:t>
            </a:r>
            <a:r>
              <a:rPr lang="en-US" dirty="0"/>
              <a:t>, Boston, MA, 2013, pp. 775-787.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71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E280AF-41AC-4040-AF4C-7220744B7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4378" y="1774173"/>
            <a:ext cx="4720196" cy="1023655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000000"/>
                </a:solidFill>
              </a:rPr>
              <a:t>Thank you!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5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1264C2F-677D-4F20-8227-3F275E878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AFB344-3FC8-48E1-8BAA-F6357B633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ED14A0-8628-4ACB-BDD2-B389DDC3B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DAC19-B54E-2349-A53F-616A8F60D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94" y="1750012"/>
            <a:ext cx="5965470" cy="3357976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1.Introduction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2.System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3.Evaluation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4.Conclusion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5.References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0F395-AC56-EF45-A983-DAA17728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833" y="147241"/>
            <a:ext cx="5965470" cy="668769"/>
          </a:xfrm>
        </p:spPr>
        <p:txBody>
          <a:bodyPr>
            <a:noAutofit/>
          </a:bodyPr>
          <a:lstStyle/>
          <a:p>
            <a:r>
              <a:rPr lang="en-US" sz="4400" b="1" dirty="0"/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47E79-7D1C-41FA-9EB6-63CB0D98CA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197" b="19553"/>
          <a:stretch/>
        </p:blipFill>
        <p:spPr>
          <a:xfrm>
            <a:off x="7855117" y="2449441"/>
            <a:ext cx="3416725" cy="192190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9DAC93E-D283-453C-AD56-95BB56E20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1C9B88-8DCB-4626-BEA0-A01016DC0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789F233-9D48-4E46-BD22-1BFC282F6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7E1D3CF-34DD-4B77-8CDC-0A8C7F439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19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027D786-F704-458C-9D26-D032B233D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5F7508-B900-43C6-89F2-4DEEDFB4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C7E4F-A61A-4BE7-B932-7037551C3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0F395-AC56-EF45-A983-DAA17728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643" y="229907"/>
            <a:ext cx="7053946" cy="156101"/>
          </a:xfrm>
        </p:spPr>
        <p:txBody>
          <a:bodyPr>
            <a:noAutofit/>
          </a:bodyPr>
          <a:lstStyle/>
          <a:p>
            <a:r>
              <a:rPr lang="en-US" sz="4400" b="1" dirty="0"/>
              <a:t>1. Introduction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4D8409-6629-4E1F-A9E3-4F1C5EB19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A90565-210D-41FA-BA31-3BA9710C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CA23262-110E-49EA-8412-40FE9ABCD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53FB868-42D7-4E53-A025-DCAAA4A3B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0698CE-4D81-B941-B02D-1FFFE1B04F0D}"/>
              </a:ext>
            </a:extLst>
          </p:cNvPr>
          <p:cNvSpPr txBox="1"/>
          <p:nvPr/>
        </p:nvSpPr>
        <p:spPr>
          <a:xfrm>
            <a:off x="4641336" y="1314124"/>
            <a:ext cx="6489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In this project, we are going to evaluate various distributed key/value storage systems, and compare them to existing literature(ZHT).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2B5FC-7660-F647-ABFC-0E144ABF97C8}"/>
              </a:ext>
            </a:extLst>
          </p:cNvPr>
          <p:cNvSpPr txBox="1"/>
          <p:nvPr/>
        </p:nvSpPr>
        <p:spPr>
          <a:xfrm>
            <a:off x="1940177" y="1322510"/>
            <a:ext cx="186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898DBE-6524-EE48-A0E6-4DECEB256082}"/>
              </a:ext>
            </a:extLst>
          </p:cNvPr>
          <p:cNvSpPr txBox="1"/>
          <p:nvPr/>
        </p:nvSpPr>
        <p:spPr>
          <a:xfrm>
            <a:off x="1940177" y="4414480"/>
            <a:ext cx="186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Testbed: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4F7C1-1D2B-4D4A-A039-03C2D7548142}"/>
              </a:ext>
            </a:extLst>
          </p:cNvPr>
          <p:cNvSpPr/>
          <p:nvPr/>
        </p:nvSpPr>
        <p:spPr>
          <a:xfrm>
            <a:off x="4641336" y="4337008"/>
            <a:ext cx="6630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Chameleon Cloud (KVM).  We created 8 medium instances to conduct our evaluation. 100,000 insert/lookup/remove operations per experiment.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DBFB9-D6F0-4C48-B7D8-33E6BFAAB9CD}"/>
              </a:ext>
            </a:extLst>
          </p:cNvPr>
          <p:cNvSpPr/>
          <p:nvPr/>
        </p:nvSpPr>
        <p:spPr>
          <a:xfrm>
            <a:off x="1941195" y="2739314"/>
            <a:ext cx="2744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Systems to Evaluate: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4AE944-4E85-E04B-B698-44DFAC0EA6D6}"/>
              </a:ext>
            </a:extLst>
          </p:cNvPr>
          <p:cNvSpPr txBox="1"/>
          <p:nvPr/>
        </p:nvSpPr>
        <p:spPr>
          <a:xfrm>
            <a:off x="4641336" y="2738066"/>
            <a:ext cx="5005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Cassandra </a:t>
            </a:r>
          </a:p>
          <a:p>
            <a:r>
              <a:rPr lang="en-US" dirty="0">
                <a:latin typeface="Cambria" panose="02040503050406030204" pitchFamily="18" charset="0"/>
              </a:rPr>
              <a:t>MongoDB </a:t>
            </a:r>
          </a:p>
          <a:p>
            <a:r>
              <a:rPr lang="en-US" dirty="0">
                <a:latin typeface="Cambria" panose="02040503050406030204" pitchFamily="18" charset="0"/>
              </a:rPr>
              <a:t>Redis </a:t>
            </a:r>
          </a:p>
          <a:p>
            <a:r>
              <a:rPr lang="en-US" dirty="0">
                <a:latin typeface="Cambria" panose="02040503050406030204" pitchFamily="18" charset="0"/>
              </a:rPr>
              <a:t>(All NoSQL, Non relational databases)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2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027D786-F704-458C-9D26-D032B233D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5F7508-B900-43C6-89F2-4DEEDFB4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C7E4F-A61A-4BE7-B932-7037551C3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0F395-AC56-EF45-A983-DAA17728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643" y="229907"/>
            <a:ext cx="10593940" cy="289391"/>
          </a:xfrm>
        </p:spPr>
        <p:txBody>
          <a:bodyPr>
            <a:noAutofit/>
          </a:bodyPr>
          <a:lstStyle/>
          <a:p>
            <a:r>
              <a:rPr lang="en-US" sz="3000" b="1" dirty="0"/>
              <a:t>Motivation Behind Choosing The Technologies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4D8409-6629-4E1F-A9E3-4F1C5EB19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A90565-210D-41FA-BA31-3BA9710C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CA23262-110E-49EA-8412-40FE9ABCD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53FB868-42D7-4E53-A025-DCAAA4A3B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4F7C1-1D2B-4D4A-A039-03C2D7548142}"/>
              </a:ext>
            </a:extLst>
          </p:cNvPr>
          <p:cNvSpPr/>
          <p:nvPr/>
        </p:nvSpPr>
        <p:spPr>
          <a:xfrm>
            <a:off x="1225474" y="1314125"/>
            <a:ext cx="71362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Well documented</a:t>
            </a:r>
          </a:p>
          <a:p>
            <a:endParaRPr lang="en-US" sz="2400" dirty="0"/>
          </a:p>
          <a:p>
            <a:r>
              <a:rPr lang="en-US" sz="2400" dirty="0"/>
              <a:t>2. Easy to install</a:t>
            </a:r>
          </a:p>
          <a:p>
            <a:endParaRPr lang="en-US" sz="2400" dirty="0"/>
          </a:p>
          <a:p>
            <a:r>
              <a:rPr lang="en-US" sz="2400" dirty="0"/>
              <a:t>3. Demand in industry</a:t>
            </a:r>
          </a:p>
          <a:p>
            <a:endParaRPr lang="en-US" sz="2400" dirty="0"/>
          </a:p>
          <a:p>
            <a:r>
              <a:rPr lang="en-US" sz="2400" dirty="0"/>
              <a:t>4. Community support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876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027D786-F704-458C-9D26-D032B233D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5F7508-B900-43C6-89F2-4DEEDFB4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C7E4F-A61A-4BE7-B932-7037551C3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0F395-AC56-EF45-A983-DAA17728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643" y="229907"/>
            <a:ext cx="7053946" cy="156101"/>
          </a:xfrm>
        </p:spPr>
        <p:txBody>
          <a:bodyPr>
            <a:noAutofit/>
          </a:bodyPr>
          <a:lstStyle/>
          <a:p>
            <a:r>
              <a:rPr lang="en-US" sz="4400" b="1" dirty="0"/>
              <a:t>2. System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4D8409-6629-4E1F-A9E3-4F1C5EB19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A90565-210D-41FA-BA31-3BA9710C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CA23262-110E-49EA-8412-40FE9ABCD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53FB868-42D7-4E53-A025-DCAAA4A3B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052B5FC-7660-F647-ABFC-0E144ABF97C8}"/>
              </a:ext>
            </a:extLst>
          </p:cNvPr>
          <p:cNvSpPr txBox="1"/>
          <p:nvPr/>
        </p:nvSpPr>
        <p:spPr>
          <a:xfrm>
            <a:off x="1405105" y="1351983"/>
            <a:ext cx="230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MongoDB: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1E7FF-69F8-EF47-B859-E5FB2FD5B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105" y="2612354"/>
            <a:ext cx="1803400" cy="673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63989A-FAA6-2048-BCD3-59DBBF1A95DD}"/>
              </a:ext>
            </a:extLst>
          </p:cNvPr>
          <p:cNvSpPr/>
          <p:nvPr/>
        </p:nvSpPr>
        <p:spPr>
          <a:xfrm>
            <a:off x="4698267" y="1428927"/>
            <a:ext cx="22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Written in: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C++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FC3D70-F0B2-FA42-AD76-026E9A722C6F}"/>
              </a:ext>
            </a:extLst>
          </p:cNvPr>
          <p:cNvSpPr/>
          <p:nvPr/>
        </p:nvSpPr>
        <p:spPr>
          <a:xfrm>
            <a:off x="4631824" y="20105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MongoDB is a high performance, easy to deploy, easy to use, document-based database based on distributed file 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B6BBC5-57E2-7E47-89CE-89221B52E70E}"/>
              </a:ext>
            </a:extLst>
          </p:cNvPr>
          <p:cNvSpPr/>
          <p:nvPr/>
        </p:nvSpPr>
        <p:spPr>
          <a:xfrm>
            <a:off x="4641336" y="28320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It supports master-slave, replica set. It stores the data in the hard disk, and all the data to be operated is mapped to an area of the memory by the </a:t>
            </a:r>
            <a:r>
              <a:rPr lang="en-US" dirty="0" err="1"/>
              <a:t>mmap</a:t>
            </a:r>
            <a:r>
              <a:rPr lang="en-US" dirty="0"/>
              <a:t>(memory-mapped file I/O) method for modification.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72017-EDEB-CE4B-BB18-81C69A9B463B}"/>
              </a:ext>
            </a:extLst>
          </p:cNvPr>
          <p:cNvSpPr/>
          <p:nvPr/>
        </p:nvSpPr>
        <p:spPr>
          <a:xfrm>
            <a:off x="4631824" y="39305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Data is grouped and stored in a data set and is called a collection. Each collection has a unique distinguished name in the database and can contain an unlimited number of documents.</a:t>
            </a:r>
          </a:p>
          <a:p>
            <a:endParaRPr lang="en-US" dirty="0"/>
          </a:p>
          <a:p>
            <a:r>
              <a:rPr lang="en-US" dirty="0"/>
              <a:t>Used MongoDB default API.</a:t>
            </a:r>
          </a:p>
        </p:txBody>
      </p:sp>
    </p:spTree>
    <p:extLst>
      <p:ext uri="{BB962C8B-B14F-4D97-AF65-F5344CB8AC3E}">
        <p14:creationId xmlns:p14="http://schemas.microsoft.com/office/powerpoint/2010/main" val="61605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027D786-F704-458C-9D26-D032B233D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5F7508-B900-43C6-89F2-4DEEDFB4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C7E4F-A61A-4BE7-B932-7037551C3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0F395-AC56-EF45-A983-DAA17728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643" y="229907"/>
            <a:ext cx="7053946" cy="156101"/>
          </a:xfrm>
        </p:spPr>
        <p:txBody>
          <a:bodyPr>
            <a:noAutofit/>
          </a:bodyPr>
          <a:lstStyle/>
          <a:p>
            <a:r>
              <a:rPr lang="en-US" sz="4400" b="1" dirty="0"/>
              <a:t>2. System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4D8409-6629-4E1F-A9E3-4F1C5EB19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A90565-210D-41FA-BA31-3BA9710C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CA23262-110E-49EA-8412-40FE9ABCD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53FB868-42D7-4E53-A025-DCAAA4A3B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052B5FC-7660-F647-ABFC-0E144ABF97C8}"/>
              </a:ext>
            </a:extLst>
          </p:cNvPr>
          <p:cNvSpPr txBox="1"/>
          <p:nvPr/>
        </p:nvSpPr>
        <p:spPr>
          <a:xfrm>
            <a:off x="1405105" y="1351983"/>
            <a:ext cx="2163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Cassandra: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491341-AAFA-A749-BE09-4204CBA11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204" y="2574180"/>
            <a:ext cx="3378572" cy="8548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98ACBC-338A-5B47-AA84-F1C37427D49C}"/>
              </a:ext>
            </a:extLst>
          </p:cNvPr>
          <p:cNvSpPr/>
          <p:nvPr/>
        </p:nvSpPr>
        <p:spPr>
          <a:xfrm>
            <a:off x="4641336" y="2029765"/>
            <a:ext cx="6430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Cassandra is an open source distributed NoSQL database system. It is a distributed network service composed of a bunch of database nodes. All nodes act as seeds and aggregate into a cluster network.</a:t>
            </a:r>
          </a:p>
          <a:p>
            <a:r>
              <a:rPr lang="en-US" dirty="0"/>
              <a:t>The write operation to Cassandra will be copied to other nodes. </a:t>
            </a:r>
          </a:p>
          <a:p>
            <a:r>
              <a:rPr lang="en-US" dirty="0"/>
              <a:t>The read operation of Cassandra will also be routed to a node for reading.</a:t>
            </a:r>
          </a:p>
          <a:p>
            <a:r>
              <a:rPr lang="en-US" dirty="0"/>
              <a:t>Wide-Column store.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Datastax</a:t>
            </a:r>
            <a:r>
              <a:rPr lang="en-US" dirty="0"/>
              <a:t> API.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9DC72C-ED78-A342-B965-8CC23D9E7E7A}"/>
              </a:ext>
            </a:extLst>
          </p:cNvPr>
          <p:cNvSpPr/>
          <p:nvPr/>
        </p:nvSpPr>
        <p:spPr>
          <a:xfrm>
            <a:off x="4641336" y="1428927"/>
            <a:ext cx="225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Written in: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Java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8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027D786-F704-458C-9D26-D032B233D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5F7508-B900-43C6-89F2-4DEEDFB4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C7E4F-A61A-4BE7-B932-7037551C3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0F395-AC56-EF45-A983-DAA17728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643" y="229907"/>
            <a:ext cx="7053946" cy="156101"/>
          </a:xfrm>
        </p:spPr>
        <p:txBody>
          <a:bodyPr>
            <a:noAutofit/>
          </a:bodyPr>
          <a:lstStyle/>
          <a:p>
            <a:r>
              <a:rPr lang="en-US" sz="4400" b="1" dirty="0"/>
              <a:t>2. System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4D8409-6629-4E1F-A9E3-4F1C5EB19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A90565-210D-41FA-BA31-3BA9710C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CA23262-110E-49EA-8412-40FE9ABCD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53FB868-42D7-4E53-A025-DCAAA4A3B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052B5FC-7660-F647-ABFC-0E144ABF97C8}"/>
              </a:ext>
            </a:extLst>
          </p:cNvPr>
          <p:cNvSpPr txBox="1"/>
          <p:nvPr/>
        </p:nvSpPr>
        <p:spPr>
          <a:xfrm>
            <a:off x="1405105" y="1351983"/>
            <a:ext cx="186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Redis: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CB9723-3AAD-0248-923A-150E78873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105" y="2780134"/>
            <a:ext cx="1828800" cy="698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5DA0E6-49B1-7A47-8A1C-6076F6908BCA}"/>
              </a:ext>
            </a:extLst>
          </p:cNvPr>
          <p:cNvSpPr/>
          <p:nvPr/>
        </p:nvSpPr>
        <p:spPr>
          <a:xfrm>
            <a:off x="4670541" y="1428927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Written in: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C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350CE5-6CF6-D64A-9993-DF75B855C9F5}"/>
              </a:ext>
            </a:extLst>
          </p:cNvPr>
          <p:cNvSpPr/>
          <p:nvPr/>
        </p:nvSpPr>
        <p:spPr>
          <a:xfrm>
            <a:off x="4670541" y="19485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Redis is a fully open source, free, in-memory high-performance key-value database. Support for backup of data master-slave mode.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75F903-A0DF-F944-81D1-4EDC0B93D163}"/>
              </a:ext>
            </a:extLst>
          </p:cNvPr>
          <p:cNvSpPr/>
          <p:nvPr/>
        </p:nvSpPr>
        <p:spPr>
          <a:xfrm>
            <a:off x="4641336" y="2872471"/>
            <a:ext cx="66305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supports the storage of multiple types of data</a:t>
            </a:r>
            <a:r>
              <a:rPr lang="zh-CN" altLang="en-US" dirty="0"/>
              <a:t>，</a:t>
            </a:r>
            <a:r>
              <a:rPr lang="en-US" altLang="zh-CN" dirty="0"/>
              <a:t>such as string, </a:t>
            </a:r>
            <a:r>
              <a:rPr lang="en-US" dirty="0"/>
              <a:t>hash, list, set and </a:t>
            </a:r>
            <a:r>
              <a:rPr lang="en-US" dirty="0" err="1"/>
              <a:t>zset</a:t>
            </a:r>
            <a:r>
              <a:rPr lang="en-US" dirty="0"/>
              <a:t>(sorted set).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Jedis</a:t>
            </a:r>
            <a:r>
              <a:rPr lang="en-US" dirty="0"/>
              <a:t>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6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027D786-F704-458C-9D26-D032B233D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5F7508-B900-43C6-89F2-4DEEDFB4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C7E4F-A61A-4BE7-B932-7037551C3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0F395-AC56-EF45-A983-DAA17728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643" y="229907"/>
            <a:ext cx="7053946" cy="156101"/>
          </a:xfrm>
        </p:spPr>
        <p:txBody>
          <a:bodyPr>
            <a:noAutofit/>
          </a:bodyPr>
          <a:lstStyle/>
          <a:p>
            <a:r>
              <a:rPr lang="en-US" sz="4400" b="1" dirty="0"/>
              <a:t>3. Evaluation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4D8409-6629-4E1F-A9E3-4F1C5EB19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A90565-210D-41FA-BA31-3BA9710C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CA23262-110E-49EA-8412-40FE9ABCD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53FB868-42D7-4E53-A025-DCAAA4A3B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B4B2C4-5C36-A248-B9E5-4826B0928A3C}"/>
              </a:ext>
            </a:extLst>
          </p:cNvPr>
          <p:cNvSpPr txBox="1"/>
          <p:nvPr/>
        </p:nvSpPr>
        <p:spPr>
          <a:xfrm>
            <a:off x="902643" y="1110053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Latency: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1A76DA-AAE5-1E41-BF0E-4DDE95556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57362"/>
              </p:ext>
            </p:extLst>
          </p:nvPr>
        </p:nvGraphicFramePr>
        <p:xfrm>
          <a:off x="656948" y="1732845"/>
          <a:ext cx="9962785" cy="359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557">
                  <a:extLst>
                    <a:ext uri="{9D8B030D-6E8A-4147-A177-3AD203B41FA5}">
                      <a16:colId xmlns:a16="http://schemas.microsoft.com/office/drawing/2014/main" val="1093986945"/>
                    </a:ext>
                  </a:extLst>
                </a:gridCol>
                <a:gridCol w="1992557">
                  <a:extLst>
                    <a:ext uri="{9D8B030D-6E8A-4147-A177-3AD203B41FA5}">
                      <a16:colId xmlns:a16="http://schemas.microsoft.com/office/drawing/2014/main" val="3589734044"/>
                    </a:ext>
                  </a:extLst>
                </a:gridCol>
                <a:gridCol w="1992557">
                  <a:extLst>
                    <a:ext uri="{9D8B030D-6E8A-4147-A177-3AD203B41FA5}">
                      <a16:colId xmlns:a16="http://schemas.microsoft.com/office/drawing/2014/main" val="1826125597"/>
                    </a:ext>
                  </a:extLst>
                </a:gridCol>
                <a:gridCol w="1992557">
                  <a:extLst>
                    <a:ext uri="{9D8B030D-6E8A-4147-A177-3AD203B41FA5}">
                      <a16:colId xmlns:a16="http://schemas.microsoft.com/office/drawing/2014/main" val="3384516306"/>
                    </a:ext>
                  </a:extLst>
                </a:gridCol>
                <a:gridCol w="1992557">
                  <a:extLst>
                    <a:ext uri="{9D8B030D-6E8A-4147-A177-3AD203B41FA5}">
                      <a16:colId xmlns:a16="http://schemas.microsoft.com/office/drawing/2014/main" val="3206314123"/>
                    </a:ext>
                  </a:extLst>
                </a:gridCol>
              </a:tblGrid>
              <a:tr h="599668">
                <a:tc>
                  <a:txBody>
                    <a:bodyPr/>
                    <a:lstStyle/>
                    <a:p>
                      <a:r>
                        <a:rPr lang="en-US" dirty="0"/>
                        <a:t>System/Scale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13235"/>
                  </a:ext>
                </a:extLst>
              </a:tr>
              <a:tr h="59966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09631"/>
                  </a:ext>
                </a:extLst>
              </a:tr>
              <a:tr h="59966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8187"/>
                  </a:ext>
                </a:extLst>
              </a:tr>
              <a:tr h="599668">
                <a:tc>
                  <a:txBody>
                    <a:bodyPr/>
                    <a:lstStyle/>
                    <a:p>
                      <a:r>
                        <a:rPr lang="en-US" dirty="0"/>
                        <a:t>Cassandra(Paper)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1.870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1.875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0228"/>
                  </a:ext>
                </a:extLst>
              </a:tr>
              <a:tr h="59966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50022"/>
                  </a:ext>
                </a:extLst>
              </a:tr>
              <a:tr h="59966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63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91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027D786-F704-458C-9D26-D032B233D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5F7508-B900-43C6-89F2-4DEEDFB4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C7E4F-A61A-4BE7-B932-7037551C3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0F395-AC56-EF45-A983-DAA17728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643" y="229907"/>
            <a:ext cx="7053946" cy="156101"/>
          </a:xfrm>
        </p:spPr>
        <p:txBody>
          <a:bodyPr>
            <a:noAutofit/>
          </a:bodyPr>
          <a:lstStyle/>
          <a:p>
            <a:r>
              <a:rPr lang="en-US" sz="4400" b="1" dirty="0"/>
              <a:t>3. Evaluation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4D8409-6629-4E1F-A9E3-4F1C5EB19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A90565-210D-41FA-BA31-3BA9710C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CA23262-110E-49EA-8412-40FE9ABCD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53FB868-42D7-4E53-A025-DCAAA4A3B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B4B2C4-5C36-A248-B9E5-4826B0928A3C}"/>
              </a:ext>
            </a:extLst>
          </p:cNvPr>
          <p:cNvSpPr txBox="1"/>
          <p:nvPr/>
        </p:nvSpPr>
        <p:spPr>
          <a:xfrm>
            <a:off x="902643" y="1110053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Latency: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B3BE9-A07E-B84A-88A9-04AF69504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352" y="1099011"/>
            <a:ext cx="6537339" cy="45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11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729</Words>
  <Application>Microsoft Office PowerPoint</Application>
  <PresentationFormat>Widescreen</PresentationFormat>
  <Paragraphs>168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Cambria</vt:lpstr>
      <vt:lpstr>Georgia</vt:lpstr>
      <vt:lpstr>Rockwell Extra Bold</vt:lpstr>
      <vt:lpstr>Trebuchet MS</vt:lpstr>
      <vt:lpstr>Verdana</vt:lpstr>
      <vt:lpstr>Wingdings</vt:lpstr>
      <vt:lpstr>Wood Type</vt:lpstr>
      <vt:lpstr>An Empirical Evaluation of Distributed Key/Value Storage Systems  </vt:lpstr>
      <vt:lpstr>1.Introduction  2.System  3.Evaluation  4.Conclusion  5.References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Evaluation of Distributed Key/Value Storage Systems  </dc:title>
  <dc:creator>yunanzhang</dc:creator>
  <cp:lastModifiedBy>Shivam Kulkarni</cp:lastModifiedBy>
  <cp:revision>21</cp:revision>
  <dcterms:created xsi:type="dcterms:W3CDTF">2019-11-25T08:17:59Z</dcterms:created>
  <dcterms:modified xsi:type="dcterms:W3CDTF">2019-11-25T19:11:34Z</dcterms:modified>
</cp:coreProperties>
</file>