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467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jgurnpwsdoqjscwqbsj.supabase.co/storage/v1/object/public/presentation-templates-data/notes_slide1_LBClou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028700"/>
            <a:ext cx="5486400" cy="18516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011680" y="1388745"/>
            <a:ext cx="512064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300" b="1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AI Revolution in Oral Cancer Detection</a:t>
            </a:r>
            <a:endParaRPr lang="en-US" sz="3300" dirty="0"/>
          </a:p>
        </p:txBody>
      </p:sp>
      <p:sp>
        <p:nvSpPr>
          <p:cNvPr id="4" name="Text 1"/>
          <p:cNvSpPr/>
          <p:nvPr/>
        </p:nvSpPr>
        <p:spPr>
          <a:xfrm>
            <a:off x="2011680" y="3188970"/>
            <a:ext cx="5120640" cy="5143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1300"/>
              </a:lnSpc>
              <a:buNone/>
            </a:pPr>
            <a:r>
              <a:rPr lang="en-US" sz="13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Transforming Diagnostics with Advanced Deep Learning Techniques</a:t>
            </a:r>
            <a:endParaRPr lang="en-US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771525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0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Addressing the Challenges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Addressing the critical challenges in deploying AI-based solutions in healthcare, such as model interpretability.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Bias is the one of the challenge in deploying AI-based solutions in healthcare.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Ensuring that the AI is applicable to all the variety of cases.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Future directions include incorporating multimodal data (e.g., patient history, genomics).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development of real-time AI tools will further enhance the diagnostic process, enabling immediate insights during examinations.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771525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0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Projected Increases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Projected increases in male incidence rates from 2020 to 2040.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Rates from 2020 to 2040, along with comparative trends in female incidence and mortality for both sexes.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Along with comparative trends in female incidence and mortality for both sexes.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Projected increases in male incidence rates from 2020 to 2040.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Comparative trends in female incidence and mortality for both sexes.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771525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0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Model Architecture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Showing the stages and blocks.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ResNet50 architecture, showing the stages.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Showing the stages and blocks.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development of real-time AI tools will further enhance the diagnostic process, enabling immediate insights during examinations.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Addressing the critical challenges in deploying AI-based solutions in healthcare, such as model interpretability.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771525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0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Thank You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Thank you for your attention and participation.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We appreciate the opportunity to present our work.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We welcome any questions or further inquiries you may have.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 special thanks to all who contributed to this research effort.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We anticipate further work and enhancement in this field.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668655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r>
              <a:rPr lang="en-US" sz="2300" b="1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Table of Contents</a:t>
            </a:r>
            <a:endParaRPr lang="en-US" sz="2300" dirty="0"/>
          </a:p>
        </p:txBody>
      </p:sp>
      <p:pic>
        <p:nvPicPr>
          <p:cNvPr id="3" name="Image 0" descr="https://djgurnpwsdoqjscwqbsj.supabase.co/storage/v1/object/public/presentation-templates-data/notes_slide3_number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285875"/>
            <a:ext cx="45720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1337310"/>
            <a:ext cx="4572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1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1371600" y="1388745"/>
            <a:ext cx="201168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The Silent Threat: Oral Cancer</a:t>
            </a:r>
            <a:endParaRPr lang="en-US" sz="1400" dirty="0"/>
          </a:p>
        </p:txBody>
      </p:sp>
      <p:pic>
        <p:nvPicPr>
          <p:cNvPr id="6" name="Image 1" descr="https://djgurnpwsdoqjscwqbsj.supabase.co/storage/v1/object/public/presentation-templates-data/notes_slide3_number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285875"/>
            <a:ext cx="457200" cy="4114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657600" y="1337310"/>
            <a:ext cx="4572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2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4114800" y="1388745"/>
            <a:ext cx="201168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Decoding the Anatomy</a:t>
            </a:r>
            <a:endParaRPr lang="en-US" sz="1400" dirty="0"/>
          </a:p>
        </p:txBody>
      </p:sp>
      <p:pic>
        <p:nvPicPr>
          <p:cNvPr id="9" name="Image 2" descr="https://djgurnpwsdoqjscwqbsj.supabase.co/storage/v1/object/public/presentation-templates-data/notes_slide3_number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285875"/>
            <a:ext cx="457200" cy="4114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400800" y="1337310"/>
            <a:ext cx="4572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3</a:t>
            </a:r>
            <a:endParaRPr lang="en-US" sz="1400" dirty="0"/>
          </a:p>
        </p:txBody>
      </p:sp>
      <p:sp>
        <p:nvSpPr>
          <p:cNvPr id="11" name="Text 6"/>
          <p:cNvSpPr/>
          <p:nvPr/>
        </p:nvSpPr>
        <p:spPr>
          <a:xfrm>
            <a:off x="6858000" y="1388745"/>
            <a:ext cx="201168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ResNet-50: The AI Detective</a:t>
            </a:r>
            <a:endParaRPr lang="en-US" sz="1400" dirty="0"/>
          </a:p>
        </p:txBody>
      </p:sp>
      <p:pic>
        <p:nvPicPr>
          <p:cNvPr id="12" name="Image 3" descr="https://djgurnpwsdoqjscwqbsj.supabase.co/storage/v1/object/public/presentation-templates-data/notes_slide3_number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314575"/>
            <a:ext cx="457200" cy="41148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4400" y="2366010"/>
            <a:ext cx="4572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4</a:t>
            </a:r>
            <a:endParaRPr lang="en-US" sz="1400" dirty="0"/>
          </a:p>
        </p:txBody>
      </p:sp>
      <p:sp>
        <p:nvSpPr>
          <p:cNvPr id="14" name="Text 8"/>
          <p:cNvSpPr/>
          <p:nvPr/>
        </p:nvSpPr>
        <p:spPr>
          <a:xfrm>
            <a:off x="1371600" y="2417445"/>
            <a:ext cx="201168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The Power of Data Augmentation</a:t>
            </a:r>
            <a:endParaRPr lang="en-US" sz="1400" dirty="0"/>
          </a:p>
        </p:txBody>
      </p:sp>
      <p:pic>
        <p:nvPicPr>
          <p:cNvPr id="15" name="Image 4" descr="https://djgurnpwsdoqjscwqbsj.supabase.co/storage/v1/object/public/presentation-templates-data/notes_slide3_number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2314575"/>
            <a:ext cx="457200" cy="41148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3657600" y="2366010"/>
            <a:ext cx="4572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5</a:t>
            </a:r>
            <a:endParaRPr lang="en-US" sz="1400" dirty="0"/>
          </a:p>
        </p:txBody>
      </p:sp>
      <p:sp>
        <p:nvSpPr>
          <p:cNvPr id="17" name="Text 10"/>
          <p:cNvSpPr/>
          <p:nvPr/>
        </p:nvSpPr>
        <p:spPr>
          <a:xfrm>
            <a:off x="4114800" y="2417445"/>
            <a:ext cx="201168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Histopathological Analysis</a:t>
            </a:r>
            <a:endParaRPr lang="en-US" sz="1400" dirty="0"/>
          </a:p>
        </p:txBody>
      </p:sp>
      <p:pic>
        <p:nvPicPr>
          <p:cNvPr id="18" name="Image 5" descr="https://djgurnpwsdoqjscwqbsj.supabase.co/storage/v1/object/public/presentation-templates-data/notes_slide3_number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2314575"/>
            <a:ext cx="457200" cy="41148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6400800" y="2366010"/>
            <a:ext cx="4572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6</a:t>
            </a:r>
            <a:endParaRPr lang="en-US" sz="1400" dirty="0"/>
          </a:p>
        </p:txBody>
      </p:sp>
      <p:sp>
        <p:nvSpPr>
          <p:cNvPr id="20" name="Text 12"/>
          <p:cNvSpPr/>
          <p:nvPr/>
        </p:nvSpPr>
        <p:spPr>
          <a:xfrm>
            <a:off x="6858000" y="2417445"/>
            <a:ext cx="201168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Future Horizons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668655"/>
            <a:ext cx="768096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buNone/>
            </a:pPr>
            <a:endParaRPr lang="en-US" sz="2300" dirty="0"/>
          </a:p>
        </p:txBody>
      </p:sp>
      <p:pic>
        <p:nvPicPr>
          <p:cNvPr id="3" name="Image 0" descr="https://djgurnpwsdoqjscwqbsj.supabase.co/storage/v1/object/public/presentation-templates-data/notes_slide3_number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285875"/>
            <a:ext cx="457200" cy="4114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1337310"/>
            <a:ext cx="4572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7</a:t>
            </a:r>
            <a:endParaRPr lang="en-US" sz="1400" dirty="0"/>
          </a:p>
        </p:txBody>
      </p:sp>
      <p:sp>
        <p:nvSpPr>
          <p:cNvPr id="5" name="Text 2"/>
          <p:cNvSpPr/>
          <p:nvPr/>
        </p:nvSpPr>
        <p:spPr>
          <a:xfrm>
            <a:off x="1371600" y="1388745"/>
            <a:ext cx="201168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Addressing the Challenges</a:t>
            </a:r>
            <a:endParaRPr lang="en-US" sz="1400" dirty="0"/>
          </a:p>
        </p:txBody>
      </p:sp>
      <p:pic>
        <p:nvPicPr>
          <p:cNvPr id="6" name="Image 1" descr="https://djgurnpwsdoqjscwqbsj.supabase.co/storage/v1/object/public/presentation-templates-data/notes_slide3_number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285875"/>
            <a:ext cx="457200" cy="4114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657600" y="1337310"/>
            <a:ext cx="4572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8</a:t>
            </a:r>
            <a:endParaRPr lang="en-US" sz="1400" dirty="0"/>
          </a:p>
        </p:txBody>
      </p:sp>
      <p:sp>
        <p:nvSpPr>
          <p:cNvPr id="8" name="Text 4"/>
          <p:cNvSpPr/>
          <p:nvPr/>
        </p:nvSpPr>
        <p:spPr>
          <a:xfrm>
            <a:off x="4114800" y="1388745"/>
            <a:ext cx="201168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Projected Increases</a:t>
            </a:r>
            <a:endParaRPr lang="en-US" sz="1400" dirty="0"/>
          </a:p>
        </p:txBody>
      </p:sp>
      <p:pic>
        <p:nvPicPr>
          <p:cNvPr id="9" name="Image 2" descr="https://djgurnpwsdoqjscwqbsj.supabase.co/storage/v1/object/public/presentation-templates-data/notes_slide3_number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285875"/>
            <a:ext cx="457200" cy="4114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400800" y="1337310"/>
            <a:ext cx="4572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9</a:t>
            </a:r>
            <a:endParaRPr lang="en-US" sz="1400" dirty="0"/>
          </a:p>
        </p:txBody>
      </p:sp>
      <p:sp>
        <p:nvSpPr>
          <p:cNvPr id="11" name="Text 6"/>
          <p:cNvSpPr/>
          <p:nvPr/>
        </p:nvSpPr>
        <p:spPr>
          <a:xfrm>
            <a:off x="6858000" y="1388745"/>
            <a:ext cx="201168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Model Architecture</a:t>
            </a:r>
            <a:endParaRPr lang="en-US" sz="1400" dirty="0"/>
          </a:p>
        </p:txBody>
      </p:sp>
      <p:pic>
        <p:nvPicPr>
          <p:cNvPr id="12" name="Image 3" descr="https://djgurnpwsdoqjscwqbsj.supabase.co/storage/v1/object/public/presentation-templates-data/notes_slide3_numberbo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2314575"/>
            <a:ext cx="457200" cy="41148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4400" y="2366010"/>
            <a:ext cx="4572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10</a:t>
            </a:r>
            <a:endParaRPr lang="en-US" sz="1400" dirty="0"/>
          </a:p>
        </p:txBody>
      </p:sp>
      <p:sp>
        <p:nvSpPr>
          <p:cNvPr id="14" name="Text 8"/>
          <p:cNvSpPr/>
          <p:nvPr/>
        </p:nvSpPr>
        <p:spPr>
          <a:xfrm>
            <a:off x="1371600" y="2417445"/>
            <a:ext cx="201168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Thank You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771525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0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The Silent Threat: Oral Cancer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Oral cancer poses a significant global health challenge, demanding innovative solutions for early and accurate detection to improve patient survival rates.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Traditional methods like biopsy and visual exams are subjective and error-prone, especially in resource-limited settings, hindering timely interventions.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AI techniques offer a transformative potential to revolutionize oral cancer detection, paving the way for more accessible and accurate diagnostics.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Early detection is crucial in improving the patient outcomes. The AI helps in detecting earlier than the traditional methods.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Our goal is to address the critical challenges in deploying AI-based solutions in healthcare, such as model interpretability, bias, and generalizability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771525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0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Decoding the Anatomy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upper respiratory tract plays a vital role in our daily life, where the abnormality leads to Oral Cancer.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digestive tract is directly linked to our digestive system, where we can identify the various types of cancer.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Understanding the anatomy of the oral cavity is crucial for accurate diagnosis and treatment planning, ensuring comprehensive care.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Cancers are characterized by uncontrolled cell growth and the ability to invade surrounding tissues, organs, and other body parts.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Our findings highlight the transformative potential of AI models like ResNet-50 in early oral cancer detection.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771525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0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ResNet-50: The AI Detective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ResNet-50, a deep convolutional neural network (CNN), is pre-trained on large-scale datasets like ImageNet, enhancing feature extraction capabilities.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use of transfer learning enables the model to leverage high-level features from pre-trained networks, improving classification with limited data.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ResNet-50 is fine-tuned using specific medical imaging data for oral cancer detection, ensuring relevance and accuracy in diagnostics.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results demonstrated a marked improvement in detection accuracy using the deep residual network with transfer learning, compared to traditional CNN models.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Our approach was tested on a variety of medical image datasets containing histopathological slides and intraoral images.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771525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0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The Power of Data Augmentation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 dataset of oral lesion images was processed and augmented to improve diversity, enhancing the model's ability to generalize across varied cases.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Data augmentation techniques are employed to prevent overfitting, ensuring the model performs reliably on new and unseen data.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Augmented data contributes to enhanced model robustness, making it more resilient to variations in image quality and presentation.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Data augmentation helps in improving the diversity, preventing overfitting and enhancing model robustness.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Data augmentation techniques on a microscopic image to improve model training.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771525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0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Histopathological Analysis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Histopathological analysis allows the visualization of cellular structures, providing insights into tissue health and disease progression.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stratified squamous epithelium is examined under microscopy to identify abnormalities indicative of cancerous changes.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Microscopic views of bone tissue reveal osteocyte lacunae, aiding in the assessment of bone health and detection of bone-related pathologies.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Microscopic view of a skin sample, likely showing cellular structure.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Microscopic view of tissue, possibly showing cellular structures.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771525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>
              <a:lnSpc>
                <a:spcPts val="30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angolin" pitchFamily="34" charset="0"/>
                <a:ea typeface="Pangolin" pitchFamily="34" charset="-122"/>
                <a:cs typeface="Pangolin" pitchFamily="34" charset="-120"/>
              </a:rPr>
              <a:t>Future Horizons</a:t>
            </a:r>
            <a:endParaRPr lang="en-US" sz="2300" dirty="0"/>
          </a:p>
        </p:txBody>
      </p:sp>
      <p:sp>
        <p:nvSpPr>
          <p:cNvPr id="3" name="Text 1"/>
          <p:cNvSpPr/>
          <p:nvPr/>
        </p:nvSpPr>
        <p:spPr>
          <a:xfrm>
            <a:off x="914400" y="1285875"/>
            <a:ext cx="7772400" cy="2743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Future directions include incorporating multimodal data (e.g., patient history, genomics) to provide a more holistic diagnostic assessment.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The development of real-time AI tools will further enhance the diagnostic process, enabling immediate insights during examinations.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Seamless integration of AI into clinical workflows will optimize diagnostic accuracy and improve patient management strategies.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Incorporate patient history for enhanced AI performance.</a:t>
            </a:r>
            <a:endParaRPr lang="en-US" sz="1200" dirty="0"/>
          </a:p>
          <a:p>
            <a:pPr marL="342900" indent="-342900">
              <a:lnSpc>
                <a:spcPts val="2000"/>
              </a:lnSpc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Plus Jakarta Sans Light" pitchFamily="34" charset="0"/>
                <a:ea typeface="Plus Jakarta Sans Light" pitchFamily="34" charset="-122"/>
                <a:cs typeface="Plus Jakarta Sans Light" pitchFamily="34" charset="-120"/>
              </a:rPr>
              <a:t>Real-time AI tools to further enhance the diagnostic process.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916</Words>
  <Application>Microsoft Office PowerPoint</Application>
  <PresentationFormat>On-screen Show (16:9)</PresentationFormat>
  <Paragraphs>96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Pangolin</vt:lpstr>
      <vt:lpstr>Plus Jakarta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Shivam Lahori</cp:lastModifiedBy>
  <cp:revision>1</cp:revision>
  <dcterms:created xsi:type="dcterms:W3CDTF">2025-04-24T15:10:23Z</dcterms:created>
  <dcterms:modified xsi:type="dcterms:W3CDTF">2025-04-24T15:15:02Z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2025-04-24T15:14:23Z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d8422062-d33f-4830-a539-2f30ae83aeec</vt:lpwstr>
  </property>
  <property fmtid="{D5CDD505-2E9C-101B-9397-08002B2CF9AE}" pid="7" name="MSIP_Label_defa4170-0d19-0005-0004-bc88714345d2_ActionId">
    <vt:lpwstr>ecad5caf-4c23-4429-a135-387cbd3fd995</vt:lpwstr>
  </property>
  <property fmtid="{D5CDD505-2E9C-101B-9397-08002B2CF9AE}" pid="8" name="MSIP_Label_defa4170-0d19-0005-0004-bc88714345d2_ContentBits">
    <vt:lpwstr>0</vt:lpwstr>
  </property>
</Properties>
</file>