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algn="ctr"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algn="ctr"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research.wri.org/wrr-food" TargetMode="External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yush Kr Mishra 12240340…"/>
          <p:cNvSpPr txBox="1"/>
          <p:nvPr>
            <p:ph type="body" idx="21"/>
          </p:nvPr>
        </p:nvSpPr>
        <p:spPr>
          <a:xfrm>
            <a:off x="1257300" y="10462240"/>
            <a:ext cx="21971001" cy="2006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 marL="127000" indent="-127000" algn="ctr" defTabSz="1219200">
              <a:lnSpc>
                <a:spcPct val="90000"/>
              </a:lnSpc>
              <a:defRPr b="1" spc="-46" sz="4650">
                <a:solidFill>
                  <a:srgbClr val="4066A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Ayush Kr Mishra 12240340</a:t>
            </a:r>
          </a:p>
          <a:p>
            <a:pPr marL="127000" indent="-127000" algn="ctr" defTabSz="1219200">
              <a:lnSpc>
                <a:spcPct val="90000"/>
              </a:lnSpc>
              <a:defRPr b="1" spc="-46" sz="4650">
                <a:solidFill>
                  <a:srgbClr val="4066A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Shivam 12241710</a:t>
            </a:r>
          </a:p>
        </p:txBody>
      </p:sp>
      <p:pic>
        <p:nvPicPr>
          <p:cNvPr id="172" name="IIT_Bhilai_logo.png" descr="IIT_Bhilai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8020" y="399531"/>
            <a:ext cx="3307961" cy="340369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DS251 Artificial Intelligen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DS251 Artificial Intelligence</a:t>
            </a:r>
          </a:p>
        </p:txBody>
      </p:sp>
      <p:sp>
        <p:nvSpPr>
          <p:cNvPr id="174" name="Sustainable Crop management with Deep Reinforcement Learning"/>
          <p:cNvSpPr txBox="1"/>
          <p:nvPr>
            <p:ph type="ctrTitle"/>
          </p:nvPr>
        </p:nvSpPr>
        <p:spPr>
          <a:xfrm>
            <a:off x="1485900" y="2108200"/>
            <a:ext cx="21971004" cy="4648200"/>
          </a:xfrm>
          <a:prstGeom prst="rect">
            <a:avLst/>
          </a:prstGeom>
        </p:spPr>
        <p:txBody>
          <a:bodyPr/>
          <a:lstStyle>
            <a:lvl1pPr defTabSz="2438400">
              <a:defRPr spc="-100" sz="1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Sustainable Crop management with Deep Reinforcement Learning</a:t>
            </a:r>
          </a:p>
        </p:txBody>
      </p:sp>
      <p:sp>
        <p:nvSpPr>
          <p:cNvPr id="175" name="Rectangle"/>
          <p:cNvSpPr/>
          <p:nvPr/>
        </p:nvSpPr>
        <p:spPr>
          <a:xfrm>
            <a:off x="358873" y="265782"/>
            <a:ext cx="23482859" cy="13050690"/>
          </a:xfrm>
          <a:prstGeom prst="rect">
            <a:avLst/>
          </a:prstGeom>
          <a:ln w="50800">
            <a:solidFill>
              <a:srgbClr val="000000">
                <a:alpha val="8431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358873" y="265782"/>
            <a:ext cx="23482859" cy="13050690"/>
          </a:xfrm>
          <a:prstGeom prst="rect">
            <a:avLst/>
          </a:prstGeom>
          <a:ln w="50800">
            <a:solidFill>
              <a:srgbClr val="000000">
                <a:alpha val="8431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78" name="Challenges for Modern Agriculture"/>
          <p:cNvSpPr txBox="1"/>
          <p:nvPr/>
        </p:nvSpPr>
        <p:spPr>
          <a:xfrm>
            <a:off x="369282" y="281722"/>
            <a:ext cx="23462041" cy="933705"/>
          </a:xfrm>
          <a:prstGeom prst="rect">
            <a:avLst/>
          </a:prstGeom>
          <a:solidFill>
            <a:schemeClr val="accent1">
              <a:hueOff val="-181383"/>
              <a:satOff val="15108"/>
              <a:lumOff val="1498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b="1" sz="48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Challenges for Modern Agriculture </a:t>
            </a:r>
          </a:p>
        </p:txBody>
      </p:sp>
      <p:sp>
        <p:nvSpPr>
          <p:cNvPr id="179" name="Food Gap"/>
          <p:cNvSpPr txBox="1"/>
          <p:nvPr/>
        </p:nvSpPr>
        <p:spPr>
          <a:xfrm>
            <a:off x="2435562" y="2894836"/>
            <a:ext cx="2662412" cy="70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Food Gap</a:t>
            </a:r>
          </a:p>
        </p:txBody>
      </p:sp>
      <p:sp>
        <p:nvSpPr>
          <p:cNvPr id="180" name="Triangle"/>
          <p:cNvSpPr/>
          <p:nvPr/>
        </p:nvSpPr>
        <p:spPr>
          <a:xfrm>
            <a:off x="1579998" y="5480805"/>
            <a:ext cx="1961935" cy="175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Triangle"/>
          <p:cNvSpPr/>
          <p:nvPr/>
        </p:nvSpPr>
        <p:spPr>
          <a:xfrm>
            <a:off x="2754748" y="4291455"/>
            <a:ext cx="3390416" cy="294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hueOff val="-297102"/>
              <a:satOff val="16978"/>
              <a:lumOff val="-208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2" name="2050"/>
          <p:cNvSpPr txBox="1"/>
          <p:nvPr/>
        </p:nvSpPr>
        <p:spPr>
          <a:xfrm>
            <a:off x="4576933" y="3674598"/>
            <a:ext cx="1244403" cy="65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297102"/>
                    <a:satOff val="16978"/>
                    <a:lumOff val="-20883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2050</a:t>
            </a:r>
          </a:p>
        </p:txBody>
      </p:sp>
      <p:sp>
        <p:nvSpPr>
          <p:cNvPr id="183" name="2010"/>
          <p:cNvSpPr txBox="1"/>
          <p:nvPr/>
        </p:nvSpPr>
        <p:spPr>
          <a:xfrm>
            <a:off x="1849491" y="4698762"/>
            <a:ext cx="1244403" cy="65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2010</a:t>
            </a:r>
          </a:p>
        </p:txBody>
      </p:sp>
      <p:sp>
        <p:nvSpPr>
          <p:cNvPr id="184" name="56%"/>
          <p:cNvSpPr txBox="1"/>
          <p:nvPr/>
        </p:nvSpPr>
        <p:spPr>
          <a:xfrm>
            <a:off x="614938" y="7955619"/>
            <a:ext cx="2834092" cy="1631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700">
                <a:solidFill>
                  <a:schemeClr val="accent4">
                    <a:hueOff val="-297102"/>
                    <a:satOff val="16978"/>
                    <a:lumOff val="-20883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56%</a:t>
            </a:r>
          </a:p>
        </p:txBody>
      </p:sp>
      <p:sp>
        <p:nvSpPr>
          <p:cNvPr id="185" name="Required increase in food Production to feed 9.8 billion people by 2050 [1]"/>
          <p:cNvSpPr txBox="1"/>
          <p:nvPr/>
        </p:nvSpPr>
        <p:spPr>
          <a:xfrm>
            <a:off x="3397273" y="7729666"/>
            <a:ext cx="4295929" cy="2370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Required increase in food Production to feed 9.8 billion people by 2050 [1]</a:t>
            </a:r>
          </a:p>
        </p:txBody>
      </p:sp>
      <p:pic>
        <p:nvPicPr>
          <p:cNvPr id="18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6629" y="4013146"/>
            <a:ext cx="5118542" cy="341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Water Shortage"/>
          <p:cNvSpPr txBox="1"/>
          <p:nvPr/>
        </p:nvSpPr>
        <p:spPr>
          <a:xfrm>
            <a:off x="9581005" y="2894836"/>
            <a:ext cx="4129790" cy="70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Water Shortage</a:t>
            </a:r>
          </a:p>
        </p:txBody>
      </p:sp>
      <p:sp>
        <p:nvSpPr>
          <p:cNvPr id="188" name="[1] CREATING A SUSTAINABLE FOOD FUTURE https://research.wri.org/wrr-food"/>
          <p:cNvSpPr txBox="1"/>
          <p:nvPr/>
        </p:nvSpPr>
        <p:spPr>
          <a:xfrm>
            <a:off x="357907" y="12780649"/>
            <a:ext cx="13024248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[1] CREATING A SUSTAINABLE FOOD FUTURE </a:t>
            </a:r>
            <a:r>
              <a:rPr u="sng">
                <a:solidFill>
                  <a:srgbClr val="35416C"/>
                </a:solidFill>
                <a:hlinkClick r:id="rId3" invalidUrl="" action="" tgtFrame="" tooltip="" history="1" highlightClick="0" endSnd="0"/>
              </a:rPr>
              <a:t>https://research.wri.org/wrr-food</a:t>
            </a:r>
          </a:p>
        </p:txBody>
      </p:sp>
      <p:sp>
        <p:nvSpPr>
          <p:cNvPr id="189" name="Source: earth.org"/>
          <p:cNvSpPr txBox="1"/>
          <p:nvPr/>
        </p:nvSpPr>
        <p:spPr>
          <a:xfrm>
            <a:off x="10397023" y="7576887"/>
            <a:ext cx="286186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Source: earth.org</a:t>
            </a:r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02224" y="3973919"/>
            <a:ext cx="6064487" cy="341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Irregular Monsoon"/>
          <p:cNvSpPr txBox="1"/>
          <p:nvPr/>
        </p:nvSpPr>
        <p:spPr>
          <a:xfrm>
            <a:off x="16980397" y="2894836"/>
            <a:ext cx="4908142" cy="70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Irregular Monsoon</a:t>
            </a:r>
          </a:p>
        </p:txBody>
      </p:sp>
      <p:sp>
        <p:nvSpPr>
          <p:cNvPr id="192" name="Source: business-standard.com"/>
          <p:cNvSpPr txBox="1"/>
          <p:nvPr/>
        </p:nvSpPr>
        <p:spPr>
          <a:xfrm>
            <a:off x="16877005" y="7576887"/>
            <a:ext cx="5114926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Source: business-standard.com</a:t>
            </a:r>
          </a:p>
        </p:txBody>
      </p:sp>
      <p:sp>
        <p:nvSpPr>
          <p:cNvPr id="193" name="Problem faced by Indian Agriculture"/>
          <p:cNvSpPr txBox="1"/>
          <p:nvPr/>
        </p:nvSpPr>
        <p:spPr>
          <a:xfrm>
            <a:off x="1046897" y="1769511"/>
            <a:ext cx="8275043" cy="65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 faced by Indian Agriculture </a:t>
            </a:r>
          </a:p>
        </p:txBody>
      </p:sp>
      <p:sp>
        <p:nvSpPr>
          <p:cNvPr id="194" name="We need to move urgently towards Sustainable Agriculture Systems."/>
          <p:cNvSpPr txBox="1"/>
          <p:nvPr/>
        </p:nvSpPr>
        <p:spPr>
          <a:xfrm>
            <a:off x="4986031" y="11112408"/>
            <a:ext cx="15521981" cy="65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need to move urgently towards Sustainable Agriculture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"/>
          <p:cNvSpPr/>
          <p:nvPr/>
        </p:nvSpPr>
        <p:spPr>
          <a:xfrm>
            <a:off x="358873" y="265782"/>
            <a:ext cx="23482859" cy="13050690"/>
          </a:xfrm>
          <a:prstGeom prst="rect">
            <a:avLst/>
          </a:prstGeom>
          <a:ln w="50800">
            <a:solidFill>
              <a:srgbClr val="000000">
                <a:alpha val="8431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97" name="Introduction"/>
          <p:cNvSpPr txBox="1"/>
          <p:nvPr/>
        </p:nvSpPr>
        <p:spPr>
          <a:xfrm>
            <a:off x="369282" y="281722"/>
            <a:ext cx="23462041" cy="933705"/>
          </a:xfrm>
          <a:prstGeom prst="rect">
            <a:avLst/>
          </a:prstGeom>
          <a:solidFill>
            <a:schemeClr val="accent1">
              <a:hueOff val="-181383"/>
              <a:satOff val="15108"/>
              <a:lumOff val="1498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b="1" sz="48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98" name="Towards an intelligent agricultural management system, we can use :…"/>
          <p:cNvSpPr txBox="1"/>
          <p:nvPr/>
        </p:nvSpPr>
        <p:spPr>
          <a:xfrm>
            <a:off x="1985299" y="2347789"/>
            <a:ext cx="20230008" cy="854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Towards an intelligent agricultural management system, we can use : </a:t>
            </a:r>
          </a:p>
          <a:p>
            <a:pPr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Char char="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Recommendation of Crop Fertilizer as a finite Markov decision process (MDP) problem</a:t>
            </a:r>
          </a:p>
          <a:p>
            <a:pPr marL="457200" indent="-457200">
              <a:buSzPct val="100000"/>
              <a:buChar char="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Recommendation of Crop for different Season by Bellman equation . </a:t>
            </a:r>
          </a:p>
          <a:p>
            <a:pPr marL="457200" indent="-457200">
              <a:buSzPct val="100000"/>
              <a:buChar char="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Optimize management policies using deep reinforcement learning (RL) </a:t>
            </a:r>
          </a:p>
          <a:p>
            <a:pPr lvl="2" marL="1371600" indent="-457200">
              <a:buSzPct val="100000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Policy training with deep Q-network (DQN) </a:t>
            </a:r>
          </a:p>
          <a:p>
            <a:pPr lvl="2" marL="1371600" indent="-457200">
              <a:buSzPct val="100000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Multiple Design of Reward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"/>
          <p:cNvSpPr/>
          <p:nvPr/>
        </p:nvSpPr>
        <p:spPr>
          <a:xfrm>
            <a:off x="358873" y="265782"/>
            <a:ext cx="23482859" cy="13050690"/>
          </a:xfrm>
          <a:prstGeom prst="rect">
            <a:avLst/>
          </a:prstGeom>
          <a:ln w="50800">
            <a:solidFill>
              <a:srgbClr val="000000">
                <a:alpha val="8431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1"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01" name="Overall framework"/>
          <p:cNvSpPr txBox="1"/>
          <p:nvPr/>
        </p:nvSpPr>
        <p:spPr>
          <a:xfrm>
            <a:off x="369282" y="281722"/>
            <a:ext cx="23462041" cy="933705"/>
          </a:xfrm>
          <a:prstGeom prst="rect">
            <a:avLst/>
          </a:prstGeom>
          <a:solidFill>
            <a:schemeClr val="accent3">
              <a:satOff val="1412"/>
              <a:lumOff val="1641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b="1" sz="48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Overall framework</a:t>
            </a:r>
          </a:p>
        </p:txBody>
      </p:sp>
      <p:pic>
        <p:nvPicPr>
          <p:cNvPr id="20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4247" y="2257128"/>
            <a:ext cx="11542759" cy="7559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358873" y="265782"/>
            <a:ext cx="23482859" cy="13050690"/>
          </a:xfrm>
          <a:prstGeom prst="rect">
            <a:avLst/>
          </a:prstGeom>
          <a:ln w="50800">
            <a:solidFill>
              <a:srgbClr val="000000">
                <a:alpha val="8431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05" name="Method"/>
          <p:cNvSpPr txBox="1"/>
          <p:nvPr/>
        </p:nvSpPr>
        <p:spPr>
          <a:xfrm>
            <a:off x="369282" y="281722"/>
            <a:ext cx="23462041" cy="933705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b="1" sz="48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06" name="crop_yield = (18.48*(nitrogen_level * crop_params['nitrogen_slope']) +15.32*(phosphorous_level * crop_params[‘phosphorous_slope']) 14.98*(potassium_level * crop_params[‘potassium_slope’]))…"/>
          <p:cNvSpPr txBox="1"/>
          <p:nvPr/>
        </p:nvSpPr>
        <p:spPr>
          <a:xfrm>
            <a:off x="773013" y="4685982"/>
            <a:ext cx="22837974" cy="22481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lnSpc>
                <a:spcPct val="130000"/>
              </a:lnSpc>
              <a:spcBef>
                <a:spcPts val="1200"/>
              </a:spcBef>
              <a:defRPr b="1" i="1" spc="96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crop_yield = (18.48*(nitrogen_level * crop_params['nitrogen_slope']) +15.32*(phosphorous_level * crop_params[‘phosphorous_slope']) 14.98*(potassium_level * crop_params[‘potassium_slope’])) </a:t>
            </a:r>
          </a:p>
          <a:p>
            <a:pPr algn="ctr" defTabSz="457200">
              <a:lnSpc>
                <a:spcPct val="130000"/>
              </a:lnSpc>
              <a:spcBef>
                <a:spcPts val="1200"/>
              </a:spcBef>
              <a:defRPr spc="96" sz="3200">
                <a:solidFill>
                  <a:srgbClr val="FEAE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Reward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sults"/>
          <p:cNvSpPr txBox="1"/>
          <p:nvPr/>
        </p:nvSpPr>
        <p:spPr>
          <a:xfrm>
            <a:off x="369282" y="281722"/>
            <a:ext cx="23462041" cy="933705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b="1" sz="48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Results</a:t>
            </a:r>
          </a:p>
        </p:txBody>
      </p:sp>
      <p:pic>
        <p:nvPicPr>
          <p:cNvPr id="209" name="newplot (1).png" descr="newplot (1).png"/>
          <p:cNvPicPr>
            <a:picLocks noChangeAspect="1"/>
          </p:cNvPicPr>
          <p:nvPr/>
        </p:nvPicPr>
        <p:blipFill>
          <a:blip r:embed="rId2">
            <a:extLst/>
          </a:blip>
          <a:srcRect l="0" t="2853" r="0" b="0"/>
          <a:stretch>
            <a:fillRect/>
          </a:stretch>
        </p:blipFill>
        <p:spPr>
          <a:xfrm>
            <a:off x="1117274" y="5519800"/>
            <a:ext cx="11130967" cy="43215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0" name="Training Loss"/>
          <p:cNvSpPr txBox="1"/>
          <p:nvPr/>
        </p:nvSpPr>
        <p:spPr>
          <a:xfrm>
            <a:off x="4615069" y="3961715"/>
            <a:ext cx="3352698" cy="71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lnSpc>
                <a:spcPct val="130000"/>
              </a:lnSpc>
              <a:spcBef>
                <a:spcPts val="1200"/>
              </a:spcBef>
              <a:defRPr spc="116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Training Loss</a:t>
            </a:r>
          </a:p>
        </p:txBody>
      </p:sp>
      <p:pic>
        <p:nvPicPr>
          <p:cNvPr id="211" name="Screenshot 2024-04-16 at 7.21.09 PM.png" descr="Screenshot 2024-04-16 at 7.21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3042" y="5534036"/>
            <a:ext cx="11601938" cy="42931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2" name="Reward"/>
          <p:cNvSpPr txBox="1"/>
          <p:nvPr/>
        </p:nvSpPr>
        <p:spPr>
          <a:xfrm>
            <a:off x="16843158" y="3889851"/>
            <a:ext cx="3027927" cy="85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lnSpc>
                <a:spcPct val="130000"/>
              </a:lnSpc>
              <a:spcBef>
                <a:spcPts val="1200"/>
              </a:spcBef>
              <a:defRPr spc="116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Reward</a:t>
            </a:r>
          </a:p>
        </p:txBody>
      </p:sp>
      <p:sp>
        <p:nvSpPr>
          <p:cNvPr id="213" name="Policy consistently converges within roughly 300 epochs."/>
          <p:cNvSpPr txBox="1"/>
          <p:nvPr/>
        </p:nvSpPr>
        <p:spPr>
          <a:xfrm>
            <a:off x="5442603" y="11656719"/>
            <a:ext cx="13498793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ct val="130000"/>
              </a:lnSpc>
              <a:spcBef>
                <a:spcPts val="1200"/>
              </a:spcBef>
              <a:defRPr i="1" spc="116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Policy consistently converges within roughly 300 epochs.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"/>
          <p:cNvSpPr/>
          <p:nvPr/>
        </p:nvSpPr>
        <p:spPr>
          <a:xfrm>
            <a:off x="358873" y="265782"/>
            <a:ext cx="23482859" cy="13050690"/>
          </a:xfrm>
          <a:prstGeom prst="rect">
            <a:avLst/>
          </a:prstGeom>
          <a:ln w="50800">
            <a:solidFill>
              <a:srgbClr val="000000">
                <a:alpha val="8431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16" name="Future Steps"/>
          <p:cNvSpPr txBox="1"/>
          <p:nvPr/>
        </p:nvSpPr>
        <p:spPr>
          <a:xfrm>
            <a:off x="369282" y="281722"/>
            <a:ext cx="23462041" cy="933705"/>
          </a:xfrm>
          <a:prstGeom prst="rect">
            <a:avLst/>
          </a:prstGeom>
          <a:solidFill>
            <a:schemeClr val="accent5">
              <a:satOff val="17500"/>
              <a:lumOff val="102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b="1" sz="48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Future Steps</a:t>
            </a:r>
          </a:p>
        </p:txBody>
      </p:sp>
      <p:sp>
        <p:nvSpPr>
          <p:cNvPr id="217" name="We want To develop a Crop simulator and want to make different policies, to plan the time of giving fertilizer and maximize the yield.…"/>
          <p:cNvSpPr txBox="1"/>
          <p:nvPr/>
        </p:nvSpPr>
        <p:spPr>
          <a:xfrm>
            <a:off x="1558882" y="3739912"/>
            <a:ext cx="21266237" cy="239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want To develop a Crop simulator and want to make different policies, to plan the time of giving fertilizer and maximize the yield.</a:t>
            </a:r>
          </a:p>
          <a:p>
            <a:pPr marL="457200" indent="-45720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replicate this for Irrigation, how much and When to give water to plant to maximize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hank you!"/>
          <p:cNvSpPr txBox="1"/>
          <p:nvPr>
            <p:ph type="subTitle" sz="quarter" idx="1"/>
          </p:nvPr>
        </p:nvSpPr>
        <p:spPr>
          <a:xfrm>
            <a:off x="930194" y="4475113"/>
            <a:ext cx="21971001" cy="2006601"/>
          </a:xfrm>
          <a:prstGeom prst="rect">
            <a:avLst/>
          </a:prstGeom>
        </p:spPr>
        <p:txBody>
          <a:bodyPr anchor="ctr"/>
          <a:lstStyle>
            <a:lvl1pPr algn="ctr">
              <a:defRPr sz="7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220" name="Rectangle"/>
          <p:cNvSpPr/>
          <p:nvPr/>
        </p:nvSpPr>
        <p:spPr>
          <a:xfrm>
            <a:off x="358873" y="265782"/>
            <a:ext cx="23482859" cy="13050690"/>
          </a:xfrm>
          <a:prstGeom prst="rect">
            <a:avLst/>
          </a:prstGeom>
          <a:ln w="50800">
            <a:solidFill>
              <a:srgbClr val="000000">
                <a:alpha val="8431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