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04086" y="0"/>
            <a:ext cx="687912" cy="6879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1045" y="701121"/>
            <a:ext cx="660990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74" y="1382126"/>
            <a:ext cx="1082145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421" y="562449"/>
            <a:ext cx="807974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0" marR="5080" indent="-1607185">
              <a:lnSpc>
                <a:spcPct val="114999"/>
              </a:lnSpc>
              <a:spcBef>
                <a:spcPts val="100"/>
              </a:spcBef>
            </a:pPr>
            <a:r>
              <a:rPr sz="5400" spc="-5" dirty="0"/>
              <a:t>Supervised ML </a:t>
            </a:r>
            <a:r>
              <a:rPr sz="5400" spc="-15" dirty="0"/>
              <a:t>Classification</a:t>
            </a:r>
            <a:r>
              <a:rPr lang="en-IN" sz="5400" spc="-15" dirty="0"/>
              <a:t> </a:t>
            </a:r>
            <a:r>
              <a:rPr lang="en-IN" sz="5400" spc="-1210" dirty="0"/>
              <a:t> </a:t>
            </a:r>
            <a:r>
              <a:rPr lang="en-IN" sz="5400" spc="-25" dirty="0"/>
              <a:t>Capstone</a:t>
            </a:r>
            <a:r>
              <a:rPr lang="en-IN" sz="5400" spc="275" dirty="0"/>
              <a:t> </a:t>
            </a:r>
            <a:r>
              <a:rPr lang="en-IN" sz="5400" spc="-20" dirty="0"/>
              <a:t>Project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597056" y="2544473"/>
            <a:ext cx="8004175" cy="33124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4800" b="1" spc="-10" dirty="0">
                <a:solidFill>
                  <a:srgbClr val="1F3764"/>
                </a:solidFill>
                <a:latin typeface="Times New Roman"/>
                <a:cs typeface="Times New Roman"/>
              </a:rPr>
              <a:t>Mobile</a:t>
            </a:r>
            <a:r>
              <a:rPr sz="4800" b="1" spc="-3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1F3764"/>
                </a:solidFill>
                <a:latin typeface="Times New Roman"/>
                <a:cs typeface="Times New Roman"/>
              </a:rPr>
              <a:t>Price</a:t>
            </a:r>
            <a:r>
              <a:rPr sz="4800" b="1" spc="-30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1F3764"/>
                </a:solidFill>
                <a:latin typeface="Times New Roman"/>
                <a:cs typeface="Times New Roman"/>
              </a:rPr>
              <a:t>Range</a:t>
            </a:r>
            <a:r>
              <a:rPr sz="4800" b="1" spc="-2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1F3764"/>
                </a:solidFill>
                <a:latin typeface="Times New Roman"/>
                <a:cs typeface="Times New Roman"/>
              </a:rPr>
              <a:t>Prediction</a:t>
            </a:r>
            <a:endParaRPr sz="4800" dirty="0">
              <a:latin typeface="Times New Roman"/>
              <a:cs typeface="Times New Roman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                             </a:t>
            </a:r>
            <a:r>
              <a:rPr lang="fr-FR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Shivam Mistry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             (mistryshivam619@gmail.com)</a:t>
            </a:r>
            <a:endParaRPr lang="fr-FR" sz="2400" b="1" i="0" u="none" strike="noStrike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sz="3200" dirty="0"/>
            </a:b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77250" y="3733800"/>
            <a:ext cx="3714750" cy="2796540"/>
            <a:chOff x="7929812" y="3468439"/>
            <a:chExt cx="4019550" cy="2872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812" y="3468439"/>
              <a:ext cx="4019454" cy="2872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925" y="3753077"/>
              <a:ext cx="3361694" cy="22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31675" y="3657827"/>
              <a:ext cx="3552190" cy="2394585"/>
            </a:xfrm>
            <a:custGeom>
              <a:avLst/>
              <a:gdLst/>
              <a:ahLst/>
              <a:cxnLst/>
              <a:rect l="l" t="t" r="r" b="b"/>
              <a:pathLst>
                <a:path w="3552190" h="2394585">
                  <a:moveTo>
                    <a:pt x="0" y="0"/>
                  </a:moveTo>
                  <a:lnTo>
                    <a:pt x="3552194" y="0"/>
                  </a:lnTo>
                  <a:lnTo>
                    <a:pt x="3552194" y="2394003"/>
                  </a:lnTo>
                  <a:lnTo>
                    <a:pt x="0" y="2394003"/>
                  </a:lnTo>
                  <a:lnTo>
                    <a:pt x="0" y="0"/>
                  </a:lnTo>
                  <a:close/>
                </a:path>
              </a:pathLst>
            </a:custGeom>
            <a:ln w="1904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3" y="355177"/>
            <a:ext cx="4236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Exploratory</a:t>
            </a:r>
            <a:r>
              <a:rPr sz="3200" spc="-40" dirty="0"/>
              <a:t> </a:t>
            </a:r>
            <a:r>
              <a:rPr sz="3200" spc="-20" dirty="0"/>
              <a:t>data</a:t>
            </a:r>
            <a:r>
              <a:rPr sz="3200" spc="-35" dirty="0"/>
              <a:t> </a:t>
            </a:r>
            <a:r>
              <a:rPr sz="3200" spc="-10" dirty="0"/>
              <a:t>analysis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558" y="1561751"/>
            <a:ext cx="3798003" cy="3535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665" y="5312504"/>
            <a:ext cx="4926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can see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that ,this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pie chart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there are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mobile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phones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in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4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price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ranges.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number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elements</a:t>
            </a:r>
            <a:r>
              <a:rPr sz="1800" b="1" spc="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is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almost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similar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610" y="1081821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2481" y="1088202"/>
            <a:ext cx="113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1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TE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441" y="1723942"/>
            <a:ext cx="4724821" cy="31611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35504" y="5312504"/>
            <a:ext cx="515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plot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shows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how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mAh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spread.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gradual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 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696" y="1524540"/>
            <a:ext cx="3008510" cy="39442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5391" y="459384"/>
            <a:ext cx="2930336" cy="27275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7271" y="3604285"/>
            <a:ext cx="3035636" cy="28255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631" y="701121"/>
            <a:ext cx="155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BLUETOOTH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239" y="5652940"/>
            <a:ext cx="445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half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devices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have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Bluetooth,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half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don’t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7830" y="2604877"/>
            <a:ext cx="25355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Bluetooth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distribution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along all the price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may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helpful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making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14" y="593654"/>
            <a:ext cx="143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3G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4G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78" y="1056270"/>
            <a:ext cx="7337229" cy="27143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79" y="3904481"/>
            <a:ext cx="7337230" cy="29240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8884" y="2640187"/>
            <a:ext cx="33731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50%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4_g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76%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3_g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9525">
              <a:lnSpc>
                <a:spcPct val="100000"/>
              </a:lnSpc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Distribution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almost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of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supported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unsupported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4G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So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used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full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8419">
              <a:lnSpc>
                <a:spcPct val="100000"/>
              </a:lnSpc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‘ThreeG'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play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important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581" y="631790"/>
            <a:ext cx="64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RAM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412" y="1386137"/>
            <a:ext cx="4366396" cy="3993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8499" y="5545898"/>
            <a:ext cx="4004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has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continuous increase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 price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while moving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 to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2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MOBILE</a:t>
            </a:r>
            <a:r>
              <a:rPr spc="-80" dirty="0"/>
              <a:t> </a:t>
            </a:r>
            <a:r>
              <a:rPr spc="-5" dirty="0"/>
              <a:t>WEIGHT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3905" y="1511074"/>
            <a:ext cx="4374666" cy="3868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89302" y="5545898"/>
            <a:ext cx="4084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see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,this boxplot costly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lighter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weight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232" y="728579"/>
            <a:ext cx="202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SCREEN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199" y="724973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SCREEN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729" y="1315537"/>
            <a:ext cx="5731510" cy="4116070"/>
            <a:chOff x="165729" y="1315537"/>
            <a:chExt cx="5731510" cy="4116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29" y="1315537"/>
              <a:ext cx="3605914" cy="41157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2771" y="2228445"/>
              <a:ext cx="2104295" cy="23735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288272" y="1284142"/>
            <a:ext cx="5887720" cy="4147185"/>
            <a:chOff x="6288272" y="1284142"/>
            <a:chExt cx="5887720" cy="41471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8272" y="1284142"/>
              <a:ext cx="3555442" cy="4147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5270" y="2228445"/>
              <a:ext cx="2320614" cy="237350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8753" y="5415350"/>
            <a:ext cx="5755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continuous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 as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move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 to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Mobiles with 'Medium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cost'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'High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cost'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equal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width. so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say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would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be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driving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factor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deciding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023" y="5447536"/>
            <a:ext cx="4832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move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Low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Very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cost.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Little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height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19" y="701121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FC</a:t>
            </a:r>
            <a:r>
              <a:rPr spc="-25" dirty="0"/>
              <a:t> </a:t>
            </a:r>
            <a:r>
              <a:rPr spc="-15" dirty="0"/>
              <a:t>(front</a:t>
            </a:r>
            <a:r>
              <a:rPr spc="-25" dirty="0"/>
              <a:t> </a:t>
            </a:r>
            <a:r>
              <a:rPr spc="-15" dirty="0"/>
              <a:t>camera</a:t>
            </a:r>
            <a:r>
              <a:rPr spc="-25" dirty="0"/>
              <a:t> </a:t>
            </a:r>
            <a:r>
              <a:rPr spc="-15" dirty="0"/>
              <a:t>megapixels)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0902" y="717360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PC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(Primary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camera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Megapixels)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07" y="1395251"/>
            <a:ext cx="3453930" cy="3685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150" y="1395251"/>
            <a:ext cx="3453931" cy="3685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4071" y="2438317"/>
            <a:ext cx="1838929" cy="19585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4060" y="2438317"/>
            <a:ext cx="1624452" cy="19585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0304" y="5327727"/>
            <a:ext cx="5021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distribution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similar along all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it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may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not 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helpful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making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1362" y="5307079"/>
            <a:ext cx="5443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Primary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showing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little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along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target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categories,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which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sign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prediction.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856" y="596986"/>
            <a:ext cx="135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HEAT</a:t>
            </a:r>
            <a:r>
              <a:rPr spc="-70" dirty="0"/>
              <a:t> </a:t>
            </a:r>
            <a:r>
              <a:rPr spc="-5" dirty="0"/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458" y="1057245"/>
            <a:ext cx="6569404" cy="5653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90687" y="1391832"/>
            <a:ext cx="458724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905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and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shows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correlation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which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sign, it signifies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 will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play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major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deciding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factor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estimating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  <a:p>
            <a:pPr marL="264160" marR="31115" indent="-252095">
              <a:lnSpc>
                <a:spcPct val="100000"/>
              </a:lnSpc>
              <a:buClr>
                <a:srgbClr val="1F3764"/>
              </a:buClr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There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some collinearity 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pairs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('pc',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'fc')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('px_width', 'px_height').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Both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correlations are justified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since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there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good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chances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front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 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back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would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also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good.</a:t>
            </a:r>
            <a:endParaRPr sz="1800">
              <a:latin typeface="Calibri"/>
              <a:cs typeface="Calibri"/>
            </a:endParaRPr>
          </a:p>
          <a:p>
            <a:pPr marL="264160" marR="508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Also,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px_height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increases,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 also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increases,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means 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overall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the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screen. 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replace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these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two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one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feature.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Front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Camera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Primary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megapixels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different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entities despite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showing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collinearity.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So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we'll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keeping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them 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they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011" y="956979"/>
            <a:ext cx="734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Supervised ML</a:t>
            </a:r>
            <a:r>
              <a:rPr dirty="0"/>
              <a:t> </a:t>
            </a:r>
            <a:r>
              <a:rPr spc="-10" dirty="0"/>
              <a:t>Classification</a:t>
            </a:r>
            <a:r>
              <a:rPr spc="-5" dirty="0"/>
              <a:t> 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110" y="1808876"/>
            <a:ext cx="2434964" cy="22303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744" y="1808877"/>
            <a:ext cx="2335311" cy="2145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120" y="1808876"/>
            <a:ext cx="2278180" cy="2059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9128" y="1808876"/>
            <a:ext cx="2434964" cy="22303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8145" y="1797259"/>
            <a:ext cx="18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4380" y="1825133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971" y="1797259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5710" y="1825133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4.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2405" y="4202411"/>
            <a:ext cx="6610858" cy="23907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934" y="711866"/>
            <a:ext cx="307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Roboto"/>
                <a:cs typeface="Roboto"/>
              </a:rPr>
              <a:t>1.</a:t>
            </a:r>
            <a:r>
              <a:rPr spc="-30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Logistic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dirty="0">
                <a:latin typeface="Roboto"/>
                <a:cs typeface="Roboto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547" y="1350500"/>
            <a:ext cx="56362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Logistic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Machine Learning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classification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algorithm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that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is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used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predict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probability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certain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classes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based on some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dependent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variables.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In short, the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logistic 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model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computes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sum of the input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features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(in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most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cases,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there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bias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term),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calculates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logistic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result.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884" y="773690"/>
            <a:ext cx="3619540" cy="22353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8204" y="3147120"/>
            <a:ext cx="11654155" cy="2914650"/>
            <a:chOff x="538204" y="3147120"/>
            <a:chExt cx="11654155" cy="2914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04" y="3235682"/>
              <a:ext cx="4122528" cy="2825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22" y="3428999"/>
              <a:ext cx="3538327" cy="2241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5037" y="3235682"/>
              <a:ext cx="4005505" cy="2825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8355" y="3428999"/>
              <a:ext cx="3421305" cy="2241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4583" y="3147120"/>
              <a:ext cx="4157416" cy="29142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7901" y="3340438"/>
              <a:ext cx="3619541" cy="233001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10219" y="6001677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052" y="6001677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19" y="947608"/>
            <a:ext cx="238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Roboto"/>
                <a:cs typeface="Roboto"/>
              </a:rPr>
              <a:t>2.</a:t>
            </a:r>
            <a:r>
              <a:rPr spc="-30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Random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dirty="0">
                <a:latin typeface="Roboto"/>
                <a:cs typeface="Roboto"/>
              </a:rPr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47" y="1412356"/>
            <a:ext cx="69253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Random Forest Algorithm is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supervised machine learning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algorithm which is extremely popular and is used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 and Regression problems in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Machine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Learning.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We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know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that a forest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comprises numerous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trees,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more </a:t>
            </a:r>
            <a:r>
              <a:rPr sz="1800" b="1" spc="-4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trees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more it will be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robust.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6392" y="2957143"/>
            <a:ext cx="11576050" cy="2944495"/>
            <a:chOff x="616392" y="2957143"/>
            <a:chExt cx="11576050" cy="2944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392" y="2957145"/>
              <a:ext cx="4513467" cy="2943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710" y="3150463"/>
              <a:ext cx="3929266" cy="23597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563" y="2957143"/>
              <a:ext cx="4312589" cy="29439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81" y="3150461"/>
              <a:ext cx="3728389" cy="23597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72" y="2957145"/>
              <a:ext cx="3304927" cy="2943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0390" y="3150462"/>
              <a:ext cx="3029446" cy="23597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4695" y="5844764"/>
            <a:ext cx="237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119" y="5844764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66127" y="656725"/>
            <a:ext cx="3096699" cy="223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4" y="748758"/>
            <a:ext cx="10513695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supervised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Arial"/>
              <a:buChar char="●"/>
            </a:pPr>
            <a:endParaRPr sz="3250">
              <a:latin typeface="Arial"/>
              <a:cs typeface="Arial"/>
            </a:endParaRPr>
          </a:p>
          <a:p>
            <a:pPr marL="563245" marR="91440">
              <a:lnSpc>
                <a:spcPct val="10000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The Classification algorithm is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Supervised Learning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technique that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is used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identify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4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category of new observations on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basis of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training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data. In Classification,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learns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from the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given dataset or observations and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then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classifies new observation into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number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of classes or groups.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difference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563245" marR="5080">
              <a:lnSpc>
                <a:spcPct val="10000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most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significant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difference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between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regression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vs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8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that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while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regression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helps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predict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continuous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quantity,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classification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predicts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discrete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class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labels.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681" y="848295"/>
            <a:ext cx="437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</a:t>
            </a:r>
            <a:r>
              <a:rPr spc="-10" dirty="0"/>
              <a:t> importance</a:t>
            </a:r>
            <a:r>
              <a:rPr spc="15" dirty="0"/>
              <a:t> </a:t>
            </a:r>
            <a:r>
              <a:rPr spc="-5" dirty="0">
                <a:latin typeface="Roboto"/>
                <a:cs typeface="Roboto"/>
              </a:rPr>
              <a:t>Decision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spc="10" dirty="0">
                <a:latin typeface="Roboto"/>
                <a:cs typeface="Roboto"/>
              </a:rPr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50" y="1550007"/>
            <a:ext cx="8026723" cy="4917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09524" y="2405095"/>
            <a:ext cx="2426970" cy="2862580"/>
          </a:xfrm>
          <a:custGeom>
            <a:avLst/>
            <a:gdLst/>
            <a:ahLst/>
            <a:cxnLst/>
            <a:rect l="l" t="t" r="r" b="b"/>
            <a:pathLst>
              <a:path w="2426970" h="2862579">
                <a:moveTo>
                  <a:pt x="2426599" y="2862322"/>
                </a:moveTo>
                <a:lnTo>
                  <a:pt x="0" y="2862322"/>
                </a:lnTo>
                <a:lnTo>
                  <a:pt x="0" y="0"/>
                </a:lnTo>
                <a:lnTo>
                  <a:pt x="2426599" y="0"/>
                </a:lnTo>
                <a:lnTo>
                  <a:pt x="2426599" y="2862322"/>
                </a:lnTo>
                <a:close/>
              </a:path>
            </a:pathLst>
          </a:custGeom>
          <a:solidFill>
            <a:srgbClr val="EC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82549" y="2305652"/>
            <a:ext cx="226695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Feature</a:t>
            </a:r>
            <a:r>
              <a:rPr sz="1800" b="1" spc="-9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importances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are provided by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fitted</a:t>
            </a:r>
            <a:endParaRPr sz="1800">
              <a:latin typeface="Arial"/>
              <a:cs typeface="Arial"/>
            </a:endParaRPr>
          </a:p>
          <a:p>
            <a:pPr marL="12700" marR="24765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attribute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feature_im </a:t>
            </a:r>
            <a:r>
              <a:rPr sz="1800" b="1" spc="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portances_</a:t>
            </a:r>
            <a:r>
              <a:rPr sz="1800" b="1" spc="-5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they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are</a:t>
            </a:r>
            <a:r>
              <a:rPr sz="1800" b="1" spc="-3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computed</a:t>
            </a:r>
            <a:r>
              <a:rPr sz="1800" b="1" spc="-3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as</a:t>
            </a:r>
            <a:r>
              <a:rPr sz="1800" b="1" spc="-3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-484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mean and standard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deviation of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accumulation of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the </a:t>
            </a:r>
            <a:r>
              <a:rPr sz="1800" b="1" spc="-49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impurity decrease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within</a:t>
            </a:r>
            <a:r>
              <a:rPr sz="1800" b="1" spc="-15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Arial"/>
                <a:cs typeface="Arial"/>
              </a:rPr>
              <a:t>each</a:t>
            </a:r>
            <a:r>
              <a:rPr sz="1800" b="1" spc="-20" dirty="0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3764"/>
                </a:solidFill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681" y="848295"/>
            <a:ext cx="540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Hyperparameter </a:t>
            </a:r>
            <a:r>
              <a:rPr spc="-5" dirty="0"/>
              <a:t>tuning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Random</a:t>
            </a:r>
            <a:r>
              <a:rPr spc="-10" dirty="0"/>
              <a:t> </a:t>
            </a:r>
            <a:r>
              <a:rPr spc="-20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681" y="1463394"/>
            <a:ext cx="6845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case 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forest,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hyperparameters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include the 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decision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trees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the number of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considered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each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tree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when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splitting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node. (The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parameters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random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variables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thresholds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used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split each node learned during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training)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942" y="687913"/>
            <a:ext cx="2607806" cy="2149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3163" y="3201134"/>
            <a:ext cx="11811000" cy="2875280"/>
            <a:chOff x="363163" y="3201134"/>
            <a:chExt cx="11811000" cy="2875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63" y="3201134"/>
              <a:ext cx="4705086" cy="28404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81" y="3394452"/>
              <a:ext cx="4120886" cy="22562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345" y="3235682"/>
              <a:ext cx="4705086" cy="28404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663" y="3429000"/>
              <a:ext cx="4120886" cy="22562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0845" y="3415673"/>
              <a:ext cx="2822714" cy="22138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30549" y="6001677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2570" y="5923355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87%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789" y="760833"/>
            <a:ext cx="839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</a:t>
            </a:r>
            <a:r>
              <a:rPr dirty="0"/>
              <a:t> </a:t>
            </a:r>
            <a:r>
              <a:rPr spc="-10" dirty="0"/>
              <a:t>importance</a:t>
            </a:r>
            <a:r>
              <a:rPr dirty="0"/>
              <a:t> </a:t>
            </a:r>
            <a:r>
              <a:rPr spc="-15" dirty="0"/>
              <a:t>for</a:t>
            </a:r>
            <a:r>
              <a:rPr dirty="0"/>
              <a:t> </a:t>
            </a:r>
            <a:r>
              <a:rPr spc="-15" dirty="0"/>
              <a:t>Hyperparameter</a:t>
            </a:r>
            <a:r>
              <a:rPr dirty="0"/>
              <a:t> </a:t>
            </a:r>
            <a:r>
              <a:rPr spc="-5" dirty="0"/>
              <a:t>tuning</a:t>
            </a:r>
            <a:r>
              <a:rPr dirty="0"/>
              <a:t> </a:t>
            </a:r>
            <a:r>
              <a:rPr spc="-15" dirty="0"/>
              <a:t>for</a:t>
            </a:r>
            <a:r>
              <a:rPr dirty="0"/>
              <a:t> </a:t>
            </a:r>
            <a:r>
              <a:rPr spc="-5" dirty="0"/>
              <a:t>Random</a:t>
            </a:r>
            <a:r>
              <a:rPr dirty="0"/>
              <a:t> </a:t>
            </a:r>
            <a:r>
              <a:rPr spc="-20" dirty="0"/>
              <a:t>Forest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21" y="1276211"/>
            <a:ext cx="9647768" cy="5210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205" y="701121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3.Decision</a:t>
            </a:r>
            <a:r>
              <a:rPr spc="-70" dirty="0"/>
              <a:t> </a:t>
            </a:r>
            <a:r>
              <a:rPr spc="-1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205" y="1367978"/>
            <a:ext cx="6433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decision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tree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non-parametric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supervised learning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algorithm,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which is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utilized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both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classification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tasks.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It has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a 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hierarchical, tree structure,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which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consists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root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node,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branches, </a:t>
            </a:r>
            <a:r>
              <a:rPr sz="1800" b="1" spc="-39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internal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nodes and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leaf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nodes.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233" y="617281"/>
            <a:ext cx="11644630" cy="5553075"/>
            <a:chOff x="463233" y="617281"/>
            <a:chExt cx="11644630" cy="5553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8063" y="617281"/>
              <a:ext cx="3366329" cy="2068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33" y="2639192"/>
              <a:ext cx="4651235" cy="35310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51" y="2832510"/>
              <a:ext cx="4067034" cy="2946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357" y="2639193"/>
              <a:ext cx="4651235" cy="35310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675" y="2832511"/>
              <a:ext cx="4067034" cy="29468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9943" y="2832511"/>
              <a:ext cx="2767692" cy="29468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00295" y="5942108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289" y="5942108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82%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836" y="701121"/>
            <a:ext cx="389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  <a:r>
              <a:rPr spc="-20" dirty="0"/>
              <a:t> </a:t>
            </a:r>
            <a:r>
              <a:rPr spc="-10" dirty="0"/>
              <a:t>SUPPORT</a:t>
            </a:r>
            <a:r>
              <a:rPr spc="-25" dirty="0"/>
              <a:t> </a:t>
            </a:r>
            <a:r>
              <a:rPr spc="-20" dirty="0"/>
              <a:t>VECTOR </a:t>
            </a:r>
            <a:r>
              <a:rPr spc="-10"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4268" y="687913"/>
            <a:ext cx="9945370" cy="5492115"/>
            <a:chOff x="594268" y="687913"/>
            <a:chExt cx="9945370" cy="5492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440" y="687913"/>
              <a:ext cx="2639939" cy="22303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268" y="2928176"/>
              <a:ext cx="4472388" cy="3251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86" y="3121494"/>
              <a:ext cx="3888187" cy="2667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5377" y="2941241"/>
              <a:ext cx="4607457" cy="3238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8694" y="3134559"/>
              <a:ext cx="4023256" cy="26539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274" y="1382126"/>
            <a:ext cx="70084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 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Vector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Machine(SVM)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supervised machine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learning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used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both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classification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regression.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Though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say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problems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well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its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best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suited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classification.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objective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SVM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find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hyperplane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an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N-dimensional space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distinctly </a:t>
            </a:r>
            <a:r>
              <a:rPr sz="1800" b="1" spc="-39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classifies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1907" y="5959210"/>
            <a:ext cx="226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TRAIN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98%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549" y="5911500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TEST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ACCURACY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88%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2296" y="3134558"/>
            <a:ext cx="2639939" cy="27606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4230" y="704181"/>
            <a:ext cx="783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1.	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From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EDA we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can </a:t>
            </a:r>
            <a:r>
              <a:rPr sz="1800" b="1" spc="15" dirty="0">
                <a:solidFill>
                  <a:srgbClr val="1F3764"/>
                </a:solidFill>
                <a:latin typeface="Roboto"/>
                <a:cs typeface="Roboto"/>
              </a:rPr>
              <a:t>see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here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are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mobile phones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4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ranges. </a:t>
            </a:r>
            <a:r>
              <a:rPr sz="1800" b="1" spc="2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of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elements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is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almost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similar.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580" y="1527140"/>
            <a:ext cx="7934959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indent="-406400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half the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devices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have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Bluetooth,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and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half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0" dirty="0">
                <a:solidFill>
                  <a:srgbClr val="1F3764"/>
                </a:solidFill>
                <a:latin typeface="Roboto"/>
                <a:cs typeface="Roboto"/>
              </a:rPr>
              <a:t>don’t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marR="94615" indent="-405765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20" dirty="0">
                <a:solidFill>
                  <a:srgbClr val="1F3764"/>
                </a:solidFill>
                <a:latin typeface="Roboto"/>
                <a:cs typeface="Roboto"/>
              </a:rPr>
              <a:t>There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gradual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increase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battery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range increases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Ram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has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continuous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increase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with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range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while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moving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from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Low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to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Very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high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indent="-406400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costly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phones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are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lighter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750">
              <a:latin typeface="Roboto"/>
              <a:cs typeface="Roboto"/>
            </a:endParaRPr>
          </a:p>
          <a:p>
            <a:pPr marL="438784" marR="288290" indent="-405765">
              <a:lnSpc>
                <a:spcPct val="100000"/>
              </a:lnSpc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RAM,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battery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power,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pixels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played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more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signiﬁcant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role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in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deciding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price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of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mobile phone.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1800">
              <a:latin typeface="Roboto"/>
              <a:cs typeface="Roboto"/>
            </a:endParaRPr>
          </a:p>
          <a:p>
            <a:pPr marL="438784" marR="5080" indent="-405765">
              <a:lnSpc>
                <a:spcPct val="100000"/>
              </a:lnSpc>
              <a:buFont typeface="Calibri"/>
              <a:buAutoNum type="arabicPeriod" startAt="2"/>
              <a:tabLst>
                <a:tab pos="438784" algn="l"/>
                <a:tab pos="439420" algn="l"/>
              </a:tabLst>
            </a:pP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form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all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above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experiments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we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can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conclude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logistic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regression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1F3764"/>
                </a:solidFill>
                <a:latin typeface="Roboto"/>
                <a:cs typeface="Roboto"/>
              </a:rPr>
              <a:t>,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1F3764"/>
                </a:solidFill>
                <a:latin typeface="Roboto"/>
                <a:cs typeface="Roboto"/>
              </a:rPr>
              <a:t>SVM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and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Hyperparameter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tuning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for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Random Forest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we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got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best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1800">
              <a:latin typeface="Roboto"/>
              <a:cs typeface="Roboto"/>
            </a:endParaRPr>
          </a:p>
          <a:p>
            <a:pPr marL="438784" marR="81915" indent="-426720" algn="just">
              <a:lnSpc>
                <a:spcPct val="100000"/>
              </a:lnSpc>
              <a:buAutoNum type="arabicPeriod" startAt="2"/>
              <a:tabLst>
                <a:tab pos="439420" algn="l"/>
              </a:tabLst>
            </a:pP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This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project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model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be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improved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by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developing software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 predict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by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selecting features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so </a:t>
            </a:r>
            <a:r>
              <a:rPr sz="1800" b="1" spc="-20" dirty="0">
                <a:solidFill>
                  <a:srgbClr val="1F3764"/>
                </a:solidFill>
                <a:latin typeface="Roboto"/>
                <a:cs typeface="Roboto"/>
              </a:rPr>
              <a:t>that </a:t>
            </a:r>
            <a:r>
              <a:rPr sz="1800" b="1" spc="-15" dirty="0">
                <a:solidFill>
                  <a:srgbClr val="1F3764"/>
                </a:solidFill>
                <a:latin typeface="Roboto"/>
                <a:cs typeface="Roboto"/>
              </a:rPr>
              <a:t>it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could </a:t>
            </a:r>
            <a:r>
              <a:rPr sz="1800" b="1" spc="10" dirty="0">
                <a:solidFill>
                  <a:srgbClr val="1F3764"/>
                </a:solidFill>
                <a:latin typeface="Roboto"/>
                <a:cs typeface="Roboto"/>
              </a:rPr>
              <a:t>be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used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while 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launching </a:t>
            </a:r>
            <a:r>
              <a:rPr sz="1800" b="1" spc="-5" dirty="0">
                <a:solidFill>
                  <a:srgbClr val="1F3764"/>
                </a:solidFill>
                <a:latin typeface="Roboto"/>
                <a:cs typeface="Roboto"/>
              </a:rPr>
              <a:t>the </a:t>
            </a:r>
            <a:r>
              <a:rPr sz="1800" b="1" spc="-434" dirty="0">
                <a:solidFill>
                  <a:srgbClr val="1F3764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1F3764"/>
                </a:solidFill>
                <a:latin typeface="Roboto"/>
                <a:cs typeface="Roboto"/>
              </a:rPr>
              <a:t>new</a:t>
            </a:r>
            <a:r>
              <a:rPr sz="1800" b="1" spc="-10" dirty="0">
                <a:solidFill>
                  <a:srgbClr val="1F3764"/>
                </a:solidFill>
                <a:latin typeface="Roboto"/>
                <a:cs typeface="Roboto"/>
              </a:rPr>
              <a:t> product.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8255" y="701121"/>
            <a:ext cx="140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1552275"/>
            <a:ext cx="3675924" cy="39900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642" y="2817659"/>
            <a:ext cx="23488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Thank  </a:t>
            </a:r>
            <a:r>
              <a:rPr sz="7200" spc="-200" dirty="0"/>
              <a:t>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345" y="2294106"/>
            <a:ext cx="70948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In 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competitive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mobile phone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market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companies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want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understand </a:t>
            </a:r>
            <a:r>
              <a:rPr sz="1800" b="1" spc="-3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sales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mobile phones and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factors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which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drive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prices.</a:t>
            </a:r>
            <a:endParaRPr sz="1800">
              <a:latin typeface="Calibri"/>
              <a:cs typeface="Calibri"/>
            </a:endParaRPr>
          </a:p>
          <a:p>
            <a:pPr marL="264160" marR="103505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objective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is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find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out some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relation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between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mobile </a:t>
            </a:r>
            <a:r>
              <a:rPr sz="1800" b="1" spc="-3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phone(e.g.:-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RAM,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Internal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Memory,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etc.)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and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its selling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price. In this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problem, we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do not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have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predict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the actual price but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 price </a:t>
            </a:r>
            <a:r>
              <a:rPr sz="1800" b="1" spc="-15" dirty="0">
                <a:solidFill>
                  <a:srgbClr val="002060"/>
                </a:solidFill>
                <a:latin typeface="Calibri"/>
                <a:cs typeface="Calibri"/>
              </a:rPr>
              <a:t>range 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 indicating </a:t>
            </a:r>
            <a:r>
              <a:rPr sz="1800" b="1" spc="-5" dirty="0">
                <a:solidFill>
                  <a:srgbClr val="002060"/>
                </a:solidFill>
                <a:latin typeface="Calibri"/>
                <a:cs typeface="Calibri"/>
              </a:rPr>
              <a:t>how high the price is.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405" y="1275329"/>
            <a:ext cx="3704252" cy="4140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077" y="1057705"/>
            <a:ext cx="247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70" dirty="0"/>
              <a:t> </a:t>
            </a:r>
            <a:r>
              <a:rPr spc="-15" dirty="0"/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9" y="2246086"/>
            <a:ext cx="3674878" cy="34628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3233" y="1016849"/>
            <a:ext cx="2220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Points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5" dirty="0"/>
              <a:t>discuss</a:t>
            </a:r>
            <a:r>
              <a:rPr sz="3200" spc="-5" dirty="0"/>
              <a:t>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259691" y="1498508"/>
            <a:ext cx="337756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3606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description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456565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Preprocessing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Getting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Importing</a:t>
            </a:r>
            <a:r>
              <a:rPr sz="1800" b="1" spc="-4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libraries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Importing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datasets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Finding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Missing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519430" indent="-52006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Encoding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Categorical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Exploratory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Heat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  <a:p>
            <a:pPr marL="456565" lvl="1" indent="-3606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Machine</a:t>
            </a:r>
            <a:r>
              <a:rPr sz="1800" b="1" spc="-2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learning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Logistic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Decision</a:t>
            </a:r>
            <a:r>
              <a:rPr sz="1800" b="1" spc="-4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forest</a:t>
            </a:r>
            <a:r>
              <a:rPr sz="1800" b="1" spc="-3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445134" indent="-332105">
              <a:lnSpc>
                <a:spcPct val="100000"/>
              </a:lnSpc>
              <a:buAutoNum type="arabicPeriod"/>
              <a:tabLst>
                <a:tab pos="445134" algn="l"/>
                <a:tab pos="445770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SVM</a:t>
            </a:r>
            <a:endParaRPr sz="1800">
              <a:latin typeface="Calibri"/>
              <a:cs typeface="Calibri"/>
            </a:endParaRPr>
          </a:p>
          <a:p>
            <a:pPr marL="405130" indent="-309245">
              <a:lnSpc>
                <a:spcPct val="100000"/>
              </a:lnSpc>
              <a:buFont typeface="Arial"/>
              <a:buChar char="•"/>
              <a:tabLst>
                <a:tab pos="405130" algn="l"/>
                <a:tab pos="4057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284" y="817479"/>
            <a:ext cx="210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284" y="1826367"/>
            <a:ext cx="983424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contains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regarding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features,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specifications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etc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their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</a:t>
            </a:r>
            <a:r>
              <a:rPr sz="1800" b="1" spc="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range.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various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features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 be used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predict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 price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mobile phone.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Battery_power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1F3764"/>
                </a:solidFill>
                <a:latin typeface="Calibri"/>
                <a:cs typeface="Calibri"/>
              </a:rPr>
              <a:t>Total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energy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can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store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one time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measured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mAh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Blue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bluetooth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Clock_speed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speed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which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microprocessor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executes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Dual_sim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dual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sim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support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Fc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Front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Camera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megapixels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Four_g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4G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Int_memory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Internal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Memory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Gigabytes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M_dep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Depth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Mobile_wt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Weight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phone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14" y="858177"/>
            <a:ext cx="210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814" y="1714665"/>
            <a:ext cx="7915909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indent="-189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N_cores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cores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processor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Pc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Primary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Camera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megapixels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Px_height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Resolution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Px_width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Resolution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Random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Access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Memory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Megabytes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Sc_h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Screen Height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Sc_w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Talk_time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longest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time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that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single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battery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charge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will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last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when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you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Three_g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3G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Touch_screen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touch screen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Wifi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Has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wifi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or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Price_range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This is the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target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variable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of 0(low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1(medium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cost),</a:t>
            </a:r>
            <a:endParaRPr sz="1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buFont typeface="Arial"/>
              <a:buChar char="●"/>
              <a:tabLst>
                <a:tab pos="202565" algn="l"/>
              </a:tabLst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2(high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3(very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high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cost).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454" y="701121"/>
            <a:ext cx="244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7505" y="1675158"/>
            <a:ext cx="4448810" cy="3183890"/>
            <a:chOff x="1017505" y="1675158"/>
            <a:chExt cx="4448810" cy="3183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505" y="1675158"/>
              <a:ext cx="4448375" cy="3183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005" y="1865659"/>
              <a:ext cx="4067374" cy="280231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887959" y="1675158"/>
            <a:ext cx="5062220" cy="3183890"/>
            <a:chOff x="6887959" y="1675158"/>
            <a:chExt cx="5062220" cy="3183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7959" y="1675158"/>
              <a:ext cx="5061667" cy="31833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8459" y="1865659"/>
              <a:ext cx="4680665" cy="28023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57774" y="4857765"/>
            <a:ext cx="485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Read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write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(tabular)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using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pandas 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615" y="4857765"/>
            <a:ext cx="5487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info() method prints information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about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 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Frame.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information contains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number of columns, column labels, column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types,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memory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usage,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index,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and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cells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each column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(non-null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309" y="1288093"/>
            <a:ext cx="4846320" cy="3723004"/>
            <a:chOff x="575309" y="1288093"/>
            <a:chExt cx="4846320" cy="3723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309" y="1288093"/>
              <a:ext cx="4846212" cy="3722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627" y="1481410"/>
              <a:ext cx="4262011" cy="313829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899135" y="1288093"/>
            <a:ext cx="5293360" cy="3723004"/>
            <a:chOff x="6899135" y="1288093"/>
            <a:chExt cx="5293360" cy="372300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9135" y="1288093"/>
              <a:ext cx="5292864" cy="3722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452" y="1481410"/>
              <a:ext cx="5099547" cy="31382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9681" y="5099603"/>
            <a:ext cx="4489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Firstly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check the minimum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width,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,Width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is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cannot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be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Zero.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861" y="5099603"/>
            <a:ext cx="504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can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found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the </a:t>
            </a:r>
            <a:r>
              <a:rPr sz="1800" b="1" spc="-20" dirty="0">
                <a:solidFill>
                  <a:srgbClr val="1F3764"/>
                </a:solidFill>
                <a:latin typeface="Calibri"/>
                <a:cs typeface="Calibri"/>
              </a:rPr>
              <a:t>zero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in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pixel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Height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screen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width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columns.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So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handle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this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assigning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mean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195" y="997399"/>
            <a:ext cx="5273040" cy="4092575"/>
            <a:chOff x="617195" y="997399"/>
            <a:chExt cx="5273040" cy="4092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95" y="997399"/>
              <a:ext cx="5272564" cy="4092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513" y="1190717"/>
              <a:ext cx="4688363" cy="350825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59238" y="997400"/>
            <a:ext cx="5613400" cy="4105275"/>
            <a:chOff x="6159238" y="997400"/>
            <a:chExt cx="5613400" cy="4105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238" y="997400"/>
              <a:ext cx="5613130" cy="41052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2555" y="1190717"/>
              <a:ext cx="5028930" cy="35210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05094" y="5171337"/>
            <a:ext cx="497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800" b="1" spc="-35" dirty="0">
                <a:solidFill>
                  <a:srgbClr val="1F3764"/>
                </a:solidFill>
                <a:latin typeface="Calibri"/>
                <a:cs typeface="Calibri"/>
              </a:rPr>
              <a:t>We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will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count total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number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NaN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3764"/>
                </a:solidFill>
                <a:latin typeface="Calibri"/>
                <a:cs typeface="Calibri"/>
              </a:rPr>
              <a:t>data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present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Mobile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Price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Range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and find out the number of NaN or missing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values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each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columns.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93" y="5256165"/>
            <a:ext cx="3926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pandas.unique() function 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returns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the </a:t>
            </a:r>
            <a:r>
              <a:rPr sz="1800" b="1" spc="-395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unique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values present 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F376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76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1F3764"/>
                </a:solidFill>
                <a:latin typeface="Calibri"/>
                <a:cs typeface="Calibri"/>
              </a:rPr>
              <a:t> dataset</a:t>
            </a:r>
            <a:r>
              <a:rPr sz="1800" spc="-5" dirty="0">
                <a:solidFill>
                  <a:srgbClr val="1F3764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37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1572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Times New Roman</vt:lpstr>
      <vt:lpstr>Office Theme</vt:lpstr>
      <vt:lpstr>Supervised ML Classification  Capstone Project</vt:lpstr>
      <vt:lpstr>PowerPoint Presentation</vt:lpstr>
      <vt:lpstr>Problem Statement</vt:lpstr>
      <vt:lpstr>Points to discuss:</vt:lpstr>
      <vt:lpstr>Data description</vt:lpstr>
      <vt:lpstr>Data description</vt:lpstr>
      <vt:lpstr>Data Preprocessing</vt:lpstr>
      <vt:lpstr>PowerPoint Presentation</vt:lpstr>
      <vt:lpstr>PowerPoint Presentation</vt:lpstr>
      <vt:lpstr>Exploratory data analysis</vt:lpstr>
      <vt:lpstr>BLUETOOTH</vt:lpstr>
      <vt:lpstr>3G AND 4G</vt:lpstr>
      <vt:lpstr>MOBILE WEIGHT</vt:lpstr>
      <vt:lpstr>SCREEN HEIGHT</vt:lpstr>
      <vt:lpstr>FC (front camera megapixels)</vt:lpstr>
      <vt:lpstr>HEAT MAP</vt:lpstr>
      <vt:lpstr>Supervised ML Classification Machine Learning algorithms</vt:lpstr>
      <vt:lpstr>1. Logistic Regression</vt:lpstr>
      <vt:lpstr>2. Random forest</vt:lpstr>
      <vt:lpstr>Feature importance Decision tree</vt:lpstr>
      <vt:lpstr>Hyperparameter tuning for Random Forest</vt:lpstr>
      <vt:lpstr>Feature importance for Hyperparameter tuning for Random Forest</vt:lpstr>
      <vt:lpstr>3.Decision tree</vt:lpstr>
      <vt:lpstr>4. SUPPORT VECTOR MACHINE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 Presentation.pptx.pptx</dc:title>
  <dc:creator>Admin</dc:creator>
  <cp:lastModifiedBy>Shivam Mistry</cp:lastModifiedBy>
  <cp:revision>4</cp:revision>
  <dcterms:created xsi:type="dcterms:W3CDTF">2022-11-24T16:07:19Z</dcterms:created>
  <dcterms:modified xsi:type="dcterms:W3CDTF">2023-01-10T11:37:26Z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