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initials="S" lastIdx="1" clrIdx="0">
    <p:extLst>
      <p:ext uri="{19B8F6BF-5375-455C-9EA6-DF929625EA0E}">
        <p15:presenceInfo xmlns:p15="http://schemas.microsoft.com/office/powerpoint/2012/main" userId="Shiv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2T19:24:54.69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84318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38133-143F-4CE5-A036-F013BC1EED08}"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47831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2213734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3598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80013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26535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06891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80313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08219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61486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84924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38133-143F-4CE5-A036-F013BC1EED08}"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13164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38133-143F-4CE5-A036-F013BC1EED08}" type="datetimeFigureOut">
              <a:rPr lang="en-IN" smtClean="0"/>
              <a:t>02-05-2020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426622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85432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117694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F38133-143F-4CE5-A036-F013BC1EED08}" type="datetimeFigureOut">
              <a:rPr lang="en-IN" smtClean="0"/>
              <a:t>02-05-2020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253515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38133-143F-4CE5-A036-F013BC1EED08}"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FF6E-92FF-4684-BD66-B060439138E8}" type="slidenum">
              <a:rPr lang="en-IN" smtClean="0"/>
              <a:t>‹#›</a:t>
            </a:fld>
            <a:endParaRPr lang="en-IN"/>
          </a:p>
        </p:txBody>
      </p:sp>
    </p:spTree>
    <p:extLst>
      <p:ext uri="{BB962C8B-B14F-4D97-AF65-F5344CB8AC3E}">
        <p14:creationId xmlns:p14="http://schemas.microsoft.com/office/powerpoint/2010/main" val="20006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38133-143F-4CE5-A036-F013BC1EED08}" type="datetimeFigureOut">
              <a:rPr lang="en-IN" smtClean="0"/>
              <a:t>02-05-2020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01FF6E-92FF-4684-BD66-B060439138E8}" type="slidenum">
              <a:rPr lang="en-IN" smtClean="0"/>
              <a:t>‹#›</a:t>
            </a:fld>
            <a:endParaRPr lang="en-IN"/>
          </a:p>
        </p:txBody>
      </p:sp>
    </p:spTree>
    <p:extLst>
      <p:ext uri="{BB962C8B-B14F-4D97-AF65-F5344CB8AC3E}">
        <p14:creationId xmlns:p14="http://schemas.microsoft.com/office/powerpoint/2010/main" val="3760419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oronto.ca/business-economy/industry-sector-support/financial-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www.toronto.ca/city-government/data-research-maps/open-data/open-data-catalogue/#8c732154-5012-9afe-d0cd-ba3ffc813d5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oronto.ca/city-government/data-research-maps/open-data/open-data-catalogue/#a45bd45a-ede8-730e-1abc-93105b2c439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F8C-BD88-4B7C-91D1-0482F8096C65}"/>
              </a:ext>
            </a:extLst>
          </p:cNvPr>
          <p:cNvSpPr>
            <a:spLocks noGrp="1"/>
          </p:cNvSpPr>
          <p:nvPr>
            <p:ph type="ctrTitle"/>
          </p:nvPr>
        </p:nvSpPr>
        <p:spPr/>
        <p:txBody>
          <a:bodyPr/>
          <a:lstStyle/>
          <a:p>
            <a:r>
              <a:rPr lang="en-US" sz="4800" b="1" dirty="0">
                <a:solidFill>
                  <a:schemeClr val="tx1"/>
                </a:solidFill>
                <a:effectLst/>
                <a:latin typeface="Arial" panose="020B0604020202020204" pitchFamily="34" charset="0"/>
                <a:ea typeface="Segoe UI" panose="020B0502040204020203" pitchFamily="34" charset="0"/>
                <a:cs typeface="Segoe UI" panose="020B0502040204020203" pitchFamily="34" charset="0"/>
              </a:rPr>
              <a:t>Predicting the Best Location To Start A Business In Toronto, Canada</a:t>
            </a:r>
            <a:endParaRPr lang="en-IN" sz="4800" dirty="0">
              <a:solidFill>
                <a:schemeClr val="tx1"/>
              </a:solidFill>
            </a:endParaRPr>
          </a:p>
        </p:txBody>
      </p:sp>
    </p:spTree>
    <p:extLst>
      <p:ext uri="{BB962C8B-B14F-4D97-AF65-F5344CB8AC3E}">
        <p14:creationId xmlns:p14="http://schemas.microsoft.com/office/powerpoint/2010/main" val="217256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25C4-76EE-48A9-8328-6A6CD21BCD8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BF4ED60-9EDD-4175-8546-772C070D4CA9}"/>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After examining the above 5 clusters, I believe and would recommend that cluster label (7), East Toronto is the best Neighborhood to set up shop for a new business venture. While</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there</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great</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locations</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like</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downtown,</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Lawrence</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Park</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Riverdale,</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East</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Toronto presents</a:t>
            </a:r>
            <a:r>
              <a:rPr lang="en-US" sz="1800" spc="-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best</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opportunity</a:t>
            </a:r>
            <a:r>
              <a:rPr lang="en-US" sz="1800" spc="-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a:t>
            </a:r>
            <a:r>
              <a:rPr lang="en-US" sz="1800" spc="-8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first</a:t>
            </a:r>
            <a:r>
              <a:rPr lang="en-US" sz="1800" spc="-8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mover</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well</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early</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entrant</a:t>
            </a:r>
            <a:r>
              <a:rPr lang="en-US" sz="1800" spc="-8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into</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community that</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poised</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experience</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phenomenal</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growth.</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East</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Toronto</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most</a:t>
            </a:r>
            <a:r>
              <a:rPr lang="en-US" sz="1800" spc="-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suitable</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locale as it has an expanding population, colleges, a dependable public transport system, supporting entities for the productive population a business will need and</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attract.</a:t>
            </a:r>
            <a:endParaRPr lang="en-IN" sz="1800" dirty="0">
              <a:effectLst/>
              <a:latin typeface="Segoe UI" panose="020B0502040204020203" pitchFamily="34" charset="0"/>
              <a:ea typeface="Segoe UI" panose="020B0502040204020203" pitchFamily="34" charset="0"/>
            </a:endParaRPr>
          </a:p>
          <a:p>
            <a:endParaRPr lang="en-IN" dirty="0"/>
          </a:p>
        </p:txBody>
      </p:sp>
    </p:spTree>
    <p:extLst>
      <p:ext uri="{BB962C8B-B14F-4D97-AF65-F5344CB8AC3E}">
        <p14:creationId xmlns:p14="http://schemas.microsoft.com/office/powerpoint/2010/main" val="130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546C8-9D85-4657-A0D5-AFCEFF9A729F}"/>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The main premise of our research paper will center on investigating and determining the ideal locale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Toronto,</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Canada,</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for</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establishment</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new</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dining</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experience,</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restaurant</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targeting people whose taste palette is unconventional and outside the box. </a:t>
            </a:r>
          </a:p>
          <a:p>
            <a:r>
              <a:rPr lang="en-US" sz="1800" dirty="0">
                <a:effectLst/>
                <a:latin typeface="Segoe UI" panose="020B0502040204020203" pitchFamily="34" charset="0"/>
                <a:ea typeface="Segoe UI" panose="020B0502040204020203" pitchFamily="34" charset="0"/>
              </a:rPr>
              <a:t>Toronto is Canada’s business and </a:t>
            </a:r>
            <a:r>
              <a:rPr lang="en-US" sz="1800" u="none" strike="noStrike" dirty="0">
                <a:effectLst/>
                <a:latin typeface="Segoe UI" panose="020B0502040204020203" pitchFamily="34" charset="0"/>
                <a:ea typeface="Segoe UI" panose="020B0502040204020203" pitchFamily="34" charset="0"/>
                <a:hlinkClick r:id="rId2">
                  <a:extLst>
                    <a:ext uri="{A12FA001-AC4F-418D-AE19-62706E023703}">
                      <ahyp:hlinkClr xmlns:ahyp="http://schemas.microsoft.com/office/drawing/2018/hyperlinkcolor" val="tx"/>
                    </a:ext>
                  </a:extLst>
                </a:hlinkClick>
              </a:rPr>
              <a:t>financial capital, </a:t>
            </a:r>
            <a:r>
              <a:rPr lang="en-US" sz="1800" dirty="0">
                <a:effectLst/>
                <a:latin typeface="Segoe UI" panose="020B0502040204020203" pitchFamily="34" charset="0"/>
                <a:ea typeface="Segoe UI" panose="020B0502040204020203" pitchFamily="34" charset="0"/>
              </a:rPr>
              <a:t>a growing financial hub in North America, and a top ten global financial </a:t>
            </a:r>
            <a:r>
              <a:rPr lang="en-US" sz="1800" dirty="0" err="1">
                <a:effectLst/>
                <a:latin typeface="Segoe UI" panose="020B0502040204020203" pitchFamily="34" charset="0"/>
                <a:ea typeface="Segoe UI" panose="020B0502040204020203" pitchFamily="34" charset="0"/>
              </a:rPr>
              <a:t>centre</a:t>
            </a:r>
            <a:r>
              <a:rPr lang="en-US" sz="1800" dirty="0">
                <a:effectLst/>
                <a:latin typeface="Segoe UI" panose="020B0502040204020203" pitchFamily="34" charset="0"/>
                <a:ea typeface="Segoe UI" panose="020B0502040204020203" pitchFamily="34" charset="0"/>
              </a:rPr>
              <a:t>. The Toronto region’s GDP accounts for 18 per cent of Canada’s GDP</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Toronto’s</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economy</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grew</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by</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2.4</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per</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cent</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2014.</a:t>
            </a:r>
            <a:endParaRPr lang="en-US" sz="1800" dirty="0">
              <a:latin typeface="Segoe UI" panose="020B0502040204020203" pitchFamily="34" charset="0"/>
              <a:ea typeface="Segoe UI" panose="020B0502040204020203" pitchFamily="34" charset="0"/>
            </a:endParaRPr>
          </a:p>
          <a:p>
            <a:r>
              <a:rPr lang="en-US" sz="1800" dirty="0">
                <a:latin typeface="Segoe UI" panose="020B0502040204020203" pitchFamily="34" charset="0"/>
              </a:rPr>
              <a:t>So it is really beneficial for us to work on getting a house in good locality and neighborhood.</a:t>
            </a:r>
            <a:endParaRPr lang="en-IN" dirty="0"/>
          </a:p>
        </p:txBody>
      </p:sp>
    </p:spTree>
    <p:extLst>
      <p:ext uri="{BB962C8B-B14F-4D97-AF65-F5344CB8AC3E}">
        <p14:creationId xmlns:p14="http://schemas.microsoft.com/office/powerpoint/2010/main" val="258659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C745-FC19-4D72-B7CF-7114327E5903}"/>
              </a:ext>
            </a:extLst>
          </p:cNvPr>
          <p:cNvSpPr>
            <a:spLocks noGrp="1"/>
          </p:cNvSpPr>
          <p:nvPr>
            <p:ph type="title"/>
          </p:nvPr>
        </p:nvSpPr>
        <p:spPr/>
        <p:txBody>
          <a:bodyPr/>
          <a:lstStyle/>
          <a:p>
            <a:r>
              <a:rPr lang="en-IN" dirty="0"/>
              <a:t>Data Sourcing, Cleaning and Wrangling </a:t>
            </a:r>
          </a:p>
        </p:txBody>
      </p:sp>
      <p:sp>
        <p:nvSpPr>
          <p:cNvPr id="3" name="Content Placeholder 2">
            <a:extLst>
              <a:ext uri="{FF2B5EF4-FFF2-40B4-BE49-F238E27FC236}">
                <a16:creationId xmlns:a16="http://schemas.microsoft.com/office/drawing/2014/main" id="{38EAFE29-065F-42B8-AA12-959F3CBE9D62}"/>
              </a:ext>
            </a:extLst>
          </p:cNvPr>
          <p:cNvSpPr>
            <a:spLocks noGrp="1"/>
          </p:cNvSpPr>
          <p:nvPr>
            <p:ph idx="1"/>
          </p:nvPr>
        </p:nvSpPr>
        <p:spPr/>
        <p:txBody>
          <a:bodyPr>
            <a:normAutofit lnSpcReduction="10000"/>
          </a:bodyPr>
          <a:lstStyle/>
          <a:p>
            <a:r>
              <a:rPr lang="en-US" sz="1800" spc="-50" dirty="0">
                <a:solidFill>
                  <a:srgbClr val="23292D"/>
                </a:solidFill>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Data</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messy</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never</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comes ready</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prepped</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use,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much</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tweaking,</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messing</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munging</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took</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place</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 the data used in the report.</a:t>
            </a:r>
          </a:p>
          <a:p>
            <a:r>
              <a:rPr lang="en-US" sz="1800" dirty="0">
                <a:effectLst/>
                <a:latin typeface="Segoe UI" panose="020B0502040204020203" pitchFamily="34" charset="0"/>
                <a:ea typeface="Segoe UI" panose="020B0502040204020203" pitchFamily="34" charset="0"/>
              </a:rPr>
              <a:t>Initially, I obtained demographic and household data on Toronto and its environments from the parsing the 2016 Canadian census.</a:t>
            </a:r>
            <a:endParaRPr lang="en-US" sz="1800" dirty="0">
              <a:latin typeface="Segoe UI" panose="020B0502040204020203" pitchFamily="34" charset="0"/>
              <a:ea typeface="Segoe UI" panose="020B0502040204020203" pitchFamily="34" charset="0"/>
            </a:endParaRPr>
          </a:p>
          <a:p>
            <a:pPr marL="88900" marR="137160" algn="just">
              <a:spcBef>
                <a:spcPts val="1200"/>
              </a:spcBef>
              <a:spcAft>
                <a:spcPts val="0"/>
              </a:spcAft>
            </a:pPr>
            <a:r>
              <a:rPr lang="en-US" sz="1800" dirty="0">
                <a:effectLst/>
                <a:latin typeface="Segoe UI" panose="020B0502040204020203" pitchFamily="34" charset="0"/>
                <a:ea typeface="Segoe UI" panose="020B0502040204020203" pitchFamily="34" charset="0"/>
              </a:rPr>
              <a:t>In Toronto's 2016 Census that contains Population, Average income per Neighborhood with Toronto’s Neighborhoods shapefile</a:t>
            </a:r>
            <a:r>
              <a:rPr lang="en-IN" sz="1800" dirty="0">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 Foursquare API to collect competitors on the same neighborhoods.</a:t>
            </a:r>
          </a:p>
          <a:p>
            <a:pPr marL="88900" marR="137160" algn="just">
              <a:spcBef>
                <a:spcPts val="1200"/>
              </a:spcBef>
              <a:spcAft>
                <a:spcPts val="0"/>
              </a:spcAft>
            </a:pPr>
            <a:r>
              <a:rPr lang="en-IN" sz="1800" dirty="0">
                <a:effectLst/>
                <a:latin typeface="Segoe UI" panose="020B0502040204020203" pitchFamily="34" charset="0"/>
                <a:ea typeface="Segoe UI" panose="020B0502040204020203" pitchFamily="34" charset="0"/>
              </a:rPr>
              <a:t>Toronto’s census data is available at this website: </a:t>
            </a:r>
            <a:r>
              <a:rPr lang="en-IN" sz="1800" dirty="0">
                <a:effectLst/>
                <a:latin typeface="Segoe UI" panose="020B0502040204020203" pitchFamily="34" charset="0"/>
                <a:ea typeface="Segoe UI" panose="020B0502040204020203" pitchFamily="34" charset="0"/>
                <a:hlinkClick r:id="rId2"/>
              </a:rPr>
              <a:t>https://www.toronto.ca/city-government/data-research-maps/open-data/open-data-catalogue/#8c732154-5012-9afe-d0cd-ba3ffc813d5a</a:t>
            </a:r>
            <a:r>
              <a:rPr lang="en-IN" sz="1800" dirty="0">
                <a:effectLst/>
                <a:latin typeface="Segoe UI" panose="020B0502040204020203" pitchFamily="34" charset="0"/>
                <a:ea typeface="Segoe UI" panose="020B0502040204020203" pitchFamily="34" charset="0"/>
              </a:rPr>
              <a:t> </a:t>
            </a:r>
          </a:p>
          <a:p>
            <a:pPr marL="88900" marR="137160" algn="just">
              <a:spcBef>
                <a:spcPts val="1200"/>
              </a:spcBef>
              <a:spcAft>
                <a:spcPts val="0"/>
              </a:spcAft>
            </a:pPr>
            <a:r>
              <a:rPr lang="en-IN" sz="1800" dirty="0">
                <a:effectLst/>
                <a:latin typeface="Segoe UI" panose="020B0502040204020203" pitchFamily="34" charset="0"/>
                <a:ea typeface="Segoe UI" panose="020B0502040204020203" pitchFamily="34" charset="0"/>
              </a:rPr>
              <a:t>And:</a:t>
            </a:r>
            <a:endParaRPr lang="en-IN" sz="1800" dirty="0">
              <a:latin typeface="Segoe UI" panose="020B0502040204020203" pitchFamily="34" charset="0"/>
              <a:ea typeface="Segoe UI" panose="020B0502040204020203" pitchFamily="34" charset="0"/>
            </a:endParaRPr>
          </a:p>
          <a:p>
            <a:pPr marL="88900" marR="137160" algn="just">
              <a:spcBef>
                <a:spcPts val="1200"/>
              </a:spcBef>
              <a:spcAft>
                <a:spcPts val="0"/>
              </a:spcAft>
            </a:pPr>
            <a:r>
              <a:rPr lang="en-IN" sz="1600" dirty="0">
                <a:hlinkClick r:id="rId3"/>
              </a:rPr>
              <a:t>https://en.wikipedia.org/wiki/List_of_postal_codes_of_Canada:_M</a:t>
            </a:r>
            <a:endParaRPr lang="en-IN" sz="1800" dirty="0">
              <a:effectLst/>
              <a:latin typeface="Segoe UI" panose="020B0502040204020203" pitchFamily="34" charset="0"/>
              <a:ea typeface="Segoe UI" panose="020B0502040204020203" pitchFamily="34" charset="0"/>
            </a:endParaRPr>
          </a:p>
          <a:p>
            <a:pPr marL="88900" marR="137160" algn="just">
              <a:spcBef>
                <a:spcPts val="1200"/>
              </a:spcBef>
              <a:spcAft>
                <a:spcPts val="0"/>
              </a:spcAft>
            </a:pPr>
            <a:r>
              <a:rPr lang="en-IN" sz="1800" dirty="0">
                <a:effectLst/>
                <a:latin typeface="Segoe UI" panose="020B0502040204020203" pitchFamily="34" charset="0"/>
                <a:ea typeface="Segoe UI" panose="020B0502040204020203" pitchFamily="34" charset="0"/>
              </a:rPr>
              <a:t> </a:t>
            </a:r>
          </a:p>
          <a:p>
            <a:endParaRPr lang="en-IN" dirty="0"/>
          </a:p>
        </p:txBody>
      </p:sp>
    </p:spTree>
    <p:extLst>
      <p:ext uri="{BB962C8B-B14F-4D97-AF65-F5344CB8AC3E}">
        <p14:creationId xmlns:p14="http://schemas.microsoft.com/office/powerpoint/2010/main" val="47177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3E5A5E3-F724-492E-A315-312D717FD5D9}"/>
              </a:ext>
            </a:extLst>
          </p:cNvPr>
          <p:cNvSpPr>
            <a:spLocks noChangeArrowheads="1"/>
          </p:cNvSpPr>
          <p:nvPr/>
        </p:nvSpPr>
        <p:spPr bwMode="auto">
          <a:xfrm>
            <a:off x="489701" y="636990"/>
            <a:ext cx="10058401" cy="483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240" tIns="952200" rIns="774456"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panose="020B0604020202020204" pitchFamily="34" charset="0"/>
                <a:ea typeface="Segoe UI" panose="020B0502040204020203" pitchFamily="34" charset="0"/>
              </a:rPr>
              <a:t>For this report I used a few different maps that could help a new investor to decide the best neighborhood to open a restaurant in Toronto based on its income, population and available competitors. In order to do that I've used the 2016 Census information combined with maps, tables and graphs to visually display the wealthier and more populational neighborhoods and Foursquare data to display the current restaurants in each region.</a:t>
            </a: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panose="020B0604020202020204" pitchFamily="34" charset="0"/>
                <a:ea typeface="Segoe UI" panose="020B0502040204020203" pitchFamily="34" charset="0"/>
              </a:rPr>
              <a:t>Toronto Neighborhoods' shapefile is publicly available at this :</a:t>
            </a: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
        <p:nvSpPr>
          <p:cNvPr id="5" name="Line 1">
            <a:extLst>
              <a:ext uri="{FF2B5EF4-FFF2-40B4-BE49-F238E27FC236}">
                <a16:creationId xmlns:a16="http://schemas.microsoft.com/office/drawing/2014/main" id="{7DFB0F8D-2AC4-4442-989A-8D4A3C692F7B}"/>
              </a:ext>
            </a:extLst>
          </p:cNvPr>
          <p:cNvSpPr>
            <a:spLocks noChangeShapeType="1"/>
          </p:cNvSpPr>
          <p:nvPr/>
        </p:nvSpPr>
        <p:spPr bwMode="auto">
          <a:xfrm>
            <a:off x="904875" y="982663"/>
            <a:ext cx="6102350" cy="0"/>
          </a:xfrm>
          <a:prstGeom prst="line">
            <a:avLst/>
          </a:prstGeom>
          <a:noFill/>
          <a:ln w="6096">
            <a:solidFill>
              <a:srgbClr val="8EAAD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3">
            <a:extLst>
              <a:ext uri="{FF2B5EF4-FFF2-40B4-BE49-F238E27FC236}">
                <a16:creationId xmlns:a16="http://schemas.microsoft.com/office/drawing/2014/main" id="{3A492146-4155-4838-ADD5-51533DAACA48}"/>
              </a:ext>
            </a:extLst>
          </p:cNvPr>
          <p:cNvSpPr>
            <a:spLocks noChangeArrowheads="1"/>
          </p:cNvSpPr>
          <p:nvPr/>
        </p:nvSpPr>
        <p:spPr bwMode="auto">
          <a:xfrm>
            <a:off x="489701" y="5183113"/>
            <a:ext cx="1085579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panose="020B0604020202020204" pitchFamily="34" charset="0"/>
                <a:ea typeface="Segoe UI" panose="020B0502040204020203" pitchFamily="34" charset="0"/>
              </a:rPr>
              <a:t>website: </a:t>
            </a:r>
            <a:r>
              <a:rPr kumimoji="0" lang="en-US" altLang="en-US" sz="1600" b="0" i="0" u="none" strike="noStrike" cap="none" normalizeH="0" baseline="0" dirty="0">
                <a:ln>
                  <a:noFill/>
                </a:ln>
                <a:effectLst/>
                <a:latin typeface="Arial" panose="020B0604020202020204" pitchFamily="34" charset="0"/>
                <a:ea typeface="Segoe UI" panose="020B0502040204020203" pitchFamily="34" charset="0"/>
                <a:hlinkClick r:id="rId2">
                  <a:extLst>
                    <a:ext uri="{A12FA001-AC4F-418D-AE19-62706E023703}">
                      <ahyp:hlinkClr xmlns:ahyp="http://schemas.microsoft.com/office/drawing/2018/hyperlinkcolor" val="tx"/>
                    </a:ext>
                  </a:extLst>
                </a:hlinkClick>
              </a:rPr>
              <a:t>https://www.toronto.ca/city-government/data-research-maps/open-data/open-</a:t>
            </a:r>
            <a:r>
              <a:rPr kumimoji="0" lang="en-US" altLang="en-US" sz="1600" b="0" i="0" u="none" strike="noStrike" cap="none" normalizeH="0" baseline="0" dirty="0">
                <a:ln>
                  <a:noFill/>
                </a:ln>
                <a:effectLst/>
                <a:latin typeface="Arial" panose="020B0604020202020204" pitchFamily="34" charset="0"/>
                <a:ea typeface="Segoe UI" panose="020B0502040204020203" pitchFamily="34" charset="0"/>
              </a:rPr>
              <a:t> </a:t>
            </a:r>
            <a:r>
              <a:rPr kumimoji="0" lang="en-US" altLang="en-US" sz="1600" b="0" i="0" u="none" strike="noStrike" cap="none" normalizeH="0" baseline="0" dirty="0">
                <a:ln>
                  <a:noFill/>
                </a:ln>
                <a:effectLst/>
                <a:latin typeface="Arial" panose="020B0604020202020204" pitchFamily="34" charset="0"/>
                <a:ea typeface="Segoe UI" panose="020B0502040204020203" pitchFamily="34" charset="0"/>
                <a:hlinkClick r:id="rId2">
                  <a:extLst>
                    <a:ext uri="{A12FA001-AC4F-418D-AE19-62706E023703}">
                      <ahyp:hlinkClr xmlns:ahyp="http://schemas.microsoft.com/office/drawing/2018/hyperlinkcolor" val="tx"/>
                    </a:ext>
                  </a:extLst>
                </a:hlinkClick>
              </a:rPr>
              <a:t>data-catalogue/#a45bd45a-ede8-730e-1abc-93105b2c439f</a:t>
            </a:r>
            <a:endParaRPr kumimoji="0" lang="en-US" altLang="en-US" sz="1600" b="0" i="0" u="none" strike="noStrike" cap="none" normalizeH="0" baseline="0" dirty="0">
              <a:ln>
                <a:noFill/>
              </a:ln>
              <a:effectLst/>
              <a:latin typeface="Arial" panose="020B0604020202020204" pitchFamily="34" charset="0"/>
              <a:ea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Segoe UI" panose="020B050204020402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14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B472C7-2592-4452-90EF-8CB367557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59" y="1667095"/>
            <a:ext cx="5123809" cy="3523809"/>
          </a:xfrm>
          <a:prstGeom prst="rect">
            <a:avLst/>
          </a:prstGeom>
        </p:spPr>
      </p:pic>
      <p:pic>
        <p:nvPicPr>
          <p:cNvPr id="9" name="Picture 8">
            <a:extLst>
              <a:ext uri="{FF2B5EF4-FFF2-40B4-BE49-F238E27FC236}">
                <a16:creationId xmlns:a16="http://schemas.microsoft.com/office/drawing/2014/main" id="{A80A3631-6341-466F-9FFD-59DB87F5D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32874"/>
            <a:ext cx="5409839" cy="3415501"/>
          </a:xfrm>
          <a:prstGeom prst="rect">
            <a:avLst/>
          </a:prstGeom>
        </p:spPr>
      </p:pic>
    </p:spTree>
    <p:extLst>
      <p:ext uri="{BB962C8B-B14F-4D97-AF65-F5344CB8AC3E}">
        <p14:creationId xmlns:p14="http://schemas.microsoft.com/office/powerpoint/2010/main" val="930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BBBF1-8C96-4497-96FB-77DF909290BB}"/>
              </a:ext>
            </a:extLst>
          </p:cNvPr>
          <p:cNvSpPr>
            <a:spLocks noGrp="1"/>
          </p:cNvSpPr>
          <p:nvPr>
            <p:ph idx="1"/>
          </p:nvPr>
        </p:nvSpPr>
        <p:spPr>
          <a:xfrm>
            <a:off x="1155316" y="462469"/>
            <a:ext cx="8946541" cy="4195481"/>
          </a:xfrm>
        </p:spPr>
        <p:txBody>
          <a:bodyPr/>
          <a:lstStyle/>
          <a:p>
            <a:r>
              <a:rPr lang="en-US" sz="1800" dirty="0">
                <a:effectLst/>
                <a:latin typeface="Segoe UI" panose="020B0502040204020203" pitchFamily="34" charset="0"/>
                <a:ea typeface="Segoe UI" panose="020B0502040204020203" pitchFamily="34" charset="0"/>
              </a:rPr>
              <a:t>This problem is best suited for a classification methodology as opposed to a regression. Therefore,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employ</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popular,</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somewhat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simpler</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relative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other</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ML</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models</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available, but efficient and power, K-means Clustering in Python</a:t>
            </a:r>
          </a:p>
          <a:p>
            <a:r>
              <a:rPr lang="en-US" sz="1800" dirty="0">
                <a:effectLst/>
                <a:latin typeface="Segoe UI" panose="020B0502040204020203" pitchFamily="34" charset="0"/>
                <a:ea typeface="Segoe UI" panose="020B0502040204020203" pitchFamily="34" charset="0"/>
              </a:rPr>
              <a:t>K-means clustering is a clustering algorithm that  aims  to  partition </a:t>
            </a:r>
            <a:r>
              <a:rPr lang="en-US" sz="1800" dirty="0" err="1">
                <a:effectLst/>
                <a:latin typeface="Segoe UI" panose="020B0502040204020203" pitchFamily="34" charset="0"/>
                <a:ea typeface="Segoe UI" panose="020B0502040204020203" pitchFamily="34" charset="0"/>
              </a:rPr>
              <a:t>nn</a:t>
            </a:r>
            <a:r>
              <a:rPr lang="en-US" sz="1800" dirty="0">
                <a:effectLst/>
                <a:latin typeface="Segoe UI" panose="020B0502040204020203" pitchFamily="34" charset="0"/>
                <a:ea typeface="Segoe UI" panose="020B0502040204020203" pitchFamily="34" charset="0"/>
              </a:rPr>
              <a:t> observations  into kk clusters. Primarily, there are 3 key steps to executing a k-means method, that is: Initialization</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K</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initial</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“means”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(centroids)</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generated</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random;</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next</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Assignment</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K clusters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created</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by</a:t>
            </a:r>
            <a:r>
              <a:rPr lang="en-US" sz="1800" spc="-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associating</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each</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observation</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nearest</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centroid,</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finally Update – The centroid of the clusters becomes the new mean Assignment. This process continues,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Update</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repeated</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iteratively</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until</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convergence</a:t>
            </a:r>
            <a:endParaRPr lang="en-IN" dirty="0"/>
          </a:p>
        </p:txBody>
      </p:sp>
      <p:pic>
        <p:nvPicPr>
          <p:cNvPr id="5" name="Picture 4">
            <a:extLst>
              <a:ext uri="{FF2B5EF4-FFF2-40B4-BE49-F238E27FC236}">
                <a16:creationId xmlns:a16="http://schemas.microsoft.com/office/drawing/2014/main" id="{80909DFE-EC8C-47F0-B9BD-803B9A62E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3728020"/>
            <a:ext cx="9401175" cy="2562225"/>
          </a:xfrm>
          <a:prstGeom prst="rect">
            <a:avLst/>
          </a:prstGeom>
        </p:spPr>
      </p:pic>
    </p:spTree>
    <p:extLst>
      <p:ext uri="{BB962C8B-B14F-4D97-AF65-F5344CB8AC3E}">
        <p14:creationId xmlns:p14="http://schemas.microsoft.com/office/powerpoint/2010/main" val="314255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B387-AFC3-44E2-84EB-195CF76C1137}"/>
              </a:ext>
            </a:extLst>
          </p:cNvPr>
          <p:cNvSpPr>
            <a:spLocks noGrp="1"/>
          </p:cNvSpPr>
          <p:nvPr>
            <p:ph type="title"/>
          </p:nvPr>
        </p:nvSpPr>
        <p:spPr/>
        <p:txBody>
          <a:bodyPr/>
          <a:lstStyle/>
          <a:p>
            <a:r>
              <a:rPr lang="en-IN" dirty="0"/>
              <a:t>Results:</a:t>
            </a:r>
            <a:br>
              <a:rPr lang="en-IN" dirty="0"/>
            </a:br>
            <a:endParaRPr lang="en-IN" dirty="0"/>
          </a:p>
        </p:txBody>
      </p:sp>
      <p:sp>
        <p:nvSpPr>
          <p:cNvPr id="3" name="Content Placeholder 2">
            <a:extLst>
              <a:ext uri="{FF2B5EF4-FFF2-40B4-BE49-F238E27FC236}">
                <a16:creationId xmlns:a16="http://schemas.microsoft.com/office/drawing/2014/main" id="{4557F440-1820-4BDA-B30C-A4E1654BD15A}"/>
              </a:ext>
            </a:extLst>
          </p:cNvPr>
          <p:cNvSpPr>
            <a:spLocks noGrp="1"/>
          </p:cNvSpPr>
          <p:nvPr>
            <p:ph idx="1"/>
          </p:nvPr>
        </p:nvSpPr>
        <p:spPr>
          <a:xfrm>
            <a:off x="522603" y="1411537"/>
            <a:ext cx="8946541" cy="4195481"/>
          </a:xfrm>
        </p:spPr>
        <p:txBody>
          <a:bodyPr/>
          <a:lstStyle/>
          <a:p>
            <a:r>
              <a:rPr lang="en-US" sz="1800" dirty="0">
                <a:effectLst/>
                <a:latin typeface="Segoe UI" panose="020B0502040204020203" pitchFamily="34" charset="0"/>
                <a:ea typeface="Segoe UI" panose="020B0502040204020203" pitchFamily="34" charset="0"/>
              </a:rPr>
              <a:t>Comparing</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maps,</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notice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many</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restaurants</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grouped</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on</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main</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streets</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 on the south of the city, although some of the wealthiest neighborhoods are up to the north.</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Also,</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areas</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dense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population</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don't</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reflect</a:t>
            </a:r>
            <a:r>
              <a:rPr lang="en-US" sz="1800" spc="-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on</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number</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restaurants.</a:t>
            </a:r>
            <a:endParaRPr lang="en-IN" sz="1800" dirty="0">
              <a:effectLst/>
              <a:latin typeface="Segoe UI" panose="020B0502040204020203" pitchFamily="34" charset="0"/>
              <a:ea typeface="Segoe UI" panose="020B0502040204020203" pitchFamily="34" charset="0"/>
            </a:endParaRPr>
          </a:p>
          <a:p>
            <a:endParaRPr lang="en-IN" dirty="0"/>
          </a:p>
        </p:txBody>
      </p:sp>
      <p:pic>
        <p:nvPicPr>
          <p:cNvPr id="5" name="Picture 4">
            <a:extLst>
              <a:ext uri="{FF2B5EF4-FFF2-40B4-BE49-F238E27FC236}">
                <a16:creationId xmlns:a16="http://schemas.microsoft.com/office/drawing/2014/main" id="{B8257D2E-D797-4E00-8E15-712A1222A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86" y="2629849"/>
            <a:ext cx="9571428" cy="3990476"/>
          </a:xfrm>
          <a:prstGeom prst="rect">
            <a:avLst/>
          </a:prstGeom>
        </p:spPr>
      </p:pic>
    </p:spTree>
    <p:extLst>
      <p:ext uri="{BB962C8B-B14F-4D97-AF65-F5344CB8AC3E}">
        <p14:creationId xmlns:p14="http://schemas.microsoft.com/office/powerpoint/2010/main" val="367249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1401F-B103-4154-B271-5D98B7245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17" y="306521"/>
            <a:ext cx="7272058" cy="2904713"/>
          </a:xfrm>
          <a:prstGeom prst="rect">
            <a:avLst/>
          </a:prstGeom>
        </p:spPr>
      </p:pic>
      <p:sp>
        <p:nvSpPr>
          <p:cNvPr id="8" name="TextBox 7">
            <a:extLst>
              <a:ext uri="{FF2B5EF4-FFF2-40B4-BE49-F238E27FC236}">
                <a16:creationId xmlns:a16="http://schemas.microsoft.com/office/drawing/2014/main" id="{83B63EB2-C882-4020-846B-26C8B947AFB9}"/>
              </a:ext>
            </a:extLst>
          </p:cNvPr>
          <p:cNvSpPr txBox="1"/>
          <p:nvPr/>
        </p:nvSpPr>
        <p:spPr>
          <a:xfrm>
            <a:off x="560124" y="3429000"/>
            <a:ext cx="9576281" cy="646331"/>
          </a:xfrm>
          <a:prstGeom prst="rect">
            <a:avLst/>
          </a:prstGeom>
          <a:noFill/>
        </p:spPr>
        <p:txBody>
          <a:bodyPr wrap="square">
            <a:spAutoFit/>
          </a:bodyPr>
          <a:lstStyle/>
          <a:p>
            <a:r>
              <a:rPr lang="en-GB" dirty="0"/>
              <a:t>The illustration below shows the final </a:t>
            </a:r>
            <a:r>
              <a:rPr lang="en-GB" dirty="0" err="1"/>
              <a:t>neighborhood</a:t>
            </a:r>
            <a:r>
              <a:rPr lang="en-GB" dirty="0"/>
              <a:t> cluster, East Toronto, in yellow as the best location:</a:t>
            </a:r>
            <a:endParaRPr lang="en-IN" dirty="0"/>
          </a:p>
        </p:txBody>
      </p:sp>
      <p:pic>
        <p:nvPicPr>
          <p:cNvPr id="10" name="Picture 9">
            <a:extLst>
              <a:ext uri="{FF2B5EF4-FFF2-40B4-BE49-F238E27FC236}">
                <a16:creationId xmlns:a16="http://schemas.microsoft.com/office/drawing/2014/main" id="{795C1934-FA26-474B-B685-B70038C67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838" y="3940030"/>
            <a:ext cx="7458931" cy="2781460"/>
          </a:xfrm>
          <a:prstGeom prst="rect">
            <a:avLst/>
          </a:prstGeom>
        </p:spPr>
      </p:pic>
    </p:spTree>
    <p:extLst>
      <p:ext uri="{BB962C8B-B14F-4D97-AF65-F5344CB8AC3E}">
        <p14:creationId xmlns:p14="http://schemas.microsoft.com/office/powerpoint/2010/main" val="240817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F795-40A4-4697-BE56-B680D793248A}"/>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877F29EA-1A06-4B8E-A016-B6A830026127}"/>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This presentation may be helpful for someone planning on opening a restaurant in Toronto, as any similar such type of business. They can be confident that by comparing the current offers and neighborhoods profiles, however it may not cover all variables such as access to</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public</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transportation</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even</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restaurants</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profiles,</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shall</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not</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used</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single decision-making tool. Reports of this nature have a shelf life and one should always appreciate and contextualize their process going forward. However, I have no doubt that businesses will be aware of all these factors.</a:t>
            </a:r>
            <a:endParaRPr lang="en-IN" sz="1800" dirty="0">
              <a:effectLst/>
              <a:latin typeface="Segoe UI" panose="020B0502040204020203" pitchFamily="34" charset="0"/>
              <a:ea typeface="Segoe UI" panose="020B0502040204020203" pitchFamily="34" charset="0"/>
            </a:endParaRPr>
          </a:p>
          <a:p>
            <a:endParaRPr lang="en-IN" dirty="0"/>
          </a:p>
        </p:txBody>
      </p:sp>
    </p:spTree>
    <p:extLst>
      <p:ext uri="{BB962C8B-B14F-4D97-AF65-F5344CB8AC3E}">
        <p14:creationId xmlns:p14="http://schemas.microsoft.com/office/powerpoint/2010/main" val="1805294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785</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Segoe UI</vt:lpstr>
      <vt:lpstr>Wingdings 3</vt:lpstr>
      <vt:lpstr>Ion</vt:lpstr>
      <vt:lpstr>Predicting the Best Location To Start A Business In Toronto, Canada</vt:lpstr>
      <vt:lpstr>PowerPoint Presentation</vt:lpstr>
      <vt:lpstr>Data Sourcing, Cleaning and Wrangling </vt:lpstr>
      <vt:lpstr>PowerPoint Presentation</vt:lpstr>
      <vt:lpstr>PowerPoint Presentation</vt:lpstr>
      <vt:lpstr>PowerPoint Presentation</vt:lpstr>
      <vt:lpstr>Results: </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Location To Start A Business In Toronto, Canada</dc:title>
  <dc:creator>Shivam</dc:creator>
  <cp:lastModifiedBy>Shivam</cp:lastModifiedBy>
  <cp:revision>5</cp:revision>
  <dcterms:created xsi:type="dcterms:W3CDTF">2020-05-02T13:31:03Z</dcterms:created>
  <dcterms:modified xsi:type="dcterms:W3CDTF">2020-05-02T13:58:10Z</dcterms:modified>
</cp:coreProperties>
</file>