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114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71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32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69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5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8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97" y="1150071"/>
            <a:ext cx="6156325" cy="3827282"/>
          </a:xfrm>
        </p:spPr>
        <p:txBody>
          <a:bodyPr/>
          <a:lstStyle/>
          <a:p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IN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6000" b="1" i="0" u="sng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Opportunities Analysis – Food Services Division</a:t>
            </a:r>
            <a:endParaRPr sz="60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384" y="240948"/>
            <a:ext cx="7467010" cy="5837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Dataset Overview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Spend (Restaurants)</a:t>
            </a:r>
            <a:b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F&amp;B spend of current customers (restaurants) across various product categories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 of wallet (i.e., % of that spend captured by Shaun’s company)</a:t>
            </a:r>
            <a:endParaRPr lang="en-US" sz="14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Non-Commercial Establishments</a:t>
            </a:r>
            <a:b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Data from institutions such as hospitals, schools, etc., across geographies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No current sales exist in this segment</a:t>
            </a: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1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Retail Outlets</a:t>
            </a:r>
            <a:b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Presence and density of retail stores in the same geographic areas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Retail is managed by a separate business division, but relevant for understanding possible cannibalization or complementary opportunities</a:t>
            </a:r>
            <a:b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   </a:t>
            </a:r>
            <a:r>
              <a:rPr lang="en-IN" sz="4400" b="1" dirty="0"/>
              <a:t>Methodology 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01424" y="2014457"/>
            <a:ext cx="834115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• </a:t>
            </a:r>
            <a:r>
              <a:rPr lang="en-US" sz="3200" b="1" dirty="0"/>
              <a:t>Data Collection</a:t>
            </a:r>
            <a:r>
              <a:rPr lang="en-US" sz="3200" dirty="0"/>
              <a:t>: Market research and internal sources</a:t>
            </a:r>
          </a:p>
          <a:p>
            <a:r>
              <a:rPr lang="en-US" sz="3200" dirty="0"/>
              <a:t>• </a:t>
            </a:r>
            <a:r>
              <a:rPr lang="en-US" sz="3200" b="1" dirty="0"/>
              <a:t>Data Cleaning &amp; Preparation: </a:t>
            </a:r>
            <a:r>
              <a:rPr lang="en-US" sz="3200" dirty="0"/>
              <a:t>Ensuring consistency</a:t>
            </a:r>
          </a:p>
          <a:p>
            <a:r>
              <a:rPr lang="en-US" sz="3200" dirty="0"/>
              <a:t>• </a:t>
            </a:r>
            <a:r>
              <a:rPr lang="en-US" sz="3200" b="1" dirty="0"/>
              <a:t>Visualization: </a:t>
            </a:r>
            <a:r>
              <a:rPr lang="en-US" sz="3200" dirty="0"/>
              <a:t>Using dashboards for segment-wise insights</a:t>
            </a:r>
          </a:p>
          <a:p>
            <a:r>
              <a:rPr lang="en-US" sz="3200" dirty="0"/>
              <a:t>• </a:t>
            </a:r>
            <a:r>
              <a:rPr lang="en-US" sz="3200" b="1" dirty="0"/>
              <a:t>Analysis: </a:t>
            </a:r>
            <a:r>
              <a:rPr lang="en-US" sz="3200" dirty="0"/>
              <a:t>Identifying key patterns, trends, and opportunities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CD97-8018-471B-A0E5-4608878D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346624" cy="1320800"/>
          </a:xfrm>
        </p:spPr>
        <p:txBody>
          <a:bodyPr/>
          <a:lstStyle/>
          <a:p>
            <a:pPr algn="ctr"/>
            <a:r>
              <a:rPr lang="en-IN" b="1" u="sng" dirty="0"/>
              <a:t>Data Cleaning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875A5-411A-4297-B813-6B207E00B300}"/>
              </a:ext>
            </a:extLst>
          </p:cNvPr>
          <p:cNvSpPr txBox="1"/>
          <p:nvPr/>
        </p:nvSpPr>
        <p:spPr>
          <a:xfrm>
            <a:off x="609599" y="1544740"/>
            <a:ext cx="792480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Data cleaning is essential for ensuring the accuracy and quality of the dataset. It involves identifying and rectifying issues in the data to make it suitable for analysis.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800" b="1" dirty="0"/>
              <a:t>Steps Involved:</a:t>
            </a:r>
          </a:p>
          <a:p>
            <a:pPr marL="0" indent="0">
              <a:buNone/>
            </a:pPr>
            <a:endParaRPr lang="en-IN" sz="2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Remove Duplicates: </a:t>
            </a:r>
            <a:r>
              <a:rPr lang="en-IN" sz="2000" dirty="0"/>
              <a:t>Eliminated redundant records.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Handle Missing Values:</a:t>
            </a:r>
            <a:r>
              <a:rPr lang="en-US" sz="2000" dirty="0"/>
              <a:t>Filled in or removed missing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Standardize Data Formats : </a:t>
            </a:r>
            <a:r>
              <a:rPr lang="en-IN" sz="2000" dirty="0"/>
              <a:t>Unified formats for consistency.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Filter Outliers:</a:t>
            </a:r>
            <a:r>
              <a:rPr lang="en-US" sz="2000" dirty="0"/>
              <a:t>Detected and addressed extreme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Transform Data: </a:t>
            </a:r>
            <a:r>
              <a:rPr lang="en-IN" sz="2000" dirty="0"/>
              <a:t>Applied necessary data transformations</a:t>
            </a:r>
            <a:r>
              <a:rPr lang="en-IN" sz="2400" dirty="0"/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8868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8833"/>
            <a:ext cx="6969552" cy="776140"/>
          </a:xfrm>
        </p:spPr>
        <p:txBody>
          <a:bodyPr/>
          <a:lstStyle/>
          <a:p>
            <a:r>
              <a:rPr lang="en-IN" b="1" dirty="0"/>
              <a:t>Customer Spend(Restaurants)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A21B-D0CD-4018-8C68-813411C19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27"/>
          <a:stretch/>
        </p:blipFill>
        <p:spPr>
          <a:xfrm>
            <a:off x="0" y="829559"/>
            <a:ext cx="9144000" cy="4029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38002-15B7-4B73-9862-C5583BF41C67}"/>
              </a:ext>
            </a:extLst>
          </p:cNvPr>
          <p:cNvSpPr txBox="1"/>
          <p:nvPr/>
        </p:nvSpPr>
        <p:spPr>
          <a:xfrm>
            <a:off x="183041" y="5033913"/>
            <a:ext cx="763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Key Findings: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9517E64-72E8-4EF8-A5E0-335BBC1D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41" y="5560244"/>
            <a:ext cx="77598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 Bay and Louisville have the highest F&amp;B spend.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Pizzeria and Mexican menus lead in wallet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Most sales are from North America (U.S.).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Cities like East Grand Forks and Farmington have the lowest wallet share.</a:t>
            </a: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2AB2-802F-47CB-819F-356E4B86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147686"/>
            <a:ext cx="7129807" cy="113435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Non-Commercial F&amp;B Opportunity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0BF5C-F749-4E83-A2BB-50DF65B8C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31"/>
          <a:stretch/>
        </p:blipFill>
        <p:spPr>
          <a:xfrm>
            <a:off x="0" y="1282045"/>
            <a:ext cx="9144000" cy="3577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6F6FA-7004-47CB-959C-C8B8BF670915}"/>
              </a:ext>
            </a:extLst>
          </p:cNvPr>
          <p:cNvSpPr txBox="1"/>
          <p:nvPr/>
        </p:nvSpPr>
        <p:spPr>
          <a:xfrm>
            <a:off x="111548" y="5091144"/>
            <a:ext cx="2384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Key Findings: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0E8E13-3C14-47FB-8682-6ACD597EF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8" y="60614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establishments serve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51–100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&gt;2000 meals/day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ownership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dominates (52.4%), followed by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(37.9%).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Worcester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Essex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Middlesex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the most establishments.</a:t>
            </a:r>
          </a:p>
        </p:txBody>
      </p:sp>
    </p:spTree>
    <p:extLst>
      <p:ext uri="{BB962C8B-B14F-4D97-AF65-F5344CB8AC3E}">
        <p14:creationId xmlns:p14="http://schemas.microsoft.com/office/powerpoint/2010/main" val="398986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9EAF-9F7D-4ACF-990D-1ABCA88E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04866"/>
            <a:ext cx="6347714" cy="728388"/>
          </a:xfrm>
        </p:spPr>
        <p:txBody>
          <a:bodyPr/>
          <a:lstStyle/>
          <a:p>
            <a:pPr algn="ctr"/>
            <a:r>
              <a:rPr lang="en-IN" b="1" dirty="0"/>
              <a:t>Retail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60284-F595-4694-94FF-A5FFA60E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13"/>
          <a:stretch/>
        </p:blipFill>
        <p:spPr>
          <a:xfrm>
            <a:off x="0" y="838986"/>
            <a:ext cx="9144000" cy="3806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E2944-10A8-4F42-B904-FD4812DD0436}"/>
              </a:ext>
            </a:extLst>
          </p:cNvPr>
          <p:cNvSpPr txBox="1"/>
          <p:nvPr/>
        </p:nvSpPr>
        <p:spPr>
          <a:xfrm>
            <a:off x="106051" y="4910442"/>
            <a:ext cx="4586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Key Findings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2854670-877E-4D25-A6EA-DF29D5B1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1" y="5418849"/>
            <a:ext cx="74719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Grocery stores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 the retail segment (51.25%).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stores have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 sales ≤ $500,000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Hartford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counties lead in market segment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outlets are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Bowling Green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Paducah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2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C6BD-787E-4DFE-91AD-2E1CD533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35" y="185394"/>
            <a:ext cx="6347714" cy="1320800"/>
          </a:xfrm>
        </p:spPr>
        <p:txBody>
          <a:bodyPr/>
          <a:lstStyle/>
          <a:p>
            <a:pPr algn="ctr"/>
            <a:r>
              <a:rPr lang="en-US" sz="4000" b="1" u="sng" dirty="0"/>
              <a:t>Team Overview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E48D5-4809-431B-911C-F33A9DDFD947}"/>
              </a:ext>
            </a:extLst>
          </p:cNvPr>
          <p:cNvSpPr txBox="1"/>
          <p:nvPr/>
        </p:nvSpPr>
        <p:spPr>
          <a:xfrm>
            <a:off x="230956" y="1307276"/>
            <a:ext cx="70088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/>
              <a:t>Project Contributors: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576ABC-6C13-45AD-AEC4-6DFFA2E1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92" y="2475325"/>
            <a:ext cx="876221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Geetanjali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Created and managed the Power BI dashboards, including visualizations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Dinesh Sharma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Cleaned and structured the raw data to ensure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Vijay Prakash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Designed the PowerPoint presentation and organized the project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 err="1"/>
              <a:t>Shivam</a:t>
            </a:r>
            <a:r>
              <a:rPr lang="en-US" sz="2400" b="1" dirty="0"/>
              <a:t> Mishra</a:t>
            </a:r>
            <a:r>
              <a:rPr lang="en-US" sz="2400" dirty="0"/>
              <a:t> – Supported across all tasks.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5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83C9C-BCAF-414D-8C60-D370723A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70" y="1960774"/>
            <a:ext cx="4075260" cy="2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20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437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             Opportunities Analysis – Food Services Division</vt:lpstr>
      <vt:lpstr>PowerPoint Presentation</vt:lpstr>
      <vt:lpstr>      Methodology  </vt:lpstr>
      <vt:lpstr>Data Cleaning Process</vt:lpstr>
      <vt:lpstr>Customer Spend(Restaurants)</vt:lpstr>
      <vt:lpstr>Non-Commercial F&amp;B Opportunity Dashboard</vt:lpstr>
      <vt:lpstr>Retail Environment</vt:lpstr>
      <vt:lpstr>Team Overview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Analysis – Food Services Division</dc:title>
  <dc:subject/>
  <dc:creator>HP</dc:creator>
  <cp:keywords/>
  <dc:description>generated using python-pptx</dc:description>
  <cp:lastModifiedBy>anjalidagar880@gmail.com</cp:lastModifiedBy>
  <cp:revision>13</cp:revision>
  <dcterms:created xsi:type="dcterms:W3CDTF">2013-01-27T09:14:16Z</dcterms:created>
  <dcterms:modified xsi:type="dcterms:W3CDTF">2025-04-30T21:02:33Z</dcterms:modified>
  <cp:category/>
</cp:coreProperties>
</file>